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377" r:id="rId2"/>
    <p:sldId id="381" r:id="rId3"/>
    <p:sldId id="382" r:id="rId4"/>
    <p:sldId id="383" r:id="rId5"/>
    <p:sldId id="384" r:id="rId6"/>
    <p:sldId id="385" r:id="rId7"/>
    <p:sldId id="393"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Gill Sans MT" panose="020B060402020202020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F3F3F3"/>
    <a:srgbClr val="46211A"/>
    <a:srgbClr val="7D9CBA"/>
    <a:srgbClr val="BA5536"/>
    <a:srgbClr val="C69A94"/>
    <a:srgbClr val="CCA5A0"/>
    <a:srgbClr val="4E5B68"/>
    <a:srgbClr val="8E7A87"/>
    <a:srgbClr val="FC7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8" autoAdjust="0"/>
    <p:restoredTop sz="95407" autoAdjust="0"/>
  </p:normalViewPr>
  <p:slideViewPr>
    <p:cSldViewPr>
      <p:cViewPr varScale="1">
        <p:scale>
          <a:sx n="105" d="100"/>
          <a:sy n="105" d="100"/>
        </p:scale>
        <p:origin x="17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64382-CAA2-47B7-8711-EF71A07B8D6F}"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F4F9B-2B53-4B3C-86A7-D074046A2A32}" type="slidenum">
              <a:rPr lang="en-US" smtClean="0"/>
              <a:t>‹#›</a:t>
            </a:fld>
            <a:endParaRPr lang="en-US"/>
          </a:p>
        </p:txBody>
      </p:sp>
    </p:spTree>
    <p:extLst>
      <p:ext uri="{BB962C8B-B14F-4D97-AF65-F5344CB8AC3E}">
        <p14:creationId xmlns:p14="http://schemas.microsoft.com/office/powerpoint/2010/main" val="32971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1</a:t>
            </a:fld>
            <a:endParaRPr lang="en-US"/>
          </a:p>
        </p:txBody>
      </p:sp>
    </p:spTree>
    <p:extLst>
      <p:ext uri="{BB962C8B-B14F-4D97-AF65-F5344CB8AC3E}">
        <p14:creationId xmlns:p14="http://schemas.microsoft.com/office/powerpoint/2010/main" val="28689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2</a:t>
            </a:fld>
            <a:endParaRPr lang="en-US"/>
          </a:p>
        </p:txBody>
      </p:sp>
    </p:spTree>
    <p:extLst>
      <p:ext uri="{BB962C8B-B14F-4D97-AF65-F5344CB8AC3E}">
        <p14:creationId xmlns:p14="http://schemas.microsoft.com/office/powerpoint/2010/main" val="15887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3</a:t>
            </a:fld>
            <a:endParaRPr lang="en-US"/>
          </a:p>
        </p:txBody>
      </p:sp>
    </p:spTree>
    <p:extLst>
      <p:ext uri="{BB962C8B-B14F-4D97-AF65-F5344CB8AC3E}">
        <p14:creationId xmlns:p14="http://schemas.microsoft.com/office/powerpoint/2010/main" val="173619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4</a:t>
            </a:fld>
            <a:endParaRPr lang="en-US"/>
          </a:p>
        </p:txBody>
      </p:sp>
    </p:spTree>
    <p:extLst>
      <p:ext uri="{BB962C8B-B14F-4D97-AF65-F5344CB8AC3E}">
        <p14:creationId xmlns:p14="http://schemas.microsoft.com/office/powerpoint/2010/main" val="329346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5</a:t>
            </a:fld>
            <a:endParaRPr lang="en-US"/>
          </a:p>
        </p:txBody>
      </p:sp>
    </p:spTree>
    <p:extLst>
      <p:ext uri="{BB962C8B-B14F-4D97-AF65-F5344CB8AC3E}">
        <p14:creationId xmlns:p14="http://schemas.microsoft.com/office/powerpoint/2010/main" val="123883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6</a:t>
            </a:fld>
            <a:endParaRPr lang="en-US"/>
          </a:p>
        </p:txBody>
      </p:sp>
    </p:spTree>
    <p:extLst>
      <p:ext uri="{BB962C8B-B14F-4D97-AF65-F5344CB8AC3E}">
        <p14:creationId xmlns:p14="http://schemas.microsoft.com/office/powerpoint/2010/main" val="40121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7</a:t>
            </a:fld>
            <a:endParaRPr lang="en-US"/>
          </a:p>
        </p:txBody>
      </p:sp>
    </p:spTree>
    <p:extLst>
      <p:ext uri="{BB962C8B-B14F-4D97-AF65-F5344CB8AC3E}">
        <p14:creationId xmlns:p14="http://schemas.microsoft.com/office/powerpoint/2010/main" val="2444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8CB42945-3AD5-4612-836A-FC003D3FD7E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1066800" y="5277547"/>
            <a:ext cx="1699423"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define the </a:t>
            </a:r>
          </a:p>
          <a:p>
            <a:pPr algn="ctr"/>
            <a:r>
              <a:rPr lang="en-US" sz="2400" dirty="0">
                <a:solidFill>
                  <a:schemeClr val="tx1">
                    <a:lumMod val="75000"/>
                    <a:lumOff val="25000"/>
                  </a:schemeClr>
                </a:solidFill>
                <a:latin typeface="Gill Sans MT" panose="020B0502020104020203" pitchFamily="34" charset="0"/>
              </a:rPr>
              <a:t>business </a:t>
            </a:r>
          </a:p>
          <a:p>
            <a:pPr algn="ctr"/>
            <a:r>
              <a:rPr lang="en-US" sz="2400" dirty="0">
                <a:solidFill>
                  <a:schemeClr val="tx1">
                    <a:lumMod val="75000"/>
                    <a:lumOff val="25000"/>
                  </a:schemeClr>
                </a:solidFill>
                <a:latin typeface="Gill Sans MT" panose="020B0502020104020203" pitchFamily="34" charset="0"/>
              </a:rPr>
              <a:t>problem</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8" y="2155668"/>
            <a:ext cx="11963395" cy="1938992"/>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problem/challenge is your organization trying to solve?</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action is your organization expecting the audience to take (if any)?</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6248393" cy="3600986"/>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I am trying to make sure the countries supplying the volunteers are being given back to</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smtClean="0">
                <a:solidFill>
                  <a:srgbClr val="46211A"/>
                </a:solidFill>
                <a:latin typeface="Gill Sans MT" panose="020B0502020104020203" pitchFamily="34" charset="0"/>
              </a:rPr>
              <a:t>A want/drive </a:t>
            </a:r>
            <a:r>
              <a:rPr lang="en-US" sz="2800" dirty="0" smtClean="0">
                <a:solidFill>
                  <a:srgbClr val="46211A"/>
                </a:solidFill>
                <a:latin typeface="Gill Sans MT" panose="020B0502020104020203" pitchFamily="34" charset="0"/>
              </a:rPr>
              <a:t>to initiate </a:t>
            </a:r>
            <a:r>
              <a:rPr lang="en-US" sz="2800" dirty="0" smtClean="0">
                <a:solidFill>
                  <a:srgbClr val="46211A"/>
                </a:solidFill>
                <a:latin typeface="Gill Sans MT" panose="020B0502020104020203" pitchFamily="34" charset="0"/>
              </a:rPr>
              <a:t>more volunteer projects outside of the United States</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16" name="Picture 15">
            <a:extLst>
              <a:ext uri="{FF2B5EF4-FFF2-40B4-BE49-F238E27FC236}">
                <a16:creationId xmlns="" xmlns:a16="http://schemas.microsoft.com/office/drawing/2014/main" id="{F25212C5-EA8B-4C75-BA13-AF4DAAED96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1063" y="4000500"/>
            <a:ext cx="936340" cy="960120"/>
          </a:xfrm>
          <a:prstGeom prst="rect">
            <a:avLst/>
          </a:prstGeom>
        </p:spPr>
      </p:pic>
    </p:spTree>
    <p:extLst>
      <p:ext uri="{BB962C8B-B14F-4D97-AF65-F5344CB8AC3E}">
        <p14:creationId xmlns:p14="http://schemas.microsoft.com/office/powerpoint/2010/main" val="161673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2CE80B0-1B87-41EF-8EC7-4D3C92010FD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1066800" y="5277547"/>
            <a:ext cx="1699423"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understand you audience</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9" y="2155668"/>
            <a:ext cx="13258798" cy="2739211"/>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large is the audience?</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What’s your audience’s likely level of data literacy?</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familiar is your audience with this topic?</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does your audience care about?</a:t>
            </a:r>
            <a:endParaRPr lang="en-US" sz="3200" b="1"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much time do you think your audience has to spend reading the graphs?</a:t>
            </a: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6248393" cy="4031873"/>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About 50 people</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Very high, they are the ones volunteering</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Very familiar</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They care about helping those in need</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1</a:t>
            </a:r>
            <a:r>
              <a:rPr lang="en-US" sz="2800" dirty="0" smtClean="0">
                <a:solidFill>
                  <a:srgbClr val="46211A"/>
                </a:solidFill>
                <a:latin typeface="Gill Sans MT" panose="020B0502020104020203" pitchFamily="34" charset="0"/>
              </a:rPr>
              <a:t> minute</a:t>
            </a:r>
            <a:endParaRPr lang="en-US" sz="2800" dirty="0">
              <a:solidFill>
                <a:srgbClr val="46211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16" name="Picture 15">
            <a:extLst>
              <a:ext uri="{FF2B5EF4-FFF2-40B4-BE49-F238E27FC236}">
                <a16:creationId xmlns="" xmlns:a16="http://schemas.microsoft.com/office/drawing/2014/main" id="{F25212C5-EA8B-4C75-BA13-AF4DAAED96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1063" y="4000500"/>
            <a:ext cx="936340" cy="960120"/>
          </a:xfrm>
          <a:prstGeom prst="rect">
            <a:avLst/>
          </a:prstGeom>
        </p:spPr>
      </p:pic>
    </p:spTree>
    <p:extLst>
      <p:ext uri="{BB962C8B-B14F-4D97-AF65-F5344CB8AC3E}">
        <p14:creationId xmlns:p14="http://schemas.microsoft.com/office/powerpoint/2010/main" val="230727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8FCD5FB-0C64-4932-A290-F0A431DB4266}"/>
              </a:ext>
            </a:extLst>
          </p:cNvPr>
          <p:cNvSpPr/>
          <p:nvPr/>
        </p:nvSpPr>
        <p:spPr>
          <a:xfrm>
            <a:off x="0" y="25908"/>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1066800" y="5277547"/>
            <a:ext cx="1699423"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understand your data</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7" y="2155668"/>
            <a:ext cx="13639799" cy="2308324"/>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variables do you have in your data set? </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have big data or small data?</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type of relationship between variables do you consider looking at - proportions, space, trend?</a:t>
            </a:r>
            <a:endParaRPr lang="en-US" sz="3200" dirty="0">
              <a:solidFill>
                <a:srgbClr val="BA5536"/>
              </a:solidFill>
              <a:latin typeface="Gill Sans MT" panose="020B0502020104020203" pitchFamily="34" charset="0"/>
            </a:endParaRP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7772401" cy="489364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BA5536"/>
                </a:solidFill>
                <a:latin typeface="Gill Sans MT" panose="020B0502020104020203" pitchFamily="34" charset="0"/>
              </a:rPr>
              <a:t>Name of charity, charity country, charity city, topic, date of project, name of volunteer,  volunteer country,  volunteer city, and URL</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BA5536"/>
                </a:solidFill>
                <a:latin typeface="Gill Sans MT" panose="020B0502020104020203" pitchFamily="34" charset="0"/>
              </a:rPr>
              <a:t>Small data, only 523 rows</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BA5536"/>
                </a:solidFill>
                <a:latin typeface="Gill Sans MT" panose="020B0502020104020203" pitchFamily="34" charset="0"/>
              </a:rPr>
              <a:t>I considered looking at the counts of a lot of the variables. We can see where people are volunteering and where projects are being started</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 xmlns:a16="http://schemas.microsoft.com/office/drawing/2014/main" id="{0A53CADC-0E68-41CE-B697-C7D960088DB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1925" y="2801894"/>
            <a:ext cx="2232716" cy="2267712"/>
          </a:xfrm>
          <a:prstGeom prst="rect">
            <a:avLst/>
          </a:prstGeom>
        </p:spPr>
      </p:pic>
    </p:spTree>
    <p:extLst>
      <p:ext uri="{BB962C8B-B14F-4D97-AF65-F5344CB8AC3E}">
        <p14:creationId xmlns:p14="http://schemas.microsoft.com/office/powerpoint/2010/main" val="340453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09E73EB-660B-43AD-92EC-763D8FF16D49}"/>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838200" y="5277547"/>
            <a:ext cx="2133598"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data </a:t>
            </a:r>
          </a:p>
          <a:p>
            <a:pPr algn="ctr"/>
            <a:r>
              <a:rPr lang="en-US" sz="2400" dirty="0">
                <a:solidFill>
                  <a:schemeClr val="tx1">
                    <a:lumMod val="75000"/>
                    <a:lumOff val="25000"/>
                  </a:schemeClr>
                </a:solidFill>
                <a:latin typeface="Gill Sans MT" panose="020B0502020104020203" pitchFamily="34" charset="0"/>
              </a:rPr>
              <a:t>cleaning &amp;</a:t>
            </a:r>
          </a:p>
          <a:p>
            <a:pPr algn="ctr"/>
            <a:r>
              <a:rPr lang="en-US" sz="2400" dirty="0">
                <a:solidFill>
                  <a:schemeClr val="tx1">
                    <a:lumMod val="75000"/>
                    <a:lumOff val="25000"/>
                  </a:schemeClr>
                </a:solidFill>
                <a:latin typeface="Gill Sans MT" panose="020B0502020104020203" pitchFamily="34" charset="0"/>
              </a:rPr>
              <a:t>transformation</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8" y="2155668"/>
            <a:ext cx="12420601" cy="2800767"/>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need to do any data cleaning?</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need to transform your data? If so, what types of data transformation and for which variables?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Make the data transformations needed.</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6248393" cy="3600986"/>
          </a:xfrm>
          <a:prstGeom prst="rect">
            <a:avLst/>
          </a:prstGeom>
          <a:noFill/>
        </p:spPr>
        <p:txBody>
          <a:bodyPr wrap="square" rtlCol="0">
            <a:spAutoFit/>
          </a:bodyPr>
          <a:lstStyle/>
          <a:p>
            <a:r>
              <a:rPr lang="en-US" sz="3200" b="1" dirty="0">
                <a:latin typeface="Gill Sans MT" panose="020B0502020104020203" pitchFamily="34" charset="0"/>
              </a:rPr>
              <a:t>Your </a:t>
            </a:r>
            <a:r>
              <a:rPr lang="en-US" sz="3200" b="1" dirty="0" smtClean="0">
                <a:latin typeface="Gill Sans MT" panose="020B0502020104020203" pitchFamily="34" charset="0"/>
              </a:rPr>
              <a:t>answers:</a:t>
            </a:r>
          </a:p>
          <a:p>
            <a:pPr marL="914400" lvl="1" indent="-457200">
              <a:buFont typeface="Courier New" panose="02070309020205020404" pitchFamily="49" charset="0"/>
              <a:buChar char="o"/>
            </a:pPr>
            <a:r>
              <a:rPr lang="en-US" sz="2800" dirty="0" smtClean="0">
                <a:solidFill>
                  <a:srgbClr val="BA5536"/>
                </a:solidFill>
                <a:latin typeface="Gill Sans MT" panose="020B0502020104020203" pitchFamily="34" charset="0"/>
              </a:rPr>
              <a:t>No data cleaning</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BA5536"/>
                </a:solidFill>
                <a:latin typeface="Gill Sans MT" panose="020B0502020104020203" pitchFamily="34" charset="0"/>
              </a:rPr>
              <a:t>I had to make counts for different variables to be able </a:t>
            </a:r>
            <a:r>
              <a:rPr lang="en-US" sz="2800" dirty="0">
                <a:solidFill>
                  <a:srgbClr val="BA5536"/>
                </a:solidFill>
                <a:latin typeface="Gill Sans MT" panose="020B0502020104020203" pitchFamily="34" charset="0"/>
              </a:rPr>
              <a:t>to visualize them using </a:t>
            </a:r>
            <a:r>
              <a:rPr lang="en-US" sz="2800" dirty="0" smtClean="0">
                <a:solidFill>
                  <a:srgbClr val="BA5536"/>
                </a:solidFill>
                <a:latin typeface="Gill Sans MT" panose="020B0502020104020203" pitchFamily="34" charset="0"/>
              </a:rPr>
              <a:t>flourish studio as we were not given any numerical columns</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3" name="Picture 2">
            <a:extLst>
              <a:ext uri="{FF2B5EF4-FFF2-40B4-BE49-F238E27FC236}">
                <a16:creationId xmlns="" xmlns:a16="http://schemas.microsoft.com/office/drawing/2014/main" id="{12E4DA0D-A9BC-49B7-ADD9-E087B2E854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888" y="2340887"/>
            <a:ext cx="2700866" cy="2743200"/>
          </a:xfrm>
          <a:prstGeom prst="rect">
            <a:avLst/>
          </a:prstGeom>
        </p:spPr>
      </p:pic>
    </p:spTree>
    <p:extLst>
      <p:ext uri="{BB962C8B-B14F-4D97-AF65-F5344CB8AC3E}">
        <p14:creationId xmlns:p14="http://schemas.microsoft.com/office/powerpoint/2010/main" val="15845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3AF13CD-9CA4-4571-852A-0303B145AD0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1066800" y="5277547"/>
            <a:ext cx="1676397"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find the story</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8" y="2155668"/>
            <a:ext cx="12420601" cy="3231654"/>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First, consider only your audience and your organization/business problem. What would be a few potential data stories?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Now, add what you know about your data to the mix. Narrow down the data stories to one only.  What’s your final data story that you’ll present visually?</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are the types of charts that you are considering?</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13716001" cy="489364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46211A"/>
                </a:solidFill>
                <a:latin typeface="Gill Sans MT" panose="020B0502020104020203" pitchFamily="34" charset="0"/>
              </a:rPr>
              <a:t>Looking where the volunteering resources are being used relative to where the people are volunteering from. This way we are able to see what countries deserve more projects. The other project I would consider is the amount of people volunteering on different topics. We will be able to see if any certain topics receive more volunteers than others. After that we will be able to explore why that is.</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BA5536"/>
                </a:solidFill>
                <a:latin typeface="Gill Sans MT" panose="020B0502020104020203" pitchFamily="34" charset="0"/>
              </a:rPr>
              <a:t>I know the data will be able to give us counts for both of the questions. I think it will be more interesting to present the first idea. I will be considering pie charts, line graphs, bar charts, and other simple graphs to be able to get the message across quickly.</a:t>
            </a: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grpSp>
        <p:nvGrpSpPr>
          <p:cNvPr id="14" name="Group 13">
            <a:extLst>
              <a:ext uri="{FF2B5EF4-FFF2-40B4-BE49-F238E27FC236}">
                <a16:creationId xmlns="" xmlns:a16="http://schemas.microsoft.com/office/drawing/2014/main" id="{1AFC6A42-A146-426D-AC59-2680C0CCECB3}"/>
              </a:ext>
            </a:extLst>
          </p:cNvPr>
          <p:cNvGrpSpPr/>
          <p:nvPr/>
        </p:nvGrpSpPr>
        <p:grpSpPr>
          <a:xfrm>
            <a:off x="1295400" y="3833199"/>
            <a:ext cx="1342185" cy="1176254"/>
            <a:chOff x="9995847" y="4457700"/>
            <a:chExt cx="1342185" cy="1176254"/>
          </a:xfrm>
        </p:grpSpPr>
        <p:pic>
          <p:nvPicPr>
            <p:cNvPr id="16" name="Picture 15">
              <a:extLst>
                <a:ext uri="{FF2B5EF4-FFF2-40B4-BE49-F238E27FC236}">
                  <a16:creationId xmlns="" xmlns:a16="http://schemas.microsoft.com/office/drawing/2014/main" id="{ECD62523-E992-477A-B64B-ECF4EFE7C014}"/>
                </a:ext>
              </a:extLst>
            </p:cNvPr>
            <p:cNvPicPr>
              <a:picLocks noChangeAspect="1"/>
            </p:cNvPicPr>
            <p:nvPr/>
          </p:nvPicPr>
          <p:blipFill rotWithShape="1">
            <a:blip r:embed="rId3">
              <a:clrChange>
                <a:clrFrom>
                  <a:srgbClr val="FFFFFF"/>
                </a:clrFrom>
                <a:clrTo>
                  <a:srgbClr val="FFFFFF">
                    <a:alpha val="0"/>
                  </a:srgbClr>
                </a:clrTo>
              </a:clrChange>
            </a:blip>
            <a:srcRect b="37120"/>
            <a:stretch/>
          </p:blipFill>
          <p:spPr>
            <a:xfrm>
              <a:off x="10044465" y="4457700"/>
              <a:ext cx="1293567" cy="776018"/>
            </a:xfrm>
            <a:prstGeom prst="rect">
              <a:avLst/>
            </a:prstGeom>
          </p:spPr>
        </p:pic>
        <p:pic>
          <p:nvPicPr>
            <p:cNvPr id="17" name="Picture 16">
              <a:extLst>
                <a:ext uri="{FF2B5EF4-FFF2-40B4-BE49-F238E27FC236}">
                  <a16:creationId xmlns="" xmlns:a16="http://schemas.microsoft.com/office/drawing/2014/main" id="{2FD296EF-F3ED-4192-B047-CE3492D50FBD}"/>
                </a:ext>
              </a:extLst>
            </p:cNvPr>
            <p:cNvPicPr>
              <a:picLocks noChangeAspect="1"/>
            </p:cNvPicPr>
            <p:nvPr/>
          </p:nvPicPr>
          <p:blipFill rotWithShape="1">
            <a:blip r:embed="rId4">
              <a:clrChange>
                <a:clrFrom>
                  <a:srgbClr val="FFFFFF"/>
                </a:clrFrom>
                <a:clrTo>
                  <a:srgbClr val="FFFFFF">
                    <a:alpha val="0"/>
                  </a:srgbClr>
                </a:clrTo>
              </a:clrChange>
            </a:blip>
            <a:srcRect t="64732"/>
            <a:stretch/>
          </p:blipFill>
          <p:spPr>
            <a:xfrm>
              <a:off x="9995847" y="5213768"/>
              <a:ext cx="1325880" cy="420186"/>
            </a:xfrm>
            <a:prstGeom prst="rect">
              <a:avLst/>
            </a:prstGeom>
          </p:spPr>
        </p:pic>
      </p:grpSp>
    </p:spTree>
    <p:extLst>
      <p:ext uri="{BB962C8B-B14F-4D97-AF65-F5344CB8AC3E}">
        <p14:creationId xmlns:p14="http://schemas.microsoft.com/office/powerpoint/2010/main" val="264340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A96683A-7560-4168-B30E-603A3A10D7A5}"/>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1066800" y="5277547"/>
            <a:ext cx="1676397"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sketch </a:t>
            </a:r>
          </a:p>
          <a:p>
            <a:pPr algn="ctr"/>
            <a:r>
              <a:rPr lang="en-US" sz="2400" dirty="0">
                <a:solidFill>
                  <a:schemeClr val="tx1">
                    <a:lumMod val="75000"/>
                    <a:lumOff val="25000"/>
                  </a:schemeClr>
                </a:solidFill>
                <a:latin typeface="Gill Sans MT" panose="020B0502020104020203" pitchFamily="34" charset="0"/>
              </a:rPr>
              <a:t>&amp; </a:t>
            </a:r>
          </a:p>
          <a:p>
            <a:pPr algn="ctr"/>
            <a:r>
              <a:rPr lang="en-US" sz="2400" dirty="0">
                <a:solidFill>
                  <a:schemeClr val="tx1">
                    <a:lumMod val="75000"/>
                    <a:lumOff val="25000"/>
                  </a:schemeClr>
                </a:solidFill>
                <a:latin typeface="Gill Sans MT" panose="020B0502020104020203" pitchFamily="34" charset="0"/>
              </a:rPr>
              <a:t>iterate</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8" y="2155668"/>
            <a:ext cx="12420601" cy="2369880"/>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Sketch at least 2 versions of 3 charts that tell your story. Consider the sequence of the charts.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What are 2-3 pros and cons of using each data visualization? </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7162801" cy="4462760"/>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7D9CBA"/>
                </a:solidFill>
                <a:latin typeface="Gill Sans MT" panose="020B0502020104020203" pitchFamily="34" charset="0"/>
              </a:rPr>
              <a:t>Donut chart </a:t>
            </a:r>
            <a:r>
              <a:rPr lang="en-US" sz="2800" dirty="0" smtClean="0">
                <a:solidFill>
                  <a:srgbClr val="7D9CBA"/>
                </a:solidFill>
                <a:latin typeface="Gill Sans MT" panose="020B0502020104020203" pitchFamily="34" charset="0"/>
              </a:rPr>
              <a:t>p</a:t>
            </a:r>
            <a:r>
              <a:rPr lang="en-US" sz="2800" dirty="0" smtClean="0">
                <a:solidFill>
                  <a:srgbClr val="7D9CBA"/>
                </a:solidFill>
                <a:latin typeface="Gill Sans MT" panose="020B0502020104020203" pitchFamily="34" charset="0"/>
              </a:rPr>
              <a:t>ros:</a:t>
            </a:r>
          </a:p>
          <a:p>
            <a:pPr marL="1371600" lvl="2" indent="-457200">
              <a:buFont typeface="Courier New" panose="02070309020205020404" pitchFamily="49" charset="0"/>
              <a:buChar char="o"/>
            </a:pPr>
            <a:r>
              <a:rPr lang="en-US" sz="2800" dirty="0">
                <a:solidFill>
                  <a:srgbClr val="7D9CBA"/>
                </a:solidFill>
                <a:latin typeface="Gill Sans MT" panose="020B0502020104020203" pitchFamily="34" charset="0"/>
              </a:rPr>
              <a:t>E</a:t>
            </a:r>
            <a:r>
              <a:rPr lang="en-US" sz="2800" dirty="0" smtClean="0">
                <a:solidFill>
                  <a:srgbClr val="7D9CBA"/>
                </a:solidFill>
                <a:latin typeface="Gill Sans MT" panose="020B0502020104020203" pitchFamily="34" charset="0"/>
              </a:rPr>
              <a:t>asily digestible</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Easy to look at</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Simple</a:t>
            </a: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Donut</a:t>
            </a:r>
            <a:r>
              <a:rPr lang="en-US" sz="2800" dirty="0" smtClean="0">
                <a:solidFill>
                  <a:srgbClr val="7D9CBA"/>
                </a:solidFill>
                <a:latin typeface="Gill Sans MT" panose="020B0502020104020203" pitchFamily="34" charset="0"/>
              </a:rPr>
              <a:t> chart cons:</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Not able to display a ton of information</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Need more than one to get the point</a:t>
            </a: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 xmlns:a16="http://schemas.microsoft.com/office/drawing/2014/main" id="{AB8C4458-37CD-409B-9B6B-A26B20E44E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00642" y="4122420"/>
            <a:ext cx="1113512" cy="960120"/>
          </a:xfrm>
          <a:prstGeom prst="rect">
            <a:avLst/>
          </a:prstGeom>
        </p:spPr>
      </p:pic>
      <p:sp>
        <p:nvSpPr>
          <p:cNvPr id="9" name="TextBox 8">
            <a:extLst>
              <a:ext uri="{FF2B5EF4-FFF2-40B4-BE49-F238E27FC236}">
                <a16:creationId xmlns="" xmlns:a16="http://schemas.microsoft.com/office/drawing/2014/main" id="{F475EF02-C299-4E64-8C76-70D35420149D}"/>
              </a:ext>
            </a:extLst>
          </p:cNvPr>
          <p:cNvSpPr txBox="1"/>
          <p:nvPr/>
        </p:nvSpPr>
        <p:spPr>
          <a:xfrm>
            <a:off x="10515600" y="6237863"/>
            <a:ext cx="7162801" cy="4462760"/>
          </a:xfrm>
          <a:prstGeom prst="rect">
            <a:avLst/>
          </a:prstGeom>
          <a:noFill/>
        </p:spPr>
        <p:txBody>
          <a:bodyPr wrap="square" rtlCol="0">
            <a:spAutoFit/>
          </a:bodyPr>
          <a:lstStyle/>
          <a:p>
            <a:endParaRPr lang="en-US" sz="3200" b="1" dirty="0">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7D9CBA"/>
                </a:solidFill>
                <a:latin typeface="Gill Sans MT" panose="020B0502020104020203" pitchFamily="34" charset="0"/>
              </a:rPr>
              <a:t>Line graph</a:t>
            </a:r>
            <a:r>
              <a:rPr lang="en-US" sz="2800" dirty="0" smtClean="0">
                <a:solidFill>
                  <a:srgbClr val="7D9CBA"/>
                </a:solidFill>
                <a:latin typeface="Gill Sans MT" panose="020B0502020104020203" pitchFamily="34" charset="0"/>
              </a:rPr>
              <a:t> </a:t>
            </a:r>
            <a:r>
              <a:rPr lang="en-US" sz="2800" dirty="0" smtClean="0">
                <a:solidFill>
                  <a:srgbClr val="7D9CBA"/>
                </a:solidFill>
                <a:latin typeface="Gill Sans MT" panose="020B0502020104020203" pitchFamily="34" charset="0"/>
              </a:rPr>
              <a:t>p</a:t>
            </a:r>
            <a:r>
              <a:rPr lang="en-US" sz="2800" dirty="0" smtClean="0">
                <a:solidFill>
                  <a:srgbClr val="7D9CBA"/>
                </a:solidFill>
                <a:latin typeface="Gill Sans MT" panose="020B0502020104020203" pitchFamily="34" charset="0"/>
              </a:rPr>
              <a:t>ros:</a:t>
            </a:r>
          </a:p>
          <a:p>
            <a:pPr marL="1371600" lvl="2" indent="-457200">
              <a:buFont typeface="Courier New" panose="02070309020205020404" pitchFamily="49" charset="0"/>
              <a:buChar char="o"/>
            </a:pPr>
            <a:r>
              <a:rPr lang="en-US" sz="2800" dirty="0">
                <a:solidFill>
                  <a:srgbClr val="7D9CBA"/>
                </a:solidFill>
                <a:latin typeface="Gill Sans MT" panose="020B0502020104020203" pitchFamily="34" charset="0"/>
              </a:rPr>
              <a:t>E</a:t>
            </a:r>
            <a:r>
              <a:rPr lang="en-US" sz="2800" dirty="0" smtClean="0">
                <a:solidFill>
                  <a:srgbClr val="7D9CBA"/>
                </a:solidFill>
                <a:latin typeface="Gill Sans MT" panose="020B0502020104020203" pitchFamily="34" charset="0"/>
              </a:rPr>
              <a:t>asily digestible</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Easy to look at</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Simple</a:t>
            </a: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7D9CBA"/>
                </a:solidFill>
                <a:latin typeface="Gill Sans MT" panose="020B0502020104020203" pitchFamily="34" charset="0"/>
              </a:rPr>
              <a:t>Line graph cons:</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Not a ton of information to display in this case</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Need more data to see longer trends</a:t>
            </a: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spTree>
    <p:extLst>
      <p:ext uri="{BB962C8B-B14F-4D97-AF65-F5344CB8AC3E}">
        <p14:creationId xmlns:p14="http://schemas.microsoft.com/office/powerpoint/2010/main" val="3497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A96683A-7560-4168-B30E-603A3A10D7A5}"/>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B2164003-5AD3-4D73-81BC-411BB4361C50}"/>
              </a:ext>
            </a:extLst>
          </p:cNvPr>
          <p:cNvSpPr txBox="1"/>
          <p:nvPr/>
        </p:nvSpPr>
        <p:spPr>
          <a:xfrm>
            <a:off x="1066800" y="5277547"/>
            <a:ext cx="1676397"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design &amp; iterate</a:t>
            </a:r>
          </a:p>
        </p:txBody>
      </p:sp>
      <p:cxnSp>
        <p:nvCxnSpPr>
          <p:cNvPr id="48" name="Straight Connector 47">
            <a:extLst>
              <a:ext uri="{FF2B5EF4-FFF2-40B4-BE49-F238E27FC236}">
                <a16:creationId xmlns=""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8EE196A9-EE5D-4ED9-BAAE-E9F7F6336B6E}"/>
              </a:ext>
            </a:extLst>
          </p:cNvPr>
          <p:cNvSpPr txBox="1"/>
          <p:nvPr/>
        </p:nvSpPr>
        <p:spPr>
          <a:xfrm>
            <a:off x="3962398" y="2155668"/>
            <a:ext cx="12420601" cy="3662541"/>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Create your first visualizations. </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Once you are done, ask a friend from feedback. What does your friend think about the design choices that you made (white space, color, font)? Is the story in the graph clear to your friend? What edits did your friend suggest?</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Make the necessary edits. </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Iterate the steps above if necessary.</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 xmlns:a16="http://schemas.microsoft.com/office/drawing/2014/main" id="{F475EF02-C299-4E64-8C76-70D35420149D}"/>
              </a:ext>
            </a:extLst>
          </p:cNvPr>
          <p:cNvSpPr txBox="1"/>
          <p:nvPr/>
        </p:nvSpPr>
        <p:spPr>
          <a:xfrm>
            <a:off x="3962399" y="6237863"/>
            <a:ext cx="13335001" cy="489364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smtClean="0">
                <a:solidFill>
                  <a:srgbClr val="7D9CBA"/>
                </a:solidFill>
                <a:latin typeface="Gill Sans MT" panose="020B0502020104020203" pitchFamily="34" charset="0"/>
              </a:rPr>
              <a:t>Feedback 1:</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“The story is very clear and easy to understand. It took me 3 seconds per graph to see what was happening. The formatting of the graph helps in making it digestible. One suggestion I have would be to order the categories to make it even faster to determine rank order.</a:t>
            </a: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r>
              <a:rPr lang="en-US" sz="2800" dirty="0" smtClean="0">
                <a:solidFill>
                  <a:srgbClr val="7D9CBA"/>
                </a:solidFill>
                <a:latin typeface="Gill Sans MT" panose="020B0502020104020203" pitchFamily="34" charset="0"/>
              </a:rPr>
              <a:t>Feedback 2:</a:t>
            </a:r>
          </a:p>
          <a:p>
            <a:pPr marL="1371600" lvl="2" indent="-457200">
              <a:buFont typeface="Courier New" panose="02070309020205020404" pitchFamily="49" charset="0"/>
              <a:buChar char="o"/>
            </a:pPr>
            <a:r>
              <a:rPr lang="en-US" sz="2800" dirty="0" smtClean="0">
                <a:solidFill>
                  <a:srgbClr val="7D9CBA"/>
                </a:solidFill>
                <a:latin typeface="Gill Sans MT" panose="020B0502020104020203" pitchFamily="34" charset="0"/>
              </a:rPr>
              <a:t>“I have the same thoughts as the last feedback, thank you for making the graph ordered, it makes it even easier to read now. I have no further suggestions.”</a:t>
            </a: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 xmlns:a16="http://schemas.microsoft.com/office/drawing/2014/main" id="{AB8C4458-37CD-409B-9B6B-A26B20E44E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3201" y="3695711"/>
            <a:ext cx="1608394" cy="1386830"/>
          </a:xfrm>
          <a:prstGeom prst="rect">
            <a:avLst/>
          </a:prstGeom>
        </p:spPr>
      </p:pic>
    </p:spTree>
    <p:extLst>
      <p:ext uri="{BB962C8B-B14F-4D97-AF65-F5344CB8AC3E}">
        <p14:creationId xmlns:p14="http://schemas.microsoft.com/office/powerpoint/2010/main" val="333846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15834</TotalTime>
  <Words>1176</Words>
  <Application>Microsoft Office PowerPoint</Application>
  <PresentationFormat>Custom</PresentationFormat>
  <Paragraphs>124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Calibri</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Technology Startup Sales Presentation</dc:title>
  <dc:creator>Rebeca Pop</dc:creator>
  <cp:lastModifiedBy>Sam Swain</cp:lastModifiedBy>
  <cp:revision>416</cp:revision>
  <dcterms:created xsi:type="dcterms:W3CDTF">2006-08-16T00:00:00Z</dcterms:created>
  <dcterms:modified xsi:type="dcterms:W3CDTF">2023-02-17T05:42:37Z</dcterms:modified>
  <dc:identifier>DAEBn3ypkp0</dc:identifier>
</cp:coreProperties>
</file>