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377" r:id="rId2"/>
    <p:sldId id="381" r:id="rId3"/>
    <p:sldId id="382" r:id="rId4"/>
    <p:sldId id="383" r:id="rId5"/>
    <p:sldId id="384" r:id="rId6"/>
    <p:sldId id="385" r:id="rId7"/>
    <p:sldId id="393"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Gill Sans MT" panose="020B0502020104020203"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F3F3F3"/>
    <a:srgbClr val="46211A"/>
    <a:srgbClr val="7D9CBA"/>
    <a:srgbClr val="BA5536"/>
    <a:srgbClr val="C69A94"/>
    <a:srgbClr val="CCA5A0"/>
    <a:srgbClr val="4E5B68"/>
    <a:srgbClr val="8E7A87"/>
    <a:srgbClr val="FC7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8" autoAdjust="0"/>
    <p:restoredTop sz="95407" autoAdjust="0"/>
  </p:normalViewPr>
  <p:slideViewPr>
    <p:cSldViewPr>
      <p:cViewPr varScale="1">
        <p:scale>
          <a:sx n="48" d="100"/>
          <a:sy n="48" d="100"/>
        </p:scale>
        <p:origin x="303"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64382-CAA2-47B7-8711-EF71A07B8D6F}"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F4F9B-2B53-4B3C-86A7-D074046A2A32}" type="slidenum">
              <a:rPr lang="en-US" smtClean="0"/>
              <a:t>‹#›</a:t>
            </a:fld>
            <a:endParaRPr lang="en-US"/>
          </a:p>
        </p:txBody>
      </p:sp>
    </p:spTree>
    <p:extLst>
      <p:ext uri="{BB962C8B-B14F-4D97-AF65-F5344CB8AC3E}">
        <p14:creationId xmlns:p14="http://schemas.microsoft.com/office/powerpoint/2010/main" val="32971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1</a:t>
            </a:fld>
            <a:endParaRPr lang="en-US"/>
          </a:p>
        </p:txBody>
      </p:sp>
    </p:spTree>
    <p:extLst>
      <p:ext uri="{BB962C8B-B14F-4D97-AF65-F5344CB8AC3E}">
        <p14:creationId xmlns:p14="http://schemas.microsoft.com/office/powerpoint/2010/main" val="28689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2</a:t>
            </a:fld>
            <a:endParaRPr lang="en-US"/>
          </a:p>
        </p:txBody>
      </p:sp>
    </p:spTree>
    <p:extLst>
      <p:ext uri="{BB962C8B-B14F-4D97-AF65-F5344CB8AC3E}">
        <p14:creationId xmlns:p14="http://schemas.microsoft.com/office/powerpoint/2010/main" val="15887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3</a:t>
            </a:fld>
            <a:endParaRPr lang="en-US"/>
          </a:p>
        </p:txBody>
      </p:sp>
    </p:spTree>
    <p:extLst>
      <p:ext uri="{BB962C8B-B14F-4D97-AF65-F5344CB8AC3E}">
        <p14:creationId xmlns:p14="http://schemas.microsoft.com/office/powerpoint/2010/main" val="173619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4</a:t>
            </a:fld>
            <a:endParaRPr lang="en-US"/>
          </a:p>
        </p:txBody>
      </p:sp>
    </p:spTree>
    <p:extLst>
      <p:ext uri="{BB962C8B-B14F-4D97-AF65-F5344CB8AC3E}">
        <p14:creationId xmlns:p14="http://schemas.microsoft.com/office/powerpoint/2010/main" val="329346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5</a:t>
            </a:fld>
            <a:endParaRPr lang="en-US"/>
          </a:p>
        </p:txBody>
      </p:sp>
    </p:spTree>
    <p:extLst>
      <p:ext uri="{BB962C8B-B14F-4D97-AF65-F5344CB8AC3E}">
        <p14:creationId xmlns:p14="http://schemas.microsoft.com/office/powerpoint/2010/main" val="123883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6</a:t>
            </a:fld>
            <a:endParaRPr lang="en-US"/>
          </a:p>
        </p:txBody>
      </p:sp>
    </p:spTree>
    <p:extLst>
      <p:ext uri="{BB962C8B-B14F-4D97-AF65-F5344CB8AC3E}">
        <p14:creationId xmlns:p14="http://schemas.microsoft.com/office/powerpoint/2010/main" val="40121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I create this viz?</a:t>
            </a:r>
          </a:p>
          <a:p>
            <a:endParaRPr lang="en-US" dirty="0"/>
          </a:p>
          <a:p>
            <a:r>
              <a:rPr lang="en-US" dirty="0"/>
              <a:t>I should start by reiterating first what I mentioned earlier…no two data viz processes will be identical. But it is important to understand what the key steps to consider are.</a:t>
            </a:r>
          </a:p>
          <a:p>
            <a:endParaRPr lang="en-US" dirty="0"/>
          </a:p>
          <a:p>
            <a:r>
              <a:rPr lang="en-US" dirty="0"/>
              <a:t>Here are the steps that I followed for this specific viz.</a:t>
            </a:r>
          </a:p>
          <a:p>
            <a:endParaRPr lang="en-US" dirty="0"/>
          </a:p>
          <a:p>
            <a:endParaRPr lang="en-US" dirty="0"/>
          </a:p>
        </p:txBody>
      </p:sp>
      <p:sp>
        <p:nvSpPr>
          <p:cNvPr id="4" name="Slide Number Placeholder 3"/>
          <p:cNvSpPr>
            <a:spLocks noGrp="1"/>
          </p:cNvSpPr>
          <p:nvPr>
            <p:ph type="sldNum" sz="quarter" idx="5"/>
          </p:nvPr>
        </p:nvSpPr>
        <p:spPr/>
        <p:txBody>
          <a:bodyPr/>
          <a:lstStyle/>
          <a:p>
            <a:fld id="{5ECF4F9B-2B53-4B3C-86A7-D074046A2A32}" type="slidenum">
              <a:rPr lang="en-US" smtClean="0"/>
              <a:t>7</a:t>
            </a:fld>
            <a:endParaRPr lang="en-US"/>
          </a:p>
        </p:txBody>
      </p:sp>
    </p:spTree>
    <p:extLst>
      <p:ext uri="{BB962C8B-B14F-4D97-AF65-F5344CB8AC3E}">
        <p14:creationId xmlns:p14="http://schemas.microsoft.com/office/powerpoint/2010/main" val="2444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B42945-3AD5-4612-836A-FC003D3FD7E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define the </a:t>
            </a:r>
          </a:p>
          <a:p>
            <a:pPr algn="ctr"/>
            <a:r>
              <a:rPr lang="en-US" sz="2400" dirty="0">
                <a:solidFill>
                  <a:schemeClr val="tx1">
                    <a:lumMod val="75000"/>
                    <a:lumOff val="25000"/>
                  </a:schemeClr>
                </a:solidFill>
                <a:latin typeface="Gill Sans MT" panose="020B0502020104020203" pitchFamily="34" charset="0"/>
              </a:rPr>
              <a:t>business </a:t>
            </a:r>
          </a:p>
          <a:p>
            <a:pPr algn="ctr"/>
            <a:r>
              <a:rPr lang="en-US" sz="2400" dirty="0">
                <a:solidFill>
                  <a:schemeClr val="tx1">
                    <a:lumMod val="75000"/>
                    <a:lumOff val="25000"/>
                  </a:schemeClr>
                </a:solidFill>
                <a:latin typeface="Gill Sans MT" panose="020B0502020104020203" pitchFamily="34" charset="0"/>
              </a:rPr>
              <a:t>problem</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8" y="2155668"/>
            <a:ext cx="11963395" cy="1938992"/>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problem/challenge is your organization trying to solve?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action is your organization expecting the audience to take (if any)?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187743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a16="http://schemas.microsoft.com/office/drawing/2014/main"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161673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CE80B0-1B87-41EF-8EC7-4D3C92010FD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99423"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 audience</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9" y="2155668"/>
            <a:ext cx="13258798" cy="2739211"/>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large is the audience?</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What’s your audience’s likely level of data literacy?</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familiar is your audience with this topic?</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What does your audience care about?</a:t>
            </a:r>
            <a:endParaRPr lang="en-US" sz="3200" b="1" dirty="0">
              <a:solidFill>
                <a:srgbClr val="46211A"/>
              </a:solidFill>
              <a:latin typeface="Gill Sans MT" panose="020B0502020104020203" pitchFamily="34" charset="0"/>
            </a:endParaRP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How much time do you think your audience has to spend reading the graphs?</a:t>
            </a: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3170099"/>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16" name="Picture 15">
            <a:extLst>
              <a:ext uri="{FF2B5EF4-FFF2-40B4-BE49-F238E27FC236}">
                <a16:creationId xmlns:a16="http://schemas.microsoft.com/office/drawing/2014/main" id="{F25212C5-EA8B-4C75-BA13-AF4DAAED966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61063" y="4000500"/>
            <a:ext cx="936340" cy="960120"/>
          </a:xfrm>
          <a:prstGeom prst="rect">
            <a:avLst/>
          </a:prstGeom>
        </p:spPr>
      </p:pic>
    </p:spTree>
    <p:extLst>
      <p:ext uri="{BB962C8B-B14F-4D97-AF65-F5344CB8AC3E}">
        <p14:creationId xmlns:p14="http://schemas.microsoft.com/office/powerpoint/2010/main" val="230727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FCD5FB-0C64-4932-A290-F0A431DB4266}"/>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99423"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understand your data</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7" y="2155668"/>
            <a:ext cx="13639799" cy="230832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variables do you have in your data set? </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have big data or small data?</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type of relationship between variables do you consider looking at - proportions, space, trend?</a:t>
            </a:r>
            <a:endParaRPr lang="en-US" sz="3200" dirty="0">
              <a:solidFill>
                <a:srgbClr val="BA5536"/>
              </a:solidFill>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3170099"/>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id="{0A53CADC-0E68-41CE-B697-C7D960088DB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1925" y="2801894"/>
            <a:ext cx="2232716" cy="2267712"/>
          </a:xfrm>
          <a:prstGeom prst="rect">
            <a:avLst/>
          </a:prstGeom>
        </p:spPr>
      </p:pic>
    </p:spTree>
    <p:extLst>
      <p:ext uri="{BB962C8B-B14F-4D97-AF65-F5344CB8AC3E}">
        <p14:creationId xmlns:p14="http://schemas.microsoft.com/office/powerpoint/2010/main" val="340453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9E73EB-660B-43AD-92EC-763D8FF16D49}"/>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838200" y="5277547"/>
            <a:ext cx="2133598"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data </a:t>
            </a:r>
          </a:p>
          <a:p>
            <a:pPr algn="ctr"/>
            <a:r>
              <a:rPr lang="en-US" sz="2400" dirty="0">
                <a:solidFill>
                  <a:schemeClr val="tx1">
                    <a:lumMod val="75000"/>
                    <a:lumOff val="25000"/>
                  </a:schemeClr>
                </a:solidFill>
                <a:latin typeface="Gill Sans MT" panose="020B0502020104020203" pitchFamily="34" charset="0"/>
              </a:rPr>
              <a:t>cleaning &amp;</a:t>
            </a:r>
          </a:p>
          <a:p>
            <a:pPr algn="ctr"/>
            <a:r>
              <a:rPr lang="en-US" sz="2400" dirty="0">
                <a:solidFill>
                  <a:schemeClr val="tx1">
                    <a:lumMod val="75000"/>
                    <a:lumOff val="25000"/>
                  </a:schemeClr>
                </a:solidFill>
                <a:latin typeface="Gill Sans MT" panose="020B0502020104020203" pitchFamily="34" charset="0"/>
              </a:rPr>
              <a:t>transformation</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8" y="2155668"/>
            <a:ext cx="12420601" cy="2800767"/>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do any data cleaning?</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Do you need to transform your data? If so, what types of data transformation and for which variables?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Make the data transformations needed.</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187743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3" name="Picture 2">
            <a:extLst>
              <a:ext uri="{FF2B5EF4-FFF2-40B4-BE49-F238E27FC236}">
                <a16:creationId xmlns:a16="http://schemas.microsoft.com/office/drawing/2014/main" id="{12E4DA0D-A9BC-49B7-ADD9-E087B2E854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888" y="2340887"/>
            <a:ext cx="2700866" cy="2743200"/>
          </a:xfrm>
          <a:prstGeom prst="rect">
            <a:avLst/>
          </a:prstGeom>
        </p:spPr>
      </p:pic>
    </p:spTree>
    <p:extLst>
      <p:ext uri="{BB962C8B-B14F-4D97-AF65-F5344CB8AC3E}">
        <p14:creationId xmlns:p14="http://schemas.microsoft.com/office/powerpoint/2010/main" val="15845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AF13CD-9CA4-4571-852A-0303B145AD01}"/>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find the story</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8" y="2155668"/>
            <a:ext cx="12420601" cy="3231654"/>
          </a:xfrm>
          <a:prstGeom prst="rect">
            <a:avLst/>
          </a:prstGeom>
          <a:noFill/>
        </p:spPr>
        <p:txBody>
          <a:bodyPr wrap="square" rtlCol="0">
            <a:spAutoFit/>
          </a:bodyPr>
          <a:lstStyle/>
          <a:p>
            <a:r>
              <a:rPr lang="en-US" sz="3200" b="1" dirty="0">
                <a:latin typeface="Gill Sans MT" panose="020B0502020104020203" pitchFamily="34" charset="0"/>
              </a:rPr>
              <a:t>Questions to ask yourself:</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First, consider only your audience and your organization/business problem. What would be a few potential data stories?</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Now, add what you know about your data to the mix. Narrow down the data stories to one only.  What’s your final data story that you’ll present visually?</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What are the types of charts that you are considering?</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2739211"/>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46211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BA5536"/>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BA5536"/>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grpSp>
        <p:nvGrpSpPr>
          <p:cNvPr id="14" name="Group 13">
            <a:extLst>
              <a:ext uri="{FF2B5EF4-FFF2-40B4-BE49-F238E27FC236}">
                <a16:creationId xmlns:a16="http://schemas.microsoft.com/office/drawing/2014/main" id="{1AFC6A42-A146-426D-AC59-2680C0CCECB3}"/>
              </a:ext>
            </a:extLst>
          </p:cNvPr>
          <p:cNvGrpSpPr/>
          <p:nvPr/>
        </p:nvGrpSpPr>
        <p:grpSpPr>
          <a:xfrm>
            <a:off x="1295400" y="3833199"/>
            <a:ext cx="1342185" cy="1176254"/>
            <a:chOff x="9995847" y="4457700"/>
            <a:chExt cx="1342185" cy="1176254"/>
          </a:xfrm>
        </p:grpSpPr>
        <p:pic>
          <p:nvPicPr>
            <p:cNvPr id="16" name="Picture 15">
              <a:extLst>
                <a:ext uri="{FF2B5EF4-FFF2-40B4-BE49-F238E27FC236}">
                  <a16:creationId xmlns:a16="http://schemas.microsoft.com/office/drawing/2014/main" id="{ECD62523-E992-477A-B64B-ECF4EFE7C014}"/>
                </a:ext>
              </a:extLst>
            </p:cNvPr>
            <p:cNvPicPr>
              <a:picLocks noChangeAspect="1"/>
            </p:cNvPicPr>
            <p:nvPr/>
          </p:nvPicPr>
          <p:blipFill rotWithShape="1">
            <a:blip r:embed="rId3">
              <a:clrChange>
                <a:clrFrom>
                  <a:srgbClr val="FFFFFF"/>
                </a:clrFrom>
                <a:clrTo>
                  <a:srgbClr val="FFFFFF">
                    <a:alpha val="0"/>
                  </a:srgbClr>
                </a:clrTo>
              </a:clrChange>
            </a:blip>
            <a:srcRect b="37120"/>
            <a:stretch/>
          </p:blipFill>
          <p:spPr>
            <a:xfrm>
              <a:off x="10044465" y="4457700"/>
              <a:ext cx="1293567" cy="776018"/>
            </a:xfrm>
            <a:prstGeom prst="rect">
              <a:avLst/>
            </a:prstGeom>
          </p:spPr>
        </p:pic>
        <p:pic>
          <p:nvPicPr>
            <p:cNvPr id="17" name="Picture 16">
              <a:extLst>
                <a:ext uri="{FF2B5EF4-FFF2-40B4-BE49-F238E27FC236}">
                  <a16:creationId xmlns:a16="http://schemas.microsoft.com/office/drawing/2014/main" id="{2FD296EF-F3ED-4192-B047-CE3492D50FBD}"/>
                </a:ext>
              </a:extLst>
            </p:cNvPr>
            <p:cNvPicPr>
              <a:picLocks noChangeAspect="1"/>
            </p:cNvPicPr>
            <p:nvPr/>
          </p:nvPicPr>
          <p:blipFill rotWithShape="1">
            <a:blip r:embed="rId4">
              <a:clrChange>
                <a:clrFrom>
                  <a:srgbClr val="FFFFFF"/>
                </a:clrFrom>
                <a:clrTo>
                  <a:srgbClr val="FFFFFF">
                    <a:alpha val="0"/>
                  </a:srgbClr>
                </a:clrTo>
              </a:clrChange>
            </a:blip>
            <a:srcRect t="64732"/>
            <a:stretch/>
          </p:blipFill>
          <p:spPr>
            <a:xfrm>
              <a:off x="9995847" y="5213768"/>
              <a:ext cx="1325880" cy="420186"/>
            </a:xfrm>
            <a:prstGeom prst="rect">
              <a:avLst/>
            </a:prstGeom>
          </p:spPr>
        </p:pic>
      </p:grpSp>
    </p:spTree>
    <p:extLst>
      <p:ext uri="{BB962C8B-B14F-4D97-AF65-F5344CB8AC3E}">
        <p14:creationId xmlns:p14="http://schemas.microsoft.com/office/powerpoint/2010/main" val="264340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76397" cy="1200329"/>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sketch </a:t>
            </a:r>
          </a:p>
          <a:p>
            <a:pPr algn="ctr"/>
            <a:r>
              <a:rPr lang="en-US" sz="2400" dirty="0">
                <a:solidFill>
                  <a:schemeClr val="tx1">
                    <a:lumMod val="75000"/>
                    <a:lumOff val="25000"/>
                  </a:schemeClr>
                </a:solidFill>
                <a:latin typeface="Gill Sans MT" panose="020B0502020104020203" pitchFamily="34" charset="0"/>
              </a:rPr>
              <a:t>&amp; </a:t>
            </a:r>
          </a:p>
          <a:p>
            <a:pPr algn="ctr"/>
            <a:r>
              <a:rPr lang="en-US" sz="2400" dirty="0">
                <a:solidFill>
                  <a:schemeClr val="tx1">
                    <a:lumMod val="75000"/>
                    <a:lumOff val="25000"/>
                  </a:schemeClr>
                </a:solidFill>
                <a:latin typeface="Gill Sans MT" panose="020B0502020104020203" pitchFamily="34" charset="0"/>
              </a:rPr>
              <a:t>iterate</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8" y="2155668"/>
            <a:ext cx="12420601" cy="2369880"/>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Sketch at least 2 versions of 3 charts that tell your story. Consider the sequence of the charts.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What are 2-3 pros and cons of using each data visualization? </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1877437"/>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00642" y="4122420"/>
            <a:ext cx="1113512" cy="960120"/>
          </a:xfrm>
          <a:prstGeom prst="rect">
            <a:avLst/>
          </a:prstGeom>
        </p:spPr>
      </p:pic>
    </p:spTree>
    <p:extLst>
      <p:ext uri="{BB962C8B-B14F-4D97-AF65-F5344CB8AC3E}">
        <p14:creationId xmlns:p14="http://schemas.microsoft.com/office/powerpoint/2010/main" val="3497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96683A-7560-4168-B30E-603A3A10D7A5}"/>
              </a:ext>
            </a:extLst>
          </p:cNvPr>
          <p:cNvSpPr/>
          <p:nvPr/>
        </p:nvSpPr>
        <p:spPr>
          <a:xfrm>
            <a:off x="0" y="0"/>
            <a:ext cx="18287999" cy="10287000"/>
          </a:xfrm>
          <a:prstGeom prst="rect">
            <a:avLst/>
          </a:prstGeom>
          <a:solidFill>
            <a:srgbClr val="EDED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2164003-5AD3-4D73-81BC-411BB4361C50}"/>
              </a:ext>
            </a:extLst>
          </p:cNvPr>
          <p:cNvSpPr txBox="1"/>
          <p:nvPr/>
        </p:nvSpPr>
        <p:spPr>
          <a:xfrm>
            <a:off x="1066800" y="5277547"/>
            <a:ext cx="1676397" cy="830997"/>
          </a:xfrm>
          <a:prstGeom prst="rect">
            <a:avLst/>
          </a:prstGeom>
          <a:noFill/>
        </p:spPr>
        <p:txBody>
          <a:bodyPr wrap="square" rtlCol="0">
            <a:spAutoFit/>
          </a:bodyPr>
          <a:lstStyle/>
          <a:p>
            <a:pPr algn="ctr"/>
            <a:r>
              <a:rPr lang="en-US" sz="2400" dirty="0">
                <a:solidFill>
                  <a:schemeClr val="tx1">
                    <a:lumMod val="75000"/>
                    <a:lumOff val="25000"/>
                  </a:schemeClr>
                </a:solidFill>
                <a:latin typeface="Gill Sans MT" panose="020B0502020104020203" pitchFamily="34" charset="0"/>
              </a:rPr>
              <a:t>design &amp; iterate</a:t>
            </a:r>
          </a:p>
        </p:txBody>
      </p:sp>
      <p:cxnSp>
        <p:nvCxnSpPr>
          <p:cNvPr id="48" name="Straight Connector 47">
            <a:extLst>
              <a:ext uri="{FF2B5EF4-FFF2-40B4-BE49-F238E27FC236}">
                <a16:creationId xmlns:a16="http://schemas.microsoft.com/office/drawing/2014/main" id="{C8536193-5CC5-45D9-92EA-40FAD17D0B6E}"/>
              </a:ext>
            </a:extLst>
          </p:cNvPr>
          <p:cNvCxnSpPr>
            <a:cxnSpLocks/>
          </p:cNvCxnSpPr>
          <p:nvPr/>
        </p:nvCxnSpPr>
        <p:spPr>
          <a:xfrm>
            <a:off x="1622980" y="5264018"/>
            <a:ext cx="612506" cy="0"/>
          </a:xfrm>
          <a:prstGeom prst="line">
            <a:avLst/>
          </a:prstGeom>
          <a:ln w="2857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E4D85DC-2AF7-4524-AF7B-76C822BF8EF7}"/>
              </a:ext>
            </a:extLst>
          </p:cNvPr>
          <p:cNvCxnSpPr/>
          <p:nvPr/>
        </p:nvCxnSpPr>
        <p:spPr>
          <a:xfrm>
            <a:off x="3733800" y="1516380"/>
            <a:ext cx="0" cy="7132320"/>
          </a:xfrm>
          <a:prstGeom prst="line">
            <a:avLst/>
          </a:prstGeom>
          <a:ln w="28575">
            <a:solidFill>
              <a:srgbClr val="46211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E196A9-EE5D-4ED9-BAAE-E9F7F6336B6E}"/>
              </a:ext>
            </a:extLst>
          </p:cNvPr>
          <p:cNvSpPr txBox="1"/>
          <p:nvPr/>
        </p:nvSpPr>
        <p:spPr>
          <a:xfrm>
            <a:off x="3962398" y="2155668"/>
            <a:ext cx="12420601" cy="3662541"/>
          </a:xfrm>
          <a:prstGeom prst="rect">
            <a:avLst/>
          </a:prstGeom>
          <a:noFill/>
        </p:spPr>
        <p:txBody>
          <a:bodyPr wrap="square" rtlCol="0">
            <a:spAutoFit/>
          </a:bodyPr>
          <a:lstStyle/>
          <a:p>
            <a:r>
              <a:rPr lang="en-US" sz="3200" b="1" dirty="0">
                <a:latin typeface="Gill Sans MT" panose="020B0502020104020203" pitchFamily="34" charset="0"/>
              </a:rPr>
              <a:t>To dos/questions to ask yourself:</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Create your first visualizations.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Once you are done, ask a friend from feedback. What does your friend think about the design choices that you made (white space, color, font)? Is the story in the graph clear to your friend? What edits did your friend suggest?</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Make the necessary edits. </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Iterate the steps above if necessary.</a:t>
            </a:r>
          </a:p>
          <a:p>
            <a:pPr marL="457200" indent="-457200">
              <a:buFont typeface="Courier New" panose="02070309020205020404" pitchFamily="49" charset="0"/>
              <a:buChar char="o"/>
            </a:pPr>
            <a:endParaRPr lang="en-US" sz="3200" b="1" dirty="0">
              <a:latin typeface="Gill Sans MT" panose="020B0502020104020203" pitchFamily="34" charset="0"/>
            </a:endParaRPr>
          </a:p>
        </p:txBody>
      </p:sp>
      <p:sp>
        <p:nvSpPr>
          <p:cNvPr id="15" name="TextBox 14">
            <a:extLst>
              <a:ext uri="{FF2B5EF4-FFF2-40B4-BE49-F238E27FC236}">
                <a16:creationId xmlns:a16="http://schemas.microsoft.com/office/drawing/2014/main" id="{F475EF02-C299-4E64-8C76-70D35420149D}"/>
              </a:ext>
            </a:extLst>
          </p:cNvPr>
          <p:cNvSpPr txBox="1"/>
          <p:nvPr/>
        </p:nvSpPr>
        <p:spPr>
          <a:xfrm>
            <a:off x="3962399" y="6237863"/>
            <a:ext cx="6248393" cy="2739211"/>
          </a:xfrm>
          <a:prstGeom prst="rect">
            <a:avLst/>
          </a:prstGeom>
          <a:noFill/>
        </p:spPr>
        <p:txBody>
          <a:bodyPr wrap="square" rtlCol="0">
            <a:spAutoFit/>
          </a:bodyPr>
          <a:lstStyle/>
          <a:p>
            <a:r>
              <a:rPr lang="en-US" sz="3200" b="1" dirty="0">
                <a:latin typeface="Gill Sans MT" panose="020B0502020104020203" pitchFamily="34" charset="0"/>
              </a:rPr>
              <a:t>Your answers:</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r>
              <a:rPr lang="en-US" sz="2800" dirty="0">
                <a:solidFill>
                  <a:srgbClr val="7D9CBA"/>
                </a:solidFill>
                <a:latin typeface="Gill Sans MT" panose="020B0502020104020203" pitchFamily="34" charset="0"/>
              </a:rPr>
              <a:t>[insert answer]</a:t>
            </a:r>
          </a:p>
          <a:p>
            <a:pPr marL="914400" lvl="1" indent="-457200">
              <a:buFont typeface="Courier New" panose="02070309020205020404" pitchFamily="49" charset="0"/>
              <a:buChar char="o"/>
            </a:pPr>
            <a:endParaRPr lang="en-US" sz="2800" dirty="0">
              <a:solidFill>
                <a:srgbClr val="7D9CBA"/>
              </a:solidFill>
              <a:latin typeface="Gill Sans MT" panose="020B0502020104020203" pitchFamily="34" charset="0"/>
            </a:endParaRPr>
          </a:p>
          <a:p>
            <a:pPr marL="914400" lvl="1" indent="-457200">
              <a:buFont typeface="Courier New" panose="02070309020205020404" pitchFamily="49" charset="0"/>
              <a:buChar char="o"/>
            </a:pPr>
            <a:endParaRPr lang="en-US" sz="2800" dirty="0">
              <a:latin typeface="Gill Sans MT" panose="020B0502020104020203" pitchFamily="34" charset="0"/>
            </a:endParaRPr>
          </a:p>
        </p:txBody>
      </p:sp>
      <p:pic>
        <p:nvPicPr>
          <p:cNvPr id="2" name="Picture 1">
            <a:extLst>
              <a:ext uri="{FF2B5EF4-FFF2-40B4-BE49-F238E27FC236}">
                <a16:creationId xmlns:a16="http://schemas.microsoft.com/office/drawing/2014/main" id="{AB8C4458-37CD-409B-9B6B-A26B20E44E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3201" y="3695711"/>
            <a:ext cx="1608394" cy="1386830"/>
          </a:xfrm>
          <a:prstGeom prst="rect">
            <a:avLst/>
          </a:prstGeom>
        </p:spPr>
      </p:pic>
    </p:spTree>
    <p:extLst>
      <p:ext uri="{BB962C8B-B14F-4D97-AF65-F5344CB8AC3E}">
        <p14:creationId xmlns:p14="http://schemas.microsoft.com/office/powerpoint/2010/main" val="333846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15376</TotalTime>
  <Words>857</Words>
  <Application>Microsoft Office PowerPoint</Application>
  <PresentationFormat>Custom</PresentationFormat>
  <Paragraphs>112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Courier New</vt:lpstr>
      <vt:lpstr>Gill Sans MT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Technology Startup Sales Presentation</dc:title>
  <dc:creator>Rebeca Pop</dc:creator>
  <cp:lastModifiedBy>Rebeca Pop (OMD)</cp:lastModifiedBy>
  <cp:revision>403</cp:revision>
  <dcterms:created xsi:type="dcterms:W3CDTF">2006-08-16T00:00:00Z</dcterms:created>
  <dcterms:modified xsi:type="dcterms:W3CDTF">2020-12-27T00:09:18Z</dcterms:modified>
  <dc:identifier>DAEBn3ypkp0</dc:identifier>
</cp:coreProperties>
</file>