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364" r:id="rId2"/>
    <p:sldId id="344" r:id="rId3"/>
    <p:sldId id="348" r:id="rId4"/>
    <p:sldId id="542" r:id="rId5"/>
    <p:sldId id="543" r:id="rId6"/>
    <p:sldId id="403" r:id="rId7"/>
    <p:sldId id="404" r:id="rId8"/>
    <p:sldId id="346" r:id="rId9"/>
    <p:sldId id="349" r:id="rId10"/>
    <p:sldId id="420" r:id="rId11"/>
    <p:sldId id="462" r:id="rId12"/>
    <p:sldId id="406" r:id="rId13"/>
    <p:sldId id="417" r:id="rId14"/>
    <p:sldId id="483" r:id="rId15"/>
    <p:sldId id="484" r:id="rId16"/>
    <p:sldId id="485" r:id="rId17"/>
    <p:sldId id="486" r:id="rId18"/>
    <p:sldId id="487" r:id="rId19"/>
    <p:sldId id="488" r:id="rId20"/>
    <p:sldId id="489" r:id="rId21"/>
    <p:sldId id="522" r:id="rId22"/>
    <p:sldId id="491" r:id="rId23"/>
    <p:sldId id="529" r:id="rId24"/>
    <p:sldId id="530" r:id="rId25"/>
    <p:sldId id="531" r:id="rId26"/>
    <p:sldId id="532" r:id="rId27"/>
    <p:sldId id="533" r:id="rId28"/>
    <p:sldId id="534" r:id="rId29"/>
    <p:sldId id="535" r:id="rId30"/>
    <p:sldId id="547" r:id="rId31"/>
    <p:sldId id="548" r:id="rId32"/>
    <p:sldId id="549" r:id="rId33"/>
    <p:sldId id="536" r:id="rId34"/>
    <p:sldId id="565" r:id="rId35"/>
    <p:sldId id="562" r:id="rId36"/>
    <p:sldId id="563" r:id="rId37"/>
    <p:sldId id="564" r:id="rId38"/>
    <p:sldId id="422" r:id="rId39"/>
    <p:sldId id="365" r:id="rId40"/>
    <p:sldId id="367" r:id="rId41"/>
    <p:sldId id="368" r:id="rId42"/>
    <p:sldId id="423" r:id="rId43"/>
    <p:sldId id="369" r:id="rId44"/>
    <p:sldId id="370" r:id="rId45"/>
    <p:sldId id="421" r:id="rId46"/>
    <p:sldId id="424" r:id="rId47"/>
    <p:sldId id="425" r:id="rId48"/>
    <p:sldId id="426" r:id="rId49"/>
    <p:sldId id="427" r:id="rId50"/>
    <p:sldId id="552" r:id="rId51"/>
    <p:sldId id="553" r:id="rId52"/>
    <p:sldId id="554" r:id="rId53"/>
    <p:sldId id="463" r:id="rId54"/>
    <p:sldId id="432" r:id="rId55"/>
    <p:sldId id="366" r:id="rId56"/>
    <p:sldId id="545" r:id="rId57"/>
    <p:sldId id="436" r:id="rId58"/>
    <p:sldId id="433" r:id="rId59"/>
    <p:sldId id="372" r:id="rId60"/>
    <p:sldId id="434" r:id="rId61"/>
    <p:sldId id="408" r:id="rId62"/>
    <p:sldId id="410" r:id="rId63"/>
    <p:sldId id="376" r:id="rId64"/>
    <p:sldId id="375" r:id="rId65"/>
    <p:sldId id="523" r:id="rId66"/>
    <p:sldId id="437" r:id="rId67"/>
    <p:sldId id="556" r:id="rId68"/>
    <p:sldId id="537" r:id="rId69"/>
    <p:sldId id="538" r:id="rId70"/>
    <p:sldId id="541" r:id="rId71"/>
    <p:sldId id="418" r:id="rId72"/>
    <p:sldId id="438" r:id="rId73"/>
    <p:sldId id="440" r:id="rId74"/>
    <p:sldId id="441" r:id="rId75"/>
    <p:sldId id="559" r:id="rId76"/>
    <p:sldId id="350" r:id="rId77"/>
    <p:sldId id="351" r:id="rId78"/>
    <p:sldId id="354" r:id="rId79"/>
    <p:sldId id="413" r:id="rId80"/>
    <p:sldId id="492" r:id="rId81"/>
    <p:sldId id="448" r:id="rId82"/>
    <p:sldId id="352" r:id="rId83"/>
    <p:sldId id="355" r:id="rId84"/>
    <p:sldId id="414" r:id="rId85"/>
    <p:sldId id="449" r:id="rId86"/>
    <p:sldId id="524" r:id="rId87"/>
    <p:sldId id="525" r:id="rId88"/>
    <p:sldId id="495" r:id="rId89"/>
    <p:sldId id="496" r:id="rId90"/>
    <p:sldId id="497" r:id="rId91"/>
    <p:sldId id="498" r:id="rId92"/>
    <p:sldId id="499" r:id="rId93"/>
    <p:sldId id="500" r:id="rId94"/>
    <p:sldId id="501" r:id="rId95"/>
    <p:sldId id="502" r:id="rId96"/>
    <p:sldId id="503" r:id="rId97"/>
    <p:sldId id="504" r:id="rId98"/>
    <p:sldId id="505" r:id="rId99"/>
    <p:sldId id="506" r:id="rId100"/>
    <p:sldId id="507" r:id="rId101"/>
    <p:sldId id="508" r:id="rId102"/>
    <p:sldId id="509" r:id="rId103"/>
    <p:sldId id="510" r:id="rId104"/>
    <p:sldId id="511" r:id="rId105"/>
    <p:sldId id="512" r:id="rId106"/>
    <p:sldId id="513" r:id="rId107"/>
    <p:sldId id="560" r:id="rId108"/>
    <p:sldId id="514" r:id="rId109"/>
    <p:sldId id="557" r:id="rId110"/>
    <p:sldId id="558" r:id="rId111"/>
    <p:sldId id="555" r:id="rId112"/>
    <p:sldId id="515" r:id="rId113"/>
    <p:sldId id="516" r:id="rId114"/>
    <p:sldId id="517" r:id="rId115"/>
    <p:sldId id="518" r:id="rId116"/>
    <p:sldId id="519" r:id="rId117"/>
    <p:sldId id="520" r:id="rId118"/>
    <p:sldId id="521" r:id="rId119"/>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4655" autoAdjust="0"/>
  </p:normalViewPr>
  <p:slideViewPr>
    <p:cSldViewPr snapToGrid="0">
      <p:cViewPr varScale="1">
        <p:scale>
          <a:sx n="59" d="100"/>
          <a:sy n="59" d="100"/>
        </p:scale>
        <p:origin x="67"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97BE9A12-96A0-4973-8E71-7783F291E592}" type="datetimeFigureOut">
              <a:rPr lang="en-US"/>
              <a:pPr>
                <a:defRPr/>
              </a:pPr>
              <a:t>12/17/2020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6"/>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smtClean="0"/>
          </a:p>
        </p:txBody>
      </p:sp>
    </p:spTree>
    <p:extLst>
      <p:ext uri="{BB962C8B-B14F-4D97-AF65-F5344CB8AC3E}">
        <p14:creationId xmlns:p14="http://schemas.microsoft.com/office/powerpoint/2010/main" val="36737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neural network, I used the </a:t>
            </a:r>
            <a:r>
              <a:rPr lang="en-US" dirty="0" err="1" smtClean="0"/>
              <a:t>nnet</a:t>
            </a:r>
            <a:r>
              <a:rPr lang="en-US" dirty="0" smtClean="0"/>
              <a:t> package of R with ten nodes in the single hidden layer, a linear output activation function, and a decay/regularization parameter of 0.0001, all of which were chosen as approximately optimal via multiple replicates of 10-fold cross-validation. On each MC replicate, I generated a new sample of n = 200 observations and refit the neural</a:t>
            </a:r>
            <a:r>
              <a:rPr lang="en-US" baseline="0" dirty="0" smtClean="0"/>
              <a:t> network</a:t>
            </a:r>
            <a:endParaRPr lang="en-US" dirty="0"/>
          </a:p>
        </p:txBody>
      </p:sp>
      <p:sp>
        <p:nvSpPr>
          <p:cNvPr id="4" name="Slide Number Placeholder 3"/>
          <p:cNvSpPr>
            <a:spLocks noGrp="1"/>
          </p:cNvSpPr>
          <p:nvPr>
            <p:ph type="sldNum" sz="quarter" idx="10"/>
          </p:nvPr>
        </p:nvSpPr>
        <p:spPr/>
        <p:txBody>
          <a:bodyPr/>
          <a:lstStyle/>
          <a:p>
            <a:fld id="{7F0E2131-12E5-4463-BD8C-8D889053CC50}" type="slidenum">
              <a:rPr lang="en-US" altLang="zh-CN" smtClean="0"/>
              <a:pPr/>
              <a:t>29</a:t>
            </a:fld>
            <a:endParaRPr lang="en-US" altLang="zh-CN"/>
          </a:p>
        </p:txBody>
      </p:sp>
    </p:spTree>
    <p:extLst>
      <p:ext uri="{BB962C8B-B14F-4D97-AF65-F5344CB8AC3E}">
        <p14:creationId xmlns:p14="http://schemas.microsoft.com/office/powerpoint/2010/main" val="3052721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55</a:t>
            </a:fld>
            <a:endParaRPr lang="en-US"/>
          </a:p>
        </p:txBody>
      </p:sp>
    </p:spTree>
    <p:extLst>
      <p:ext uri="{BB962C8B-B14F-4D97-AF65-F5344CB8AC3E}">
        <p14:creationId xmlns:p14="http://schemas.microsoft.com/office/powerpoint/2010/main" val="472567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57</a:t>
            </a:fld>
            <a:endParaRPr lang="en-US"/>
          </a:p>
        </p:txBody>
      </p:sp>
    </p:spTree>
    <p:extLst>
      <p:ext uri="{BB962C8B-B14F-4D97-AF65-F5344CB8AC3E}">
        <p14:creationId xmlns:p14="http://schemas.microsoft.com/office/powerpoint/2010/main" val="2955500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62</a:t>
            </a:fld>
            <a:endParaRPr lang="en-US"/>
          </a:p>
        </p:txBody>
      </p:sp>
    </p:spTree>
    <p:extLst>
      <p:ext uri="{BB962C8B-B14F-4D97-AF65-F5344CB8AC3E}">
        <p14:creationId xmlns:p14="http://schemas.microsoft.com/office/powerpoint/2010/main" val="175016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75</a:t>
            </a:fld>
            <a:endParaRPr lang="en-US"/>
          </a:p>
        </p:txBody>
      </p:sp>
    </p:spTree>
    <p:extLst>
      <p:ext uri="{BB962C8B-B14F-4D97-AF65-F5344CB8AC3E}">
        <p14:creationId xmlns:p14="http://schemas.microsoft.com/office/powerpoint/2010/main" val="3143050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76</a:t>
            </a:fld>
            <a:endParaRPr lang="en-US"/>
          </a:p>
        </p:txBody>
      </p:sp>
    </p:spTree>
    <p:extLst>
      <p:ext uri="{BB962C8B-B14F-4D97-AF65-F5344CB8AC3E}">
        <p14:creationId xmlns:p14="http://schemas.microsoft.com/office/powerpoint/2010/main" val="1853304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77</a:t>
            </a:fld>
            <a:endParaRPr lang="en-US"/>
          </a:p>
        </p:txBody>
      </p:sp>
    </p:spTree>
    <p:extLst>
      <p:ext uri="{BB962C8B-B14F-4D97-AF65-F5344CB8AC3E}">
        <p14:creationId xmlns:p14="http://schemas.microsoft.com/office/powerpoint/2010/main" val="1251791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78</a:t>
            </a:fld>
            <a:endParaRPr lang="en-US"/>
          </a:p>
        </p:txBody>
      </p:sp>
    </p:spTree>
    <p:extLst>
      <p:ext uri="{BB962C8B-B14F-4D97-AF65-F5344CB8AC3E}">
        <p14:creationId xmlns:p14="http://schemas.microsoft.com/office/powerpoint/2010/main" val="381691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82</a:t>
            </a:fld>
            <a:endParaRPr lang="en-US"/>
          </a:p>
        </p:txBody>
      </p:sp>
    </p:spTree>
    <p:extLst>
      <p:ext uri="{BB962C8B-B14F-4D97-AF65-F5344CB8AC3E}">
        <p14:creationId xmlns:p14="http://schemas.microsoft.com/office/powerpoint/2010/main" val="2274127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83</a:t>
            </a:fld>
            <a:endParaRPr lang="en-US"/>
          </a:p>
        </p:txBody>
      </p:sp>
    </p:spTree>
    <p:extLst>
      <p:ext uri="{BB962C8B-B14F-4D97-AF65-F5344CB8AC3E}">
        <p14:creationId xmlns:p14="http://schemas.microsoft.com/office/powerpoint/2010/main" val="1398659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a:t>
            </a:fld>
            <a:endParaRPr lang="en-US"/>
          </a:p>
        </p:txBody>
      </p:sp>
    </p:spTree>
    <p:extLst>
      <p:ext uri="{BB962C8B-B14F-4D97-AF65-F5344CB8AC3E}">
        <p14:creationId xmlns:p14="http://schemas.microsoft.com/office/powerpoint/2010/main" val="3760241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95</a:t>
            </a:fld>
            <a:endParaRPr lang="en-US"/>
          </a:p>
        </p:txBody>
      </p:sp>
    </p:spTree>
    <p:extLst>
      <p:ext uri="{BB962C8B-B14F-4D97-AF65-F5344CB8AC3E}">
        <p14:creationId xmlns:p14="http://schemas.microsoft.com/office/powerpoint/2010/main" val="2503254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96</a:t>
            </a:fld>
            <a:endParaRPr lang="en-US"/>
          </a:p>
        </p:txBody>
      </p:sp>
    </p:spTree>
    <p:extLst>
      <p:ext uri="{BB962C8B-B14F-4D97-AF65-F5344CB8AC3E}">
        <p14:creationId xmlns:p14="http://schemas.microsoft.com/office/powerpoint/2010/main" val="857271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107</a:t>
            </a:fld>
            <a:endParaRPr lang="en-US"/>
          </a:p>
        </p:txBody>
      </p:sp>
    </p:spTree>
    <p:extLst>
      <p:ext uri="{BB962C8B-B14F-4D97-AF65-F5344CB8AC3E}">
        <p14:creationId xmlns:p14="http://schemas.microsoft.com/office/powerpoint/2010/main" val="2765689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108</a:t>
            </a:fld>
            <a:endParaRPr lang="en-US"/>
          </a:p>
        </p:txBody>
      </p:sp>
    </p:spTree>
    <p:extLst>
      <p:ext uri="{BB962C8B-B14F-4D97-AF65-F5344CB8AC3E}">
        <p14:creationId xmlns:p14="http://schemas.microsoft.com/office/powerpoint/2010/main" val="339053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3</a:t>
            </a:fld>
            <a:endParaRPr lang="en-US"/>
          </a:p>
        </p:txBody>
      </p:sp>
    </p:spTree>
    <p:extLst>
      <p:ext uri="{BB962C8B-B14F-4D97-AF65-F5344CB8AC3E}">
        <p14:creationId xmlns:p14="http://schemas.microsoft.com/office/powerpoint/2010/main" val="4177946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a:t>
            </a:fld>
            <a:endParaRPr lang="en-US"/>
          </a:p>
        </p:txBody>
      </p:sp>
    </p:spTree>
    <p:extLst>
      <p:ext uri="{BB962C8B-B14F-4D97-AF65-F5344CB8AC3E}">
        <p14:creationId xmlns:p14="http://schemas.microsoft.com/office/powerpoint/2010/main" val="1453440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7</a:t>
            </a:fld>
            <a:endParaRPr lang="en-US"/>
          </a:p>
        </p:txBody>
      </p:sp>
    </p:spTree>
    <p:extLst>
      <p:ext uri="{BB962C8B-B14F-4D97-AF65-F5344CB8AC3E}">
        <p14:creationId xmlns:p14="http://schemas.microsoft.com/office/powerpoint/2010/main" val="2614552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8</a:t>
            </a:fld>
            <a:endParaRPr lang="en-US"/>
          </a:p>
        </p:txBody>
      </p:sp>
    </p:spTree>
    <p:extLst>
      <p:ext uri="{BB962C8B-B14F-4D97-AF65-F5344CB8AC3E}">
        <p14:creationId xmlns:p14="http://schemas.microsoft.com/office/powerpoint/2010/main" val="262151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a:t>
            </a:fld>
            <a:endParaRPr lang="en-US"/>
          </a:p>
        </p:txBody>
      </p:sp>
    </p:spTree>
    <p:extLst>
      <p:ext uri="{BB962C8B-B14F-4D97-AF65-F5344CB8AC3E}">
        <p14:creationId xmlns:p14="http://schemas.microsoft.com/office/powerpoint/2010/main" val="354298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11</a:t>
            </a:fld>
            <a:endParaRPr lang="en-US"/>
          </a:p>
        </p:txBody>
      </p:sp>
    </p:spTree>
    <p:extLst>
      <p:ext uri="{BB962C8B-B14F-4D97-AF65-F5344CB8AC3E}">
        <p14:creationId xmlns:p14="http://schemas.microsoft.com/office/powerpoint/2010/main" val="195296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12</a:t>
            </a:fld>
            <a:endParaRPr lang="en-US"/>
          </a:p>
        </p:txBody>
      </p:sp>
    </p:spTree>
    <p:extLst>
      <p:ext uri="{BB962C8B-B14F-4D97-AF65-F5344CB8AC3E}">
        <p14:creationId xmlns:p14="http://schemas.microsoft.com/office/powerpoint/2010/main" val="94016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0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62.emf"/><Relationship Id="rId1" Type="http://schemas.openxmlformats.org/officeDocument/2006/relationships/slideLayout" Target="../slideLayouts/slideLayout6.xml"/><Relationship Id="rId4" Type="http://schemas.openxmlformats.org/officeDocument/2006/relationships/image" Target="../media/image63.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emf"/><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8.emf"/><Relationship Id="rId10" Type="http://schemas.openxmlformats.org/officeDocument/2006/relationships/image" Target="../media/image25.png"/><Relationship Id="rId4" Type="http://schemas.openxmlformats.org/officeDocument/2006/relationships/image" Target="../media/image17.emf"/><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38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0.png"/><Relationship Id="rId18" Type="http://schemas.openxmlformats.org/officeDocument/2006/relationships/image" Target="../media/image56.png"/><Relationship Id="rId3" Type="http://schemas.openxmlformats.org/officeDocument/2006/relationships/image" Target="../media/image6.png"/><Relationship Id="rId21" Type="http://schemas.openxmlformats.org/officeDocument/2006/relationships/image" Target="../media/image59.png"/><Relationship Id="rId7" Type="http://schemas.openxmlformats.org/officeDocument/2006/relationships/image" Target="../media/image12.png"/><Relationship Id="rId12" Type="http://schemas.openxmlformats.org/officeDocument/2006/relationships/image" Target="../media/image171.png"/><Relationship Id="rId17" Type="http://schemas.openxmlformats.org/officeDocument/2006/relationships/image" Target="../media/image55.png"/><Relationship Id="rId2" Type="http://schemas.openxmlformats.org/officeDocument/2006/relationships/image" Target="../media/image5.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52.png"/><Relationship Id="rId15" Type="http://schemas.openxmlformats.org/officeDocument/2006/relationships/image" Target="../media/image53.png"/><Relationship Id="rId10" Type="http://schemas.openxmlformats.org/officeDocument/2006/relationships/image" Target="../media/image15.png"/><Relationship Id="rId19"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14.png"/><Relationship Id="rId14" Type="http://schemas.openxmlformats.org/officeDocument/2006/relationships/image" Target="../media/image190.png"/><Relationship Id="rId22" Type="http://schemas.openxmlformats.org/officeDocument/2006/relationships/image" Target="../media/image6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14.bin"/><Relationship Id="rId4" Type="http://schemas.openxmlformats.org/officeDocument/2006/relationships/image" Target="../media/image32.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18.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90.png"/><Relationship Id="rId7" Type="http://schemas.openxmlformats.org/officeDocument/2006/relationships/image" Target="../media/image630.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4" Type="http://schemas.openxmlformats.org/officeDocument/2006/relationships/image" Target="../media/image60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8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22.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24.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900.png"/><Relationship Id="rId1" Type="http://schemas.openxmlformats.org/officeDocument/2006/relationships/slideLayout" Target="../slideLayouts/slideLayout6.xml"/><Relationship Id="rId4" Type="http://schemas.openxmlformats.org/officeDocument/2006/relationships/image" Target="../media/image410.png"/></Relationships>
</file>

<file path=ppt/slides/_rels/slide8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8.wmf"/><Relationship Id="rId3" Type="http://schemas.openxmlformats.org/officeDocument/2006/relationships/notesSlide" Target="../notesSlides/notesSlide21.xml"/><Relationship Id="rId7" Type="http://schemas.openxmlformats.org/officeDocument/2006/relationships/image" Target="../media/image55.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6.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1.bin"/><Relationship Id="rId4" Type="http://schemas.openxmlformats.org/officeDocument/2006/relationships/image" Target="../media/image59.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1.wmf"/><Relationship Id="rId5" Type="http://schemas.openxmlformats.org/officeDocument/2006/relationships/oleObject" Target="../embeddings/oleObject33.bin"/><Relationship Id="rId4" Type="http://schemas.openxmlformats.org/officeDocument/2006/relationships/image" Target="../media/image60.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smtClean="0"/>
              <a:t>Nonparametric/</a:t>
            </a:r>
            <a:r>
              <a:rPr lang="en-US" dirty="0" err="1" smtClean="0"/>
              <a:t>Blackbox</a:t>
            </a:r>
            <a:r>
              <a:rPr lang="en-US" dirty="0" smtClean="0"/>
              <a:t> Regression </a:t>
            </a:r>
            <a:r>
              <a:rPr lang="en-US" dirty="0"/>
              <a:t>and </a:t>
            </a:r>
            <a:r>
              <a:rPr lang="en-US" dirty="0" smtClean="0"/>
              <a:t>Classification 1</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smtClean="0"/>
              <a:t>See Syllabus for reference reading</a:t>
            </a:r>
          </a:p>
        </p:txBody>
      </p:sp>
    </p:spTree>
    <p:extLst>
      <p:ext uri="{BB962C8B-B14F-4D97-AF65-F5344CB8AC3E}">
        <p14:creationId xmlns:p14="http://schemas.microsoft.com/office/powerpoint/2010/main" val="1901423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Y</a:t>
            </a:r>
            <a:r>
              <a:rPr lang="en-US" dirty="0"/>
              <a:t> is an S-shaped </a:t>
            </a:r>
            <a:r>
              <a:rPr lang="en-US" dirty="0" smtClean="0"/>
              <a:t>(or sometimes linear) function </a:t>
            </a:r>
            <a:r>
              <a:rPr lang="en-US" dirty="0"/>
              <a:t>of the dummy </a:t>
            </a:r>
            <a:r>
              <a:rPr lang="en-US" dirty="0" smtClean="0"/>
              <a:t>variables (the </a:t>
            </a:r>
            <a:r>
              <a:rPr lang="en-US" i="1" dirty="0" smtClean="0">
                <a:latin typeface="Times New Roman" panose="02020603050405020304" pitchFamily="18" charset="0"/>
                <a:cs typeface="Times New Roman" panose="02020603050405020304" pitchFamily="18" charset="0"/>
              </a:rPr>
              <a:t>H</a:t>
            </a:r>
            <a:r>
              <a:rPr lang="en-US" i="1" dirty="0" smtClean="0"/>
              <a:t>'</a:t>
            </a:r>
            <a:r>
              <a:rPr lang="en-US" dirty="0" smtClean="0"/>
              <a:t>s), </a:t>
            </a:r>
            <a:r>
              <a:rPr lang="en-US" dirty="0"/>
              <a:t>which are in turn S-shaped functions of the </a:t>
            </a:r>
            <a:r>
              <a:rPr lang="en-US" dirty="0" smtClean="0"/>
              <a:t>predictors </a:t>
            </a:r>
            <a:r>
              <a:rPr lang="en-US" smtClean="0"/>
              <a:t>(the </a:t>
            </a:r>
            <a:r>
              <a:rPr lang="en-US" i="1" smtClean="0">
                <a:latin typeface="Times New Roman" panose="02020603050405020304" pitchFamily="18" charset="0"/>
                <a:cs typeface="Times New Roman" panose="02020603050405020304" pitchFamily="18" charset="0"/>
              </a:rPr>
              <a:t>X</a:t>
            </a:r>
            <a:r>
              <a:rPr lang="en-US" i="1" smtClean="0"/>
              <a:t>'</a:t>
            </a:r>
            <a:r>
              <a:rPr lang="en-US" smtClean="0"/>
              <a:t>s</a:t>
            </a:r>
            <a:r>
              <a:rPr lang="en-US" dirty="0"/>
              <a:t>)</a:t>
            </a:r>
            <a:endParaRPr lang="en-US" dirty="0" smtClean="0"/>
          </a:p>
          <a:p>
            <a:r>
              <a:rPr lang="en-US" dirty="0" smtClean="0"/>
              <a:t>When you combine them together, substituting for the </a:t>
            </a:r>
            <a:r>
              <a:rPr lang="en-US" i="1" dirty="0" smtClean="0">
                <a:latin typeface="Times New Roman" panose="02020603050405020304" pitchFamily="18" charset="0"/>
                <a:cs typeface="Times New Roman" panose="02020603050405020304" pitchFamily="18" charset="0"/>
              </a:rPr>
              <a:t>H</a:t>
            </a:r>
            <a:r>
              <a:rPr lang="en-US" i="1" dirty="0" smtClean="0"/>
              <a:t>'</a:t>
            </a:r>
            <a:r>
              <a:rPr lang="en-US" dirty="0" smtClean="0"/>
              <a:t>s to get </a:t>
            </a:r>
            <a:r>
              <a:rPr lang="en-US" i="1" dirty="0" smtClean="0">
                <a:latin typeface="Times New Roman" panose="02020603050405020304" pitchFamily="18" charset="0"/>
                <a:cs typeface="Times New Roman" panose="02020603050405020304" pitchFamily="18" charset="0"/>
              </a:rPr>
              <a:t>Y</a:t>
            </a:r>
            <a:r>
              <a:rPr lang="en-US" dirty="0" smtClean="0"/>
              <a:t> as a function of the </a:t>
            </a:r>
            <a:r>
              <a:rPr lang="en-US" i="1" dirty="0" smtClean="0">
                <a:latin typeface="Times New Roman" panose="02020603050405020304" pitchFamily="18" charset="0"/>
                <a:cs typeface="Times New Roman" panose="02020603050405020304" pitchFamily="18" charset="0"/>
              </a:rPr>
              <a:t>X</a:t>
            </a:r>
            <a:r>
              <a:rPr lang="en-US" i="1" dirty="0" smtClean="0"/>
              <a:t>'</a:t>
            </a:r>
            <a:r>
              <a:rPr lang="en-US" dirty="0" smtClean="0"/>
              <a:t>s, you can think of the neural network model as</a:t>
            </a:r>
          </a:p>
          <a:p>
            <a:pPr marL="0" indent="0">
              <a:buNone/>
            </a:pPr>
            <a:endParaRPr lang="en-US" dirty="0"/>
          </a:p>
          <a:p>
            <a:pPr marL="457200" indent="0">
              <a:spcBef>
                <a:spcPts val="2500"/>
              </a:spcBef>
              <a:buNone/>
            </a:pPr>
            <a:r>
              <a:rPr lang="en-US" dirty="0" smtClean="0"/>
              <a:t>for some (very messy)            with </a:t>
            </a:r>
            <a:r>
              <a:rPr lang="en-US" b="1" dirty="0">
                <a:latin typeface="Symbol"/>
                <a:ea typeface="Times New Roman"/>
                <a:cs typeface="Times New Roman"/>
              </a:rPr>
              <a:t>q</a:t>
            </a:r>
            <a:r>
              <a:rPr lang="en-US" dirty="0">
                <a:latin typeface="Times New Roman"/>
                <a:ea typeface="Times New Roman"/>
              </a:rPr>
              <a:t> = {all </a:t>
            </a:r>
            <a:r>
              <a:rPr lang="en-US" i="1" dirty="0">
                <a:latin typeface="Symbol"/>
                <a:ea typeface="Times New Roman"/>
                <a:cs typeface="Times New Roman"/>
              </a:rPr>
              <a:t>a</a:t>
            </a:r>
            <a:r>
              <a:rPr lang="en-US" dirty="0">
                <a:latin typeface="Times New Roman"/>
                <a:ea typeface="Times New Roman"/>
              </a:rPr>
              <a:t>'s and </a:t>
            </a:r>
            <a:r>
              <a:rPr lang="en-US" i="1" dirty="0">
                <a:latin typeface="Symbol"/>
                <a:ea typeface="Times New Roman"/>
                <a:cs typeface="Times New Roman"/>
              </a:rPr>
              <a:t>b</a:t>
            </a:r>
            <a:r>
              <a:rPr lang="en-US" dirty="0">
                <a:latin typeface="Times New Roman"/>
                <a:ea typeface="Times New Roman"/>
              </a:rPr>
              <a:t>'s}</a:t>
            </a:r>
            <a:r>
              <a:rPr lang="en-US" dirty="0" smtClean="0"/>
              <a:t> </a:t>
            </a:r>
          </a:p>
          <a:p>
            <a:endParaRPr lang="en-US" dirty="0"/>
          </a:p>
          <a:p>
            <a:r>
              <a:rPr lang="en-US" dirty="0" smtClean="0"/>
              <a:t>What kind of functional </a:t>
            </a:r>
            <a:r>
              <a:rPr lang="en-US" b="1" dirty="0" err="1" smtClean="0">
                <a:latin typeface="Times New Roman" panose="02020603050405020304" pitchFamily="18" charset="0"/>
                <a:cs typeface="Times New Roman" panose="02020603050405020304" pitchFamily="18" charset="0"/>
              </a:rPr>
              <a:t>x</a:t>
            </a:r>
            <a:r>
              <a:rPr lang="en-US" i="1" dirty="0" err="1" smtClean="0">
                <a:latin typeface="Times New Roman" panose="02020603050405020304" pitchFamily="18" charset="0"/>
                <a:cs typeface="Times New Roman" panose="02020603050405020304" pitchFamily="18" charset="0"/>
                <a:sym typeface="Symbol"/>
              </a:rPr>
              <a:t></a:t>
            </a:r>
            <a:r>
              <a:rPr lang="en-US" i="1" dirty="0" err="1" smtClean="0">
                <a:latin typeface="Times New Roman" panose="02020603050405020304" pitchFamily="18" charset="0"/>
                <a:cs typeface="Times New Roman" panose="02020603050405020304" pitchFamily="18" charset="0"/>
              </a:rPr>
              <a:t>Y</a:t>
            </a:r>
            <a:r>
              <a:rPr lang="en-US" dirty="0" smtClean="0"/>
              <a:t> relationships can you capture with the neural network model structure?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61592008"/>
              </p:ext>
            </p:extLst>
          </p:nvPr>
        </p:nvGraphicFramePr>
        <p:xfrm>
          <a:off x="1058092" y="3696788"/>
          <a:ext cx="1828006" cy="431612"/>
        </p:xfrm>
        <a:graphic>
          <a:graphicData uri="http://schemas.openxmlformats.org/presentationml/2006/ole">
            <mc:AlternateContent xmlns:mc="http://schemas.openxmlformats.org/markup-compatibility/2006">
              <mc:Choice xmlns:v="urn:schemas-microsoft-com:vml" Requires="v">
                <p:oleObj spid="_x0000_s24127" name="Equation" r:id="rId3" imgW="914003" imgH="215806" progId="Equation.3">
                  <p:embed/>
                </p:oleObj>
              </mc:Choice>
              <mc:Fallback>
                <p:oleObj name="Equation" r:id="rId3" imgW="914003"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092" y="3696788"/>
                        <a:ext cx="1828006" cy="431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51281905"/>
              </p:ext>
            </p:extLst>
          </p:nvPr>
        </p:nvGraphicFramePr>
        <p:xfrm>
          <a:off x="4057128" y="4266881"/>
          <a:ext cx="838200" cy="431800"/>
        </p:xfrm>
        <a:graphic>
          <a:graphicData uri="http://schemas.openxmlformats.org/presentationml/2006/ole">
            <mc:AlternateContent xmlns:mc="http://schemas.openxmlformats.org/markup-compatibility/2006">
              <mc:Choice xmlns:v="urn:schemas-microsoft-com:vml" Requires="v">
                <p:oleObj spid="_x0000_s24128" name="Equation" r:id="rId5" imgW="419040" imgH="215640" progId="Equation.3">
                  <p:embed/>
                </p:oleObj>
              </mc:Choice>
              <mc:Fallback>
                <p:oleObj name="Equation" r:id="rId5" imgW="419040" imgH="215640" progId="Equation.3">
                  <p:embed/>
                  <p:pic>
                    <p:nvPicPr>
                      <p:cNvPr id="0" name=""/>
                      <p:cNvPicPr>
                        <a:picLocks noChangeAspect="1" noChangeArrowheads="1"/>
                      </p:cNvPicPr>
                      <p:nvPr/>
                    </p:nvPicPr>
                    <p:blipFill>
                      <a:blip r:embed="rId6"/>
                      <a:srcRect/>
                      <a:stretch>
                        <a:fillRect/>
                      </a:stretch>
                    </p:blipFill>
                    <p:spPr bwMode="auto">
                      <a:xfrm>
                        <a:off x="4057128" y="4266881"/>
                        <a:ext cx="838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84289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71" r="23816" b="21442"/>
          <a:stretch/>
        </p:blipFill>
        <p:spPr>
          <a:xfrm>
            <a:off x="243650" y="513065"/>
            <a:ext cx="3695201" cy="3581401"/>
          </a:xfrm>
          <a:prstGeom prst="rect">
            <a:avLst/>
          </a:prstGeom>
        </p:spPr>
      </p:pic>
      <mc:AlternateContent xmlns:mc="http://schemas.openxmlformats.org/markup-compatibility/2006" xmlns:a14="http://schemas.microsoft.com/office/drawing/2010/main">
        <mc:Choice Requires="a14">
          <p:sp>
            <p:nvSpPr>
              <p:cNvPr id="10" name="Title 1"/>
              <p:cNvSpPr txBox="1">
                <a:spLocks/>
              </p:cNvSpPr>
              <p:nvPr/>
            </p:nvSpPr>
            <p:spPr bwMode="auto">
              <a:xfrm>
                <a:off x="486593" y="92668"/>
                <a:ext cx="4010295" cy="45284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a:lstStyle>
              <a:p>
                <a:r>
                  <a:rPr lang="en-US" sz="1600" kern="0" dirty="0" smtClean="0"/>
                  <a:t>deviance </a:t>
                </a:r>
                <a14:m>
                  <m:oMath xmlns:m="http://schemas.openxmlformats.org/officeDocument/2006/math">
                    <m:sSubSup>
                      <m:sSubSupPr>
                        <m:ctrlPr>
                          <a:rPr lang="en-US" sz="1600" i="1" kern="0" smtClean="0">
                            <a:latin typeface="Cambria Math" panose="02040503050406030204" pitchFamily="18" charset="0"/>
                          </a:rPr>
                        </m:ctrlPr>
                      </m:sSubSupPr>
                      <m:e>
                        <m:r>
                          <a:rPr lang="en-US" sz="1600" i="1" kern="0">
                            <a:latin typeface="Cambria Math" panose="02040503050406030204" pitchFamily="18" charset="0"/>
                          </a:rPr>
                          <m:t>𝑟</m:t>
                        </m:r>
                      </m:e>
                      <m:sub>
                        <m:r>
                          <a:rPr lang="en-US" sz="1600" i="1" kern="0">
                            <a:latin typeface="Cambria Math" panose="02040503050406030204" pitchFamily="18" charset="0"/>
                          </a:rPr>
                          <m:t>𝑐𝑣</m:t>
                        </m:r>
                      </m:sub>
                      <m:sup>
                        <m:r>
                          <a:rPr lang="en-US" sz="1600" i="1" kern="0">
                            <a:latin typeface="Cambria Math" panose="02040503050406030204" pitchFamily="18" charset="0"/>
                          </a:rPr>
                          <m:t>2</m:t>
                        </m:r>
                      </m:sup>
                    </m:sSubSup>
                  </m:oMath>
                </a14:m>
                <a:r>
                  <a:rPr lang="en-US" sz="1600" kern="0" dirty="0" smtClean="0"/>
                  <a:t> versus M (</a:t>
                </a:r>
                <a:r>
                  <a:rPr lang="en-US" sz="1600" i="1" kern="0" dirty="0" smtClean="0">
                    <a:latin typeface="Symbol" pitchFamily="18" charset="2"/>
                  </a:rPr>
                  <a:t>l</a:t>
                </a:r>
                <a:r>
                  <a:rPr lang="en-US" sz="1600" kern="0" dirty="0" smtClean="0"/>
                  <a:t>) from </a:t>
                </a:r>
                <a:r>
                  <a:rPr lang="en-US" sz="1600" kern="0" dirty="0" err="1" smtClean="0"/>
                  <a:t>plotcp</a:t>
                </a:r>
                <a:r>
                  <a:rPr lang="en-US" sz="1600" kern="0" dirty="0" smtClean="0"/>
                  <a:t>()</a:t>
                </a:r>
                <a:endParaRPr lang="en-US" sz="1600" kern="0" dirty="0"/>
              </a:p>
            </p:txBody>
          </p:sp>
        </mc:Choice>
        <mc:Fallback xmlns="">
          <p:sp>
            <p:nvSpPr>
              <p:cNvPr id="10" name="Title 1"/>
              <p:cNvSpPr txBox="1">
                <a:spLocks noRot="1" noChangeAspect="1" noMove="1" noResize="1" noEditPoints="1" noAdjustHandles="1" noChangeArrowheads="1" noChangeShapeType="1" noTextEdit="1"/>
              </p:cNvSpPr>
              <p:nvPr/>
            </p:nvSpPr>
            <p:spPr bwMode="auto">
              <a:xfrm>
                <a:off x="486593" y="92668"/>
                <a:ext cx="4010295" cy="452846"/>
              </a:xfrm>
              <a:prstGeom prst="rect">
                <a:avLst/>
              </a:prstGeom>
              <a:blipFill rotWithShape="0">
                <a:blip r:embed="rId3"/>
                <a:stretch>
                  <a:fillRect b="-5405"/>
                </a:stretch>
              </a:blipFill>
              <a:ln w="9525">
                <a:noFill/>
                <a:miter lim="800000"/>
                <a:headEnd/>
                <a:tailEnd/>
              </a:ln>
            </p:spPr>
            <p:txBody>
              <a:bodyPr/>
              <a:lstStyle/>
              <a:p>
                <a:r>
                  <a:rPr lang="en-US">
                    <a:noFill/>
                  </a:rPr>
                  <a:t> </a:t>
                </a:r>
              </a:p>
            </p:txBody>
          </p:sp>
        </mc:Fallback>
      </mc:AlternateContent>
      <p:pic>
        <p:nvPicPr>
          <p:cNvPr id="7" name="Picture 6"/>
          <p:cNvPicPr>
            <a:picLocks noChangeAspect="1"/>
          </p:cNvPicPr>
          <p:nvPr/>
        </p:nvPicPr>
        <p:blipFill rotWithShape="1">
          <a:blip r:embed="rId4"/>
          <a:srcRect l="7463" t="8965" r="22769" b="29760"/>
          <a:stretch/>
        </p:blipFill>
        <p:spPr>
          <a:xfrm>
            <a:off x="4127500" y="2705101"/>
            <a:ext cx="4609007" cy="3822700"/>
          </a:xfrm>
          <a:prstGeom prst="rect">
            <a:avLst/>
          </a:prstGeom>
        </p:spPr>
      </p:pic>
    </p:spTree>
    <p:extLst>
      <p:ext uri="{BB962C8B-B14F-4D97-AF65-F5344CB8AC3E}">
        <p14:creationId xmlns:p14="http://schemas.microsoft.com/office/powerpoint/2010/main" val="7090231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147918"/>
            <a:ext cx="6745941" cy="6481482"/>
          </a:xfrm>
        </p:spPr>
        <p:txBody>
          <a:bodyPr/>
          <a:lstStyle/>
          <a:p>
            <a:pPr marL="349250" indent="-349250">
              <a:buNone/>
            </a:pPr>
            <a:r>
              <a:rPr lang="en-US" sz="1200" dirty="0"/>
              <a:t>&gt; FGL.tr1</a:t>
            </a:r>
          </a:p>
          <a:p>
            <a:pPr marL="349250" indent="-349250">
              <a:buNone/>
            </a:pPr>
            <a:r>
              <a:rPr lang="en-US" sz="1200" dirty="0"/>
              <a:t>n= 214 </a:t>
            </a:r>
          </a:p>
          <a:p>
            <a:pPr marL="349250" indent="-349250">
              <a:buNone/>
            </a:pPr>
            <a:endParaRPr lang="en-US" sz="1200" dirty="0"/>
          </a:p>
          <a:p>
            <a:pPr marL="349250" indent="-349250">
              <a:buNone/>
            </a:pPr>
            <a:r>
              <a:rPr lang="en-US" sz="1200" dirty="0"/>
              <a:t>node), split, n, loss, </a:t>
            </a:r>
            <a:r>
              <a:rPr lang="en-US" sz="1200" dirty="0" err="1"/>
              <a:t>yval</a:t>
            </a:r>
            <a:r>
              <a:rPr lang="en-US" sz="1200" dirty="0"/>
              <a:t>, (</a:t>
            </a:r>
            <a:r>
              <a:rPr lang="en-US" sz="1200" dirty="0" err="1"/>
              <a:t>yprob</a:t>
            </a:r>
            <a:r>
              <a:rPr lang="en-US" sz="1200" dirty="0"/>
              <a:t>)</a:t>
            </a:r>
          </a:p>
          <a:p>
            <a:pPr marL="349250" indent="-349250">
              <a:buNone/>
            </a:pPr>
            <a:r>
              <a:rPr lang="en-US" sz="1200" dirty="0"/>
              <a:t>      * denotes terminal node</a:t>
            </a:r>
          </a:p>
          <a:p>
            <a:pPr marL="349250" indent="-349250">
              <a:buNone/>
            </a:pPr>
            <a:endParaRPr lang="en-US" sz="1200" dirty="0"/>
          </a:p>
          <a:p>
            <a:pPr marL="349250" indent="-349250">
              <a:buNone/>
            </a:pPr>
            <a:r>
              <a:rPr lang="en-US" sz="1200" dirty="0"/>
              <a:t>1) root 214 68 Win (0.3177570 0.6822430)  </a:t>
            </a:r>
          </a:p>
          <a:p>
            <a:pPr marL="349250" indent="-349250">
              <a:buNone/>
            </a:pPr>
            <a:r>
              <a:rPr lang="en-US" sz="1200" dirty="0"/>
              <a:t>  2) Mg&lt; 2.695 61 13 Other (0.7868852 0.2131148)  </a:t>
            </a:r>
          </a:p>
          <a:p>
            <a:pPr marL="349250" indent="-349250">
              <a:buNone/>
            </a:pPr>
            <a:r>
              <a:rPr lang="en-US" sz="1200" dirty="0"/>
              <a:t>    4) RI&lt; 6.22 54  6 Other (0.8888889 0.1111111) *</a:t>
            </a:r>
          </a:p>
          <a:p>
            <a:pPr marL="349250" indent="-349250">
              <a:buNone/>
            </a:pPr>
            <a:r>
              <a:rPr lang="en-US" sz="1200" dirty="0"/>
              <a:t>    5) RI&gt;=6.22 7  0 Win (0.0000000 1.0000000) *</a:t>
            </a:r>
          </a:p>
          <a:p>
            <a:pPr marL="349250" indent="-349250">
              <a:buNone/>
            </a:pPr>
            <a:r>
              <a:rPr lang="en-US" sz="1200" dirty="0"/>
              <a:t>  3) Mg&gt;=2.695 153 20 Win (0.1307190 0.8692810) *</a:t>
            </a:r>
          </a:p>
          <a:p>
            <a:pPr marL="349250" indent="-349250">
              <a:buNone/>
            </a:pPr>
            <a:endParaRPr lang="en-US" sz="1200" dirty="0" smtClean="0"/>
          </a:p>
          <a:p>
            <a:pPr marL="349250" indent="-349250">
              <a:buNone/>
            </a:pPr>
            <a:r>
              <a:rPr lang="en-US" sz="1200" dirty="0" smtClean="0"/>
              <a:t>&gt; </a:t>
            </a:r>
            <a:r>
              <a:rPr lang="en-US" sz="1200" dirty="0"/>
              <a:t>par(</a:t>
            </a:r>
            <a:r>
              <a:rPr lang="en-US" sz="1200" dirty="0" err="1"/>
              <a:t>cex</a:t>
            </a:r>
            <a:r>
              <a:rPr lang="en-US" sz="1200" dirty="0"/>
              <a:t>=1); plot(FGL.tr1, uniform=F); text(FGL.tr1, </a:t>
            </a:r>
            <a:r>
              <a:rPr lang="en-US" sz="1200" dirty="0" err="1"/>
              <a:t>use.n</a:t>
            </a:r>
            <a:r>
              <a:rPr lang="en-US" sz="1200" dirty="0"/>
              <a:t> = F); par(</a:t>
            </a:r>
            <a:r>
              <a:rPr lang="en-US" sz="1200" dirty="0" err="1"/>
              <a:t>cex</a:t>
            </a:r>
            <a:r>
              <a:rPr lang="en-US" sz="1200" dirty="0"/>
              <a:t>=1)</a:t>
            </a:r>
          </a:p>
          <a:p>
            <a:pPr marL="349250" indent="-349250">
              <a:buNone/>
            </a:pPr>
            <a:endParaRPr lang="en-US" sz="1200" dirty="0" smtClean="0"/>
          </a:p>
          <a:p>
            <a:pPr marL="349250" indent="-349250">
              <a:buNone/>
            </a:pPr>
            <a:r>
              <a:rPr lang="en-US" sz="1200" dirty="0" smtClean="0"/>
              <a:t>&gt; </a:t>
            </a:r>
            <a:r>
              <a:rPr lang="en-US" sz="1200" dirty="0"/>
              <a:t>FGL.tr1$variable.importance</a:t>
            </a:r>
          </a:p>
          <a:p>
            <a:pPr marL="349250" indent="-349250">
              <a:buNone/>
            </a:pPr>
            <a:r>
              <a:rPr lang="en-US" sz="1200" dirty="0"/>
              <a:t>      Mg       RI </a:t>
            </a:r>
          </a:p>
          <a:p>
            <a:pPr marL="349250" indent="-349250">
              <a:buNone/>
            </a:pPr>
            <a:r>
              <a:rPr lang="en-US" sz="1200" dirty="0"/>
              <a:t>37.55479  9.79235 </a:t>
            </a:r>
          </a:p>
          <a:p>
            <a:pPr marL="349250" indent="-349250">
              <a:buNone/>
            </a:pPr>
            <a:endParaRPr lang="en-US" sz="1200" dirty="0" smtClean="0"/>
          </a:p>
          <a:p>
            <a:pPr marL="349250" indent="-349250">
              <a:buNone/>
            </a:pPr>
            <a:r>
              <a:rPr lang="en-US" sz="1200" dirty="0" smtClean="0"/>
              <a:t>&gt; </a:t>
            </a:r>
            <a:r>
              <a:rPr lang="en-US" sz="1200" dirty="0"/>
              <a:t>FGL.tr1$cptable[</a:t>
            </a:r>
            <a:r>
              <a:rPr lang="en-US" sz="1200" dirty="0" err="1"/>
              <a:t>nrow</a:t>
            </a:r>
            <a:r>
              <a:rPr lang="en-US" sz="1200" dirty="0"/>
              <a:t>(FGL.tr1$cptable),] </a:t>
            </a:r>
          </a:p>
          <a:p>
            <a:pPr marL="349250" indent="-349250">
              <a:buNone/>
            </a:pPr>
            <a:r>
              <a:rPr lang="en-US" sz="1200" dirty="0"/>
              <a:t>        CP     </a:t>
            </a:r>
            <a:r>
              <a:rPr lang="en-US" sz="1200" dirty="0" err="1"/>
              <a:t>nsplit</a:t>
            </a:r>
            <a:r>
              <a:rPr lang="en-US" sz="1200" dirty="0"/>
              <a:t>  </a:t>
            </a:r>
            <a:r>
              <a:rPr lang="en-US" sz="1200" dirty="0" err="1"/>
              <a:t>rel</a:t>
            </a:r>
            <a:r>
              <a:rPr lang="en-US" sz="1200" dirty="0"/>
              <a:t> error     </a:t>
            </a:r>
            <a:r>
              <a:rPr lang="en-US" sz="1200" dirty="0" err="1"/>
              <a:t>xerror</a:t>
            </a:r>
            <a:r>
              <a:rPr lang="en-US" sz="1200" dirty="0"/>
              <a:t>       </a:t>
            </a:r>
            <a:r>
              <a:rPr lang="en-US" sz="1200" dirty="0" err="1"/>
              <a:t>xstd</a:t>
            </a:r>
            <a:r>
              <a:rPr lang="en-US" sz="1200" dirty="0"/>
              <a:t> </a:t>
            </a:r>
          </a:p>
          <a:p>
            <a:pPr marL="349250" indent="-349250">
              <a:buNone/>
            </a:pPr>
            <a:r>
              <a:rPr lang="en-US" sz="1200" dirty="0"/>
              <a:t>0.05500000 2.00000000 0.38235294 0.48529412 0.07769274 </a:t>
            </a:r>
          </a:p>
          <a:p>
            <a:pPr marL="349250" indent="-349250">
              <a:buNone/>
            </a:pPr>
            <a:endParaRPr lang="en-US" sz="1200" dirty="0" smtClean="0"/>
          </a:p>
          <a:p>
            <a:pPr marL="349250" indent="-349250">
              <a:buNone/>
            </a:pPr>
            <a:r>
              <a:rPr lang="en-US" sz="1200" dirty="0"/>
              <a:t>&gt; FGL.tr1$cptable[</a:t>
            </a:r>
            <a:r>
              <a:rPr lang="en-US" sz="1200" dirty="0" err="1"/>
              <a:t>nrow</a:t>
            </a:r>
            <a:r>
              <a:rPr lang="en-US" sz="1200" dirty="0"/>
              <a:t>(FGL.tr1$cptable),][c(3,4)]*min(table(</a:t>
            </a:r>
            <a:r>
              <a:rPr lang="en-US" sz="1200" dirty="0" err="1"/>
              <a:t>FGL$type_bin</a:t>
            </a:r>
            <a:r>
              <a:rPr lang="en-US" sz="1200" dirty="0"/>
              <a:t>)/</a:t>
            </a:r>
            <a:r>
              <a:rPr lang="en-US" sz="1200" dirty="0" err="1"/>
              <a:t>nrow</a:t>
            </a:r>
            <a:r>
              <a:rPr lang="en-US" sz="1200" dirty="0"/>
              <a:t>(FGL))  #training and cv </a:t>
            </a:r>
            <a:r>
              <a:rPr lang="en-US" sz="1200" dirty="0" err="1"/>
              <a:t>misclass</a:t>
            </a:r>
            <a:r>
              <a:rPr lang="en-US" sz="1200" dirty="0"/>
              <a:t> rates</a:t>
            </a:r>
          </a:p>
          <a:p>
            <a:pPr marL="349250" indent="-349250">
              <a:buNone/>
            </a:pPr>
            <a:r>
              <a:rPr lang="en-US" sz="1200" dirty="0" err="1"/>
              <a:t>rel</a:t>
            </a:r>
            <a:r>
              <a:rPr lang="en-US" sz="1200" dirty="0"/>
              <a:t> error    </a:t>
            </a:r>
            <a:r>
              <a:rPr lang="en-US" sz="1200" dirty="0" err="1"/>
              <a:t>xerror</a:t>
            </a:r>
            <a:r>
              <a:rPr lang="en-US" sz="1200" dirty="0"/>
              <a:t> </a:t>
            </a:r>
          </a:p>
          <a:p>
            <a:pPr marL="349250" indent="-349250">
              <a:buNone/>
            </a:pPr>
            <a:r>
              <a:rPr lang="en-US" sz="1200" dirty="0"/>
              <a:t>0.1214953 0.1401869 </a:t>
            </a:r>
          </a:p>
          <a:p>
            <a:pPr marL="349250" indent="-349250">
              <a:buNone/>
            </a:pPr>
            <a:r>
              <a:rPr lang="en-US" sz="1200" dirty="0"/>
              <a:t>&gt; </a:t>
            </a:r>
            <a:r>
              <a:rPr lang="en-US" sz="1200" dirty="0" err="1"/>
              <a:t>yhat</a:t>
            </a:r>
            <a:r>
              <a:rPr lang="en-US" sz="1200" dirty="0"/>
              <a:t>&lt;-predict(FGL.tr1, type="class")</a:t>
            </a:r>
          </a:p>
          <a:p>
            <a:pPr marL="349250" indent="-349250">
              <a:buNone/>
            </a:pPr>
            <a:r>
              <a:rPr lang="en-US" sz="1200" dirty="0"/>
              <a:t>&gt; sum(</a:t>
            </a:r>
            <a:r>
              <a:rPr lang="en-US" sz="1200" dirty="0" err="1"/>
              <a:t>yhat</a:t>
            </a:r>
            <a:r>
              <a:rPr lang="en-US" sz="1200" dirty="0"/>
              <a:t> != </a:t>
            </a:r>
            <a:r>
              <a:rPr lang="en-US" sz="1200" dirty="0" err="1"/>
              <a:t>FGL$type_bin</a:t>
            </a:r>
            <a:r>
              <a:rPr lang="en-US" sz="1200" dirty="0"/>
              <a:t>)/</a:t>
            </a:r>
            <a:r>
              <a:rPr lang="en-US" sz="1200" dirty="0" err="1"/>
              <a:t>nrow</a:t>
            </a:r>
            <a:r>
              <a:rPr lang="en-US" sz="1200" dirty="0"/>
              <a:t>(FGL)</a:t>
            </a:r>
          </a:p>
          <a:p>
            <a:pPr marL="349250" indent="-349250">
              <a:buNone/>
            </a:pPr>
            <a:r>
              <a:rPr lang="en-US" sz="1200" dirty="0"/>
              <a:t>[1] 0.1214953</a:t>
            </a:r>
          </a:p>
        </p:txBody>
      </p:sp>
    </p:spTree>
    <p:extLst>
      <p:ext uri="{BB962C8B-B14F-4D97-AF65-F5344CB8AC3E}">
        <p14:creationId xmlns:p14="http://schemas.microsoft.com/office/powerpoint/2010/main" val="4671780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is the best tree size for the FGL data?</a:t>
            </a:r>
          </a:p>
          <a:p>
            <a:r>
              <a:rPr lang="en-US" dirty="0" smtClean="0"/>
              <a:t>Which predictors appear to be the most important, and what are their effect(s)?</a:t>
            </a:r>
          </a:p>
          <a:p>
            <a:r>
              <a:rPr lang="en-US" dirty="0" smtClean="0"/>
              <a:t>If you want a summary measure of the predictive quality of the tree model, what would it be?</a:t>
            </a:r>
          </a:p>
          <a:p>
            <a:r>
              <a:rPr lang="en-US" dirty="0" smtClean="0"/>
              <a:t>If you wanted to decide whether the neural network is better than the tree for predicting glass type, how would you do this?</a:t>
            </a:r>
          </a:p>
          <a:p>
            <a:r>
              <a:rPr lang="en-US" dirty="0" smtClean="0"/>
              <a:t>How can you tell what impurity measure </a:t>
            </a:r>
            <a:r>
              <a:rPr lang="en-US" dirty="0" err="1"/>
              <a:t>r</a:t>
            </a:r>
            <a:r>
              <a:rPr lang="en-US" dirty="0" err="1" smtClean="0"/>
              <a:t>part</a:t>
            </a:r>
            <a:r>
              <a:rPr lang="en-US" dirty="0" smtClean="0"/>
              <a:t> used to fit the model?</a:t>
            </a:r>
          </a:p>
          <a:p>
            <a:endParaRPr lang="en-US" dirty="0"/>
          </a:p>
        </p:txBody>
      </p:sp>
    </p:spTree>
    <p:extLst>
      <p:ext uri="{BB962C8B-B14F-4D97-AF65-F5344CB8AC3E}">
        <p14:creationId xmlns:p14="http://schemas.microsoft.com/office/powerpoint/2010/main" val="38279685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but for the original 6-category response</a:t>
            </a:r>
            <a:endParaRPr lang="en-US" dirty="0"/>
          </a:p>
        </p:txBody>
      </p:sp>
      <p:sp>
        <p:nvSpPr>
          <p:cNvPr id="3" name="Content Placeholder 2"/>
          <p:cNvSpPr>
            <a:spLocks noGrp="1"/>
          </p:cNvSpPr>
          <p:nvPr>
            <p:ph idx="1"/>
          </p:nvPr>
        </p:nvSpPr>
        <p:spPr/>
        <p:txBody>
          <a:bodyPr/>
          <a:lstStyle/>
          <a:p>
            <a:pPr marL="0" indent="0">
              <a:buNone/>
            </a:pPr>
            <a:r>
              <a:rPr lang="en-US" sz="1600" dirty="0"/>
              <a:t>library(</a:t>
            </a:r>
            <a:r>
              <a:rPr lang="en-US" sz="1600" dirty="0" err="1"/>
              <a:t>rpart</a:t>
            </a:r>
            <a:r>
              <a:rPr lang="en-US" sz="1600" dirty="0"/>
              <a:t>)</a:t>
            </a:r>
          </a:p>
          <a:p>
            <a:pPr marL="0" indent="0">
              <a:buNone/>
            </a:pPr>
            <a:r>
              <a:rPr lang="en-US" sz="1600" dirty="0"/>
              <a:t>control &lt;- </a:t>
            </a:r>
            <a:r>
              <a:rPr lang="en-US" sz="1600" dirty="0" err="1"/>
              <a:t>rpart.control</a:t>
            </a:r>
            <a:r>
              <a:rPr lang="en-US" sz="1600" dirty="0"/>
              <a:t>(</a:t>
            </a:r>
            <a:r>
              <a:rPr lang="en-US" sz="1600" dirty="0" err="1"/>
              <a:t>minbucket</a:t>
            </a:r>
            <a:r>
              <a:rPr lang="en-US" sz="1600" dirty="0"/>
              <a:t> = 1, </a:t>
            </a:r>
            <a:r>
              <a:rPr lang="en-US" sz="1600" dirty="0" err="1"/>
              <a:t>cp</a:t>
            </a:r>
            <a:r>
              <a:rPr lang="en-US" sz="1600" dirty="0"/>
              <a:t> = 0.00001, </a:t>
            </a:r>
            <a:r>
              <a:rPr lang="en-US" sz="1600" dirty="0" err="1"/>
              <a:t>maxsurrogate</a:t>
            </a:r>
            <a:r>
              <a:rPr lang="en-US" sz="1600" dirty="0"/>
              <a:t> = 0, </a:t>
            </a:r>
            <a:r>
              <a:rPr lang="en-US" sz="1600" dirty="0" err="1"/>
              <a:t>usesurrogate</a:t>
            </a:r>
            <a:r>
              <a:rPr lang="en-US" sz="1600" dirty="0"/>
              <a:t> = 0, </a:t>
            </a:r>
            <a:r>
              <a:rPr lang="en-US" sz="1600" dirty="0" err="1"/>
              <a:t>xval</a:t>
            </a:r>
            <a:r>
              <a:rPr lang="en-US" sz="1600" dirty="0"/>
              <a:t> = 10)</a:t>
            </a:r>
          </a:p>
          <a:p>
            <a:pPr marL="0" indent="0">
              <a:buNone/>
            </a:pPr>
            <a:r>
              <a:rPr lang="en-US" sz="1600" dirty="0"/>
              <a:t>FGL.tr &lt;- </a:t>
            </a:r>
            <a:r>
              <a:rPr lang="en-US" sz="1600" dirty="0" err="1"/>
              <a:t>rpart</a:t>
            </a:r>
            <a:r>
              <a:rPr lang="en-US" sz="1600" dirty="0"/>
              <a:t>(</a:t>
            </a:r>
            <a:r>
              <a:rPr lang="en-US" sz="1600" dirty="0" err="1"/>
              <a:t>type~.,FGL</a:t>
            </a:r>
            <a:r>
              <a:rPr lang="en-US" sz="1600" dirty="0"/>
              <a:t>[,c(1:10)], method = "class", control = control)</a:t>
            </a:r>
          </a:p>
          <a:p>
            <a:pPr marL="0" indent="0">
              <a:buNone/>
            </a:pPr>
            <a:r>
              <a:rPr lang="en-US" sz="1600" dirty="0" err="1"/>
              <a:t>plotcp</a:t>
            </a:r>
            <a:r>
              <a:rPr lang="en-US" sz="1600" dirty="0"/>
              <a:t>(FGL.tr)</a:t>
            </a:r>
          </a:p>
          <a:p>
            <a:pPr marL="0" indent="0">
              <a:buNone/>
            </a:pPr>
            <a:r>
              <a:rPr lang="en-US" sz="1600" dirty="0" err="1"/>
              <a:t>printcp</a:t>
            </a:r>
            <a:r>
              <a:rPr lang="en-US" sz="1600" dirty="0"/>
              <a:t>(FGL.tr)  #same info in </a:t>
            </a:r>
            <a:r>
              <a:rPr lang="en-US" sz="1600" dirty="0" err="1"/>
              <a:t>FGL.tr$cptable</a:t>
            </a:r>
            <a:endParaRPr lang="en-US" sz="1600" dirty="0"/>
          </a:p>
          <a:p>
            <a:pPr marL="0" indent="0">
              <a:buNone/>
            </a:pPr>
            <a:r>
              <a:rPr lang="en-US" sz="1600" dirty="0"/>
              <a:t>#prune to optimal size</a:t>
            </a:r>
          </a:p>
          <a:p>
            <a:pPr marL="0" indent="0">
              <a:buNone/>
            </a:pPr>
            <a:r>
              <a:rPr lang="en-US" sz="1600" dirty="0"/>
              <a:t>FGL.tr1 &lt;- prune(FGL.tr, </a:t>
            </a:r>
            <a:r>
              <a:rPr lang="en-US" sz="1600" dirty="0" err="1"/>
              <a:t>cp</a:t>
            </a:r>
            <a:r>
              <a:rPr lang="en-US" sz="1600" dirty="0"/>
              <a:t>=0.01)  #approximately the </a:t>
            </a:r>
            <a:r>
              <a:rPr lang="en-US" sz="1600" dirty="0" err="1"/>
              <a:t>cp</a:t>
            </a:r>
            <a:r>
              <a:rPr lang="en-US" sz="1600" dirty="0"/>
              <a:t> corresponding to the optimal size</a:t>
            </a:r>
          </a:p>
          <a:p>
            <a:pPr marL="0" indent="0">
              <a:buNone/>
            </a:pPr>
            <a:r>
              <a:rPr lang="en-US" sz="1600" dirty="0"/>
              <a:t>FGL.tr1</a:t>
            </a:r>
          </a:p>
          <a:p>
            <a:pPr marL="0" indent="0">
              <a:buNone/>
            </a:pPr>
            <a:r>
              <a:rPr lang="en-US" sz="1600" dirty="0"/>
              <a:t>par(</a:t>
            </a:r>
            <a:r>
              <a:rPr lang="en-US" sz="1600" dirty="0" err="1"/>
              <a:t>cex</a:t>
            </a:r>
            <a:r>
              <a:rPr lang="en-US" sz="1600" dirty="0"/>
              <a:t>=1); plot(FGL.tr1, uniform=F); text(FGL.tr1, </a:t>
            </a:r>
            <a:r>
              <a:rPr lang="en-US" sz="1600" dirty="0" err="1"/>
              <a:t>use.n</a:t>
            </a:r>
            <a:r>
              <a:rPr lang="en-US" sz="1600" dirty="0"/>
              <a:t> = </a:t>
            </a:r>
            <a:r>
              <a:rPr lang="en-US" sz="1600" dirty="0" smtClean="0"/>
              <a:t>F); </a:t>
            </a:r>
            <a:r>
              <a:rPr lang="en-US" sz="1600" dirty="0"/>
              <a:t>par(</a:t>
            </a:r>
            <a:r>
              <a:rPr lang="en-US" sz="1600" dirty="0" err="1"/>
              <a:t>cex</a:t>
            </a:r>
            <a:r>
              <a:rPr lang="en-US" sz="1600" dirty="0"/>
              <a:t>=1)</a:t>
            </a:r>
          </a:p>
          <a:p>
            <a:pPr marL="0" indent="0">
              <a:buNone/>
            </a:pPr>
            <a:r>
              <a:rPr lang="en-US" sz="1600" dirty="0"/>
              <a:t>FGL.tr1$variable.importance</a:t>
            </a:r>
          </a:p>
          <a:p>
            <a:pPr marL="0" indent="0">
              <a:buNone/>
            </a:pPr>
            <a:r>
              <a:rPr lang="en-US" sz="1600" dirty="0"/>
              <a:t>FGL.tr1$cptable[</a:t>
            </a:r>
            <a:r>
              <a:rPr lang="en-US" sz="1600" dirty="0" err="1"/>
              <a:t>nrow</a:t>
            </a:r>
            <a:r>
              <a:rPr lang="en-US" sz="1600" dirty="0"/>
              <a:t>(FGL.tr1$cptable),] </a:t>
            </a:r>
          </a:p>
          <a:p>
            <a:pPr marL="0" indent="0">
              <a:buNone/>
            </a:pPr>
            <a:r>
              <a:rPr lang="en-US" sz="1600" dirty="0" smtClean="0"/>
              <a:t>#see what the predicted class probabilities are</a:t>
            </a:r>
            <a:endParaRPr lang="en-US" sz="1600" dirty="0"/>
          </a:p>
          <a:p>
            <a:pPr marL="0" indent="0">
              <a:buNone/>
            </a:pPr>
            <a:r>
              <a:rPr lang="en-US" sz="1600" dirty="0" err="1"/>
              <a:t>yhat</a:t>
            </a:r>
            <a:r>
              <a:rPr lang="en-US" sz="1600" dirty="0"/>
              <a:t>&lt;-predict(FGL.tr1, type="</a:t>
            </a:r>
            <a:r>
              <a:rPr lang="en-US" sz="1600" dirty="0" err="1"/>
              <a:t>prob</a:t>
            </a:r>
            <a:r>
              <a:rPr lang="en-US" sz="1600" dirty="0"/>
              <a:t>")</a:t>
            </a:r>
          </a:p>
          <a:p>
            <a:pPr marL="0" indent="0">
              <a:buNone/>
            </a:pPr>
            <a:r>
              <a:rPr lang="en-US" sz="1600" dirty="0" err="1"/>
              <a:t>yhat</a:t>
            </a:r>
            <a:r>
              <a:rPr lang="en-US" sz="1600" dirty="0"/>
              <a:t>[1:20,]</a:t>
            </a:r>
          </a:p>
        </p:txBody>
      </p:sp>
    </p:spTree>
    <p:extLst>
      <p:ext uri="{BB962C8B-B14F-4D97-AF65-F5344CB8AC3E}">
        <p14:creationId xmlns:p14="http://schemas.microsoft.com/office/powerpoint/2010/main" val="36986862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 6-Class Tree for the FGL Data</a:t>
            </a:r>
            <a:endParaRPr lang="en-US" dirty="0"/>
          </a:p>
        </p:txBody>
      </p:sp>
      <p:pic>
        <p:nvPicPr>
          <p:cNvPr id="3" name="Picture 2"/>
          <p:cNvPicPr>
            <a:picLocks noChangeAspect="1"/>
          </p:cNvPicPr>
          <p:nvPr/>
        </p:nvPicPr>
        <p:blipFill rotWithShape="1">
          <a:blip r:embed="rId2"/>
          <a:srcRect l="523" t="-462" r="23293" b="21349"/>
          <a:stretch/>
        </p:blipFill>
        <p:spPr>
          <a:xfrm>
            <a:off x="102099" y="838200"/>
            <a:ext cx="3695201" cy="3623766"/>
          </a:xfrm>
          <a:prstGeom prst="rect">
            <a:avLst/>
          </a:prstGeom>
        </p:spPr>
      </p:pic>
      <p:pic>
        <p:nvPicPr>
          <p:cNvPr id="4" name="Picture 3"/>
          <p:cNvPicPr>
            <a:picLocks noChangeAspect="1"/>
          </p:cNvPicPr>
          <p:nvPr/>
        </p:nvPicPr>
        <p:blipFill rotWithShape="1">
          <a:blip r:embed="rId3"/>
          <a:srcRect l="6440" t="7450" r="23480" b="28792"/>
          <a:stretch/>
        </p:blipFill>
        <p:spPr>
          <a:xfrm>
            <a:off x="3568699" y="3124200"/>
            <a:ext cx="5537201" cy="3695700"/>
          </a:xfrm>
          <a:prstGeom prst="rect">
            <a:avLst/>
          </a:prstGeom>
        </p:spPr>
      </p:pic>
    </p:spTree>
    <p:extLst>
      <p:ext uri="{BB962C8B-B14F-4D97-AF65-F5344CB8AC3E}">
        <p14:creationId xmlns:p14="http://schemas.microsoft.com/office/powerpoint/2010/main" val="7643521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147918"/>
            <a:ext cx="6745941" cy="6481482"/>
          </a:xfrm>
        </p:spPr>
        <p:txBody>
          <a:bodyPr/>
          <a:lstStyle/>
          <a:p>
            <a:pPr marL="349250" indent="-349250">
              <a:buNone/>
            </a:pPr>
            <a:r>
              <a:rPr lang="en-US" sz="1200" dirty="0"/>
              <a:t>&gt; FGL.tr1$variable.importance</a:t>
            </a:r>
          </a:p>
          <a:p>
            <a:pPr marL="349250" indent="-349250">
              <a:buNone/>
            </a:pPr>
            <a:r>
              <a:rPr lang="en-US" sz="1200" dirty="0"/>
              <a:t>       Ba        RI        Mg        Al        Ca        Na        Fe        Si </a:t>
            </a:r>
          </a:p>
          <a:p>
            <a:pPr marL="349250" indent="-349250">
              <a:buNone/>
            </a:pPr>
            <a:r>
              <a:rPr lang="en-US" sz="1200" dirty="0"/>
              <a:t>26.044912 22.861814 20.020468 19.585776 10.768054  6.116667  3.743814  2.500000 </a:t>
            </a:r>
          </a:p>
          <a:p>
            <a:pPr marL="349250" indent="-349250">
              <a:buNone/>
            </a:pPr>
            <a:r>
              <a:rPr lang="en-US" sz="1200" dirty="0"/>
              <a:t>&gt; FGL.tr1$cptable[</a:t>
            </a:r>
            <a:r>
              <a:rPr lang="en-US" sz="1200" dirty="0" err="1"/>
              <a:t>nrow</a:t>
            </a:r>
            <a:r>
              <a:rPr lang="en-US" sz="1200" dirty="0"/>
              <a:t>(FGL.tr1$cptable),] </a:t>
            </a:r>
          </a:p>
          <a:p>
            <a:pPr marL="349250" indent="-349250">
              <a:buNone/>
            </a:pPr>
            <a:r>
              <a:rPr lang="en-US" sz="1200" dirty="0"/>
              <a:t>         CP      </a:t>
            </a:r>
            <a:r>
              <a:rPr lang="en-US" sz="1200" dirty="0" err="1"/>
              <a:t>nsplit</a:t>
            </a:r>
            <a:r>
              <a:rPr lang="en-US" sz="1200" dirty="0"/>
              <a:t>   </a:t>
            </a:r>
            <a:r>
              <a:rPr lang="en-US" sz="1200" dirty="0" err="1"/>
              <a:t>rel</a:t>
            </a:r>
            <a:r>
              <a:rPr lang="en-US" sz="1200" dirty="0"/>
              <a:t> error      </a:t>
            </a:r>
            <a:r>
              <a:rPr lang="en-US" sz="1200" dirty="0" err="1"/>
              <a:t>xerror</a:t>
            </a:r>
            <a:r>
              <a:rPr lang="en-US" sz="1200" dirty="0"/>
              <a:t>        </a:t>
            </a:r>
            <a:r>
              <a:rPr lang="en-US" sz="1200" dirty="0" err="1"/>
              <a:t>xstd</a:t>
            </a:r>
            <a:r>
              <a:rPr lang="en-US" sz="1200" dirty="0"/>
              <a:t> </a:t>
            </a:r>
          </a:p>
          <a:p>
            <a:pPr marL="349250" indent="-349250">
              <a:buNone/>
            </a:pPr>
            <a:r>
              <a:rPr lang="en-US" sz="1200" dirty="0"/>
              <a:t> 0.01000000 18.00000000  0.19565217  0.44927536  0.04808744 </a:t>
            </a:r>
          </a:p>
          <a:p>
            <a:pPr marL="349250" indent="-349250">
              <a:buNone/>
            </a:pPr>
            <a:r>
              <a:rPr lang="en-US" sz="1200" dirty="0"/>
              <a:t>&gt; #calculate training </a:t>
            </a:r>
            <a:r>
              <a:rPr lang="en-US" sz="1200" dirty="0" err="1"/>
              <a:t>misclass</a:t>
            </a:r>
            <a:r>
              <a:rPr lang="en-US" sz="1200" dirty="0"/>
              <a:t> rate</a:t>
            </a:r>
          </a:p>
          <a:p>
            <a:pPr marL="349250" indent="-349250">
              <a:buNone/>
            </a:pPr>
            <a:r>
              <a:rPr lang="en-US" sz="1200" dirty="0"/>
              <a:t>&gt; </a:t>
            </a:r>
            <a:r>
              <a:rPr lang="en-US" sz="1200" dirty="0" err="1"/>
              <a:t>yhat</a:t>
            </a:r>
            <a:r>
              <a:rPr lang="en-US" sz="1200" dirty="0"/>
              <a:t>&lt;-predict(FGL.tr1, type="</a:t>
            </a:r>
            <a:r>
              <a:rPr lang="en-US" sz="1200" dirty="0" err="1"/>
              <a:t>prob</a:t>
            </a:r>
            <a:r>
              <a:rPr lang="en-US" sz="1200" dirty="0"/>
              <a:t>")</a:t>
            </a:r>
          </a:p>
          <a:p>
            <a:pPr marL="349250" indent="-349250">
              <a:buNone/>
            </a:pPr>
            <a:r>
              <a:rPr lang="en-US" sz="1200" dirty="0"/>
              <a:t>&gt; </a:t>
            </a:r>
            <a:r>
              <a:rPr lang="en-US" sz="1200" dirty="0" err="1"/>
              <a:t>yhat</a:t>
            </a:r>
            <a:r>
              <a:rPr lang="en-US" sz="1200" dirty="0"/>
              <a:t>[1:20,]</a:t>
            </a:r>
          </a:p>
          <a:p>
            <a:pPr marL="349250" indent="-349250">
              <a:buNone/>
            </a:pPr>
            <a:r>
              <a:rPr lang="en-US" sz="1200" dirty="0"/>
              <a:t>      Con       Head       </a:t>
            </a:r>
            <a:r>
              <a:rPr lang="en-US" sz="1200" dirty="0" err="1"/>
              <a:t>Tabl</a:t>
            </a:r>
            <a:r>
              <a:rPr lang="en-US" sz="1200" dirty="0"/>
              <a:t>        </a:t>
            </a:r>
            <a:r>
              <a:rPr lang="en-US" sz="1200" dirty="0" err="1"/>
              <a:t>Veh</a:t>
            </a:r>
            <a:r>
              <a:rPr lang="en-US" sz="1200" dirty="0"/>
              <a:t>      </a:t>
            </a:r>
            <a:r>
              <a:rPr lang="en-US" sz="1200" dirty="0" err="1"/>
              <a:t>WinF</a:t>
            </a:r>
            <a:r>
              <a:rPr lang="en-US" sz="1200" dirty="0"/>
              <a:t>      </a:t>
            </a:r>
            <a:r>
              <a:rPr lang="en-US" sz="1200" dirty="0" err="1"/>
              <a:t>WinNF</a:t>
            </a:r>
            <a:endParaRPr lang="en-US" sz="1200" dirty="0"/>
          </a:p>
          <a:p>
            <a:pPr marL="349250" indent="-349250">
              <a:buNone/>
            </a:pPr>
            <a:r>
              <a:rPr lang="en-US" sz="1200" dirty="0"/>
              <a:t> [1,]   0 0.00000000 0.00000000 0.12500000 0.1250000 0.75000000</a:t>
            </a:r>
          </a:p>
          <a:p>
            <a:pPr marL="349250" indent="-349250">
              <a:buNone/>
            </a:pPr>
            <a:r>
              <a:rPr lang="en-US" sz="1200" dirty="0"/>
              <a:t> [2,]   0 0.01754386 0.01754386 0.05263158 0.8596491 0.05263158</a:t>
            </a:r>
          </a:p>
          <a:p>
            <a:pPr marL="349250" indent="-349250">
              <a:buNone/>
            </a:pPr>
            <a:r>
              <a:rPr lang="en-US" sz="1200" dirty="0"/>
              <a:t> [3,]   0 0.00000000 0.00000000 0.02500000 0.0750000 0.90000000</a:t>
            </a:r>
          </a:p>
          <a:p>
            <a:pPr marL="349250" indent="-349250">
              <a:buNone/>
            </a:pPr>
            <a:r>
              <a:rPr lang="en-US" sz="1200" dirty="0"/>
              <a:t> [4,]   0 0.01754386 0.01754386 0.05263158 0.8596491 0.05263158</a:t>
            </a:r>
          </a:p>
          <a:p>
            <a:pPr marL="349250" indent="-349250">
              <a:buNone/>
            </a:pPr>
            <a:r>
              <a:rPr lang="en-US" sz="1200" dirty="0"/>
              <a:t> [5,]   0 0.01754386 0.01754386 0.05263158 0.8596491 0.05263158</a:t>
            </a:r>
          </a:p>
          <a:p>
            <a:pPr marL="349250" indent="-349250">
              <a:buNone/>
            </a:pPr>
            <a:r>
              <a:rPr lang="en-US" sz="1200" dirty="0"/>
              <a:t> [6,]   0 0.00000000 0.00000000 0.02500000 0.0750000 0.90000000</a:t>
            </a:r>
          </a:p>
          <a:p>
            <a:pPr marL="349250" indent="-349250">
              <a:buNone/>
            </a:pPr>
            <a:r>
              <a:rPr lang="en-US" sz="1200" dirty="0"/>
              <a:t> [7,]   0 0.01754386 0.01754386 0.05263158 0.8596491 0.05263158</a:t>
            </a:r>
          </a:p>
          <a:p>
            <a:pPr marL="349250" indent="-349250">
              <a:buNone/>
            </a:pPr>
            <a:r>
              <a:rPr lang="en-US" sz="1200" dirty="0"/>
              <a:t> [8,]   0 0.01754386 0.01754386 0.05263158 0.8596491 0.05263158</a:t>
            </a:r>
          </a:p>
          <a:p>
            <a:pPr marL="349250" indent="-349250">
              <a:buNone/>
            </a:pPr>
            <a:r>
              <a:rPr lang="en-US" sz="1200" dirty="0"/>
              <a:t> [9,]   0 0.01754386 0.01754386 0.05263158 0.8596491 0.05263158</a:t>
            </a:r>
          </a:p>
          <a:p>
            <a:pPr marL="349250" indent="-349250">
              <a:buNone/>
            </a:pPr>
            <a:r>
              <a:rPr lang="en-US" sz="1200" dirty="0"/>
              <a:t>[10,]   0 0.01754386 0.01754386 0.05263158 0.8596491 0.05263158</a:t>
            </a:r>
          </a:p>
          <a:p>
            <a:pPr marL="349250" indent="-349250">
              <a:buNone/>
            </a:pPr>
            <a:r>
              <a:rPr lang="en-US" sz="1200" dirty="0"/>
              <a:t>[11,]   0 0.00000000 0.00000000 0.02500000 0.0750000 0.90000000</a:t>
            </a:r>
          </a:p>
          <a:p>
            <a:pPr marL="349250" indent="-349250">
              <a:buNone/>
            </a:pPr>
            <a:r>
              <a:rPr lang="en-US" sz="1200" dirty="0"/>
              <a:t>[12,]   0 0.01754386 0.01754386 0.05263158 0.8596491 0.05263158</a:t>
            </a:r>
          </a:p>
          <a:p>
            <a:pPr marL="349250" indent="-349250">
              <a:buNone/>
            </a:pPr>
            <a:r>
              <a:rPr lang="en-US" sz="1200" dirty="0"/>
              <a:t>[13,]   0 0.00000000 0.25000000 0.00000000 0.7500000 0.00000000</a:t>
            </a:r>
          </a:p>
          <a:p>
            <a:pPr marL="349250" indent="-349250">
              <a:buNone/>
            </a:pPr>
            <a:r>
              <a:rPr lang="en-US" sz="1200" dirty="0"/>
              <a:t>[14,]   0 0.00000000 0.00000000 0.00000000 1.0000000 0.00000000</a:t>
            </a:r>
          </a:p>
          <a:p>
            <a:pPr marL="349250" indent="-349250">
              <a:buNone/>
            </a:pPr>
            <a:r>
              <a:rPr lang="en-US" sz="1200" dirty="0"/>
              <a:t>[15,]   0 0.01754386 0.01754386 0.05263158 0.8596491 0.05263158</a:t>
            </a:r>
          </a:p>
          <a:p>
            <a:pPr marL="349250" indent="-349250">
              <a:buNone/>
            </a:pPr>
            <a:r>
              <a:rPr lang="en-US" sz="1200" dirty="0"/>
              <a:t>[16,]   0 0.01754386 0.01754386 0.05263158 0.8596491 0.05263158</a:t>
            </a:r>
          </a:p>
          <a:p>
            <a:pPr marL="349250" indent="-349250">
              <a:buNone/>
            </a:pPr>
            <a:r>
              <a:rPr lang="en-US" sz="1200" dirty="0"/>
              <a:t>[17,]   0 0.01754386 0.01754386 0.05263158 0.8596491 0.05263158</a:t>
            </a:r>
          </a:p>
          <a:p>
            <a:pPr marL="349250" indent="-349250">
              <a:buNone/>
            </a:pPr>
            <a:r>
              <a:rPr lang="en-US" sz="1200" dirty="0"/>
              <a:t>[18,]   0 0.01754386 0.01754386 0.05263158 0.8596491 0.05263158</a:t>
            </a:r>
          </a:p>
          <a:p>
            <a:pPr marL="349250" indent="-349250">
              <a:buNone/>
            </a:pPr>
            <a:r>
              <a:rPr lang="en-US" sz="1200" dirty="0"/>
              <a:t>[19,]   0 0.01754386 0.01754386 0.05263158 0.8596491 0.05263158</a:t>
            </a:r>
          </a:p>
          <a:p>
            <a:pPr marL="349250" indent="-349250">
              <a:buNone/>
            </a:pPr>
            <a:r>
              <a:rPr lang="en-US" sz="1200" dirty="0"/>
              <a:t>[20,]   0 0.00000000 0.00000000 0.00000000 1.0000000 0.00000000</a:t>
            </a:r>
          </a:p>
        </p:txBody>
      </p:sp>
    </p:spTree>
    <p:extLst>
      <p:ext uri="{BB962C8B-B14F-4D97-AF65-F5344CB8AC3E}">
        <p14:creationId xmlns:p14="http://schemas.microsoft.com/office/powerpoint/2010/main" val="7474869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You choose the best size the same way – choosing the size with the lowest CV error measure (the best </a:t>
            </a:r>
            <a:r>
              <a:rPr lang="en-US" i="1" dirty="0" smtClean="0">
                <a:latin typeface="Times New Roman" pitchFamily="18" charset="0"/>
                <a:cs typeface="Times New Roman" pitchFamily="18" charset="0"/>
              </a:rPr>
              <a:t>M</a:t>
            </a:r>
            <a:r>
              <a:rPr lang="en-US" dirty="0" smtClean="0"/>
              <a:t> was about 15—20)</a:t>
            </a:r>
          </a:p>
          <a:p>
            <a:r>
              <a:rPr lang="en-US" dirty="0" smtClean="0"/>
              <a:t>Which predictors appear to be the most important?</a:t>
            </a:r>
          </a:p>
          <a:p>
            <a:r>
              <a:rPr lang="en-US" dirty="0" smtClean="0"/>
              <a:t>If you want a summary measure of the predictive quality for the 6-class tree model, what would it be?</a:t>
            </a:r>
          </a:p>
        </p:txBody>
      </p:sp>
    </p:spTree>
    <p:extLst>
      <p:ext uri="{BB962C8B-B14F-4D97-AF65-F5344CB8AC3E}">
        <p14:creationId xmlns:p14="http://schemas.microsoft.com/office/powerpoint/2010/main" val="39399478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Neural Networks</a:t>
            </a:r>
            <a:endParaRPr lang="en-US" dirty="0"/>
          </a:p>
        </p:txBody>
      </p:sp>
      <p:sp>
        <p:nvSpPr>
          <p:cNvPr id="3" name="Content Placeholder 2"/>
          <p:cNvSpPr>
            <a:spLocks noGrp="1"/>
          </p:cNvSpPr>
          <p:nvPr>
            <p:ph idx="1"/>
          </p:nvPr>
        </p:nvSpPr>
        <p:spPr>
          <a:xfrm>
            <a:off x="457200" y="985520"/>
            <a:ext cx="8229600" cy="5415280"/>
          </a:xfrm>
        </p:spPr>
        <p:txBody>
          <a:bodyPr/>
          <a:lstStyle/>
          <a:p>
            <a:r>
              <a:rPr lang="en-US" sz="2000" dirty="0" smtClean="0"/>
              <a:t>Pros:</a:t>
            </a:r>
          </a:p>
          <a:p>
            <a:pPr lvl="1"/>
            <a:r>
              <a:rPr lang="en-US" sz="1800" dirty="0" smtClean="0"/>
              <a:t>very flexible; with enough nodes, can model almost any nonlinear relationship</a:t>
            </a:r>
          </a:p>
          <a:p>
            <a:pPr lvl="1"/>
            <a:r>
              <a:rPr lang="en-US" sz="1800" dirty="0" smtClean="0"/>
              <a:t>can efficiently model linear behavior if the relationship is truly linear</a:t>
            </a:r>
          </a:p>
          <a:p>
            <a:pPr lvl="1"/>
            <a:r>
              <a:rPr lang="en-US" sz="1800" dirty="0" smtClean="0"/>
              <a:t>often very good predictive power</a:t>
            </a:r>
          </a:p>
          <a:p>
            <a:pPr lvl="1"/>
            <a:r>
              <a:rPr lang="en-US" sz="1800" dirty="0" smtClean="0"/>
              <a:t>a lot of ways to customize the architecture to tackle specific modeling problems (recurrent NNs; convolutional NNs; </a:t>
            </a:r>
            <a:r>
              <a:rPr lang="en-US" sz="1800" dirty="0" err="1" smtClean="0"/>
              <a:t>autoencoders</a:t>
            </a:r>
            <a:r>
              <a:rPr lang="en-US" sz="1800" dirty="0" smtClean="0"/>
              <a:t>; other “deep learning” architectures ...)</a:t>
            </a:r>
          </a:p>
          <a:p>
            <a:r>
              <a:rPr lang="en-US" sz="2000" dirty="0" smtClean="0"/>
              <a:t>Cons:</a:t>
            </a:r>
          </a:p>
          <a:p>
            <a:pPr lvl="1"/>
            <a:r>
              <a:rPr lang="en-US" sz="1800" dirty="0" smtClean="0"/>
              <a:t>model fitting can be unstable and sensitive to initial guesses</a:t>
            </a:r>
          </a:p>
          <a:p>
            <a:pPr lvl="1"/>
            <a:r>
              <a:rPr lang="en-US" sz="1800" dirty="0" smtClean="0"/>
              <a:t>for very large data sets, model fitting can be very slow relative to some methods like trees and linear models, which makes CV very computationally expensive</a:t>
            </a:r>
          </a:p>
          <a:p>
            <a:pPr lvl="1"/>
            <a:r>
              <a:rPr lang="en-US" sz="1800" dirty="0" err="1" smtClean="0"/>
              <a:t>overfitting</a:t>
            </a:r>
            <a:r>
              <a:rPr lang="en-US" sz="1800" dirty="0" smtClean="0"/>
              <a:t> (but can avoid by using CV to choose </a:t>
            </a:r>
            <a:r>
              <a:rPr lang="en-US" sz="1800" i="1" dirty="0" smtClean="0">
                <a:latin typeface="Symbol" pitchFamily="18" charset="2"/>
              </a:rPr>
              <a:t>l</a:t>
            </a:r>
            <a:r>
              <a:rPr lang="en-US" sz="1800" dirty="0" smtClean="0"/>
              <a:t>)</a:t>
            </a:r>
          </a:p>
          <a:p>
            <a:pPr lvl="1"/>
            <a:r>
              <a:rPr lang="en-US" sz="1800" dirty="0" smtClean="0"/>
              <a:t>sensitive to user-chosen "tuning parameters” (but can use CV to choose them wisely)</a:t>
            </a:r>
          </a:p>
          <a:p>
            <a:pPr lvl="1"/>
            <a:r>
              <a:rPr lang="en-US" sz="1800" dirty="0" smtClean="0"/>
              <a:t>poor interpretability, but this can be improved with ALE or PD plots</a:t>
            </a:r>
            <a:endParaRPr lang="en-US" sz="1800" dirty="0"/>
          </a:p>
        </p:txBody>
      </p:sp>
    </p:spTree>
    <p:extLst>
      <p:ext uri="{BB962C8B-B14F-4D97-AF65-F5344CB8AC3E}">
        <p14:creationId xmlns:p14="http://schemas.microsoft.com/office/powerpoint/2010/main" val="17097203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CART Models</a:t>
            </a:r>
            <a:endParaRPr lang="en-US" dirty="0"/>
          </a:p>
        </p:txBody>
      </p:sp>
      <p:sp>
        <p:nvSpPr>
          <p:cNvPr id="3" name="Content Placeholder 2"/>
          <p:cNvSpPr>
            <a:spLocks noGrp="1"/>
          </p:cNvSpPr>
          <p:nvPr>
            <p:ph idx="1"/>
          </p:nvPr>
        </p:nvSpPr>
        <p:spPr>
          <a:xfrm>
            <a:off x="457200" y="1080655"/>
            <a:ext cx="8229600" cy="5320145"/>
          </a:xfrm>
        </p:spPr>
        <p:txBody>
          <a:bodyPr/>
          <a:lstStyle/>
          <a:p>
            <a:r>
              <a:rPr lang="en-US" dirty="0" smtClean="0"/>
              <a:t>Pros:</a:t>
            </a:r>
          </a:p>
          <a:p>
            <a:pPr lvl="1"/>
            <a:r>
              <a:rPr lang="en-US" sz="2000" dirty="0" smtClean="0"/>
              <a:t>almost as flexible as neural networks</a:t>
            </a:r>
          </a:p>
          <a:p>
            <a:pPr lvl="1"/>
            <a:r>
              <a:rPr lang="en-US" sz="2000" dirty="0" smtClean="0"/>
              <a:t>highly interpretable (at least with simple trees)</a:t>
            </a:r>
          </a:p>
          <a:p>
            <a:pPr lvl="1"/>
            <a:r>
              <a:rPr lang="en-US" sz="2000" dirty="0" smtClean="0"/>
              <a:t>built-in variable importance measure for each predictor</a:t>
            </a:r>
          </a:p>
          <a:p>
            <a:pPr lvl="1"/>
            <a:r>
              <a:rPr lang="en-US" sz="2000" dirty="0" smtClean="0"/>
              <a:t>automatically discards irrelevant predictors</a:t>
            </a:r>
          </a:p>
          <a:p>
            <a:pPr lvl="1"/>
            <a:r>
              <a:rPr lang="en-US" sz="2000" dirty="0" smtClean="0"/>
              <a:t>insensitive to monotonic transformation or outliers in predictors</a:t>
            </a:r>
          </a:p>
          <a:p>
            <a:pPr lvl="1"/>
            <a:r>
              <a:rPr lang="en-US" sz="2000" dirty="0" smtClean="0"/>
              <a:t>computationally efficient to fit </a:t>
            </a:r>
          </a:p>
          <a:p>
            <a:pPr lvl="1"/>
            <a:r>
              <a:rPr lang="en-US" sz="2000" dirty="0" smtClean="0"/>
              <a:t>for quantitative responses or binary categorical responses, easy to handle </a:t>
            </a:r>
            <a:r>
              <a:rPr lang="en-US" sz="2000" smtClean="0"/>
              <a:t>and interpret nominal </a:t>
            </a:r>
            <a:r>
              <a:rPr lang="en-US" sz="2000" dirty="0" smtClean="0"/>
              <a:t>categorical predictors with many categories (even easier to handle ordinal categorical predictors)</a:t>
            </a:r>
          </a:p>
          <a:p>
            <a:pPr lvl="1"/>
            <a:r>
              <a:rPr lang="en-US" sz="2000" dirty="0" smtClean="0"/>
              <a:t>can handle missing predictor values</a:t>
            </a:r>
          </a:p>
          <a:p>
            <a:r>
              <a:rPr lang="en-US" dirty="0" smtClean="0"/>
              <a:t>Cons:</a:t>
            </a:r>
          </a:p>
          <a:p>
            <a:pPr lvl="1"/>
            <a:r>
              <a:rPr lang="en-US" sz="2000" dirty="0" smtClean="0"/>
              <a:t>poor at representing linear </a:t>
            </a:r>
            <a:r>
              <a:rPr lang="en-US" sz="2000" dirty="0"/>
              <a:t>behavior; results in non-smooth response </a:t>
            </a:r>
            <a:r>
              <a:rPr lang="en-US" sz="2000" dirty="0" smtClean="0"/>
              <a:t>surface; and predictive power usually not as good as neural networks</a:t>
            </a:r>
          </a:p>
          <a:p>
            <a:pPr lvl="1"/>
            <a:r>
              <a:rPr lang="en-US" sz="2000" dirty="0" smtClean="0"/>
              <a:t>high variance/instability of fitted tree</a:t>
            </a:r>
          </a:p>
        </p:txBody>
      </p:sp>
    </p:spTree>
    <p:extLst>
      <p:ext uri="{BB962C8B-B14F-4D97-AF65-F5344CB8AC3E}">
        <p14:creationId xmlns:p14="http://schemas.microsoft.com/office/powerpoint/2010/main" val="21238144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Nominal Categorical Predictors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334000"/>
              </a:xfrm>
            </p:spPr>
            <p:txBody>
              <a:bodyPr/>
              <a:lstStyle/>
              <a:p>
                <a:r>
                  <a:rPr lang="en-US" sz="1800" dirty="0" smtClean="0"/>
                  <a:t>Recall that most other methods handle a nominal categorical predictor by creating </a:t>
                </a:r>
                <a14:m>
                  <m:oMath xmlns:m="http://schemas.openxmlformats.org/officeDocument/2006/math">
                    <m:r>
                      <a:rPr lang="en-US" sz="1800" b="0" i="1" smtClean="0">
                        <a:latin typeface="Cambria Math" panose="02040503050406030204" pitchFamily="18" charset="0"/>
                      </a:rPr>
                      <m:t>𝑐</m:t>
                    </m:r>
                    <m:r>
                      <a:rPr lang="en-US" sz="1800" b="0" i="1" smtClean="0">
                        <a:latin typeface="Cambria Math" panose="02040503050406030204" pitchFamily="18" charset="0"/>
                      </a:rPr>
                      <m:t>−1</m:t>
                    </m:r>
                  </m:oMath>
                </a14:m>
                <a:r>
                  <a:rPr lang="en-US" sz="1800" dirty="0" smtClean="0"/>
                  <a:t> 0/1 numerical predictors, where </a:t>
                </a:r>
                <a14:m>
                  <m:oMath xmlns:m="http://schemas.openxmlformats.org/officeDocument/2006/math">
                    <m:r>
                      <a:rPr lang="en-US" sz="1800" i="1">
                        <a:latin typeface="Cambria Math" panose="02040503050406030204" pitchFamily="18" charset="0"/>
                      </a:rPr>
                      <m:t>𝑐</m:t>
                    </m:r>
                  </m:oMath>
                </a14:m>
                <a:r>
                  <a:rPr lang="en-US" sz="1800" dirty="0" smtClean="0"/>
                  <a:t> is the number of categories</a:t>
                </a:r>
              </a:p>
              <a:p>
                <a:r>
                  <a:rPr lang="en-US" sz="1800" dirty="0" smtClean="0"/>
                  <a:t>Trees have a much better built-in way to handle nominal categorical predictors, even with very large </a:t>
                </a:r>
                <a14:m>
                  <m:oMath xmlns:m="http://schemas.openxmlformats.org/officeDocument/2006/math">
                    <m:r>
                      <a:rPr lang="en-US" sz="1800" i="1">
                        <a:latin typeface="Cambria Math" panose="02040503050406030204" pitchFamily="18" charset="0"/>
                      </a:rPr>
                      <m:t>𝑐</m:t>
                    </m:r>
                  </m:oMath>
                </a14:m>
                <a:r>
                  <a:rPr lang="en-US" sz="1800" dirty="0" smtClean="0"/>
                  <a:t>:</a:t>
                </a:r>
              </a:p>
              <a:p>
                <a:pPr lvl="1"/>
                <a:r>
                  <a:rPr lang="en-US" sz="1600" dirty="0" smtClean="0"/>
                  <a:t>Note that splitting a region of the tree into two </a:t>
                </a:r>
                <a:r>
                  <a:rPr lang="en-US" sz="1600" dirty="0" err="1" smtClean="0"/>
                  <a:t>subregions</a:t>
                </a:r>
                <a:r>
                  <a:rPr lang="en-US" sz="1600" dirty="0" smtClean="0"/>
                  <a:t> based on a categorical predictor means finding a partition of the </a:t>
                </a:r>
                <a14:m>
                  <m:oMath xmlns:m="http://schemas.openxmlformats.org/officeDocument/2006/math">
                    <m:r>
                      <a:rPr lang="en-US" sz="1600" i="1">
                        <a:latin typeface="Cambria Math" panose="02040503050406030204" pitchFamily="18" charset="0"/>
                      </a:rPr>
                      <m:t>𝑐</m:t>
                    </m:r>
                  </m:oMath>
                </a14:m>
                <a:r>
                  <a:rPr lang="en-US" sz="1600" dirty="0" smtClean="0"/>
                  <a:t> categories into two groups of categories, such that one group goes out the left branch of the node and the other group goes out the right branch</a:t>
                </a:r>
              </a:p>
              <a:p>
                <a:pPr lvl="1"/>
                <a:r>
                  <a:rPr lang="en-US" sz="1600" dirty="0" smtClean="0"/>
                  <a:t>There are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𝑐</m:t>
                        </m:r>
                        <m:r>
                          <a:rPr lang="en-US" sz="1600" i="1">
                            <a:latin typeface="Cambria Math" panose="02040503050406030204" pitchFamily="18" charset="0"/>
                          </a:rPr>
                          <m:t>−1</m:t>
                        </m:r>
                      </m:sup>
                    </m:sSup>
                    <m:r>
                      <a:rPr lang="en-US" sz="1600" i="1">
                        <a:latin typeface="Cambria Math" panose="02040503050406030204" pitchFamily="18" charset="0"/>
                      </a:rPr>
                      <m:t>−1</m:t>
                    </m:r>
                  </m:oMath>
                </a14:m>
                <a:r>
                  <a:rPr lang="en-US" sz="1600" dirty="0" smtClean="0"/>
                  <a:t> ways to partition the </a:t>
                </a:r>
                <a14:m>
                  <m:oMath xmlns:m="http://schemas.openxmlformats.org/officeDocument/2006/math">
                    <m:r>
                      <a:rPr lang="en-US" sz="1600" i="1">
                        <a:latin typeface="Cambria Math" panose="02040503050406030204" pitchFamily="18" charset="0"/>
                      </a:rPr>
                      <m:t>𝑐</m:t>
                    </m:r>
                  </m:oMath>
                </a14:m>
                <a:r>
                  <a:rPr lang="en-US" sz="1600" dirty="0"/>
                  <a:t> </a:t>
                </a:r>
                <a:r>
                  <a:rPr lang="en-US" sz="1600" dirty="0" smtClean="0"/>
                  <a:t>categories </a:t>
                </a:r>
                <a:r>
                  <a:rPr lang="en-US" sz="1600" dirty="0"/>
                  <a:t>into two </a:t>
                </a:r>
                <a:r>
                  <a:rPr lang="en-US" sz="1600" dirty="0" smtClean="0"/>
                  <a:t>(nonempty) groups, which sounds like a lot of partitions to check </a:t>
                </a:r>
              </a:p>
              <a:p>
                <a:pPr lvl="1"/>
                <a:r>
                  <a:rPr lang="en-US" sz="1600" dirty="0" smtClean="0"/>
                  <a:t>Fortunately, we can exploit the fact that the optimal partition must be one of only </a:t>
                </a:r>
                <a14:m>
                  <m:oMath xmlns:m="http://schemas.openxmlformats.org/officeDocument/2006/math">
                    <m:r>
                      <a:rPr lang="en-US" sz="1600" i="1">
                        <a:latin typeface="Cambria Math" panose="02040503050406030204" pitchFamily="18" charset="0"/>
                      </a:rPr>
                      <m:t>𝑐</m:t>
                    </m:r>
                    <m:r>
                      <a:rPr lang="en-US" sz="1600" b="0" i="1" smtClean="0">
                        <a:latin typeface="Cambria Math" panose="02040503050406030204" pitchFamily="18" charset="0"/>
                      </a:rPr>
                      <m:t>−1</m:t>
                    </m:r>
                  </m:oMath>
                </a14:m>
                <a:r>
                  <a:rPr lang="en-US" sz="1600" dirty="0" smtClean="0"/>
                  <a:t> possible partitions that are consistent with ordering the categories according to (</a:t>
                </a:r>
                <a:r>
                  <a:rPr lang="en-US" sz="1600" i="1" dirty="0" smtClean="0"/>
                  <a:t>i</a:t>
                </a:r>
                <a:r>
                  <a:rPr lang="en-US" sz="1600" dirty="0" smtClean="0"/>
                  <a:t>) the within-category </a:t>
                </a:r>
                <a:r>
                  <a:rPr lang="en-US" sz="1600" dirty="0"/>
                  <a:t>average </a:t>
                </a:r>
                <a:r>
                  <a:rPr lang="en-US" sz="1600" dirty="0" smtClean="0"/>
                  <a:t>response in that region (for regression) or (</a:t>
                </a:r>
                <a:r>
                  <a:rPr lang="en-US" sz="1600" i="1" dirty="0" smtClean="0"/>
                  <a:t>ii</a:t>
                </a:r>
                <a:r>
                  <a:rPr lang="en-US" sz="1600" dirty="0" smtClean="0"/>
                  <a:t>) the within-category sample fraction of responses that are 1 in that region (0/1 binary classification)</a:t>
                </a:r>
              </a:p>
              <a:p>
                <a:pPr lvl="1"/>
                <a:r>
                  <a:rPr lang="en-US" sz="1600" dirty="0" smtClean="0"/>
                  <a:t>Thus, we first order the categories according to the response observations in that region, and then we only have to check which of the </a:t>
                </a:r>
                <a14:m>
                  <m:oMath xmlns:m="http://schemas.openxmlformats.org/officeDocument/2006/math">
                    <m:r>
                      <a:rPr lang="en-US" sz="1600" i="1">
                        <a:latin typeface="Cambria Math" panose="02040503050406030204" pitchFamily="18" charset="0"/>
                      </a:rPr>
                      <m:t>𝑐</m:t>
                    </m:r>
                    <m:r>
                      <a:rPr lang="en-US" sz="1600" i="1">
                        <a:latin typeface="Cambria Math" panose="02040503050406030204" pitchFamily="18" charset="0"/>
                      </a:rPr>
                      <m:t>−1</m:t>
                    </m:r>
                  </m:oMath>
                </a14:m>
                <a:r>
                  <a:rPr lang="en-US" sz="1600" dirty="0" smtClean="0"/>
                  <a:t> split points gives the smallest loss </a:t>
                </a:r>
              </a:p>
              <a:p>
                <a:r>
                  <a:rPr lang="en-US" sz="1800" dirty="0" smtClean="0"/>
                  <a:t>A fitted tree with nominal categorical predictors has really nice interpretative benefits related to segmenting categories into like groups, based on their effect on the response</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334000"/>
              </a:xfrm>
              <a:blipFill>
                <a:blip r:embed="rId2"/>
                <a:stretch>
                  <a:fillRect l="-444" t="-571" r="-889" b="-9257"/>
                </a:stretch>
              </a:blipFill>
            </p:spPr>
            <p:txBody>
              <a:bodyPr/>
              <a:lstStyle/>
              <a:p>
                <a:r>
                  <a:rPr lang="en-US">
                    <a:noFill/>
                  </a:rPr>
                  <a:t> </a:t>
                </a:r>
              </a:p>
            </p:txBody>
          </p:sp>
        </mc:Fallback>
      </mc:AlternateContent>
    </p:spTree>
    <p:extLst>
      <p:ext uri="{BB962C8B-B14F-4D97-AF65-F5344CB8AC3E}">
        <p14:creationId xmlns:p14="http://schemas.microsoft.com/office/powerpoint/2010/main" val="240812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A Neural Network Model</a:t>
            </a:r>
            <a:endParaRPr lang="en-US" dirty="0"/>
          </a:p>
        </p:txBody>
      </p:sp>
      <p:sp>
        <p:nvSpPr>
          <p:cNvPr id="3" name="Content Placeholder 2"/>
          <p:cNvSpPr>
            <a:spLocks noGrp="1"/>
          </p:cNvSpPr>
          <p:nvPr>
            <p:ph idx="1"/>
          </p:nvPr>
        </p:nvSpPr>
        <p:spPr/>
        <p:txBody>
          <a:bodyPr/>
          <a:lstStyle/>
          <a:p>
            <a:pPr marL="457200" indent="-457200">
              <a:buNone/>
              <a:tabLst>
                <a:tab pos="457200" algn="l"/>
              </a:tabLst>
            </a:pPr>
            <a:r>
              <a:rPr lang="en-US" dirty="0" smtClean="0"/>
              <a:t>1)	Standardize predictors via</a:t>
            </a:r>
          </a:p>
          <a:p>
            <a:pPr marL="0" indent="0">
              <a:buNone/>
              <a:tabLst>
                <a:tab pos="457200" algn="l"/>
              </a:tabLst>
            </a:pPr>
            <a:endParaRPr lang="en-US" dirty="0"/>
          </a:p>
          <a:p>
            <a:pPr marL="0" indent="0">
              <a:buNone/>
              <a:tabLst>
                <a:tab pos="457200" algn="l"/>
              </a:tabLst>
            </a:pPr>
            <a:endParaRPr lang="en-US" dirty="0" smtClean="0"/>
          </a:p>
          <a:p>
            <a:pPr marL="0" indent="0">
              <a:spcBef>
                <a:spcPts val="2500"/>
              </a:spcBef>
              <a:buNone/>
              <a:tabLst>
                <a:tab pos="457200" algn="l"/>
              </a:tabLst>
            </a:pPr>
            <a:r>
              <a:rPr lang="en-US" dirty="0" smtClean="0"/>
              <a:t>			</a:t>
            </a:r>
            <a:r>
              <a:rPr lang="en-US" dirty="0">
                <a:latin typeface="Times New Roman"/>
                <a:ea typeface="Times New Roman"/>
              </a:rPr>
              <a:t>= average, </a:t>
            </a:r>
            <a:r>
              <a:rPr lang="en-US" dirty="0" err="1">
                <a:latin typeface="Times New Roman"/>
                <a:ea typeface="Times New Roman"/>
              </a:rPr>
              <a:t>stdev</a:t>
            </a:r>
            <a:r>
              <a:rPr lang="en-US" dirty="0">
                <a:latin typeface="Times New Roman"/>
                <a:ea typeface="Times New Roman"/>
              </a:rPr>
              <a:t> of </a:t>
            </a:r>
            <a:r>
              <a:rPr lang="en-US" i="1" dirty="0" err="1">
                <a:latin typeface="Times New Roman"/>
                <a:ea typeface="Times New Roman"/>
              </a:rPr>
              <a:t>j</a:t>
            </a:r>
            <a:r>
              <a:rPr lang="en-US" dirty="0" err="1">
                <a:latin typeface="Times New Roman"/>
                <a:ea typeface="Times New Roman"/>
              </a:rPr>
              <a:t>th</a:t>
            </a:r>
            <a:r>
              <a:rPr lang="en-US" dirty="0">
                <a:latin typeface="Times New Roman"/>
                <a:ea typeface="Times New Roman"/>
              </a:rPr>
              <a:t> predictor (</a:t>
            </a:r>
            <a:r>
              <a:rPr lang="en-US" i="1" dirty="0" err="1">
                <a:latin typeface="Times New Roman"/>
                <a:ea typeface="Times New Roman"/>
              </a:rPr>
              <a:t>j</a:t>
            </a:r>
            <a:r>
              <a:rPr lang="en-US" dirty="0" err="1">
                <a:latin typeface="Times New Roman"/>
                <a:ea typeface="Times New Roman"/>
              </a:rPr>
              <a:t>th</a:t>
            </a:r>
            <a:r>
              <a:rPr lang="en-US" dirty="0">
                <a:latin typeface="Times New Roman"/>
                <a:ea typeface="Times New Roman"/>
              </a:rPr>
              <a:t> column)</a:t>
            </a:r>
            <a:endParaRPr lang="en-US" dirty="0"/>
          </a:p>
          <a:p>
            <a:pPr marL="0" indent="0">
              <a:buNone/>
              <a:tabLst>
                <a:tab pos="457200" algn="l"/>
              </a:tabLst>
            </a:pPr>
            <a:endParaRPr lang="en-US" dirty="0" smtClean="0"/>
          </a:p>
          <a:p>
            <a:pPr marL="457200" indent="-457200">
              <a:buNone/>
              <a:tabLst>
                <a:tab pos="457200" algn="l"/>
              </a:tabLst>
            </a:pPr>
            <a:r>
              <a:rPr lang="en-US" dirty="0" smtClean="0"/>
              <a:t>2)	Also standardize the response. Or instead, if using logistic output activation function, scale response to interval [0,1] via</a:t>
            </a:r>
          </a:p>
          <a:p>
            <a:pPr marL="457200" indent="-457200">
              <a:buNone/>
              <a:tabLst>
                <a:tab pos="457200" algn="l"/>
              </a:tabLst>
            </a:pPr>
            <a:endParaRPr lang="en-US" dirty="0"/>
          </a:p>
          <a:p>
            <a:pPr marL="457200" indent="-457200">
              <a:buNone/>
              <a:tabLst>
                <a:tab pos="457200" algn="l"/>
              </a:tabLst>
            </a:pPr>
            <a:endParaRPr lang="en-US" dirty="0"/>
          </a:p>
          <a:p>
            <a:pPr marL="457200" indent="-457200">
              <a:spcBef>
                <a:spcPts val="1576"/>
              </a:spcBef>
              <a:buNone/>
              <a:tabLst>
                <a:tab pos="457200" algn="l"/>
              </a:tabLst>
            </a:pPr>
            <a:r>
              <a:rPr lang="en-US" dirty="0" smtClean="0"/>
              <a:t>	Why </a:t>
            </a:r>
            <a:r>
              <a:rPr lang="en-US" dirty="0"/>
              <a:t>do we need to do this rescaling for a logistic output activation function</a:t>
            </a:r>
            <a:r>
              <a:rPr lang="en-US" dirty="0" smtClean="0"/>
              <a:t>?</a:t>
            </a:r>
          </a:p>
          <a:p>
            <a:pPr marL="0" indent="0">
              <a:buNone/>
              <a:tabLst>
                <a:tab pos="457200" algn="l"/>
              </a:tabLst>
            </a:pPr>
            <a:endParaRPr lang="en-US" dirty="0"/>
          </a:p>
          <a:p>
            <a:pPr marL="0" indent="0">
              <a:buNone/>
              <a:tabLst>
                <a:tab pos="457200" algn="l"/>
              </a:tabLst>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73755064"/>
              </p:ext>
            </p:extLst>
          </p:nvPr>
        </p:nvGraphicFramePr>
        <p:xfrm>
          <a:off x="1319347" y="1763485"/>
          <a:ext cx="1854200" cy="1016000"/>
        </p:xfrm>
        <a:graphic>
          <a:graphicData uri="http://schemas.openxmlformats.org/presentationml/2006/ole">
            <mc:AlternateContent xmlns:mc="http://schemas.openxmlformats.org/markup-compatibility/2006">
              <mc:Choice xmlns:v="urn:schemas-microsoft-com:vml" Requires="v">
                <p:oleObj spid="_x0000_s28055" name="Equation" r:id="rId4" imgW="927100" imgH="508000" progId="Equation.3">
                  <p:embed/>
                </p:oleObj>
              </mc:Choice>
              <mc:Fallback>
                <p:oleObj name="Equation" r:id="rId4" imgW="9271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9347" y="1763485"/>
                        <a:ext cx="18542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842090133"/>
              </p:ext>
            </p:extLst>
          </p:nvPr>
        </p:nvGraphicFramePr>
        <p:xfrm>
          <a:off x="1358537" y="2795451"/>
          <a:ext cx="989740" cy="507560"/>
        </p:xfrm>
        <a:graphic>
          <a:graphicData uri="http://schemas.openxmlformats.org/presentationml/2006/ole">
            <mc:AlternateContent xmlns:mc="http://schemas.openxmlformats.org/markup-compatibility/2006">
              <mc:Choice xmlns:v="urn:schemas-microsoft-com:vml" Requires="v">
                <p:oleObj spid="_x0000_s28056" name="Equation" r:id="rId6" imgW="494870" imgH="253780" progId="Equation.3">
                  <p:embed/>
                </p:oleObj>
              </mc:Choice>
              <mc:Fallback>
                <p:oleObj name="Equation" r:id="rId6" imgW="494870" imgH="253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8537" y="2795451"/>
                        <a:ext cx="989740" cy="507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865044077"/>
              </p:ext>
            </p:extLst>
          </p:nvPr>
        </p:nvGraphicFramePr>
        <p:xfrm>
          <a:off x="1645923" y="4807133"/>
          <a:ext cx="2387600" cy="914400"/>
        </p:xfrm>
        <a:graphic>
          <a:graphicData uri="http://schemas.openxmlformats.org/presentationml/2006/ole">
            <mc:AlternateContent xmlns:mc="http://schemas.openxmlformats.org/markup-compatibility/2006">
              <mc:Choice xmlns:v="urn:schemas-microsoft-com:vml" Requires="v">
                <p:oleObj spid="_x0000_s28057" name="Equation" r:id="rId8" imgW="1193800" imgH="457200" progId="Equation.3">
                  <p:embed/>
                </p:oleObj>
              </mc:Choice>
              <mc:Fallback>
                <p:oleObj name="Equation" r:id="rId8" imgW="11938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5923" y="4807133"/>
                        <a:ext cx="2387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87069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334"/>
            <a:ext cx="8229600" cy="792162"/>
          </a:xfrm>
        </p:spPr>
        <p:txBody>
          <a:bodyPr/>
          <a:lstStyle/>
          <a:p>
            <a:r>
              <a:rPr lang="en-US" dirty="0" smtClean="0"/>
              <a:t>Handling Missing Predictor Values</a:t>
            </a:r>
            <a:endParaRPr lang="en-US" dirty="0"/>
          </a:p>
        </p:txBody>
      </p:sp>
      <p:sp>
        <p:nvSpPr>
          <p:cNvPr id="3" name="Content Placeholder 2"/>
          <p:cNvSpPr>
            <a:spLocks noGrp="1"/>
          </p:cNvSpPr>
          <p:nvPr>
            <p:ph idx="1"/>
          </p:nvPr>
        </p:nvSpPr>
        <p:spPr>
          <a:xfrm>
            <a:off x="457200" y="804672"/>
            <a:ext cx="8229600" cy="5596128"/>
          </a:xfrm>
        </p:spPr>
        <p:txBody>
          <a:bodyPr/>
          <a:lstStyle/>
          <a:p>
            <a:r>
              <a:rPr lang="en-US" sz="1800" dirty="0" smtClean="0"/>
              <a:t>For many supervised learning methods, if you are missing the value of one or more predictors in a row, you must either:</a:t>
            </a:r>
          </a:p>
          <a:p>
            <a:pPr lvl="1"/>
            <a:r>
              <a:rPr lang="en-US" sz="1600" dirty="0" smtClean="0"/>
              <a:t>Throw out the entire row (which could result in throwing out most of your data if there are many predictors), or </a:t>
            </a:r>
          </a:p>
          <a:p>
            <a:pPr lvl="1"/>
            <a:r>
              <a:rPr lang="en-US" sz="1600" dirty="0" smtClean="0"/>
              <a:t>Fill in (aka impute) missing values using anything from the average of that predictor (very simple) to some predicted value for that predictor from a regression on all other predictors (very complicated)</a:t>
            </a:r>
          </a:p>
          <a:p>
            <a:r>
              <a:rPr lang="en-US" sz="1800" dirty="0" smtClean="0"/>
              <a:t>Trees have nicer ways to handle missing values for predictors:</a:t>
            </a:r>
          </a:p>
          <a:p>
            <a:pPr marL="800100" lvl="1" indent="-342900">
              <a:buFont typeface="+mj-lt"/>
              <a:buAutoNum type="arabicParenR"/>
            </a:pPr>
            <a:r>
              <a:rPr lang="en-US" sz="1600" b="1" dirty="0" smtClean="0"/>
              <a:t>Probabilistic splits</a:t>
            </a:r>
            <a:r>
              <a:rPr lang="en-US" sz="1600" dirty="0" smtClean="0"/>
              <a:t> (for prediction, not training). Suppose a case to be predicted is missing the predictor value corresponding to a node in the tree. Instead of sending that case to only one child node, we </a:t>
            </a:r>
            <a:r>
              <a:rPr lang="en-US" sz="1600" dirty="0"/>
              <a:t>split </a:t>
            </a:r>
            <a:r>
              <a:rPr lang="en-US" sz="1600" dirty="0" smtClean="0"/>
              <a:t>it across all </a:t>
            </a:r>
            <a:r>
              <a:rPr lang="en-US" sz="1600" dirty="0"/>
              <a:t>child nodes with weights proportional to the fraction of observations not missing that predictor that fall into each child </a:t>
            </a:r>
            <a:r>
              <a:rPr lang="en-US" sz="1600" dirty="0" smtClean="0"/>
              <a:t>node</a:t>
            </a:r>
          </a:p>
          <a:p>
            <a:pPr marL="800100" lvl="1" indent="-342900">
              <a:buFont typeface="+mj-lt"/>
              <a:buAutoNum type="arabicParenR"/>
            </a:pPr>
            <a:r>
              <a:rPr lang="en-US" sz="1600" b="1" dirty="0" smtClean="0"/>
              <a:t>Surrogate </a:t>
            </a:r>
            <a:r>
              <a:rPr lang="en-US" sz="1600" b="1" dirty="0"/>
              <a:t>splits</a:t>
            </a:r>
            <a:r>
              <a:rPr lang="en-US" sz="1600" dirty="0"/>
              <a:t> </a:t>
            </a:r>
            <a:r>
              <a:rPr lang="en-US" sz="1600" dirty="0" smtClean="0"/>
              <a:t>(for prediction and training). During </a:t>
            </a:r>
            <a:r>
              <a:rPr lang="en-US" sz="1600" dirty="0"/>
              <a:t>training, after finding the best variable and split point for a node, </a:t>
            </a:r>
            <a:r>
              <a:rPr lang="en-US" sz="1600" dirty="0" smtClean="0"/>
              <a:t>find a </a:t>
            </a:r>
            <a:r>
              <a:rPr lang="en-US" sz="1600" dirty="0"/>
              <a:t>different surrogate variable and split point </a:t>
            </a:r>
            <a:r>
              <a:rPr lang="en-US" sz="1600" dirty="0" smtClean="0"/>
              <a:t>that </a:t>
            </a:r>
            <a:r>
              <a:rPr lang="en-US" sz="1600" dirty="0"/>
              <a:t>best mimics the original variable and split </a:t>
            </a:r>
            <a:r>
              <a:rPr lang="en-US" sz="1600" dirty="0" smtClean="0"/>
              <a:t>point (in terms of how it partitions the observations in that node into two subgroups). Then find </a:t>
            </a:r>
            <a:r>
              <a:rPr lang="en-US" sz="1600" dirty="0"/>
              <a:t>the next best surrogate variable and split point</a:t>
            </a:r>
            <a:r>
              <a:rPr lang="en-US" sz="1600" dirty="0" smtClean="0"/>
              <a:t>, and so on. During prediction, if a new case is missing the predictor value for a node, use the first surrogate variable that is available</a:t>
            </a:r>
          </a:p>
          <a:p>
            <a:pPr marL="800100" lvl="1" indent="-342900">
              <a:buFont typeface="+mj-lt"/>
              <a:buAutoNum type="arabicParenR"/>
            </a:pPr>
            <a:r>
              <a:rPr lang="en-US" sz="1600" b="1" dirty="0" smtClean="0"/>
              <a:t>Treat “missing” as a new category</a:t>
            </a:r>
            <a:r>
              <a:rPr lang="en-US" sz="1600" dirty="0" smtClean="0"/>
              <a:t> (for prediction and training). This is trivial </a:t>
            </a:r>
            <a:r>
              <a:rPr lang="en-US" sz="1600" dirty="0"/>
              <a:t>for </a:t>
            </a:r>
            <a:r>
              <a:rPr lang="en-US" sz="1600" dirty="0" smtClean="0"/>
              <a:t>categorical predictors. For </a:t>
            </a:r>
            <a:r>
              <a:rPr lang="en-US" sz="1600" dirty="0"/>
              <a:t>numerical predictors assign a very large value to </a:t>
            </a:r>
            <a:r>
              <a:rPr lang="en-US" sz="1600" dirty="0" smtClean="0"/>
              <a:t>“missing”  </a:t>
            </a:r>
          </a:p>
        </p:txBody>
      </p:sp>
    </p:spTree>
    <p:extLst>
      <p:ext uri="{BB962C8B-B14F-4D97-AF65-F5344CB8AC3E}">
        <p14:creationId xmlns:p14="http://schemas.microsoft.com/office/powerpoint/2010/main" val="35540521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Good Way to Do Preliminary Variable Selection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Motivation: Including irrelevant predictors in a model reduces the predictive power and interpretability. If we start with a data set with very large </a:t>
                </a:r>
                <a14:m>
                  <m:oMath xmlns:m="http://schemas.openxmlformats.org/officeDocument/2006/math">
                    <m:r>
                      <a:rPr lang="en-US" b="0" i="1" smtClean="0">
                        <a:latin typeface="Cambria Math" panose="02040503050406030204" pitchFamily="18" charset="0"/>
                      </a:rPr>
                      <m:t>𝑘</m:t>
                    </m:r>
                  </m:oMath>
                </a14:m>
                <a:r>
                  <a:rPr lang="en-US" dirty="0" smtClean="0"/>
                  <a:t> (and large </a:t>
                </a:r>
                <a14:m>
                  <m:oMath xmlns:m="http://schemas.openxmlformats.org/officeDocument/2006/math">
                    <m:r>
                      <a:rPr lang="en-US" b="0" i="1" smtClean="0">
                        <a:latin typeface="Cambria Math" panose="02040503050406030204" pitchFamily="18" charset="0"/>
                      </a:rPr>
                      <m:t>𝑛</m:t>
                    </m:r>
                  </m:oMath>
                </a14:m>
                <a:r>
                  <a:rPr lang="en-US" dirty="0" smtClean="0"/>
                  <a:t>) how can we screen out irrelevant predictors?</a:t>
                </a:r>
              </a:p>
              <a:p>
                <a:r>
                  <a:rPr lang="en-US" dirty="0" smtClean="0"/>
                  <a:t>For linear </a:t>
                </a:r>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r>
                  <a:rPr lang="en-US" dirty="0" smtClean="0"/>
                  <a:t> relationships, can use stepwise or lasso. For nonlinear relationships, can use the following:</a:t>
                </a:r>
              </a:p>
              <a:p>
                <a:pPr lvl="1"/>
                <a:r>
                  <a:rPr lang="en-US" sz="2000" dirty="0" smtClean="0"/>
                  <a:t>Begin with forward stepwise for a linear/logistic regression model to select a subset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1</m:t>
                        </m:r>
                      </m:sub>
                    </m:sSub>
                  </m:oMath>
                </a14:m>
                <a:r>
                  <a:rPr lang="en-US" sz="2000" dirty="0" smtClean="0"/>
                  <a:t> of predictors, and denote the residuals by </a:t>
                </a:r>
                <a14:m>
                  <m:oMath xmlns:m="http://schemas.openxmlformats.org/officeDocument/2006/math">
                    <m:r>
                      <a:rPr lang="en-US" sz="2000" b="0" i="1" smtClean="0">
                        <a:latin typeface="Cambria Math" panose="02040503050406030204" pitchFamily="18" charset="0"/>
                      </a:rPr>
                      <m:t>𝑒</m:t>
                    </m:r>
                  </m:oMath>
                </a14:m>
                <a:endParaRPr lang="en-US" sz="2000" dirty="0" smtClean="0"/>
              </a:p>
              <a:p>
                <a:pPr lvl="1"/>
                <a:r>
                  <a:rPr lang="en-US" sz="2000" dirty="0" smtClean="0"/>
                  <a:t>Fit a tree with </a:t>
                </a:r>
                <a14:m>
                  <m:oMath xmlns:m="http://schemas.openxmlformats.org/officeDocument/2006/math">
                    <m:r>
                      <a:rPr lang="en-US" sz="2000" b="0" i="1" smtClean="0">
                        <a:latin typeface="Cambria Math" panose="02040503050406030204" pitchFamily="18" charset="0"/>
                      </a:rPr>
                      <m:t>𝑒</m:t>
                    </m:r>
                  </m:oMath>
                </a14:m>
                <a:r>
                  <a:rPr lang="en-US" sz="2000" dirty="0" smtClean="0"/>
                  <a:t> as the response and all </a:t>
                </a:r>
                <a14:m>
                  <m:oMath xmlns:m="http://schemas.openxmlformats.org/officeDocument/2006/math">
                    <m:r>
                      <a:rPr lang="en-US" sz="2000" i="1">
                        <a:latin typeface="Cambria Math" panose="02040503050406030204" pitchFamily="18" charset="0"/>
                      </a:rPr>
                      <m:t>𝑘</m:t>
                    </m:r>
                  </m:oMath>
                </a14:m>
                <a:r>
                  <a:rPr lang="en-US" sz="2000" dirty="0" smtClean="0"/>
                  <a:t> predictors included, to select a second subset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b="0" i="1" smtClean="0">
                            <a:latin typeface="Cambria Math" panose="02040503050406030204" pitchFamily="18" charset="0"/>
                          </a:rPr>
                          <m:t>2</m:t>
                        </m:r>
                      </m:sub>
                    </m:sSub>
                  </m:oMath>
                </a14:m>
                <a:r>
                  <a:rPr lang="en-US" sz="2000" dirty="0"/>
                  <a:t> of </a:t>
                </a:r>
                <a:r>
                  <a:rPr lang="en-US" sz="2000" dirty="0" smtClean="0"/>
                  <a:t>important predictors</a:t>
                </a:r>
                <a:endParaRPr lang="en-US" sz="2000" dirty="0"/>
              </a:p>
              <a:p>
                <a:pPr lvl="1"/>
                <a:r>
                  <a:rPr lang="en-US" sz="2000" dirty="0" smtClean="0"/>
                  <a:t>Fit any desired model with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b="0" i="1" smtClean="0">
                            <a:latin typeface="Cambria Math" panose="02040503050406030204" pitchFamily="18" charset="0"/>
                          </a:rPr>
                          <m:t>2</m:t>
                        </m:r>
                      </m:sub>
                    </m:sSub>
                  </m:oMath>
                </a14:m>
                <a:r>
                  <a:rPr lang="en-US" sz="2000" dirty="0" smtClean="0"/>
                  <a:t> as the selected predictors </a:t>
                </a:r>
              </a:p>
              <a:p>
                <a:r>
                  <a:rPr lang="en-US" dirty="0" smtClean="0"/>
                  <a:t>Beware:  Unless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oMath>
                </a14:m>
                <a:r>
                  <a:rPr lang="en-US" dirty="0" smtClean="0"/>
                  <a:t>, initially selecting a subset of variables using stepwise will cause overfitting when fitting the final model, even if cross-validation is used properly in the final stage.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24" r="-1926" b="-10941"/>
                </a:stretch>
              </a:blipFill>
            </p:spPr>
            <p:txBody>
              <a:bodyPr/>
              <a:lstStyle/>
              <a:p>
                <a:r>
                  <a:rPr lang="en-US">
                    <a:noFill/>
                  </a:rPr>
                  <a:t> </a:t>
                </a:r>
              </a:p>
            </p:txBody>
          </p:sp>
        </mc:Fallback>
      </mc:AlternateContent>
    </p:spTree>
    <p:extLst>
      <p:ext uri="{BB962C8B-B14F-4D97-AF65-F5344CB8AC3E}">
        <p14:creationId xmlns:p14="http://schemas.microsoft.com/office/powerpoint/2010/main" val="12441982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Trees with Other Models</a:t>
            </a:r>
            <a:endParaRPr lang="en-US" dirty="0"/>
          </a:p>
        </p:txBody>
      </p:sp>
      <p:sp>
        <p:nvSpPr>
          <p:cNvPr id="3" name="Content Placeholder 2"/>
          <p:cNvSpPr>
            <a:spLocks noGrp="1"/>
          </p:cNvSpPr>
          <p:nvPr>
            <p:ph idx="1"/>
          </p:nvPr>
        </p:nvSpPr>
        <p:spPr/>
        <p:txBody>
          <a:bodyPr/>
          <a:lstStyle/>
          <a:p>
            <a:r>
              <a:rPr lang="en-US" dirty="0" smtClean="0"/>
              <a:t>Use CV to compare trees with any other model</a:t>
            </a:r>
          </a:p>
          <a:p>
            <a:r>
              <a:rPr lang="en-US" dirty="0" smtClean="0"/>
              <a:t>In the previous regression tree example (concrete data), the best value of complexity parameter was </a:t>
            </a:r>
            <a:r>
              <a:rPr lang="en-US" i="1" dirty="0" smtClean="0">
                <a:latin typeface="Symbol" pitchFamily="18" charset="2"/>
                <a:cs typeface="Times New Roman" pitchFamily="18" charset="0"/>
              </a:rPr>
              <a:t>l </a:t>
            </a:r>
            <a:r>
              <a:rPr lang="en-US" dirty="0"/>
              <a:t>= </a:t>
            </a:r>
            <a:r>
              <a:rPr lang="en-US" dirty="0" smtClean="0"/>
              <a:t>2800, which translated to </a:t>
            </a:r>
            <a:r>
              <a:rPr lang="en-US" i="1" dirty="0" smtClean="0">
                <a:latin typeface="Times New Roman" pitchFamily="18" charset="0"/>
                <a:cs typeface="Times New Roman" pitchFamily="18" charset="0"/>
              </a:rPr>
              <a:t>M</a:t>
            </a:r>
            <a:r>
              <a:rPr lang="en-US" dirty="0" smtClean="0"/>
              <a:t> = 13 terminal nodes. </a:t>
            </a:r>
          </a:p>
          <a:p>
            <a:r>
              <a:rPr lang="en-US" dirty="0" smtClean="0"/>
              <a:t>To compare a regression tree with a neural network model we would:</a:t>
            </a:r>
          </a:p>
          <a:p>
            <a:pPr lvl="1"/>
            <a:r>
              <a:rPr lang="en-US" sz="2000" dirty="0" smtClean="0"/>
              <a:t>Form </a:t>
            </a:r>
            <a:r>
              <a:rPr lang="en-US" sz="2000" dirty="0"/>
              <a:t>a </a:t>
            </a:r>
            <a:r>
              <a:rPr lang="en-US" sz="2000" dirty="0" smtClean="0"/>
              <a:t>random CV partition (e.g. using the </a:t>
            </a:r>
            <a:r>
              <a:rPr lang="en-US" sz="2000" dirty="0" err="1" smtClean="0"/>
              <a:t>CVInd</a:t>
            </a:r>
            <a:r>
              <a:rPr lang="en-US" sz="2000" dirty="0" smtClean="0"/>
              <a:t> function)</a:t>
            </a:r>
            <a:endParaRPr lang="en-US" sz="2000" dirty="0"/>
          </a:p>
          <a:p>
            <a:pPr lvl="1"/>
            <a:r>
              <a:rPr lang="en-US" sz="2000" dirty="0" smtClean="0"/>
              <a:t>Compute the CV SSE for a neural network model with 10 hidden layer nodes and </a:t>
            </a:r>
            <a:r>
              <a:rPr lang="en-US" sz="2000" i="1" dirty="0">
                <a:latin typeface="Symbol" pitchFamily="18" charset="2"/>
                <a:cs typeface="Times New Roman" pitchFamily="18" charset="0"/>
              </a:rPr>
              <a:t>l </a:t>
            </a:r>
            <a:r>
              <a:rPr lang="en-US" sz="2000" dirty="0"/>
              <a:t>= </a:t>
            </a:r>
            <a:r>
              <a:rPr lang="en-US" sz="2000" dirty="0" smtClean="0"/>
              <a:t>0.05 (which CV earlier said was roughly the best value)</a:t>
            </a:r>
          </a:p>
          <a:p>
            <a:pPr lvl="1"/>
            <a:r>
              <a:rPr lang="en-US" sz="2000" dirty="0" smtClean="0"/>
              <a:t>Compute the CV SSE for a regression tree model with either </a:t>
            </a:r>
            <a:r>
              <a:rPr lang="en-US" sz="2000" i="1" dirty="0" smtClean="0">
                <a:latin typeface="Symbol" pitchFamily="18" charset="2"/>
                <a:cs typeface="Times New Roman" pitchFamily="18" charset="0"/>
              </a:rPr>
              <a:t>l </a:t>
            </a:r>
            <a:r>
              <a:rPr lang="en-US" sz="2000" dirty="0"/>
              <a:t>= </a:t>
            </a:r>
            <a:r>
              <a:rPr lang="en-US" sz="2000" dirty="0" smtClean="0"/>
              <a:t>2800 </a:t>
            </a:r>
            <a:r>
              <a:rPr lang="en-US" sz="2000" dirty="0"/>
              <a:t>or </a:t>
            </a:r>
            <a:r>
              <a:rPr lang="en-US" sz="2000" i="1" dirty="0" smtClean="0">
                <a:latin typeface="Times New Roman" pitchFamily="18" charset="0"/>
                <a:cs typeface="Times New Roman" pitchFamily="18" charset="0"/>
              </a:rPr>
              <a:t>M</a:t>
            </a:r>
            <a:r>
              <a:rPr lang="en-US" sz="2000" dirty="0" smtClean="0"/>
              <a:t> </a:t>
            </a:r>
            <a:r>
              <a:rPr lang="en-US" sz="2000" dirty="0"/>
              <a:t>= </a:t>
            </a:r>
            <a:r>
              <a:rPr lang="en-US" sz="2000" dirty="0" smtClean="0"/>
              <a:t>13 </a:t>
            </a:r>
            <a:r>
              <a:rPr lang="en-US" sz="2000" b="1" u="sng" dirty="0"/>
              <a:t>using the same </a:t>
            </a:r>
            <a:r>
              <a:rPr lang="en-US" sz="2000" b="1" u="sng" dirty="0" smtClean="0"/>
              <a:t>partition</a:t>
            </a:r>
            <a:r>
              <a:rPr lang="en-US" sz="2000" dirty="0" smtClean="0"/>
              <a:t> (for each tree fit in CV, overgrow and prune to </a:t>
            </a:r>
            <a:r>
              <a:rPr lang="en-US" sz="2000" i="1" dirty="0">
                <a:latin typeface="Times New Roman" pitchFamily="18" charset="0"/>
                <a:cs typeface="Times New Roman" pitchFamily="18" charset="0"/>
              </a:rPr>
              <a:t>M</a:t>
            </a:r>
            <a:r>
              <a:rPr lang="en-US" sz="2000" dirty="0"/>
              <a:t> = </a:t>
            </a:r>
            <a:r>
              <a:rPr lang="en-US" sz="2000" dirty="0" smtClean="0"/>
              <a:t>13 just like for the original tree)</a:t>
            </a:r>
          </a:p>
          <a:p>
            <a:pPr lvl="1"/>
            <a:r>
              <a:rPr lang="en-US" sz="2000" dirty="0" smtClean="0"/>
              <a:t>Repeat the previous 3 steps as many times as you can, averaging the results, and select the best model as the one with the lower average CV SSE</a:t>
            </a:r>
            <a:endParaRPr lang="en-US" sz="2000" dirty="0"/>
          </a:p>
        </p:txBody>
      </p:sp>
    </p:spTree>
    <p:extLst>
      <p:ext uri="{BB962C8B-B14F-4D97-AF65-F5344CB8AC3E}">
        <p14:creationId xmlns:p14="http://schemas.microsoft.com/office/powerpoint/2010/main" val="25876649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the Income Data Example</a:t>
            </a:r>
            <a:endParaRPr lang="en-US" dirty="0"/>
          </a:p>
        </p:txBody>
      </p:sp>
      <p:sp>
        <p:nvSpPr>
          <p:cNvPr id="3" name="Content Placeholder 2"/>
          <p:cNvSpPr>
            <a:spLocks noGrp="1"/>
          </p:cNvSpPr>
          <p:nvPr>
            <p:ph idx="1"/>
          </p:nvPr>
        </p:nvSpPr>
        <p:spPr/>
        <p:txBody>
          <a:bodyPr/>
          <a:lstStyle/>
          <a:p>
            <a:r>
              <a:rPr lang="en-US" sz="2000" dirty="0"/>
              <a:t>Reconsider the data in adult_train.csv</a:t>
            </a:r>
          </a:p>
          <a:p>
            <a:r>
              <a:rPr lang="en-US" sz="2000" dirty="0" smtClean="0"/>
              <a:t>Before, we fit a neural network model for regression, predicting </a:t>
            </a:r>
            <a:r>
              <a:rPr lang="en-US" sz="2000" dirty="0"/>
              <a:t>the number of hours </a:t>
            </a:r>
            <a:r>
              <a:rPr lang="en-US" sz="2000" dirty="0" smtClean="0"/>
              <a:t>per week worked. And we also fit a neural network for classification, predicting the </a:t>
            </a:r>
            <a:r>
              <a:rPr lang="en-US" sz="2000" dirty="0"/>
              <a:t>binary income categorization (&lt;= 50k vs. &gt; 50k</a:t>
            </a:r>
            <a:r>
              <a:rPr lang="en-US" sz="2000" dirty="0" smtClean="0"/>
              <a:t>)</a:t>
            </a:r>
            <a:endParaRPr lang="en-US" sz="2000" dirty="0"/>
          </a:p>
          <a:p>
            <a:r>
              <a:rPr lang="en-US" sz="2000" dirty="0" smtClean="0"/>
              <a:t>Here, we will fit similar regression and classification models, but using trees instead of neural networks</a:t>
            </a:r>
            <a:endParaRPr lang="en-US" sz="2000" dirty="0"/>
          </a:p>
        </p:txBody>
      </p:sp>
    </p:spTree>
    <p:extLst>
      <p:ext uri="{BB962C8B-B14F-4D97-AF65-F5344CB8AC3E}">
        <p14:creationId xmlns:p14="http://schemas.microsoft.com/office/powerpoint/2010/main" val="32164594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 Regression Tree</a:t>
            </a:r>
            <a:endParaRPr lang="en-US" dirty="0"/>
          </a:p>
        </p:txBody>
      </p:sp>
      <p:sp>
        <p:nvSpPr>
          <p:cNvPr id="3" name="Content Placeholder 2"/>
          <p:cNvSpPr>
            <a:spLocks noGrp="1"/>
          </p:cNvSpPr>
          <p:nvPr>
            <p:ph idx="1"/>
          </p:nvPr>
        </p:nvSpPr>
        <p:spPr/>
        <p:txBody>
          <a:bodyPr/>
          <a:lstStyle/>
          <a:p>
            <a:pPr marL="457200" indent="-457200">
              <a:buNone/>
            </a:pPr>
            <a:r>
              <a:rPr lang="en-US" sz="1600" dirty="0"/>
              <a:t>library(</a:t>
            </a:r>
            <a:r>
              <a:rPr lang="en-US" sz="1600" dirty="0" err="1"/>
              <a:t>rpart</a:t>
            </a:r>
            <a:r>
              <a:rPr lang="en-US" sz="1600" dirty="0"/>
              <a:t>)</a:t>
            </a:r>
          </a:p>
          <a:p>
            <a:pPr marL="457200" indent="-457200">
              <a:buNone/>
            </a:pPr>
            <a:r>
              <a:rPr lang="en-US" sz="1600" dirty="0"/>
              <a:t>XX&lt;-</a:t>
            </a:r>
            <a:r>
              <a:rPr lang="en-US" sz="1600" dirty="0" err="1"/>
              <a:t>read.table</a:t>
            </a:r>
            <a:r>
              <a:rPr lang="en-US" sz="1600" dirty="0"/>
              <a:t>("adult_train.csv",</a:t>
            </a:r>
            <a:r>
              <a:rPr lang="en-US" sz="1600" dirty="0" err="1"/>
              <a:t>sep</a:t>
            </a:r>
            <a:r>
              <a:rPr lang="en-US" sz="1600" dirty="0"/>
              <a:t>=",",header=</a:t>
            </a:r>
            <a:r>
              <a:rPr lang="en-US" sz="1600" dirty="0" err="1"/>
              <a:t>TRUE,strip.white</a:t>
            </a:r>
            <a:r>
              <a:rPr lang="en-US" sz="1600" dirty="0"/>
              <a:t>=</a:t>
            </a:r>
            <a:r>
              <a:rPr lang="en-US" sz="1600" dirty="0" err="1"/>
              <a:t>TRUE,na.strings</a:t>
            </a:r>
            <a:r>
              <a:rPr lang="en-US" sz="1600" dirty="0"/>
              <a:t>="?")</a:t>
            </a:r>
          </a:p>
          <a:p>
            <a:pPr marL="457200" indent="-457200">
              <a:buNone/>
            </a:pPr>
            <a:r>
              <a:rPr lang="en-US" sz="1600" dirty="0"/>
              <a:t>XX&lt;-</a:t>
            </a:r>
            <a:r>
              <a:rPr lang="en-US" sz="1600" dirty="0" err="1"/>
              <a:t>na.omit</a:t>
            </a:r>
            <a:r>
              <a:rPr lang="en-US" sz="1600" dirty="0"/>
              <a:t>(XX)</a:t>
            </a:r>
          </a:p>
          <a:p>
            <a:pPr marL="457200" indent="-457200">
              <a:buNone/>
            </a:pPr>
            <a:r>
              <a:rPr lang="en-US" sz="1600" dirty="0"/>
              <a:t>INCOME&lt;-XX  #there is no need to standardize the predictors with trees (why not)</a:t>
            </a:r>
          </a:p>
          <a:p>
            <a:pPr marL="457200" indent="-457200">
              <a:buNone/>
            </a:pPr>
            <a:r>
              <a:rPr lang="en-US" sz="1600" dirty="0"/>
              <a:t>control &lt;- </a:t>
            </a:r>
            <a:r>
              <a:rPr lang="en-US" sz="1600" dirty="0" err="1"/>
              <a:t>rpart.control</a:t>
            </a:r>
            <a:r>
              <a:rPr lang="en-US" sz="1600" dirty="0"/>
              <a:t>(</a:t>
            </a:r>
            <a:r>
              <a:rPr lang="en-US" sz="1600" dirty="0" err="1"/>
              <a:t>minbucket</a:t>
            </a:r>
            <a:r>
              <a:rPr lang="en-US" sz="1600" dirty="0"/>
              <a:t> = 20, </a:t>
            </a:r>
            <a:r>
              <a:rPr lang="en-US" sz="1600" dirty="0" err="1"/>
              <a:t>cp</a:t>
            </a:r>
            <a:r>
              <a:rPr lang="en-US" sz="1600" dirty="0"/>
              <a:t> = 0.0001, </a:t>
            </a:r>
            <a:r>
              <a:rPr lang="en-US" sz="1600" dirty="0" err="1"/>
              <a:t>maxsurrogate</a:t>
            </a:r>
            <a:r>
              <a:rPr lang="en-US" sz="1600" dirty="0"/>
              <a:t> = 0, </a:t>
            </a:r>
            <a:r>
              <a:rPr lang="en-US" sz="1600" dirty="0" err="1"/>
              <a:t>usesurrogate</a:t>
            </a:r>
            <a:r>
              <a:rPr lang="en-US" sz="1600" dirty="0"/>
              <a:t> = 0, </a:t>
            </a:r>
            <a:r>
              <a:rPr lang="en-US" sz="1600" dirty="0" err="1"/>
              <a:t>xval</a:t>
            </a:r>
            <a:r>
              <a:rPr lang="en-US" sz="1600" dirty="0"/>
              <a:t> = 10)</a:t>
            </a:r>
          </a:p>
          <a:p>
            <a:pPr marL="457200" indent="-457200">
              <a:buNone/>
            </a:pPr>
            <a:r>
              <a:rPr lang="en-US" sz="1600" dirty="0"/>
              <a:t>INC.tr &lt;- </a:t>
            </a:r>
            <a:r>
              <a:rPr lang="en-US" sz="1600" dirty="0" err="1"/>
              <a:t>rpart</a:t>
            </a:r>
            <a:r>
              <a:rPr lang="en-US" sz="1600" dirty="0"/>
              <a:t>(</a:t>
            </a:r>
            <a:r>
              <a:rPr lang="en-US" sz="1600" dirty="0" err="1"/>
              <a:t>hours.per.week</a:t>
            </a:r>
            <a:r>
              <a:rPr lang="en-US" sz="1600" dirty="0"/>
              <a:t> ~ ., INCOME[,-</a:t>
            </a:r>
            <a:r>
              <a:rPr lang="en-US" sz="1600" dirty="0" smtClean="0"/>
              <a:t>c(3,4)], </a:t>
            </a:r>
            <a:r>
              <a:rPr lang="en-US" sz="1600" dirty="0"/>
              <a:t>method = "</a:t>
            </a:r>
            <a:r>
              <a:rPr lang="en-US" sz="1600" dirty="0" err="1"/>
              <a:t>anova</a:t>
            </a:r>
            <a:r>
              <a:rPr lang="en-US" sz="1600" dirty="0"/>
              <a:t>", control = control)</a:t>
            </a:r>
          </a:p>
          <a:p>
            <a:pPr marL="457200" indent="-457200">
              <a:buNone/>
            </a:pPr>
            <a:r>
              <a:rPr lang="en-US" sz="1600" dirty="0" err="1"/>
              <a:t>plotcp</a:t>
            </a:r>
            <a:r>
              <a:rPr lang="en-US" sz="1600" dirty="0"/>
              <a:t>(INC.tr)</a:t>
            </a:r>
          </a:p>
          <a:p>
            <a:pPr marL="457200" indent="-457200">
              <a:buNone/>
            </a:pPr>
            <a:r>
              <a:rPr lang="en-US" sz="1600" dirty="0" err="1"/>
              <a:t>printcp</a:t>
            </a:r>
            <a:r>
              <a:rPr lang="en-US" sz="1600" dirty="0"/>
              <a:t>(INC.tr) </a:t>
            </a:r>
          </a:p>
          <a:p>
            <a:pPr marL="457200" indent="-457200">
              <a:buNone/>
            </a:pPr>
            <a:r>
              <a:rPr lang="en-US" sz="1600" dirty="0"/>
              <a:t>#prune back to optimal size, according to plot of CV r^2</a:t>
            </a:r>
          </a:p>
          <a:p>
            <a:pPr marL="457200" indent="-457200">
              <a:buNone/>
            </a:pPr>
            <a:r>
              <a:rPr lang="en-US" sz="1600" dirty="0"/>
              <a:t>INC.tr1 &lt;- prune(INC.tr, </a:t>
            </a:r>
            <a:r>
              <a:rPr lang="en-US" sz="1600" dirty="0" err="1"/>
              <a:t>cp</a:t>
            </a:r>
            <a:r>
              <a:rPr lang="en-US" sz="1600" dirty="0"/>
              <a:t>=0.001)  #approximately the </a:t>
            </a:r>
            <a:r>
              <a:rPr lang="en-US" sz="1600" dirty="0" err="1"/>
              <a:t>cp</a:t>
            </a:r>
            <a:r>
              <a:rPr lang="en-US" sz="1600" dirty="0"/>
              <a:t> corresponding to the best size</a:t>
            </a:r>
          </a:p>
          <a:p>
            <a:pPr marL="457200" indent="-457200">
              <a:buNone/>
            </a:pPr>
            <a:r>
              <a:rPr lang="en-US" sz="1600" dirty="0"/>
              <a:t>INC.tr1</a:t>
            </a:r>
          </a:p>
          <a:p>
            <a:pPr marL="457200" indent="-457200">
              <a:buNone/>
            </a:pPr>
            <a:r>
              <a:rPr lang="en-US" sz="1600" dirty="0"/>
              <a:t>par(</a:t>
            </a:r>
            <a:r>
              <a:rPr lang="en-US" sz="1600" dirty="0" err="1"/>
              <a:t>cex</a:t>
            </a:r>
            <a:r>
              <a:rPr lang="en-US" sz="1600" dirty="0"/>
              <a:t>=.9); plot(INC.tr1, uniform=F); text(INC.tr1, </a:t>
            </a:r>
            <a:r>
              <a:rPr lang="en-US" sz="1600" dirty="0" err="1"/>
              <a:t>use.n</a:t>
            </a:r>
            <a:r>
              <a:rPr lang="en-US" sz="1600" dirty="0"/>
              <a:t> = F); par(</a:t>
            </a:r>
            <a:r>
              <a:rPr lang="en-US" sz="1600" dirty="0" err="1"/>
              <a:t>cex</a:t>
            </a:r>
            <a:r>
              <a:rPr lang="en-US" sz="1600" dirty="0"/>
              <a:t>=1)</a:t>
            </a:r>
          </a:p>
          <a:p>
            <a:pPr marL="457200" indent="-457200">
              <a:buNone/>
            </a:pPr>
            <a:r>
              <a:rPr lang="en-US" sz="1600" dirty="0"/>
              <a:t>INC.tr1$variable.importance</a:t>
            </a:r>
          </a:p>
          <a:p>
            <a:pPr marL="457200" indent="-457200">
              <a:buNone/>
            </a:pPr>
            <a:r>
              <a:rPr lang="en-US" sz="1600" dirty="0"/>
              <a:t>INC.tr1$cptable[</a:t>
            </a:r>
            <a:r>
              <a:rPr lang="en-US" sz="1600" dirty="0" err="1"/>
              <a:t>nrow</a:t>
            </a:r>
            <a:r>
              <a:rPr lang="en-US" sz="1600" dirty="0"/>
              <a:t>(INC.tr1$cptable),] #shows training and CV r^2, and other </a:t>
            </a:r>
            <a:r>
              <a:rPr lang="en-US" sz="1600" dirty="0" smtClean="0"/>
              <a:t>things</a:t>
            </a:r>
            <a:endParaRPr lang="en-US" sz="1600" dirty="0"/>
          </a:p>
        </p:txBody>
      </p:sp>
    </p:spTree>
    <p:extLst>
      <p:ext uri="{BB962C8B-B14F-4D97-AF65-F5344CB8AC3E}">
        <p14:creationId xmlns:p14="http://schemas.microsoft.com/office/powerpoint/2010/main" val="4428770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Best-sized Regression Tree for INCOME Data</a:t>
            </a:r>
            <a:endParaRPr lang="en-US" dirty="0"/>
          </a:p>
        </p:txBody>
      </p:sp>
      <p:pic>
        <p:nvPicPr>
          <p:cNvPr id="4" name="Picture 3"/>
          <p:cNvPicPr>
            <a:picLocks noChangeAspect="1"/>
          </p:cNvPicPr>
          <p:nvPr/>
        </p:nvPicPr>
        <p:blipFill rotWithShape="1">
          <a:blip r:embed="rId2"/>
          <a:srcRect l="3843" t="6399" r="23007" b="26995"/>
          <a:stretch/>
        </p:blipFill>
        <p:spPr>
          <a:xfrm>
            <a:off x="0" y="2997199"/>
            <a:ext cx="7950201" cy="3860801"/>
          </a:xfrm>
          <a:prstGeom prst="rect">
            <a:avLst/>
          </a:prstGeom>
        </p:spPr>
      </p:pic>
      <p:pic>
        <p:nvPicPr>
          <p:cNvPr id="5" name="Picture 4"/>
          <p:cNvPicPr>
            <a:picLocks noChangeAspect="1"/>
          </p:cNvPicPr>
          <p:nvPr/>
        </p:nvPicPr>
        <p:blipFill rotWithShape="1">
          <a:blip r:embed="rId3"/>
          <a:srcRect r="23088" b="22880"/>
          <a:stretch/>
        </p:blipFill>
        <p:spPr>
          <a:xfrm>
            <a:off x="4339267" y="1066800"/>
            <a:ext cx="4601533" cy="3365500"/>
          </a:xfrm>
          <a:prstGeom prst="rect">
            <a:avLst/>
          </a:prstGeom>
        </p:spPr>
      </p:pic>
    </p:spTree>
    <p:extLst>
      <p:ext uri="{BB962C8B-B14F-4D97-AF65-F5344CB8AC3E}">
        <p14:creationId xmlns:p14="http://schemas.microsoft.com/office/powerpoint/2010/main" val="30998800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a:xfrm>
            <a:off x="457199" y="1219200"/>
            <a:ext cx="8451669" cy="5181600"/>
          </a:xfrm>
        </p:spPr>
        <p:txBody>
          <a:bodyPr/>
          <a:lstStyle/>
          <a:p>
            <a:r>
              <a:rPr lang="en-US" dirty="0" smtClean="0"/>
              <a:t>Relative to the CRT example, would you increase or decrease </a:t>
            </a:r>
            <a:r>
              <a:rPr lang="en-US" dirty="0" err="1" smtClean="0"/>
              <a:t>minbucket</a:t>
            </a:r>
            <a:r>
              <a:rPr lang="en-US" dirty="0" smtClean="0"/>
              <a:t>?</a:t>
            </a:r>
          </a:p>
          <a:p>
            <a:r>
              <a:rPr lang="en-US" dirty="0" smtClean="0"/>
              <a:t>As always, you should deliberately overgrow the tree and then prune it back. How do know if you have overgrown the tree enough?</a:t>
            </a:r>
          </a:p>
          <a:p>
            <a:r>
              <a:rPr lang="en-US" dirty="0" smtClean="0"/>
              <a:t>Comparing the tree to the neural network</a:t>
            </a:r>
          </a:p>
          <a:p>
            <a:pPr lvl="1"/>
            <a:r>
              <a:rPr lang="en-US" sz="2000" dirty="0" smtClean="0"/>
              <a:t>Which was faster to fit?</a:t>
            </a:r>
          </a:p>
          <a:p>
            <a:pPr lvl="1"/>
            <a:r>
              <a:rPr lang="en-US" sz="2000" dirty="0" smtClean="0"/>
              <a:t>Which had better predictive quality, and how can you tell?</a:t>
            </a:r>
          </a:p>
          <a:p>
            <a:pPr lvl="1"/>
            <a:r>
              <a:rPr lang="en-US" sz="2000" dirty="0" smtClean="0"/>
              <a:t>Which was easier to interpret (without using ALE or PD plots)?</a:t>
            </a:r>
          </a:p>
          <a:p>
            <a:r>
              <a:rPr lang="en-US" dirty="0" smtClean="0"/>
              <a:t>How about for comparing a tree to a linear regression?</a:t>
            </a:r>
          </a:p>
          <a:p>
            <a:endParaRPr lang="en-US" dirty="0"/>
          </a:p>
        </p:txBody>
      </p:sp>
    </p:spTree>
    <p:extLst>
      <p:ext uri="{BB962C8B-B14F-4D97-AF65-F5344CB8AC3E}">
        <p14:creationId xmlns:p14="http://schemas.microsoft.com/office/powerpoint/2010/main" val="20745815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 Classification Tree</a:t>
            </a:r>
            <a:endParaRPr lang="en-US" dirty="0"/>
          </a:p>
        </p:txBody>
      </p:sp>
      <p:sp>
        <p:nvSpPr>
          <p:cNvPr id="3" name="Content Placeholder 2"/>
          <p:cNvSpPr>
            <a:spLocks noGrp="1"/>
          </p:cNvSpPr>
          <p:nvPr>
            <p:ph idx="1"/>
          </p:nvPr>
        </p:nvSpPr>
        <p:spPr>
          <a:xfrm>
            <a:off x="457200" y="1066800"/>
            <a:ext cx="8229600" cy="5334000"/>
          </a:xfrm>
        </p:spPr>
        <p:txBody>
          <a:bodyPr/>
          <a:lstStyle/>
          <a:p>
            <a:pPr marL="457200" indent="-457200">
              <a:buNone/>
            </a:pPr>
            <a:r>
              <a:rPr lang="en-US" sz="1600" dirty="0"/>
              <a:t>library(</a:t>
            </a:r>
            <a:r>
              <a:rPr lang="en-US" sz="1600" dirty="0" err="1"/>
              <a:t>rpart</a:t>
            </a:r>
            <a:r>
              <a:rPr lang="en-US" sz="1600" dirty="0"/>
              <a:t>)</a:t>
            </a:r>
          </a:p>
          <a:p>
            <a:pPr marL="457200" indent="-457200">
              <a:buNone/>
            </a:pPr>
            <a:r>
              <a:rPr lang="en-US" sz="1600" dirty="0"/>
              <a:t>XX&lt;-</a:t>
            </a:r>
            <a:r>
              <a:rPr lang="en-US" sz="1600" dirty="0" err="1"/>
              <a:t>read.table</a:t>
            </a:r>
            <a:r>
              <a:rPr lang="en-US" sz="1600" dirty="0"/>
              <a:t>("adult_train.csv",</a:t>
            </a:r>
            <a:r>
              <a:rPr lang="en-US" sz="1600" dirty="0" err="1"/>
              <a:t>sep</a:t>
            </a:r>
            <a:r>
              <a:rPr lang="en-US" sz="1600" dirty="0"/>
              <a:t>=",",header=</a:t>
            </a:r>
            <a:r>
              <a:rPr lang="en-US" sz="1600" dirty="0" err="1"/>
              <a:t>TRUE,strip.white</a:t>
            </a:r>
            <a:r>
              <a:rPr lang="en-US" sz="1600" dirty="0"/>
              <a:t>=</a:t>
            </a:r>
            <a:r>
              <a:rPr lang="en-US" sz="1600" dirty="0" err="1"/>
              <a:t>TRUE,na.strings</a:t>
            </a:r>
            <a:r>
              <a:rPr lang="en-US" sz="1600" dirty="0"/>
              <a:t>="?")</a:t>
            </a:r>
          </a:p>
          <a:p>
            <a:pPr marL="457200" indent="-457200">
              <a:buNone/>
            </a:pPr>
            <a:r>
              <a:rPr lang="en-US" sz="1600" dirty="0"/>
              <a:t>XX&lt;-</a:t>
            </a:r>
            <a:r>
              <a:rPr lang="en-US" sz="1600" dirty="0" err="1"/>
              <a:t>na.omit</a:t>
            </a:r>
            <a:r>
              <a:rPr lang="en-US" sz="1600" dirty="0"/>
              <a:t>(XX)</a:t>
            </a:r>
          </a:p>
          <a:p>
            <a:pPr marL="457200" indent="-457200">
              <a:buNone/>
            </a:pPr>
            <a:r>
              <a:rPr lang="en-US" sz="1600" dirty="0"/>
              <a:t>INCOME&lt;-XX  #there is no need to standardize the predictors with trees (why not)</a:t>
            </a:r>
          </a:p>
          <a:p>
            <a:pPr marL="457200" indent="-457200">
              <a:buNone/>
            </a:pPr>
            <a:r>
              <a:rPr lang="en-US" sz="1600" dirty="0"/>
              <a:t>control &lt;- </a:t>
            </a:r>
            <a:r>
              <a:rPr lang="en-US" sz="1600" dirty="0" err="1"/>
              <a:t>rpart.control</a:t>
            </a:r>
            <a:r>
              <a:rPr lang="en-US" sz="1600" dirty="0"/>
              <a:t>(</a:t>
            </a:r>
            <a:r>
              <a:rPr lang="en-US" sz="1600" dirty="0" err="1"/>
              <a:t>minbucket</a:t>
            </a:r>
            <a:r>
              <a:rPr lang="en-US" sz="1600" dirty="0"/>
              <a:t> = 20, </a:t>
            </a:r>
            <a:r>
              <a:rPr lang="en-US" sz="1600" dirty="0" err="1"/>
              <a:t>cp</a:t>
            </a:r>
            <a:r>
              <a:rPr lang="en-US" sz="1600" dirty="0"/>
              <a:t> = 0.00001, </a:t>
            </a:r>
            <a:r>
              <a:rPr lang="en-US" sz="1600" dirty="0" err="1"/>
              <a:t>maxsurrogate</a:t>
            </a:r>
            <a:r>
              <a:rPr lang="en-US" sz="1600" dirty="0"/>
              <a:t> = 0, </a:t>
            </a:r>
            <a:r>
              <a:rPr lang="en-US" sz="1600" dirty="0" err="1"/>
              <a:t>usesurrogate</a:t>
            </a:r>
            <a:r>
              <a:rPr lang="en-US" sz="1600" dirty="0"/>
              <a:t> = 0, </a:t>
            </a:r>
            <a:r>
              <a:rPr lang="en-US" sz="1600" dirty="0" err="1"/>
              <a:t>xval</a:t>
            </a:r>
            <a:r>
              <a:rPr lang="en-US" sz="1600" dirty="0"/>
              <a:t> = 10)</a:t>
            </a:r>
          </a:p>
          <a:p>
            <a:pPr marL="457200" indent="-457200">
              <a:buNone/>
            </a:pPr>
            <a:r>
              <a:rPr lang="en-US" sz="1600" dirty="0"/>
              <a:t>INC.tr &lt;- </a:t>
            </a:r>
            <a:r>
              <a:rPr lang="en-US" sz="1600" dirty="0" err="1"/>
              <a:t>rpart</a:t>
            </a:r>
            <a:r>
              <a:rPr lang="en-US" sz="1600" dirty="0"/>
              <a:t>(income ~ ., INCOME[,-</a:t>
            </a:r>
            <a:r>
              <a:rPr lang="en-US" sz="1600" dirty="0" smtClean="0"/>
              <a:t>c(3,4)], </a:t>
            </a:r>
            <a:r>
              <a:rPr lang="en-US" sz="1600" dirty="0"/>
              <a:t>method = "class", control = control)</a:t>
            </a:r>
          </a:p>
          <a:p>
            <a:pPr marL="457200" indent="-457200">
              <a:buNone/>
            </a:pPr>
            <a:r>
              <a:rPr lang="en-US" sz="1600" dirty="0" err="1"/>
              <a:t>plotcp</a:t>
            </a:r>
            <a:r>
              <a:rPr lang="en-US" sz="1600" dirty="0"/>
              <a:t>(INC.tr)</a:t>
            </a:r>
          </a:p>
          <a:p>
            <a:pPr marL="457200" indent="-457200">
              <a:buNone/>
            </a:pPr>
            <a:r>
              <a:rPr lang="en-US" sz="1600" dirty="0" err="1"/>
              <a:t>printcp</a:t>
            </a:r>
            <a:r>
              <a:rPr lang="en-US" sz="1600" dirty="0"/>
              <a:t>(INC.tr) </a:t>
            </a:r>
          </a:p>
          <a:p>
            <a:pPr marL="457200" indent="-457200">
              <a:buNone/>
            </a:pPr>
            <a:r>
              <a:rPr lang="en-US" sz="1600" dirty="0"/>
              <a:t>#prune back to optimal size, according to plot of CV r^2</a:t>
            </a:r>
          </a:p>
          <a:p>
            <a:pPr marL="457200" indent="-457200">
              <a:buNone/>
            </a:pPr>
            <a:r>
              <a:rPr lang="en-US" sz="1600" dirty="0"/>
              <a:t>INC.tr1 &lt;- prune(INC.tr, </a:t>
            </a:r>
            <a:r>
              <a:rPr lang="en-US" sz="1600" dirty="0" err="1"/>
              <a:t>cp</a:t>
            </a:r>
            <a:r>
              <a:rPr lang="en-US" sz="1600" dirty="0"/>
              <a:t>=0.0007)  #approximately the </a:t>
            </a:r>
            <a:r>
              <a:rPr lang="en-US" sz="1600" dirty="0" err="1"/>
              <a:t>cp</a:t>
            </a:r>
            <a:r>
              <a:rPr lang="en-US" sz="1600" dirty="0"/>
              <a:t> corresponding to the best size</a:t>
            </a:r>
          </a:p>
          <a:p>
            <a:pPr marL="457200" indent="-457200">
              <a:buNone/>
            </a:pPr>
            <a:r>
              <a:rPr lang="en-US" sz="1600" dirty="0"/>
              <a:t>INC.tr1</a:t>
            </a:r>
          </a:p>
          <a:p>
            <a:pPr marL="457200" indent="-457200">
              <a:buNone/>
            </a:pPr>
            <a:r>
              <a:rPr lang="en-US" sz="1600" dirty="0"/>
              <a:t>par(</a:t>
            </a:r>
            <a:r>
              <a:rPr lang="en-US" sz="1600" dirty="0" err="1"/>
              <a:t>cex</a:t>
            </a:r>
            <a:r>
              <a:rPr lang="en-US" sz="1600" dirty="0"/>
              <a:t>=.7); plot(INC.tr1, uniform=F); text(INC.tr1, </a:t>
            </a:r>
            <a:r>
              <a:rPr lang="en-US" sz="1600" dirty="0" err="1"/>
              <a:t>use.n</a:t>
            </a:r>
            <a:r>
              <a:rPr lang="en-US" sz="1600" dirty="0"/>
              <a:t> = F); par(</a:t>
            </a:r>
            <a:r>
              <a:rPr lang="en-US" sz="1600" dirty="0" err="1"/>
              <a:t>cex</a:t>
            </a:r>
            <a:r>
              <a:rPr lang="en-US" sz="1600" dirty="0"/>
              <a:t>=1)</a:t>
            </a:r>
          </a:p>
          <a:p>
            <a:pPr marL="457200" indent="-457200">
              <a:buNone/>
            </a:pPr>
            <a:r>
              <a:rPr lang="en-US" sz="1600" dirty="0"/>
              <a:t>INC.tr1$variable.importance</a:t>
            </a:r>
          </a:p>
          <a:p>
            <a:pPr marL="457200" indent="-457200">
              <a:buNone/>
            </a:pPr>
            <a:r>
              <a:rPr lang="en-US" sz="1600" dirty="0"/>
              <a:t>INC.tr1$cptable[</a:t>
            </a:r>
            <a:r>
              <a:rPr lang="en-US" sz="1600" dirty="0" err="1"/>
              <a:t>nrow</a:t>
            </a:r>
            <a:r>
              <a:rPr lang="en-US" sz="1600" dirty="0"/>
              <a:t>(INC.tr1$cptable),] </a:t>
            </a:r>
          </a:p>
          <a:p>
            <a:pPr marL="457200" indent="-457200">
              <a:buNone/>
            </a:pPr>
            <a:r>
              <a:rPr lang="en-US" sz="1600" dirty="0"/>
              <a:t>INC.tr1$cptable[</a:t>
            </a:r>
            <a:r>
              <a:rPr lang="en-US" sz="1600" dirty="0" err="1"/>
              <a:t>nrow</a:t>
            </a:r>
            <a:r>
              <a:rPr lang="en-US" sz="1600" dirty="0"/>
              <a:t>(INC.tr1$cptable),][c(3,4)]*min(table(</a:t>
            </a:r>
            <a:r>
              <a:rPr lang="en-US" sz="1600" dirty="0" err="1"/>
              <a:t>XX$income</a:t>
            </a:r>
            <a:r>
              <a:rPr lang="en-US" sz="1600" dirty="0"/>
              <a:t>)/</a:t>
            </a:r>
            <a:r>
              <a:rPr lang="en-US" sz="1600" dirty="0" err="1"/>
              <a:t>nrow</a:t>
            </a:r>
            <a:r>
              <a:rPr lang="en-US" sz="1600" dirty="0"/>
              <a:t>(XX))  #training and cv </a:t>
            </a:r>
            <a:r>
              <a:rPr lang="en-US" sz="1600" dirty="0" err="1"/>
              <a:t>misclass</a:t>
            </a:r>
            <a:r>
              <a:rPr lang="en-US" sz="1600" dirty="0"/>
              <a:t> rates</a:t>
            </a:r>
          </a:p>
          <a:p>
            <a:pPr marL="457200" indent="-457200">
              <a:buNone/>
            </a:pPr>
            <a:r>
              <a:rPr lang="en-US" sz="1600" dirty="0" err="1"/>
              <a:t>yhat</a:t>
            </a:r>
            <a:r>
              <a:rPr lang="en-US" sz="1600" dirty="0"/>
              <a:t>&lt;-predict(INC.tr1, type="class"); sum(</a:t>
            </a:r>
            <a:r>
              <a:rPr lang="en-US" sz="1600" dirty="0" err="1"/>
              <a:t>yhat</a:t>
            </a:r>
            <a:r>
              <a:rPr lang="en-US" sz="1600" dirty="0"/>
              <a:t> != </a:t>
            </a:r>
            <a:r>
              <a:rPr lang="en-US" sz="1600" dirty="0" err="1"/>
              <a:t>XX$income</a:t>
            </a:r>
            <a:r>
              <a:rPr lang="en-US" sz="1600" dirty="0"/>
              <a:t>)/</a:t>
            </a:r>
            <a:r>
              <a:rPr lang="en-US" sz="1600" dirty="0" err="1"/>
              <a:t>nrow</a:t>
            </a:r>
            <a:r>
              <a:rPr lang="en-US" sz="1600" dirty="0"/>
              <a:t>(XX) #check training </a:t>
            </a:r>
            <a:r>
              <a:rPr lang="en-US" sz="1600" dirty="0" err="1"/>
              <a:t>misclass</a:t>
            </a:r>
            <a:r>
              <a:rPr lang="en-US" sz="1600" dirty="0"/>
              <a:t> rate</a:t>
            </a:r>
          </a:p>
        </p:txBody>
      </p:sp>
    </p:spTree>
    <p:extLst>
      <p:ext uri="{BB962C8B-B14F-4D97-AF65-F5344CB8AC3E}">
        <p14:creationId xmlns:p14="http://schemas.microsoft.com/office/powerpoint/2010/main" val="20575506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Best-sized Class Tree for INCOME Data</a:t>
            </a:r>
            <a:endParaRPr lang="en-US" dirty="0"/>
          </a:p>
        </p:txBody>
      </p:sp>
      <p:pic>
        <p:nvPicPr>
          <p:cNvPr id="4" name="Picture 3"/>
          <p:cNvPicPr>
            <a:picLocks noChangeAspect="1"/>
          </p:cNvPicPr>
          <p:nvPr/>
        </p:nvPicPr>
        <p:blipFill rotWithShape="1">
          <a:blip r:embed="rId2"/>
          <a:srcRect r="23252" b="23094"/>
          <a:stretch/>
        </p:blipFill>
        <p:spPr>
          <a:xfrm>
            <a:off x="5791200" y="4103283"/>
            <a:ext cx="3340100" cy="2742017"/>
          </a:xfrm>
          <a:prstGeom prst="rect">
            <a:avLst/>
          </a:prstGeom>
        </p:spPr>
      </p:pic>
      <p:pic>
        <p:nvPicPr>
          <p:cNvPr id="5" name="Picture 4"/>
          <p:cNvPicPr>
            <a:picLocks noChangeAspect="1"/>
          </p:cNvPicPr>
          <p:nvPr/>
        </p:nvPicPr>
        <p:blipFill rotWithShape="1">
          <a:blip r:embed="rId3"/>
          <a:srcRect l="4510" t="4395" r="22979" b="26875"/>
          <a:stretch/>
        </p:blipFill>
        <p:spPr>
          <a:xfrm>
            <a:off x="0" y="844551"/>
            <a:ext cx="8077201" cy="4076700"/>
          </a:xfrm>
          <a:prstGeom prst="rect">
            <a:avLst/>
          </a:prstGeom>
        </p:spPr>
      </p:pic>
      <p:sp>
        <p:nvSpPr>
          <p:cNvPr id="6" name="TextBox 5"/>
          <p:cNvSpPr txBox="1"/>
          <p:nvPr/>
        </p:nvSpPr>
        <p:spPr>
          <a:xfrm>
            <a:off x="558800" y="5454651"/>
            <a:ext cx="3314700" cy="646331"/>
          </a:xfrm>
          <a:prstGeom prst="rect">
            <a:avLst/>
          </a:prstGeom>
          <a:noFill/>
        </p:spPr>
        <p:txBody>
          <a:bodyPr wrap="square" rtlCol="0">
            <a:spAutoFit/>
          </a:bodyPr>
          <a:lstStyle/>
          <a:p>
            <a:r>
              <a:rPr lang="en-US" dirty="0"/>
              <a:t>W</a:t>
            </a:r>
            <a:r>
              <a:rPr lang="en-US" dirty="0" smtClean="0"/>
              <a:t>hy does the first split have such a short branch length?</a:t>
            </a:r>
            <a:endParaRPr lang="en-US" dirty="0"/>
          </a:p>
        </p:txBody>
      </p:sp>
    </p:spTree>
    <p:extLst>
      <p:ext uri="{BB962C8B-B14F-4D97-AF65-F5344CB8AC3E}">
        <p14:creationId xmlns:p14="http://schemas.microsoft.com/office/powerpoint/2010/main" val="278018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A Neural Network Model, continued</a:t>
            </a:r>
            <a:endParaRPr lang="en-US" dirty="0"/>
          </a:p>
        </p:txBody>
      </p:sp>
      <p:sp>
        <p:nvSpPr>
          <p:cNvPr id="3" name="Content Placeholder 2"/>
          <p:cNvSpPr>
            <a:spLocks noGrp="1"/>
          </p:cNvSpPr>
          <p:nvPr>
            <p:ph idx="1"/>
          </p:nvPr>
        </p:nvSpPr>
        <p:spPr/>
        <p:txBody>
          <a:bodyPr/>
          <a:lstStyle/>
          <a:p>
            <a:pPr marL="457200" indent="-457200">
              <a:buNone/>
              <a:tabLst>
                <a:tab pos="457200" algn="l"/>
              </a:tabLst>
            </a:pPr>
            <a:r>
              <a:rPr lang="en-US" dirty="0"/>
              <a:t>3</a:t>
            </a:r>
            <a:r>
              <a:rPr lang="en-US" dirty="0" smtClean="0"/>
              <a:t>)	Choose:</a:t>
            </a:r>
          </a:p>
          <a:p>
            <a:pPr marL="917575">
              <a:tabLst>
                <a:tab pos="914400" algn="l"/>
              </a:tabLst>
            </a:pPr>
            <a:r>
              <a:rPr lang="en-US" dirty="0" smtClean="0"/>
              <a:t># </a:t>
            </a:r>
            <a:r>
              <a:rPr lang="en-US" dirty="0"/>
              <a:t>hidden layers </a:t>
            </a:r>
          </a:p>
          <a:p>
            <a:pPr marL="917575">
              <a:tabLst>
                <a:tab pos="914400" algn="l"/>
              </a:tabLst>
            </a:pPr>
            <a:r>
              <a:rPr lang="en-US" dirty="0" smtClean="0"/>
              <a:t># </a:t>
            </a:r>
            <a:r>
              <a:rPr lang="en-US" dirty="0"/>
              <a:t>nodes in each hidden layer</a:t>
            </a:r>
          </a:p>
          <a:p>
            <a:pPr marL="917575">
              <a:tabLst>
                <a:tab pos="914400" algn="l"/>
              </a:tabLst>
            </a:pPr>
            <a:r>
              <a:rPr lang="en-US" dirty="0" smtClean="0"/>
              <a:t>output </a:t>
            </a:r>
            <a:r>
              <a:rPr lang="en-US" dirty="0"/>
              <a:t>activation function (usually linear or logistic)</a:t>
            </a:r>
          </a:p>
          <a:p>
            <a:pPr marL="917575">
              <a:tabLst>
                <a:tab pos="914400" algn="l"/>
              </a:tabLst>
            </a:pPr>
            <a:r>
              <a:rPr lang="en-US" dirty="0" smtClean="0"/>
              <a:t>other </a:t>
            </a:r>
            <a:r>
              <a:rPr lang="en-US" dirty="0"/>
              <a:t>options and tuning </a:t>
            </a:r>
            <a:r>
              <a:rPr lang="en-US" dirty="0" smtClean="0"/>
              <a:t>parameters (e.g. </a:t>
            </a:r>
            <a:r>
              <a:rPr lang="en-US" i="1" dirty="0" smtClean="0">
                <a:latin typeface="Symbol" pitchFamily="18" charset="2"/>
              </a:rPr>
              <a:t>l</a:t>
            </a:r>
            <a:r>
              <a:rPr lang="en-US" dirty="0" smtClean="0"/>
              <a:t>)</a:t>
            </a:r>
            <a:endParaRPr lang="en-US" dirty="0"/>
          </a:p>
          <a:p>
            <a:pPr marL="0" indent="0">
              <a:buNone/>
              <a:tabLst>
                <a:tab pos="457200" algn="l"/>
              </a:tabLst>
            </a:pPr>
            <a:endParaRPr lang="en-US" dirty="0"/>
          </a:p>
          <a:p>
            <a:pPr marL="457200" indent="-457200">
              <a:buNone/>
              <a:tabLst>
                <a:tab pos="457200" algn="l"/>
              </a:tabLst>
            </a:pPr>
            <a:r>
              <a:rPr lang="en-US" dirty="0" smtClean="0"/>
              <a:t>4)	Software estimates parameters to minimize (nonlinear LS with shrinkage):</a:t>
            </a:r>
          </a:p>
          <a:p>
            <a:pPr marL="457200" indent="-457200">
              <a:buNone/>
              <a:tabLst>
                <a:tab pos="457200" algn="l"/>
              </a:tabLst>
            </a:pPr>
            <a:endParaRPr lang="en-US" dirty="0"/>
          </a:p>
          <a:p>
            <a:pPr marL="457200" indent="-457200">
              <a:buNone/>
              <a:tabLst>
                <a:tab pos="457200" algn="l"/>
              </a:tabLst>
            </a:pPr>
            <a:endParaRPr lang="en-US" dirty="0" smtClean="0"/>
          </a:p>
          <a:p>
            <a:pPr marL="457200" indent="-457200">
              <a:buNone/>
              <a:tabLst>
                <a:tab pos="457200" algn="l"/>
              </a:tabLst>
            </a:pPr>
            <a:endParaRPr lang="en-US" dirty="0"/>
          </a:p>
          <a:p>
            <a:pPr marL="457200" indent="-457200">
              <a:buNone/>
              <a:tabLst>
                <a:tab pos="457200" algn="l"/>
              </a:tabLst>
            </a:pPr>
            <a:r>
              <a:rPr lang="en-US" dirty="0" smtClean="0"/>
              <a:t>	 </a:t>
            </a:r>
            <a:r>
              <a:rPr lang="en-US" i="1"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x</a:t>
            </a:r>
            <a:r>
              <a:rPr lang="en-US" i="1"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a:t>
            </a:r>
            <a:r>
              <a:rPr lang="en-US" b="1" dirty="0" err="1" smtClean="0">
                <a:latin typeface="Symbol" pitchFamily="18" charset="2"/>
                <a:cs typeface="Times New Roman" pitchFamily="18" charset="0"/>
              </a:rPr>
              <a:t>q</a:t>
            </a:r>
            <a:r>
              <a:rPr lang="en-US" dirty="0" smtClean="0">
                <a:latin typeface="Times New Roman" pitchFamily="18" charset="0"/>
                <a:cs typeface="Times New Roman" pitchFamily="18" charset="0"/>
              </a:rPr>
              <a:t>)</a:t>
            </a:r>
            <a:r>
              <a:rPr lang="en-US" dirty="0" smtClean="0"/>
              <a:t> denotes the neural network response prediction</a:t>
            </a:r>
          </a:p>
          <a:p>
            <a:pPr marL="0" indent="0">
              <a:buNone/>
              <a:tabLst>
                <a:tab pos="457200" algn="l"/>
              </a:tabLst>
            </a:pPr>
            <a:endParaRPr lang="en-US" dirty="0"/>
          </a:p>
          <a:p>
            <a:pPr marL="0" indent="0">
              <a:buNone/>
              <a:tabLst>
                <a:tab pos="457200" algn="l"/>
              </a:tabLst>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468086243"/>
              </p:ext>
            </p:extLst>
          </p:nvPr>
        </p:nvGraphicFramePr>
        <p:xfrm>
          <a:off x="1357313" y="4754563"/>
          <a:ext cx="5308600" cy="1066800"/>
        </p:xfrm>
        <a:graphic>
          <a:graphicData uri="http://schemas.openxmlformats.org/presentationml/2006/ole">
            <mc:AlternateContent xmlns:mc="http://schemas.openxmlformats.org/markup-compatibility/2006">
              <mc:Choice xmlns:v="urn:schemas-microsoft-com:vml" Requires="v">
                <p:oleObj spid="_x0000_s12613" name="Equation" r:id="rId4" imgW="2654280" imgH="533160" progId="Equation.3">
                  <p:embed/>
                </p:oleObj>
              </mc:Choice>
              <mc:Fallback>
                <p:oleObj name="Equation" r:id="rId4" imgW="2654280" imgH="53316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4754563"/>
                        <a:ext cx="5308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9561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where</a:t>
            </a:r>
          </a:p>
          <a:p>
            <a:pPr marL="0" indent="0">
              <a:buNone/>
            </a:pPr>
            <a:endParaRPr lang="en-US" dirty="0" smtClean="0"/>
          </a:p>
          <a:p>
            <a:pPr marL="234950" indent="0">
              <a:buNone/>
            </a:pPr>
            <a:r>
              <a:rPr lang="en-US" b="1" dirty="0" smtClean="0">
                <a:latin typeface="Symbol"/>
                <a:ea typeface="Times New Roman"/>
                <a:cs typeface="Times New Roman"/>
              </a:rPr>
              <a:t>q</a:t>
            </a:r>
            <a:r>
              <a:rPr lang="en-US" dirty="0" smtClean="0">
                <a:latin typeface="Times New Roman"/>
                <a:ea typeface="Times New Roman"/>
              </a:rPr>
              <a:t> </a:t>
            </a:r>
            <a:r>
              <a:rPr lang="en-US" dirty="0">
                <a:latin typeface="Times New Roman"/>
                <a:ea typeface="Times New Roman"/>
              </a:rPr>
              <a:t>= {</a:t>
            </a:r>
            <a:r>
              <a:rPr lang="en-US" dirty="0" smtClean="0">
                <a:latin typeface="Times New Roman"/>
                <a:ea typeface="Times New Roman"/>
              </a:rPr>
              <a:t>all </a:t>
            </a:r>
            <a:r>
              <a:rPr lang="en-US" i="1" dirty="0">
                <a:latin typeface="Symbol"/>
                <a:ea typeface="Times New Roman"/>
                <a:cs typeface="Times New Roman"/>
              </a:rPr>
              <a:t>a</a:t>
            </a:r>
            <a:r>
              <a:rPr lang="en-US" dirty="0">
                <a:latin typeface="Times New Roman"/>
                <a:ea typeface="Times New Roman"/>
              </a:rPr>
              <a:t>'s and </a:t>
            </a:r>
            <a:r>
              <a:rPr lang="en-US" i="1" dirty="0">
                <a:latin typeface="Symbol"/>
                <a:ea typeface="Times New Roman"/>
                <a:cs typeface="Times New Roman"/>
              </a:rPr>
              <a:t>b</a:t>
            </a:r>
            <a:r>
              <a:rPr lang="en-US" dirty="0">
                <a:latin typeface="Times New Roman"/>
                <a:ea typeface="Times New Roman"/>
              </a:rPr>
              <a:t>'s</a:t>
            </a:r>
            <a:r>
              <a:rPr lang="en-US" dirty="0" smtClean="0">
                <a:latin typeface="Times New Roman"/>
                <a:ea typeface="Times New Roman"/>
              </a:rPr>
              <a:t>}</a:t>
            </a:r>
          </a:p>
          <a:p>
            <a:pPr marL="234950" indent="0">
              <a:buNone/>
            </a:pPr>
            <a:endParaRPr lang="en-US" dirty="0">
              <a:latin typeface="Times New Roman"/>
            </a:endParaRPr>
          </a:p>
          <a:p>
            <a:pPr marL="234950" indent="0">
              <a:buNone/>
            </a:pPr>
            <a:endParaRPr lang="en-US" dirty="0" smtClean="0">
              <a:latin typeface="Times New Roman"/>
            </a:endParaRPr>
          </a:p>
          <a:p>
            <a:pPr marL="234950" indent="0">
              <a:buNone/>
            </a:pPr>
            <a:endParaRPr lang="en-US" dirty="0">
              <a:latin typeface="Times New Roman"/>
            </a:endParaRPr>
          </a:p>
          <a:p>
            <a:pPr marL="234950" indent="0">
              <a:buNone/>
            </a:pPr>
            <a:endParaRPr lang="en-US" dirty="0" smtClean="0">
              <a:latin typeface="Times New Roman"/>
            </a:endParaRPr>
          </a:p>
          <a:p>
            <a:pPr marL="234950" indent="0">
              <a:buNone/>
            </a:pPr>
            <a:endParaRPr lang="en-US" dirty="0">
              <a:latin typeface="Times New Roman"/>
            </a:endParaRPr>
          </a:p>
          <a:p>
            <a:pPr marL="234950" indent="0">
              <a:buNone/>
            </a:pPr>
            <a:r>
              <a:rPr lang="en-US" i="1" dirty="0">
                <a:latin typeface="Symbol"/>
                <a:ea typeface="Times New Roman"/>
                <a:cs typeface="Times New Roman"/>
              </a:rPr>
              <a:t>l</a:t>
            </a:r>
            <a:r>
              <a:rPr lang="en-US" dirty="0">
                <a:latin typeface="Times New Roman"/>
                <a:ea typeface="Times New Roman"/>
              </a:rPr>
              <a:t> = user-chosen shrinkage </a:t>
            </a:r>
            <a:r>
              <a:rPr lang="en-US" dirty="0" smtClean="0">
                <a:latin typeface="Times New Roman"/>
                <a:ea typeface="Times New Roman"/>
              </a:rPr>
              <a:t>parameter</a:t>
            </a:r>
          </a:p>
          <a:p>
            <a:pPr marL="234950" indent="0">
              <a:buNone/>
            </a:pPr>
            <a:endParaRPr lang="en-US" dirty="0" smtClean="0"/>
          </a:p>
          <a:p>
            <a:pPr marL="577850"/>
            <a:r>
              <a:rPr lang="en-US" dirty="0" smtClean="0"/>
              <a:t>Why do we need to include the shrinkage term?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89371209"/>
              </p:ext>
            </p:extLst>
          </p:nvPr>
        </p:nvGraphicFramePr>
        <p:xfrm>
          <a:off x="721087" y="2599509"/>
          <a:ext cx="5918200" cy="914400"/>
        </p:xfrm>
        <a:graphic>
          <a:graphicData uri="http://schemas.openxmlformats.org/presentationml/2006/ole">
            <mc:AlternateContent xmlns:mc="http://schemas.openxmlformats.org/markup-compatibility/2006">
              <mc:Choice xmlns:v="urn:schemas-microsoft-com:vml" Requires="v">
                <p:oleObj spid="_x0000_s23124" name="Equation" r:id="rId3" imgW="2959100" imgH="457200" progId="Equation.3">
                  <p:embed/>
                </p:oleObj>
              </mc:Choice>
              <mc:Fallback>
                <p:oleObj name="Equation" r:id="rId3" imgW="29591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087" y="2599509"/>
                        <a:ext cx="5918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16227330"/>
              </p:ext>
            </p:extLst>
          </p:nvPr>
        </p:nvGraphicFramePr>
        <p:xfrm>
          <a:off x="757644" y="3657604"/>
          <a:ext cx="5918200" cy="939800"/>
        </p:xfrm>
        <a:graphic>
          <a:graphicData uri="http://schemas.openxmlformats.org/presentationml/2006/ole">
            <mc:AlternateContent xmlns:mc="http://schemas.openxmlformats.org/markup-compatibility/2006">
              <mc:Choice xmlns:v="urn:schemas-microsoft-com:vml" Requires="v">
                <p:oleObj spid="_x0000_s23125" name="Equation" r:id="rId5" imgW="2959100" imgH="469900" progId="Equation.3">
                  <p:embed/>
                </p:oleObj>
              </mc:Choice>
              <mc:Fallback>
                <p:oleObj name="Equation" r:id="rId5" imgW="29591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644" y="3657604"/>
                        <a:ext cx="59182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230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Predictive Modeling of Concrete Strength</a:t>
            </a:r>
            <a:endParaRPr lang="en-US" dirty="0"/>
          </a:p>
        </p:txBody>
      </p:sp>
      <p:sp>
        <p:nvSpPr>
          <p:cNvPr id="3" name="Content Placeholder 2"/>
          <p:cNvSpPr>
            <a:spLocks noGrp="1"/>
          </p:cNvSpPr>
          <p:nvPr>
            <p:ph idx="1"/>
          </p:nvPr>
        </p:nvSpPr>
        <p:spPr/>
        <p:txBody>
          <a:bodyPr/>
          <a:lstStyle/>
          <a:p>
            <a:r>
              <a:rPr lang="en-US" sz="2000" dirty="0" smtClean="0"/>
              <a:t>Data in </a:t>
            </a:r>
            <a:r>
              <a:rPr lang="en-US" sz="2000" dirty="0"/>
              <a:t>concrete.csv </a:t>
            </a:r>
            <a:r>
              <a:rPr lang="en-US" sz="2000" dirty="0" smtClean="0"/>
              <a:t>(from UCI </a:t>
            </a:r>
            <a:r>
              <a:rPr lang="en-US" sz="2000" dirty="0"/>
              <a:t>Machine Learning Repository)</a:t>
            </a:r>
            <a:endParaRPr lang="en-US" sz="2000" dirty="0" smtClean="0"/>
          </a:p>
          <a:p>
            <a:r>
              <a:rPr lang="en-US" sz="2000" dirty="0" smtClean="0"/>
              <a:t>1030 cases with 8 predictor </a:t>
            </a:r>
            <a:r>
              <a:rPr lang="en-US" sz="2000" dirty="0"/>
              <a:t>variables. Concrete is the most important material in civil engineering. The </a:t>
            </a:r>
            <a:r>
              <a:rPr lang="en-US" sz="2000" dirty="0" smtClean="0"/>
              <a:t>concrete </a:t>
            </a:r>
            <a:r>
              <a:rPr lang="en-US" sz="2000" dirty="0"/>
              <a:t>compressive </a:t>
            </a:r>
            <a:r>
              <a:rPr lang="en-US" sz="2000" dirty="0" smtClean="0"/>
              <a:t>strength (the response) </a:t>
            </a:r>
            <a:r>
              <a:rPr lang="en-US" sz="2000" dirty="0"/>
              <a:t>is a highly nonlinear function of age </a:t>
            </a:r>
            <a:r>
              <a:rPr lang="en-US" sz="2000" dirty="0" smtClean="0"/>
              <a:t>(days) and ingredients (kg/m</a:t>
            </a:r>
            <a:r>
              <a:rPr lang="en-US" sz="2000" baseline="30000" dirty="0" smtClean="0"/>
              <a:t>3</a:t>
            </a:r>
            <a:r>
              <a:rPr lang="en-US" sz="2000" dirty="0" smtClean="0"/>
              <a:t> concentration). </a:t>
            </a:r>
            <a:r>
              <a:rPr lang="en-US" sz="2000" dirty="0"/>
              <a:t>These ingredients include cement, blast furnace slag, fly ash, </a:t>
            </a:r>
            <a:r>
              <a:rPr lang="en-US" sz="2000" dirty="0" smtClean="0"/>
              <a:t>water</a:t>
            </a:r>
            <a:r>
              <a:rPr lang="en-US" sz="2000" dirty="0"/>
              <a:t>, </a:t>
            </a:r>
            <a:r>
              <a:rPr lang="en-US" sz="2000" dirty="0" err="1"/>
              <a:t>superplasticizer</a:t>
            </a:r>
            <a:r>
              <a:rPr lang="en-US" sz="2000" dirty="0"/>
              <a:t>, coarse aggregate, and fine aggregate</a:t>
            </a:r>
            <a:r>
              <a:rPr lang="en-US" sz="2000" dirty="0" smtClean="0"/>
              <a:t>.</a:t>
            </a:r>
          </a:p>
          <a:p>
            <a:r>
              <a:rPr lang="en-US" sz="2000" dirty="0" smtClean="0"/>
              <a:t>The objective is to learn the learn the complex effects of the age and ingredients on concrete strength to (i) understand the most important factors and their effects and (ii) optimize the concrete recipe to maximize strength, </a:t>
            </a:r>
            <a:r>
              <a:rPr lang="en-US" sz="2000" dirty="0" err="1" smtClean="0"/>
              <a:t>etc</a:t>
            </a:r>
            <a:endParaRPr lang="en-US" sz="2000" dirty="0" smtClean="0"/>
          </a:p>
          <a:p>
            <a:endParaRPr lang="en-US" sz="2000" dirty="0" smtClean="0"/>
          </a:p>
          <a:p>
            <a:r>
              <a:rPr lang="en-US" sz="2000" dirty="0" smtClean="0"/>
              <a:t>Example with a bigger data set coming up shortly</a:t>
            </a:r>
          </a:p>
        </p:txBody>
      </p:sp>
    </p:spTree>
    <p:extLst>
      <p:ext uri="{BB962C8B-B14F-4D97-AF65-F5344CB8AC3E}">
        <p14:creationId xmlns:p14="http://schemas.microsoft.com/office/powerpoint/2010/main" val="338385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Modeling of Concrete Data</a:t>
            </a:r>
            <a:endParaRPr lang="en-US" dirty="0"/>
          </a:p>
        </p:txBody>
      </p:sp>
      <p:sp>
        <p:nvSpPr>
          <p:cNvPr id="3" name="Content Placeholder 2"/>
          <p:cNvSpPr>
            <a:spLocks noGrp="1"/>
          </p:cNvSpPr>
          <p:nvPr>
            <p:ph idx="1"/>
          </p:nvPr>
        </p:nvSpPr>
        <p:spPr/>
        <p:txBody>
          <a:bodyPr/>
          <a:lstStyle/>
          <a:p>
            <a:pPr marL="457200" indent="-457200">
              <a:buNone/>
            </a:pPr>
            <a:r>
              <a:rPr lang="en-US" sz="1600" dirty="0"/>
              <a:t>#######R code for reading in the concrete data, </a:t>
            </a:r>
            <a:r>
              <a:rPr lang="en-US" sz="1600" dirty="0" smtClean="0"/>
              <a:t>converting the response </a:t>
            </a:r>
            <a:r>
              <a:rPr lang="en-US" sz="1600" dirty="0"/>
              <a:t>to [0,1] interval, and standardizing predictors##############</a:t>
            </a:r>
          </a:p>
          <a:p>
            <a:pPr marL="457200" indent="-457200">
              <a:buNone/>
            </a:pPr>
            <a:r>
              <a:rPr lang="en-US" sz="1600" dirty="0"/>
              <a:t>CRT &lt;- read.csv("</a:t>
            </a:r>
            <a:r>
              <a:rPr lang="en-US" sz="1600" dirty="0" err="1"/>
              <a:t>concrete.csv",header</a:t>
            </a:r>
            <a:r>
              <a:rPr lang="en-US" sz="1600" dirty="0"/>
              <a:t>=TRUE)</a:t>
            </a:r>
          </a:p>
          <a:p>
            <a:pPr marL="457200" indent="-457200">
              <a:buNone/>
            </a:pPr>
            <a:r>
              <a:rPr lang="en-US" sz="1600" dirty="0"/>
              <a:t>k&lt;-</a:t>
            </a:r>
            <a:r>
              <a:rPr lang="en-US" sz="1600" dirty="0" err="1"/>
              <a:t>ncol</a:t>
            </a:r>
            <a:r>
              <a:rPr lang="en-US" sz="1600" dirty="0"/>
              <a:t>(CRT)-1  #number of predictors</a:t>
            </a:r>
          </a:p>
          <a:p>
            <a:pPr marL="457200" indent="-457200">
              <a:buNone/>
            </a:pPr>
            <a:r>
              <a:rPr lang="en-US" sz="1600" dirty="0"/>
              <a:t>CRT1 &lt;- CRT  #will be standardized and scaled version of data</a:t>
            </a:r>
          </a:p>
          <a:p>
            <a:pPr marL="457200" indent="-457200">
              <a:buNone/>
            </a:pPr>
            <a:r>
              <a:rPr lang="en-US" sz="1600" dirty="0"/>
              <a:t>CRT1[1:k]&lt;-</a:t>
            </a:r>
            <a:r>
              <a:rPr lang="en-US" sz="1600" dirty="0" err="1" smtClean="0"/>
              <a:t>sapply</a:t>
            </a:r>
            <a:r>
              <a:rPr lang="en-US" sz="1600" dirty="0" smtClean="0"/>
              <a:t>(CRT1[1:k</a:t>
            </a:r>
            <a:r>
              <a:rPr lang="en-US" sz="1600" dirty="0"/>
              <a:t>], function(x) (x-mean(x))/</a:t>
            </a:r>
            <a:r>
              <a:rPr lang="en-US" sz="1600" dirty="0" err="1"/>
              <a:t>sd</a:t>
            </a:r>
            <a:r>
              <a:rPr lang="en-US" sz="1600" dirty="0"/>
              <a:t>(x)) #standardize predictors</a:t>
            </a:r>
          </a:p>
          <a:p>
            <a:pPr marL="457200" indent="-457200">
              <a:buNone/>
            </a:pPr>
            <a:r>
              <a:rPr lang="en-US" sz="1600" dirty="0"/>
              <a:t>CRT1[k+1]&lt;-(CRT1[k+1]-min(CRT1[k+1]))/(max(CRT1[k+1])-min(CRT1[k+1]))</a:t>
            </a:r>
          </a:p>
          <a:p>
            <a:pPr marL="457200" indent="-457200">
              <a:buNone/>
            </a:pPr>
            <a:r>
              <a:rPr lang="en-US" sz="1600" dirty="0"/>
              <a:t>CRT[1:10,]</a:t>
            </a:r>
          </a:p>
          <a:p>
            <a:pPr marL="457200" indent="-457200">
              <a:buNone/>
            </a:pPr>
            <a:r>
              <a:rPr lang="en-US" sz="1600" dirty="0"/>
              <a:t>pairs(CRT, </a:t>
            </a:r>
            <a:r>
              <a:rPr lang="en-US" sz="1600" dirty="0" err="1"/>
              <a:t>cex</a:t>
            </a:r>
            <a:r>
              <a:rPr lang="en-US" sz="1600" dirty="0"/>
              <a:t>=.5, </a:t>
            </a:r>
            <a:r>
              <a:rPr lang="en-US" sz="1600" dirty="0" err="1"/>
              <a:t>pch</a:t>
            </a:r>
            <a:r>
              <a:rPr lang="en-US" sz="1600" dirty="0"/>
              <a:t>=16)</a:t>
            </a:r>
          </a:p>
          <a:p>
            <a:pPr marL="457200" indent="-457200">
              <a:buNone/>
            </a:pPr>
            <a:endParaRPr lang="en-US" sz="1600" dirty="0" smtClean="0"/>
          </a:p>
          <a:p>
            <a:pPr marL="457200" indent="-457200">
              <a:buNone/>
            </a:pPr>
            <a:endParaRPr lang="en-US" sz="1600" dirty="0" smtClean="0"/>
          </a:p>
          <a:p>
            <a:pPr marL="457200" indent="-457200">
              <a:buNone/>
            </a:pPr>
            <a:endParaRPr lang="en-US" sz="1600" dirty="0"/>
          </a:p>
        </p:txBody>
      </p:sp>
    </p:spTree>
    <p:extLst>
      <p:ext uri="{BB962C8B-B14F-4D97-AF65-F5344CB8AC3E}">
        <p14:creationId xmlns:p14="http://schemas.microsoft.com/office/powerpoint/2010/main" val="1268146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scatterplot of concrete data</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2" y="924389"/>
            <a:ext cx="8633012" cy="5893269"/>
          </a:xfrm>
          <a:prstGeom prst="rect">
            <a:avLst/>
          </a:prstGeom>
        </p:spPr>
      </p:pic>
    </p:spTree>
    <p:extLst>
      <p:ext uri="{BB962C8B-B14F-4D97-AF65-F5344CB8AC3E}">
        <p14:creationId xmlns:p14="http://schemas.microsoft.com/office/powerpoint/2010/main" val="194255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Example Continued</a:t>
            </a:r>
            <a:endParaRPr lang="en-US" dirty="0"/>
          </a:p>
        </p:txBody>
      </p:sp>
      <p:sp>
        <p:nvSpPr>
          <p:cNvPr id="3" name="Content Placeholder 2"/>
          <p:cNvSpPr>
            <a:spLocks noGrp="1"/>
          </p:cNvSpPr>
          <p:nvPr>
            <p:ph idx="1"/>
          </p:nvPr>
        </p:nvSpPr>
        <p:spPr/>
        <p:txBody>
          <a:bodyPr/>
          <a:lstStyle/>
          <a:p>
            <a:pPr marL="457200" indent="-457200">
              <a:buNone/>
            </a:pPr>
            <a:r>
              <a:rPr lang="en-US" sz="1600" dirty="0"/>
              <a:t>#############Fit a neural network model to the CRT1 data####################</a:t>
            </a:r>
          </a:p>
          <a:p>
            <a:pPr marL="457200" indent="-457200">
              <a:buNone/>
            </a:pPr>
            <a:r>
              <a:rPr lang="en-US" sz="1600" dirty="0"/>
              <a:t>library(</a:t>
            </a:r>
            <a:r>
              <a:rPr lang="en-US" sz="1600" dirty="0" err="1"/>
              <a:t>nnet</a:t>
            </a:r>
            <a:r>
              <a:rPr lang="en-US" sz="1600" dirty="0"/>
              <a:t>)</a:t>
            </a:r>
          </a:p>
          <a:p>
            <a:pPr marL="457200" indent="-457200">
              <a:buNone/>
            </a:pPr>
            <a:r>
              <a:rPr lang="en-US" sz="1600" dirty="0"/>
              <a:t>nn1&lt;-</a:t>
            </a:r>
            <a:r>
              <a:rPr lang="en-US" sz="1600" dirty="0" err="1"/>
              <a:t>nnet</a:t>
            </a:r>
            <a:r>
              <a:rPr lang="en-US" sz="1600" dirty="0"/>
              <a:t>(Strength~.,CRT1, </a:t>
            </a:r>
            <a:r>
              <a:rPr lang="en-US" sz="1600" dirty="0" err="1" smtClean="0"/>
              <a:t>linout</a:t>
            </a:r>
            <a:r>
              <a:rPr lang="en-US" sz="1600" dirty="0" smtClean="0"/>
              <a:t>=T, skip=F, size=10, decay=0.01, </a:t>
            </a:r>
            <a:r>
              <a:rPr lang="en-US" sz="1600" dirty="0" err="1"/>
              <a:t>maxit</a:t>
            </a:r>
            <a:r>
              <a:rPr lang="en-US" sz="1600" dirty="0"/>
              <a:t>=1000, trace=F)</a:t>
            </a:r>
          </a:p>
          <a:p>
            <a:pPr marL="457200" indent="-457200">
              <a:buNone/>
            </a:pPr>
            <a:r>
              <a:rPr lang="en-US" sz="1600" dirty="0" err="1"/>
              <a:t>yhat</a:t>
            </a:r>
            <a:r>
              <a:rPr lang="en-US" sz="1600" dirty="0"/>
              <a:t>&lt;-</a:t>
            </a:r>
            <a:r>
              <a:rPr lang="en-US" sz="1600" dirty="0" err="1"/>
              <a:t>as.numeric</a:t>
            </a:r>
            <a:r>
              <a:rPr lang="en-US" sz="1600" dirty="0"/>
              <a:t>(predict(nn1))</a:t>
            </a:r>
          </a:p>
          <a:p>
            <a:pPr marL="457200" indent="-457200">
              <a:buNone/>
            </a:pPr>
            <a:r>
              <a:rPr lang="en-US" sz="1600" dirty="0"/>
              <a:t>y&lt;-CRT1[[9]]; e&lt;-y-</a:t>
            </a:r>
            <a:r>
              <a:rPr lang="en-US" sz="1600" dirty="0" err="1"/>
              <a:t>yhat</a:t>
            </a:r>
            <a:endParaRPr lang="en-US" sz="1600" dirty="0"/>
          </a:p>
          <a:p>
            <a:pPr marL="457200" indent="-457200">
              <a:buNone/>
            </a:pPr>
            <a:r>
              <a:rPr lang="en-US" sz="1600" dirty="0"/>
              <a:t>plot(</a:t>
            </a:r>
            <a:r>
              <a:rPr lang="en-US" sz="1600" dirty="0" err="1"/>
              <a:t>yhat,y</a:t>
            </a:r>
            <a:r>
              <a:rPr lang="en-US" sz="1600" dirty="0"/>
              <a:t>)</a:t>
            </a:r>
          </a:p>
          <a:p>
            <a:pPr marL="457200" indent="-457200">
              <a:buNone/>
            </a:pPr>
            <a:r>
              <a:rPr lang="en-US" sz="1600" dirty="0"/>
              <a:t>c(</a:t>
            </a:r>
            <a:r>
              <a:rPr lang="en-US" sz="1600" dirty="0" err="1"/>
              <a:t>sd</a:t>
            </a:r>
            <a:r>
              <a:rPr lang="en-US" sz="1600" dirty="0"/>
              <a:t>(y),</a:t>
            </a:r>
            <a:r>
              <a:rPr lang="en-US" sz="1600" dirty="0" err="1"/>
              <a:t>sd</a:t>
            </a:r>
            <a:r>
              <a:rPr lang="en-US" sz="1600" dirty="0"/>
              <a:t>(e))</a:t>
            </a:r>
          </a:p>
          <a:p>
            <a:pPr marL="457200" indent="-457200">
              <a:buNone/>
            </a:pPr>
            <a:r>
              <a:rPr lang="en-US" sz="1600" dirty="0"/>
              <a:t> #repeat but using logistic output function, for which the response MUST BE SCALED TO [0,1] RANGE</a:t>
            </a:r>
          </a:p>
          <a:p>
            <a:pPr marL="457200" indent="-457200">
              <a:buNone/>
            </a:pPr>
            <a:r>
              <a:rPr lang="en-US" sz="1600" dirty="0"/>
              <a:t>nn1&lt;-</a:t>
            </a:r>
            <a:r>
              <a:rPr lang="en-US" sz="1600" dirty="0" err="1"/>
              <a:t>nnet</a:t>
            </a:r>
            <a:r>
              <a:rPr lang="en-US" sz="1600" dirty="0"/>
              <a:t>(Strength~.,CRT1, </a:t>
            </a:r>
            <a:r>
              <a:rPr lang="en-US" sz="1600" dirty="0" err="1"/>
              <a:t>linout</a:t>
            </a:r>
            <a:r>
              <a:rPr lang="en-US" sz="1600" dirty="0"/>
              <a:t>=F, </a:t>
            </a:r>
            <a:r>
              <a:rPr lang="en-US" sz="1600" dirty="0" smtClean="0"/>
              <a:t>skip=F, size=10, decay=0.01</a:t>
            </a:r>
            <a:r>
              <a:rPr lang="en-US" sz="1600" dirty="0"/>
              <a:t>, </a:t>
            </a:r>
            <a:r>
              <a:rPr lang="en-US" sz="1600" dirty="0" err="1"/>
              <a:t>maxit</a:t>
            </a:r>
            <a:r>
              <a:rPr lang="en-US" sz="1600" dirty="0"/>
              <a:t>=1000, trace=F)</a:t>
            </a:r>
          </a:p>
          <a:p>
            <a:pPr marL="457200" indent="-457200">
              <a:buNone/>
            </a:pPr>
            <a:r>
              <a:rPr lang="en-US" sz="1600" dirty="0" err="1"/>
              <a:t>yhat</a:t>
            </a:r>
            <a:r>
              <a:rPr lang="en-US" sz="1600" dirty="0"/>
              <a:t>&lt;-</a:t>
            </a:r>
            <a:r>
              <a:rPr lang="en-US" sz="1600" dirty="0" err="1"/>
              <a:t>as.numeric</a:t>
            </a:r>
            <a:r>
              <a:rPr lang="en-US" sz="1600" dirty="0"/>
              <a:t>(predict(nn1)) </a:t>
            </a:r>
          </a:p>
          <a:p>
            <a:pPr marL="457200" indent="-457200">
              <a:buNone/>
            </a:pPr>
            <a:r>
              <a:rPr lang="en-US" sz="1600" dirty="0"/>
              <a:t>y&lt;-CRT1[[9]]; e&lt;-y-</a:t>
            </a:r>
            <a:r>
              <a:rPr lang="en-US" sz="1600" dirty="0" err="1"/>
              <a:t>yhat</a:t>
            </a:r>
            <a:endParaRPr lang="en-US" sz="1600" dirty="0"/>
          </a:p>
          <a:p>
            <a:pPr marL="457200" indent="-457200">
              <a:buNone/>
            </a:pPr>
            <a:r>
              <a:rPr lang="en-US" sz="1600" dirty="0"/>
              <a:t>plot(</a:t>
            </a:r>
            <a:r>
              <a:rPr lang="en-US" sz="1600" dirty="0" err="1"/>
              <a:t>yhat,y</a:t>
            </a:r>
            <a:r>
              <a:rPr lang="en-US" sz="1600" dirty="0"/>
              <a:t>)</a:t>
            </a:r>
          </a:p>
          <a:p>
            <a:pPr marL="457200" indent="-457200">
              <a:buNone/>
            </a:pPr>
            <a:r>
              <a:rPr lang="en-US" sz="1600" dirty="0" smtClean="0"/>
              <a:t>c(</a:t>
            </a:r>
            <a:r>
              <a:rPr lang="en-US" sz="1600" dirty="0" err="1" smtClean="0"/>
              <a:t>sd</a:t>
            </a:r>
            <a:r>
              <a:rPr lang="en-US" sz="1600" dirty="0" smtClean="0"/>
              <a:t>(y</a:t>
            </a:r>
            <a:r>
              <a:rPr lang="en-US" sz="1600" dirty="0"/>
              <a:t>),</a:t>
            </a:r>
            <a:r>
              <a:rPr lang="en-US" sz="1600" dirty="0" err="1"/>
              <a:t>sd</a:t>
            </a:r>
            <a:r>
              <a:rPr lang="en-US" sz="1600" dirty="0"/>
              <a:t>(e))</a:t>
            </a:r>
          </a:p>
          <a:p>
            <a:pPr marL="457200" indent="-457200">
              <a:buNone/>
            </a:pPr>
            <a:r>
              <a:rPr lang="en-US" sz="1600" dirty="0"/>
              <a:t>##</a:t>
            </a:r>
          </a:p>
          <a:p>
            <a:pPr marL="457200" indent="-457200">
              <a:buNone/>
            </a:pPr>
            <a:r>
              <a:rPr lang="en-US" sz="1600" dirty="0"/>
              <a:t>summary(nn1)</a:t>
            </a:r>
          </a:p>
        </p:txBody>
      </p:sp>
    </p:spTree>
    <p:extLst>
      <p:ext uri="{BB962C8B-B14F-4D97-AF65-F5344CB8AC3E}">
        <p14:creationId xmlns:p14="http://schemas.microsoft.com/office/powerpoint/2010/main" val="1391724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812" y="134471"/>
            <a:ext cx="8511988" cy="6266329"/>
          </a:xfrm>
        </p:spPr>
        <p:txBody>
          <a:bodyPr/>
          <a:lstStyle/>
          <a:p>
            <a:pPr marL="457200" indent="-457200">
              <a:buNone/>
            </a:pPr>
            <a:r>
              <a:rPr lang="pt-BR" sz="1400" dirty="0"/>
              <a:t>&gt; summary(nn1</a:t>
            </a:r>
            <a:r>
              <a:rPr lang="pt-BR" sz="1400" dirty="0" smtClean="0"/>
              <a:t>)  #this is for a fit with size=10</a:t>
            </a:r>
            <a:endParaRPr lang="pt-BR" sz="1400" dirty="0"/>
          </a:p>
          <a:p>
            <a:pPr marL="457200" indent="-457200">
              <a:buNone/>
            </a:pPr>
            <a:r>
              <a:rPr lang="pt-BR" sz="1400" dirty="0"/>
              <a:t>a 8-10-1 network with 101 weights</a:t>
            </a:r>
          </a:p>
          <a:p>
            <a:pPr marL="457200" indent="-457200">
              <a:buNone/>
            </a:pPr>
            <a:r>
              <a:rPr lang="pt-BR" sz="1400" dirty="0"/>
              <a:t>options were - decay=0.01</a:t>
            </a:r>
          </a:p>
          <a:p>
            <a:pPr marL="457200" indent="-457200">
              <a:buNone/>
            </a:pPr>
            <a:r>
              <a:rPr lang="pt-BR" sz="1400" dirty="0"/>
              <a:t> b-&gt;h1 i1-&gt;h1 i2-&gt;h1 i3-&gt;h1 i4-&gt;h1 i5-&gt;h1 i6-&gt;h1 i7-&gt;h1 i8-&gt;h1 </a:t>
            </a:r>
          </a:p>
          <a:p>
            <a:pPr marL="457200" indent="-457200">
              <a:buNone/>
            </a:pPr>
            <a:r>
              <a:rPr lang="pt-BR" sz="1400" dirty="0"/>
              <a:t> -1.15   0.18  -1.10   1.23  -0.34   0.52  -0.65  -0.60   0.23 </a:t>
            </a:r>
          </a:p>
          <a:p>
            <a:pPr marL="457200" indent="-457200">
              <a:buNone/>
            </a:pPr>
            <a:r>
              <a:rPr lang="pt-BR" sz="1400" dirty="0"/>
              <a:t> b-&gt;h2 i1-&gt;h2 i2-&gt;h2 i3-&gt;h2 i4-&gt;h2 i5-&gt;h2 i6-&gt;h2 i7-&gt;h2 i8-&gt;h2 </a:t>
            </a:r>
          </a:p>
          <a:p>
            <a:pPr marL="457200" indent="-457200">
              <a:buNone/>
            </a:pPr>
            <a:r>
              <a:rPr lang="pt-BR" sz="1400" dirty="0"/>
              <a:t>  0.44  -0.86  -0.63  -0.69   0.66  -0.32   0.56   0.31   0.42 </a:t>
            </a:r>
          </a:p>
          <a:p>
            <a:pPr marL="457200" indent="-457200">
              <a:buNone/>
            </a:pPr>
            <a:r>
              <a:rPr lang="pt-BR" sz="1400" dirty="0"/>
              <a:t> b-&gt;h3 i1-&gt;h3 i2-&gt;h3 i3-&gt;h3 i4-&gt;h3 i5-&gt;h3 i6-&gt;h3 i7-&gt;h3 i8-&gt;h3 </a:t>
            </a:r>
          </a:p>
          <a:p>
            <a:pPr marL="457200" indent="-457200">
              <a:buNone/>
            </a:pPr>
            <a:r>
              <a:rPr lang="pt-BR" sz="1400" dirty="0"/>
              <a:t> -0.76   1.13  -0.01   0.82  -1.60  -0.37   0.02   0.76   0.20 </a:t>
            </a:r>
          </a:p>
          <a:p>
            <a:pPr marL="457200" indent="-457200">
              <a:buNone/>
            </a:pPr>
            <a:r>
              <a:rPr lang="pt-BR" sz="1400" dirty="0"/>
              <a:t> b-&gt;h4 i1-&gt;h4 i2-&gt;h4 i3-&gt;h4 i4-&gt;h4 i5-&gt;h4 i6-&gt;h4 i7-&gt;h4 i8-&gt;h4 </a:t>
            </a:r>
          </a:p>
          <a:p>
            <a:pPr marL="457200" indent="-457200">
              <a:buNone/>
            </a:pPr>
            <a:r>
              <a:rPr lang="pt-BR" sz="1400" dirty="0"/>
              <a:t>  0.52   0.31  -0.67  -1.11  -0.78  -0.27   1.08   0.83  -0.20 </a:t>
            </a:r>
          </a:p>
          <a:p>
            <a:pPr marL="457200" indent="-457200">
              <a:buNone/>
            </a:pPr>
            <a:r>
              <a:rPr lang="pt-BR" sz="1400" dirty="0"/>
              <a:t> b-&gt;h5 i1-&gt;h5 i2-&gt;h5 i3-&gt;h5 i4-&gt;h5 i5-&gt;h5 i6-&gt;h5 i7-&gt;h5 i8-&gt;h5 </a:t>
            </a:r>
          </a:p>
          <a:p>
            <a:pPr marL="457200" indent="-457200">
              <a:buNone/>
            </a:pPr>
            <a:r>
              <a:rPr lang="pt-BR" sz="1400" dirty="0"/>
              <a:t> -0.52   0.08   0.74   0.12  -0.67   0.99  -1.48  -1.51  -0.24 </a:t>
            </a:r>
          </a:p>
          <a:p>
            <a:pPr marL="457200" indent="-457200">
              <a:buNone/>
            </a:pPr>
            <a:r>
              <a:rPr lang="pt-BR" sz="1400" dirty="0"/>
              <a:t> b-&gt;h6 i1-&gt;h6 i2-&gt;h6 i3-&gt;h6 i4-&gt;h6 i5-&gt;h6 i6-&gt;h6 i7-&gt;h6 i8-&gt;h6 </a:t>
            </a:r>
          </a:p>
          <a:p>
            <a:pPr marL="457200" indent="-457200">
              <a:buNone/>
            </a:pPr>
            <a:r>
              <a:rPr lang="pt-BR" sz="1400" dirty="0"/>
              <a:t>  0.60   0.04  -0.92   0.38   1.19   0.28  -0.03  -0.87   0.22 </a:t>
            </a:r>
          </a:p>
          <a:p>
            <a:pPr marL="457200" indent="-457200">
              <a:buNone/>
            </a:pPr>
            <a:r>
              <a:rPr lang="pt-BR" sz="1400" dirty="0"/>
              <a:t> b-&gt;h7 i1-&gt;h7 i2-&gt;h7 i3-&gt;h7 i4-&gt;h7 i5-&gt;h7 i6-&gt;h7 i7-&gt;h7 i8-&gt;h7 </a:t>
            </a:r>
          </a:p>
          <a:p>
            <a:pPr marL="457200" indent="-457200">
              <a:buNone/>
            </a:pPr>
            <a:r>
              <a:rPr lang="pt-BR" sz="1400" dirty="0"/>
              <a:t> -1.93  -1.79  -0.82  -0.36  -0.50  -0.20  -0.24  -0.46  -0.01 </a:t>
            </a:r>
          </a:p>
          <a:p>
            <a:pPr marL="457200" indent="-457200">
              <a:buNone/>
            </a:pPr>
            <a:r>
              <a:rPr lang="pt-BR" sz="1400" dirty="0"/>
              <a:t> b-&gt;h8 i1-&gt;h8 i2-&gt;h8 i3-&gt;h8 i4-&gt;h8 i5-&gt;h8 i6-&gt;h8 i7-&gt;h8 i8-&gt;h8 </a:t>
            </a:r>
          </a:p>
          <a:p>
            <a:pPr marL="457200" indent="-457200">
              <a:buNone/>
            </a:pPr>
            <a:r>
              <a:rPr lang="pt-BR" sz="1400" dirty="0"/>
              <a:t> -1.86  -0.70  -0.82  -0.68  -0.93   1.11  -0.69   0.46  -0.75 </a:t>
            </a:r>
          </a:p>
          <a:p>
            <a:pPr marL="457200" indent="-457200">
              <a:buNone/>
            </a:pPr>
            <a:r>
              <a:rPr lang="pt-BR" sz="1400" dirty="0"/>
              <a:t> b-&gt;h9 i1-&gt;h9 i2-&gt;h9 i3-&gt;h9 i4-&gt;h9 i5-&gt;h9 i6-&gt;h9 i7-&gt;h9 i8-&gt;h9 </a:t>
            </a:r>
          </a:p>
          <a:p>
            <a:pPr marL="457200" indent="-457200">
              <a:buNone/>
            </a:pPr>
            <a:r>
              <a:rPr lang="pt-BR" sz="1400" dirty="0"/>
              <a:t>  3.13  -0.32  -0.62  -0.33   0.02   0.21  -0.26  -0.29   4.19 </a:t>
            </a:r>
          </a:p>
          <a:p>
            <a:pPr marL="457200" indent="-457200">
              <a:buNone/>
            </a:pPr>
            <a:r>
              <a:rPr lang="pt-BR" sz="1400" dirty="0"/>
              <a:t> b-&gt;h10 i1-&gt;h10 i2-&gt;h10 i3-&gt;h10 i4-&gt;h10 i5-&gt;h10 i6-&gt;h10 i7-&gt;h10 i8-&gt;h10 </a:t>
            </a:r>
          </a:p>
          <a:p>
            <a:pPr marL="457200" indent="-457200">
              <a:buNone/>
            </a:pPr>
            <a:r>
              <a:rPr lang="pt-BR" sz="1400" dirty="0"/>
              <a:t>   0.50   -0.02   -0.13   -0.04    0.53    1.38    0.01   -1.05    0.13 </a:t>
            </a:r>
          </a:p>
          <a:p>
            <a:pPr marL="457200" indent="-457200">
              <a:buNone/>
            </a:pPr>
            <a:r>
              <a:rPr lang="pt-BR" sz="1400" dirty="0"/>
              <a:t>  b-&gt;o  h1-&gt;o  h2-&gt;o  h3-&gt;o  h4-&gt;o  h5-&gt;o  h6-&gt;o  h7-&gt;o  h8-&gt;o  h9-&gt;o h10-&gt;o </a:t>
            </a:r>
          </a:p>
          <a:p>
            <a:pPr marL="457200" indent="-457200">
              <a:buNone/>
            </a:pPr>
            <a:r>
              <a:rPr lang="pt-BR" sz="1400" dirty="0"/>
              <a:t> -0.28  -1.37  -2.06   1.90  -1.34  -1.98  -1.66  -2.07  -1.45   3.71   1.95 </a:t>
            </a:r>
          </a:p>
        </p:txBody>
      </p:sp>
    </p:spTree>
    <p:extLst>
      <p:ext uri="{BB962C8B-B14F-4D97-AF65-F5344CB8AC3E}">
        <p14:creationId xmlns:p14="http://schemas.microsoft.com/office/powerpoint/2010/main" val="271870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Why do we need to standardize the predictors (and the response variable when using a linear output activation function)?</a:t>
            </a:r>
          </a:p>
          <a:p>
            <a:r>
              <a:rPr lang="en-US" dirty="0" smtClean="0"/>
              <a:t>How can we get r^2 for this example (the </a:t>
            </a:r>
            <a:r>
              <a:rPr lang="en-US" dirty="0" err="1" smtClean="0"/>
              <a:t>nnet</a:t>
            </a:r>
            <a:r>
              <a:rPr lang="en-US" dirty="0" smtClean="0"/>
              <a:t> function in R does not spit it out)</a:t>
            </a:r>
          </a:p>
          <a:p>
            <a:r>
              <a:rPr lang="en-US" dirty="0" smtClean="0"/>
              <a:t>Which predictor variables appear to be the most important, and what R output do we look at to determine this?</a:t>
            </a:r>
          </a:p>
          <a:p>
            <a:r>
              <a:rPr lang="en-US" dirty="0" smtClean="0"/>
              <a:t>What values of </a:t>
            </a:r>
            <a:r>
              <a:rPr lang="en-US" i="1" dirty="0" smtClean="0">
                <a:latin typeface="Symbol" panose="05050102010706020507" pitchFamily="18" charset="2"/>
              </a:rPr>
              <a:t>l</a:t>
            </a:r>
            <a:r>
              <a:rPr lang="en-US" dirty="0" smtClean="0"/>
              <a:t> and size will give us the smallest training SSE?</a:t>
            </a:r>
          </a:p>
          <a:p>
            <a:r>
              <a:rPr lang="en-US" dirty="0" smtClean="0"/>
              <a:t>How can we decide the best values of </a:t>
            </a:r>
            <a:r>
              <a:rPr lang="en-US" i="1" dirty="0" smtClean="0">
                <a:latin typeface="Symbol" panose="05050102010706020507" pitchFamily="18" charset="2"/>
              </a:rPr>
              <a:t>l</a:t>
            </a:r>
            <a:r>
              <a:rPr lang="en-US" dirty="0" smtClean="0"/>
              <a:t> and size?</a:t>
            </a:r>
          </a:p>
        </p:txBody>
      </p:sp>
    </p:spTree>
    <p:extLst>
      <p:ext uri="{BB962C8B-B14F-4D97-AF65-F5344CB8AC3E}">
        <p14:creationId xmlns:p14="http://schemas.microsoft.com/office/powerpoint/2010/main" val="196760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Specified Structure Versus </a:t>
            </a:r>
            <a:r>
              <a:rPr lang="en-US" dirty="0" err="1" smtClean="0"/>
              <a:t>Blackbox</a:t>
            </a:r>
            <a:r>
              <a:rPr lang="en-US" dirty="0" smtClean="0"/>
              <a:t> Approach</a:t>
            </a:r>
            <a:endParaRPr lang="en-US" dirty="0"/>
          </a:p>
        </p:txBody>
      </p:sp>
      <p:sp>
        <p:nvSpPr>
          <p:cNvPr id="3" name="Content Placeholder 2"/>
          <p:cNvSpPr>
            <a:spLocks noGrp="1"/>
          </p:cNvSpPr>
          <p:nvPr>
            <p:ph idx="1"/>
          </p:nvPr>
        </p:nvSpPr>
        <p:spPr/>
        <p:txBody>
          <a:bodyPr/>
          <a:lstStyle/>
          <a:p>
            <a:r>
              <a:rPr lang="en-US" sz="2000" dirty="0" smtClean="0"/>
              <a:t>If you have knowledge of the structure of the relationship between </a:t>
            </a:r>
            <a:r>
              <a:rPr lang="en-US" sz="2000" i="1" dirty="0" smtClean="0">
                <a:latin typeface="Times New Roman" pitchFamily="18" charset="0"/>
                <a:cs typeface="Times New Roman" pitchFamily="18" charset="0"/>
              </a:rPr>
              <a:t>Y</a:t>
            </a:r>
            <a:r>
              <a:rPr lang="en-US" sz="2000" dirty="0" smtClean="0"/>
              <a:t> and </a:t>
            </a:r>
            <a:r>
              <a:rPr lang="en-US" sz="2000" b="1" dirty="0" smtClean="0">
                <a:latin typeface="Times New Roman" pitchFamily="18" charset="0"/>
                <a:cs typeface="Times New Roman" pitchFamily="18" charset="0"/>
              </a:rPr>
              <a:t>x</a:t>
            </a:r>
            <a:r>
              <a:rPr lang="en-US" sz="2000" dirty="0" smtClean="0"/>
              <a:t>, then the best approach is to use it (e.g., if you think it is an linear, exponential, quadratic, etc. relationship, then fit that model)</a:t>
            </a:r>
          </a:p>
          <a:p>
            <a:r>
              <a:rPr lang="en-US" sz="2000" dirty="0" smtClean="0"/>
              <a:t>For most data sets (and especially large "data mining" applications), we might doubt a linear model will fit but have no idea of the structure of the nonlinearities.</a:t>
            </a:r>
          </a:p>
          <a:p>
            <a:pPr lvl="1"/>
            <a:r>
              <a:rPr lang="en-US" sz="2000" dirty="0" smtClean="0"/>
              <a:t>In this case, unless there are only a few predictors, polynomial (e.g., quadratic) models are not the preferred next step to try beyond linear models</a:t>
            </a:r>
          </a:p>
          <a:p>
            <a:pPr lvl="1"/>
            <a:r>
              <a:rPr lang="en-US" sz="2000" dirty="0" smtClean="0"/>
              <a:t>Why not? </a:t>
            </a:r>
          </a:p>
          <a:p>
            <a:r>
              <a:rPr lang="en-US" sz="2000" dirty="0" smtClean="0"/>
              <a:t>There are way too many </a:t>
            </a:r>
            <a:r>
              <a:rPr lang="en-US" sz="2000" dirty="0" err="1" smtClean="0"/>
              <a:t>blackbox</a:t>
            </a:r>
            <a:r>
              <a:rPr lang="en-US" sz="2000" dirty="0" smtClean="0"/>
              <a:t> nonlinear modeling approaches to cover in one course, but we will cover some of the more popular ones that span the spectrum of methods</a:t>
            </a:r>
          </a:p>
          <a:p>
            <a:pPr lvl="1"/>
            <a:r>
              <a:rPr lang="en-US" sz="2000" dirty="0" smtClean="0"/>
              <a:t>Almost all can be used equally well for either regression or classification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Example Continued</a:t>
            </a:r>
            <a:endParaRPr lang="en-US" dirty="0"/>
          </a:p>
        </p:txBody>
      </p:sp>
      <p:sp>
        <p:nvSpPr>
          <p:cNvPr id="3" name="Content Placeholder 2"/>
          <p:cNvSpPr>
            <a:spLocks noGrp="1"/>
          </p:cNvSpPr>
          <p:nvPr>
            <p:ph idx="1"/>
          </p:nvPr>
        </p:nvSpPr>
        <p:spPr/>
        <p:txBody>
          <a:bodyPr/>
          <a:lstStyle/>
          <a:p>
            <a:pPr marL="0" indent="0">
              <a:buNone/>
            </a:pPr>
            <a:r>
              <a:rPr lang="en-US" sz="1600" dirty="0" smtClean="0"/>
              <a:t>#######A function to determine the indices in a CV partition##################</a:t>
            </a:r>
            <a:endParaRPr lang="en-US" sz="1600" dirty="0"/>
          </a:p>
          <a:p>
            <a:pPr marL="0" indent="0">
              <a:buNone/>
            </a:pPr>
            <a:r>
              <a:rPr lang="en-US" sz="1600" dirty="0" err="1"/>
              <a:t>CVInd</a:t>
            </a:r>
            <a:r>
              <a:rPr lang="en-US" sz="1600" dirty="0"/>
              <a:t> &lt;- function(</a:t>
            </a:r>
            <a:r>
              <a:rPr lang="en-US" sz="1600" dirty="0" err="1"/>
              <a:t>n,K</a:t>
            </a:r>
            <a:r>
              <a:rPr lang="en-US" sz="1600" dirty="0"/>
              <a:t>) {  #n is sample size; K is number of parts; returns K-length list of indices for each part</a:t>
            </a:r>
          </a:p>
          <a:p>
            <a:pPr marL="0" indent="0">
              <a:buNone/>
            </a:pPr>
            <a:r>
              <a:rPr lang="en-US" sz="1600" dirty="0"/>
              <a:t>   m&lt;-floor(n/K)  #approximate size of each part</a:t>
            </a:r>
          </a:p>
          <a:p>
            <a:pPr marL="0" indent="0">
              <a:buNone/>
            </a:pPr>
            <a:r>
              <a:rPr lang="en-US" sz="1600" dirty="0"/>
              <a:t>   r&lt;-n-m*K  </a:t>
            </a:r>
          </a:p>
          <a:p>
            <a:pPr marL="0" indent="0">
              <a:buNone/>
            </a:pPr>
            <a:r>
              <a:rPr lang="en-US" sz="1600" dirty="0"/>
              <a:t>   I&lt;-sample(</a:t>
            </a:r>
            <a:r>
              <a:rPr lang="en-US" sz="1600" dirty="0" err="1"/>
              <a:t>n,n</a:t>
            </a:r>
            <a:r>
              <a:rPr lang="en-US" sz="1600" dirty="0"/>
              <a:t>)  #random reordering of the indices</a:t>
            </a:r>
          </a:p>
          <a:p>
            <a:pPr marL="0" indent="0">
              <a:buNone/>
            </a:pPr>
            <a:r>
              <a:rPr lang="en-US" sz="1600" dirty="0"/>
              <a:t>   </a:t>
            </a:r>
            <a:r>
              <a:rPr lang="en-US" sz="1600" dirty="0" err="1"/>
              <a:t>Ind</a:t>
            </a:r>
            <a:r>
              <a:rPr lang="en-US" sz="1600" dirty="0"/>
              <a:t>&lt;-list()  #will be list of indices for all K parts</a:t>
            </a:r>
          </a:p>
          <a:p>
            <a:pPr marL="0" indent="0">
              <a:buNone/>
            </a:pPr>
            <a:r>
              <a:rPr lang="en-US" sz="1600" dirty="0"/>
              <a:t>   length(</a:t>
            </a:r>
            <a:r>
              <a:rPr lang="en-US" sz="1600" dirty="0" err="1"/>
              <a:t>Ind</a:t>
            </a:r>
            <a:r>
              <a:rPr lang="en-US" sz="1600" dirty="0"/>
              <a:t>)&lt;-K</a:t>
            </a:r>
          </a:p>
          <a:p>
            <a:pPr marL="0" indent="0">
              <a:buNone/>
            </a:pPr>
            <a:r>
              <a:rPr lang="en-US" sz="1600" dirty="0"/>
              <a:t>   for (k in 1:K) {</a:t>
            </a:r>
          </a:p>
          <a:p>
            <a:pPr marL="0" indent="0">
              <a:buNone/>
            </a:pPr>
            <a:r>
              <a:rPr lang="en-US" sz="1600" dirty="0"/>
              <a:t>      if (k &lt;= r) </a:t>
            </a:r>
            <a:r>
              <a:rPr lang="en-US" sz="1600" dirty="0" err="1"/>
              <a:t>kpart</a:t>
            </a:r>
            <a:r>
              <a:rPr lang="en-US" sz="1600" dirty="0"/>
              <a:t> &lt;- ((m+1)*(k-1)+1):((m+1)*k)  </a:t>
            </a:r>
          </a:p>
          <a:p>
            <a:pPr marL="0" indent="0">
              <a:buNone/>
            </a:pPr>
            <a:r>
              <a:rPr lang="en-US" sz="1600" dirty="0"/>
              <a:t>         else </a:t>
            </a:r>
            <a:r>
              <a:rPr lang="en-US" sz="1600" dirty="0" err="1"/>
              <a:t>kpart</a:t>
            </a:r>
            <a:r>
              <a:rPr lang="en-US" sz="1600" dirty="0"/>
              <a:t>&lt;-((m+1)*</a:t>
            </a:r>
            <a:r>
              <a:rPr lang="en-US" sz="1600" dirty="0" err="1"/>
              <a:t>r+m</a:t>
            </a:r>
            <a:r>
              <a:rPr lang="en-US" sz="1600" dirty="0"/>
              <a:t>*(k-r-1)+1):((m+1)*</a:t>
            </a:r>
            <a:r>
              <a:rPr lang="en-US" sz="1600" dirty="0" err="1"/>
              <a:t>r+m</a:t>
            </a:r>
            <a:r>
              <a:rPr lang="en-US" sz="1600" dirty="0"/>
              <a:t>*(k-r))</a:t>
            </a:r>
          </a:p>
          <a:p>
            <a:pPr marL="0" indent="0">
              <a:buNone/>
            </a:pPr>
            <a:r>
              <a:rPr lang="en-US" sz="1600" dirty="0"/>
              <a:t>      </a:t>
            </a:r>
            <a:r>
              <a:rPr lang="en-US" sz="1600" dirty="0" err="1"/>
              <a:t>Ind</a:t>
            </a:r>
            <a:r>
              <a:rPr lang="en-US" sz="1600" dirty="0"/>
              <a:t>[[k]] &lt;- I[</a:t>
            </a:r>
            <a:r>
              <a:rPr lang="en-US" sz="1600" dirty="0" err="1"/>
              <a:t>kpart</a:t>
            </a:r>
            <a:r>
              <a:rPr lang="en-US" sz="1600" dirty="0"/>
              <a:t>]  #indices for </a:t>
            </a:r>
            <a:r>
              <a:rPr lang="en-US" sz="1600" dirty="0" err="1"/>
              <a:t>kth</a:t>
            </a:r>
            <a:r>
              <a:rPr lang="en-US" sz="1600" dirty="0"/>
              <a:t> part of data</a:t>
            </a:r>
          </a:p>
          <a:p>
            <a:pPr marL="0" indent="0">
              <a:buNone/>
            </a:pPr>
            <a:r>
              <a:rPr lang="en-US" sz="1600" dirty="0"/>
              <a:t>   }</a:t>
            </a:r>
          </a:p>
          <a:p>
            <a:pPr marL="0" indent="0">
              <a:buNone/>
            </a:pPr>
            <a:r>
              <a:rPr lang="en-US" sz="1600" dirty="0"/>
              <a:t>   </a:t>
            </a:r>
            <a:r>
              <a:rPr lang="en-US" sz="1600" dirty="0" err="1"/>
              <a:t>Ind</a:t>
            </a:r>
            <a:endParaRPr lang="en-US" sz="1600" dirty="0"/>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3677867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Example Continued</a:t>
            </a:r>
            <a:endParaRPr lang="en-US" dirty="0"/>
          </a:p>
        </p:txBody>
      </p:sp>
      <p:sp>
        <p:nvSpPr>
          <p:cNvPr id="3" name="Content Placeholder 2"/>
          <p:cNvSpPr>
            <a:spLocks noGrp="1"/>
          </p:cNvSpPr>
          <p:nvPr>
            <p:ph idx="1"/>
          </p:nvPr>
        </p:nvSpPr>
        <p:spPr/>
        <p:txBody>
          <a:bodyPr/>
          <a:lstStyle/>
          <a:p>
            <a:pPr marL="457200" indent="-457200">
              <a:buNone/>
            </a:pPr>
            <a:r>
              <a:rPr lang="en-US" sz="1200" dirty="0"/>
              <a:t>##Now use </a:t>
            </a:r>
            <a:r>
              <a:rPr lang="en-US" sz="1200" dirty="0" smtClean="0"/>
              <a:t>multiple reps of CV to </a:t>
            </a:r>
            <a:r>
              <a:rPr lang="en-US" sz="1200" dirty="0"/>
              <a:t>compare Neural </a:t>
            </a:r>
            <a:r>
              <a:rPr lang="en-US" sz="1200" dirty="0" smtClean="0"/>
              <a:t>Nets </a:t>
            </a:r>
            <a:r>
              <a:rPr lang="en-US" sz="1200" dirty="0"/>
              <a:t>and linear </a:t>
            </a:r>
            <a:r>
              <a:rPr lang="en-US" sz="1200" dirty="0" err="1"/>
              <a:t>reg</a:t>
            </a:r>
            <a:r>
              <a:rPr lang="en-US" sz="1200" dirty="0"/>
              <a:t> models###</a:t>
            </a:r>
          </a:p>
          <a:p>
            <a:pPr marL="457200" indent="-457200">
              <a:buNone/>
            </a:pPr>
            <a:r>
              <a:rPr lang="en-US" sz="1200" dirty="0" err="1"/>
              <a:t>Nrep</a:t>
            </a:r>
            <a:r>
              <a:rPr lang="en-US" sz="1200" dirty="0" smtClean="0"/>
              <a:t>&lt;-3 </a:t>
            </a:r>
            <a:r>
              <a:rPr lang="en-US" sz="1200" dirty="0"/>
              <a:t>#number of replicates of CV</a:t>
            </a:r>
          </a:p>
          <a:p>
            <a:pPr marL="457200" indent="-457200">
              <a:buNone/>
            </a:pPr>
            <a:r>
              <a:rPr lang="en-US" sz="1200" dirty="0"/>
              <a:t>K&lt;-3  #K-fold CV on each replicate</a:t>
            </a:r>
          </a:p>
          <a:p>
            <a:pPr marL="457200" indent="-457200">
              <a:buNone/>
            </a:pPr>
            <a:r>
              <a:rPr lang="en-US" sz="1200" dirty="0" err="1"/>
              <a:t>n.models</a:t>
            </a:r>
            <a:r>
              <a:rPr lang="en-US" sz="1200" dirty="0"/>
              <a:t> = 3 #number of different models to fit</a:t>
            </a:r>
          </a:p>
          <a:p>
            <a:pPr marL="457200" indent="-457200">
              <a:buNone/>
            </a:pPr>
            <a:r>
              <a:rPr lang="en-US" sz="1200" dirty="0"/>
              <a:t>n=</a:t>
            </a:r>
            <a:r>
              <a:rPr lang="en-US" sz="1200" dirty="0" err="1"/>
              <a:t>nrow</a:t>
            </a:r>
            <a:r>
              <a:rPr lang="en-US" sz="1200" dirty="0"/>
              <a:t>(CRT1)</a:t>
            </a:r>
          </a:p>
          <a:p>
            <a:pPr marL="457200" indent="-457200">
              <a:buNone/>
            </a:pPr>
            <a:r>
              <a:rPr lang="en-US" sz="1200" dirty="0"/>
              <a:t>y&lt;-CRT1$Strength</a:t>
            </a:r>
          </a:p>
          <a:p>
            <a:pPr marL="457200" indent="-457200">
              <a:buNone/>
            </a:pPr>
            <a:r>
              <a:rPr lang="en-US" sz="1200" dirty="0" err="1"/>
              <a:t>yhat</a:t>
            </a:r>
            <a:r>
              <a:rPr lang="en-US" sz="1200" dirty="0"/>
              <a:t>=matrix(0,n,n.models)</a:t>
            </a:r>
          </a:p>
          <a:p>
            <a:pPr marL="457200" indent="-457200">
              <a:buNone/>
            </a:pPr>
            <a:r>
              <a:rPr lang="en-US" sz="1200" dirty="0"/>
              <a:t>MSE&lt;-matrix(0,Nrep,n.models)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a:t>
            </a:r>
            <a:r>
              <a:rPr lang="en-US" sz="1200" dirty="0" err="1"/>
              <a:t>nnet</a:t>
            </a:r>
            <a:r>
              <a:rPr lang="en-US" sz="1200" dirty="0"/>
              <a:t>(Strength~.,CRT1[-</a:t>
            </a:r>
            <a:r>
              <a:rPr lang="en-US" sz="1200" dirty="0" err="1"/>
              <a:t>Ind</a:t>
            </a:r>
            <a:r>
              <a:rPr lang="en-US" sz="1200" dirty="0"/>
              <a:t>[[k]],], </a:t>
            </a:r>
            <a:r>
              <a:rPr lang="en-US" sz="1200" dirty="0" err="1"/>
              <a:t>linout</a:t>
            </a:r>
            <a:r>
              <a:rPr lang="en-US" sz="1200" dirty="0"/>
              <a:t>=F, skip=F, size=15, decay=.01, </a:t>
            </a:r>
            <a:r>
              <a:rPr lang="en-US" sz="1200" dirty="0" err="1"/>
              <a:t>maxit</a:t>
            </a:r>
            <a:r>
              <a:rPr lang="en-US" sz="1200" dirty="0"/>
              <a:t>=1000, trace=F)</a:t>
            </a:r>
          </a:p>
          <a:p>
            <a:pPr marL="457200" indent="-457200">
              <a:buNone/>
            </a:pPr>
            <a:r>
              <a:rPr lang="en-US" sz="1200" dirty="0"/>
              <a:t>     </a:t>
            </a:r>
            <a:r>
              <a:rPr lang="en-US" sz="1200" dirty="0" err="1"/>
              <a:t>yhat</a:t>
            </a:r>
            <a:r>
              <a:rPr lang="en-US" sz="1200" dirty="0"/>
              <a:t>[</a:t>
            </a:r>
            <a:r>
              <a:rPr lang="en-US" sz="1200" dirty="0" err="1"/>
              <a:t>Ind</a:t>
            </a:r>
            <a:r>
              <a:rPr lang="en-US" sz="1200" dirty="0"/>
              <a:t>[[k]],1]&lt;-</a:t>
            </a:r>
            <a:r>
              <a:rPr lang="en-US" sz="1200" dirty="0" err="1"/>
              <a:t>as.numeric</a:t>
            </a:r>
            <a:r>
              <a:rPr lang="en-US" sz="1200" dirty="0"/>
              <a:t>(predict(out,CRT1[</a:t>
            </a:r>
            <a:r>
              <a:rPr lang="en-US" sz="1200" dirty="0" err="1"/>
              <a:t>Ind</a:t>
            </a:r>
            <a:r>
              <a:rPr lang="en-US" sz="1200" dirty="0"/>
              <a:t>[[k]],]))</a:t>
            </a:r>
          </a:p>
          <a:p>
            <a:pPr marL="457200" indent="-457200">
              <a:buNone/>
            </a:pPr>
            <a:r>
              <a:rPr lang="en-US" sz="1200" dirty="0"/>
              <a:t>     out&lt;-</a:t>
            </a:r>
            <a:r>
              <a:rPr lang="en-US" sz="1200" dirty="0" err="1"/>
              <a:t>nnet</a:t>
            </a:r>
            <a:r>
              <a:rPr lang="en-US" sz="1200" dirty="0"/>
              <a:t>(Strength~.,CRT1[-</a:t>
            </a:r>
            <a:r>
              <a:rPr lang="en-US" sz="1200" dirty="0" err="1"/>
              <a:t>Ind</a:t>
            </a:r>
            <a:r>
              <a:rPr lang="en-US" sz="1200" dirty="0"/>
              <a:t>[[k]],], </a:t>
            </a:r>
            <a:r>
              <a:rPr lang="en-US" sz="1200" dirty="0" err="1"/>
              <a:t>linout</a:t>
            </a:r>
            <a:r>
              <a:rPr lang="en-US" sz="1200" dirty="0"/>
              <a:t>=F, skip=F, </a:t>
            </a:r>
            <a:r>
              <a:rPr lang="en-US" sz="1200" dirty="0" smtClean="0"/>
              <a:t>size=30, decay=0, </a:t>
            </a:r>
            <a:r>
              <a:rPr lang="en-US" sz="1200" dirty="0" err="1"/>
              <a:t>maxit</a:t>
            </a:r>
            <a:r>
              <a:rPr lang="en-US" sz="1200" dirty="0"/>
              <a:t>=1000, trace=F)</a:t>
            </a:r>
          </a:p>
          <a:p>
            <a:pPr marL="457200" indent="-457200">
              <a:buNone/>
            </a:pPr>
            <a:r>
              <a:rPr lang="en-US" sz="1200" dirty="0"/>
              <a:t>     </a:t>
            </a:r>
            <a:r>
              <a:rPr lang="en-US" sz="1200" dirty="0" err="1"/>
              <a:t>yhat</a:t>
            </a:r>
            <a:r>
              <a:rPr lang="en-US" sz="1200" dirty="0"/>
              <a:t>[</a:t>
            </a:r>
            <a:r>
              <a:rPr lang="en-US" sz="1200" dirty="0" err="1"/>
              <a:t>Ind</a:t>
            </a:r>
            <a:r>
              <a:rPr lang="en-US" sz="1200" dirty="0"/>
              <a:t>[[k]],2]&lt;-</a:t>
            </a:r>
            <a:r>
              <a:rPr lang="en-US" sz="1200" dirty="0" err="1"/>
              <a:t>as.numeric</a:t>
            </a:r>
            <a:r>
              <a:rPr lang="en-US" sz="1200" dirty="0"/>
              <a:t>(predict(out,CRT1[</a:t>
            </a:r>
            <a:r>
              <a:rPr lang="en-US" sz="1200" dirty="0" err="1"/>
              <a:t>Ind</a:t>
            </a:r>
            <a:r>
              <a:rPr lang="en-US" sz="1200" dirty="0"/>
              <a:t>[[k]],]))</a:t>
            </a:r>
          </a:p>
          <a:p>
            <a:pPr marL="457200" indent="-457200">
              <a:buNone/>
            </a:pPr>
            <a:r>
              <a:rPr lang="en-US" sz="1200" dirty="0"/>
              <a:t>     out&lt;-lm(Strength~.,CRT1[-</a:t>
            </a:r>
            <a:r>
              <a:rPr lang="en-US" sz="1200" dirty="0" err="1"/>
              <a:t>Ind</a:t>
            </a:r>
            <a:r>
              <a:rPr lang="en-US" sz="1200" dirty="0"/>
              <a:t>[[k]],])</a:t>
            </a:r>
          </a:p>
          <a:p>
            <a:pPr marL="457200" indent="-457200">
              <a:buNone/>
            </a:pPr>
            <a:r>
              <a:rPr lang="en-US" sz="1200" dirty="0"/>
              <a:t>     </a:t>
            </a:r>
            <a:r>
              <a:rPr lang="en-US" sz="1200" dirty="0" err="1"/>
              <a:t>yhat</a:t>
            </a:r>
            <a:r>
              <a:rPr lang="en-US" sz="1200" dirty="0"/>
              <a:t>[</a:t>
            </a:r>
            <a:r>
              <a:rPr lang="en-US" sz="1200" dirty="0" err="1"/>
              <a:t>Ind</a:t>
            </a:r>
            <a:r>
              <a:rPr lang="en-US" sz="1200" dirty="0"/>
              <a:t>[[k]],3]&lt;-</a:t>
            </a:r>
            <a:r>
              <a:rPr lang="en-US" sz="1200" dirty="0" err="1"/>
              <a:t>as.numeric</a:t>
            </a:r>
            <a:r>
              <a:rPr lang="en-US" sz="1200" dirty="0"/>
              <a:t>(predict(out,CRT1[</a:t>
            </a:r>
            <a:r>
              <a:rPr lang="en-US" sz="1200" dirty="0" err="1"/>
              <a:t>Ind</a:t>
            </a:r>
            <a:r>
              <a:rPr lang="en-US" sz="1200" dirty="0"/>
              <a:t>[[k]],]))</a:t>
            </a:r>
          </a:p>
          <a:p>
            <a:pPr marL="457200" indent="-457200">
              <a:buNone/>
            </a:pPr>
            <a:r>
              <a:rPr lang="en-US" sz="1200" dirty="0"/>
              <a:t>  } #end of k loop</a:t>
            </a:r>
          </a:p>
          <a:p>
            <a:pPr marL="457200" indent="-457200">
              <a:buNone/>
            </a:pPr>
            <a:r>
              <a:rPr lang="en-US" sz="1200" dirty="0"/>
              <a:t>  MSE[j,]=apply(yhat,2,function(x) sum((y-x)^2))/n</a:t>
            </a:r>
          </a:p>
          <a:p>
            <a:pPr marL="457200" indent="-457200">
              <a:buNone/>
            </a:pPr>
            <a:r>
              <a:rPr lang="en-US" sz="1200" dirty="0"/>
              <a:t>} #end of j loop</a:t>
            </a:r>
          </a:p>
          <a:p>
            <a:pPr marL="457200" indent="-457200">
              <a:buNone/>
            </a:pPr>
            <a:r>
              <a:rPr lang="en-US" sz="1200" dirty="0" smtClean="0"/>
              <a:t>MSE</a:t>
            </a:r>
          </a:p>
          <a:p>
            <a:pPr marL="457200" indent="-457200">
              <a:buNone/>
            </a:pPr>
            <a:r>
              <a:rPr lang="en-US" sz="1200" dirty="0" err="1" smtClean="0"/>
              <a:t>MSEAve</a:t>
            </a:r>
            <a:r>
              <a:rPr lang="en-US" sz="1200" dirty="0"/>
              <a:t>&lt;- apply(MSE,2,mean); </a:t>
            </a:r>
            <a:r>
              <a:rPr lang="en-US" sz="1200" dirty="0" err="1"/>
              <a:t>MSEAve</a:t>
            </a:r>
            <a:r>
              <a:rPr lang="en-US" sz="1200" dirty="0"/>
              <a:t> #averaged mean square CV error</a:t>
            </a:r>
          </a:p>
          <a:p>
            <a:pPr marL="457200" indent="-457200">
              <a:buNone/>
            </a:pPr>
            <a:r>
              <a:rPr lang="en-US" sz="1200" dirty="0" err="1"/>
              <a:t>MSEsd</a:t>
            </a:r>
            <a:r>
              <a:rPr lang="en-US" sz="1200" dirty="0"/>
              <a:t> &lt;- apply(MSE,2,sd); </a:t>
            </a:r>
            <a:r>
              <a:rPr lang="en-US" sz="1200" dirty="0" err="1"/>
              <a:t>MSEsd</a:t>
            </a:r>
            <a:r>
              <a:rPr lang="en-US" sz="1200" dirty="0"/>
              <a:t>   #SD of mean square CV error</a:t>
            </a:r>
          </a:p>
          <a:p>
            <a:pPr marL="457200" indent="-457200">
              <a:buNone/>
            </a:pPr>
            <a:r>
              <a:rPr lang="en-US" sz="1200" dirty="0"/>
              <a:t>r2&lt;-1-MSEAve/</a:t>
            </a:r>
            <a:r>
              <a:rPr lang="en-US" sz="1200" dirty="0" err="1"/>
              <a:t>var</a:t>
            </a:r>
            <a:r>
              <a:rPr lang="en-US" sz="1200" dirty="0"/>
              <a:t>(y); r2  #CV r^2</a:t>
            </a:r>
          </a:p>
        </p:txBody>
      </p:sp>
    </p:spTree>
    <p:extLst>
      <p:ext uri="{BB962C8B-B14F-4D97-AF65-F5344CB8AC3E}">
        <p14:creationId xmlns:p14="http://schemas.microsoft.com/office/powerpoint/2010/main" val="420682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The </a:t>
            </a:r>
            <a:r>
              <a:rPr lang="en-US" dirty="0"/>
              <a:t>best value of </a:t>
            </a:r>
            <a:r>
              <a:rPr lang="en-US" i="1" dirty="0" smtClean="0">
                <a:latin typeface="Symbol" panose="05050102010706020507" pitchFamily="18" charset="2"/>
              </a:rPr>
              <a:t>l</a:t>
            </a:r>
            <a:r>
              <a:rPr lang="en-US" dirty="0" smtClean="0"/>
              <a:t> is the value that results in the smallest SSE</a:t>
            </a:r>
            <a:r>
              <a:rPr lang="en-US" baseline="-25000" dirty="0" smtClean="0"/>
              <a:t>CV</a:t>
            </a:r>
            <a:r>
              <a:rPr lang="en-US" dirty="0" smtClean="0"/>
              <a:t> (or equivalently, the largest CV r^2, smallest CV SD(e), </a:t>
            </a:r>
            <a:r>
              <a:rPr lang="en-US" dirty="0" err="1" smtClean="0"/>
              <a:t>etc</a:t>
            </a:r>
            <a:r>
              <a:rPr lang="en-US" dirty="0" smtClean="0"/>
              <a:t>). </a:t>
            </a:r>
            <a:endParaRPr lang="en-US" dirty="0"/>
          </a:p>
          <a:p>
            <a:r>
              <a:rPr lang="en-US" dirty="0"/>
              <a:t>How can we decide the best number of hidden layer nodes?</a:t>
            </a:r>
          </a:p>
          <a:p>
            <a:r>
              <a:rPr lang="en-US" dirty="0" smtClean="0"/>
              <a:t>Why should we use the same CV partition when comparing two models?</a:t>
            </a:r>
          </a:p>
          <a:p>
            <a:r>
              <a:rPr lang="en-US" dirty="0" smtClean="0"/>
              <a:t>What are the pros and cons of n-fold CV versus K-fold CV for other K, e.g., 3, 5, or 10?</a:t>
            </a:r>
          </a:p>
        </p:txBody>
      </p:sp>
    </p:spTree>
    <p:extLst>
      <p:ext uri="{BB962C8B-B14F-4D97-AF65-F5344CB8AC3E}">
        <p14:creationId xmlns:p14="http://schemas.microsoft.com/office/powerpoint/2010/main" val="449734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Effects of the Predictors in Complex Supervised Learning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spcBef>
                    <a:spcPts val="2000"/>
                  </a:spcBef>
                  <a:buNone/>
                </a:pPr>
                <a:r>
                  <a:rPr lang="en-US" sz="2000" b="1" dirty="0" smtClean="0"/>
                  <a:t>Goal:</a:t>
                </a:r>
                <a:r>
                  <a:rPr lang="en-US" sz="2000" dirty="0"/>
                  <a:t>  For generic black-box fitted supervised learning model </a:t>
                </a:r>
                <a14:m>
                  <m:oMath xmlns:m="http://schemas.openxmlformats.org/officeDocument/2006/math">
                    <m:acc>
                      <m:accPr>
                        <m:chr m:val="̂"/>
                        <m:ctrlPr>
                          <a:rPr lang="en-US" sz="2000" b="0" i="1" smtClean="0">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ea typeface="Times New Roman" panose="02020603050405020304" pitchFamily="18" charset="0"/>
                            <a:cs typeface="Times New Roman" panose="02020603050405020304" pitchFamily="18" charset="0"/>
                          </a:rPr>
                          <m:t>𝑦</m:t>
                        </m:r>
                      </m:e>
                    </m:acc>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000" i="1">
                            <a:latin typeface="Cambria Math" panose="02040503050406030204" pitchFamily="18" charset="0"/>
                          </a:rPr>
                        </m:ctrlPr>
                      </m:dPr>
                      <m:e>
                        <m:r>
                          <a:rPr lang="en-US" sz="2000" b="1" i="1">
                            <a:latin typeface="Cambria Math" panose="02040503050406030204" pitchFamily="18" charset="0"/>
                            <a:ea typeface="Times New Roman" panose="02020603050405020304" pitchFamily="18" charset="0"/>
                            <a:cs typeface="Times New Roman" panose="02020603050405020304" pitchFamily="18" charset="0"/>
                          </a:rPr>
                          <m:t>𝐱</m:t>
                        </m:r>
                      </m:e>
                    </m:d>
                  </m:oMath>
                </a14:m>
                <a:r>
                  <a:rPr lang="en-US" sz="2000" dirty="0"/>
                  <a:t>, </a:t>
                </a:r>
                <a:r>
                  <a:rPr lang="en-US" sz="2000" dirty="0" smtClean="0"/>
                  <a:t>plot </a:t>
                </a:r>
                <a:r>
                  <a:rPr lang="en-US" sz="2000" dirty="0"/>
                  <a:t>some </a:t>
                </a:r>
                <a:r>
                  <a:rPr lang="en-US" sz="2000" dirty="0" smtClean="0"/>
                  <a:t>suitably </a:t>
                </a:r>
                <a:r>
                  <a:rPr lang="en-US" sz="2000" dirty="0"/>
                  <a:t>"averaged" version of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000" i="1">
                            <a:latin typeface="Cambria Math" panose="02040503050406030204" pitchFamily="18" charset="0"/>
                          </a:rPr>
                        </m:ctrlPr>
                      </m:dPr>
                      <m:e>
                        <m:r>
                          <a:rPr lang="en-US" sz="2000" b="1" i="1">
                            <a:latin typeface="Cambria Math" panose="02040503050406030204" pitchFamily="18" charset="0"/>
                            <a:ea typeface="Times New Roman" panose="02020603050405020304" pitchFamily="18" charset="0"/>
                            <a:cs typeface="Times New Roman" panose="02020603050405020304" pitchFamily="18" charset="0"/>
                          </a:rPr>
                          <m:t>𝑿</m:t>
                        </m:r>
                      </m:e>
                    </m:d>
                  </m:oMath>
                </a14:m>
                <a:r>
                  <a:rPr lang="en-US" sz="2000" dirty="0"/>
                  <a:t> </a:t>
                </a:r>
                <a:r>
                  <a:rPr lang="en-US" sz="2000" dirty="0" smtClean="0"/>
                  <a:t>vs</a:t>
                </a:r>
                <a:r>
                  <a:rPr lang="en-US" sz="2000" dirty="0"/>
                  <a:t>. each of </a:t>
                </a:r>
                <a:r>
                  <a:rPr lang="en-US" sz="2000" i="1"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 ., </a:t>
                </a:r>
                <a:r>
                  <a:rPr lang="en-US" sz="2000" i="1" dirty="0" err="1" smtClean="0">
                    <a:latin typeface="Times New Roman" pitchFamily="18" charset="0"/>
                    <a:cs typeface="Times New Roman" pitchFamily="18" charset="0"/>
                  </a:rPr>
                  <a:t>X</a:t>
                </a:r>
                <a:r>
                  <a:rPr lang="en-US" sz="2000" i="1" baseline="-25000" dirty="0" err="1" smtClean="0">
                    <a:latin typeface="Times New Roman" pitchFamily="18" charset="0"/>
                    <a:cs typeface="Times New Roman" pitchFamily="18" charset="0"/>
                  </a:rPr>
                  <a:t>k</a:t>
                </a:r>
                <a:r>
                  <a:rPr lang="en-US" sz="2000" dirty="0" smtClean="0"/>
                  <a:t>  </a:t>
                </a:r>
                <a:r>
                  <a:rPr lang="en-US" sz="2000" dirty="0"/>
                  <a:t>(and </a:t>
                </a:r>
                <a:r>
                  <a:rPr lang="en-US" sz="2000" dirty="0" smtClean="0"/>
                  <a:t>vs. pairs </a:t>
                </a:r>
                <a:r>
                  <a:rPr lang="en-US" sz="2000" dirty="0"/>
                  <a:t>of </a:t>
                </a:r>
                <a:r>
                  <a:rPr lang="en-US" sz="2000" dirty="0" smtClean="0"/>
                  <a:t>predictors for 2nd-order interaction effects) </a:t>
                </a:r>
                <a:r>
                  <a:rPr lang="en-US" sz="2000" dirty="0"/>
                  <a:t>to help </a:t>
                </a:r>
                <a:r>
                  <a:rPr lang="en-US" sz="2000" dirty="0" smtClean="0"/>
                  <a:t>visualize and assess:</a:t>
                </a:r>
                <a:endParaRPr lang="en-US" sz="2000" dirty="0"/>
              </a:p>
              <a:p>
                <a:pPr marL="574675">
                  <a:spcBef>
                    <a:spcPts val="1000"/>
                  </a:spcBef>
                </a:pPr>
                <a:r>
                  <a:rPr lang="en-US" sz="2000" dirty="0"/>
                  <a:t>Which </a:t>
                </a:r>
                <a:r>
                  <a:rPr lang="en-US" sz="2000" dirty="0" smtClean="0"/>
                  <a:t>predictors </a:t>
                </a:r>
                <a:r>
                  <a:rPr lang="en-US" sz="2000" dirty="0"/>
                  <a:t>have the biggest effect on the response, and</a:t>
                </a:r>
              </a:p>
              <a:p>
                <a:pPr marL="574675"/>
                <a:r>
                  <a:rPr lang="en-US" sz="2000" dirty="0"/>
                  <a:t>What is the nature of their effect </a:t>
                </a:r>
                <a:r>
                  <a:rPr lang="en-US" sz="2000" dirty="0" smtClean="0"/>
                  <a:t>on </a:t>
                </a:r>
                <a14:m>
                  <m:oMath xmlns:m="http://schemas.openxmlformats.org/officeDocument/2006/math">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ea typeface="Times New Roman" panose="02020603050405020304" pitchFamily="18" charset="0"/>
                            <a:cs typeface="Times New Roman" panose="02020603050405020304" pitchFamily="18" charset="0"/>
                          </a:rPr>
                          <m:t>𝑦</m:t>
                        </m:r>
                      </m:e>
                    </m:acc>
                  </m:oMath>
                </a14:m>
                <a:r>
                  <a:rPr lang="en-US" sz="2000" dirty="0" smtClean="0"/>
                  <a:t> (positive</a:t>
                </a:r>
                <a:r>
                  <a:rPr lang="en-US" sz="2000" dirty="0"/>
                  <a:t>, negative, monotonic, nonlinear, interactions, </a:t>
                </a:r>
                <a:r>
                  <a:rPr lang="en-US" sz="2000" dirty="0" err="1"/>
                  <a:t>etc</a:t>
                </a:r>
                <a:r>
                  <a:rPr lang="en-US" sz="2000" dirty="0"/>
                  <a:t>)</a:t>
                </a:r>
              </a:p>
              <a:p>
                <a:pPr marL="0" indent="0">
                  <a:spcBef>
                    <a:spcPts val="1500"/>
                  </a:spcBef>
                  <a:buNone/>
                </a:pPr>
                <a:r>
                  <a:rPr lang="en-US" sz="2000" dirty="0" smtClean="0"/>
                  <a:t>e.g., we want to produce "main effects" plots like these:</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471" r="-963"/>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t="6413" r="25439" b="19559"/>
          <a:stretch/>
        </p:blipFill>
        <p:spPr>
          <a:xfrm>
            <a:off x="437814" y="4335404"/>
            <a:ext cx="2313225" cy="2286000"/>
          </a:xfrm>
          <a:prstGeom prst="rect">
            <a:avLst/>
          </a:prstGeom>
        </p:spPr>
      </p:pic>
      <p:pic>
        <p:nvPicPr>
          <p:cNvPr id="5" name="Picture 4"/>
          <p:cNvPicPr>
            <a:picLocks noChangeAspect="1"/>
          </p:cNvPicPr>
          <p:nvPr/>
        </p:nvPicPr>
        <p:blipFill rotWithShape="1">
          <a:blip r:embed="rId4"/>
          <a:srcRect t="6471" r="25888" b="19203"/>
          <a:stretch/>
        </p:blipFill>
        <p:spPr>
          <a:xfrm>
            <a:off x="6541665" y="4335404"/>
            <a:ext cx="2299278" cy="2295144"/>
          </a:xfrm>
          <a:prstGeom prst="rect">
            <a:avLst/>
          </a:prstGeom>
        </p:spPr>
      </p:pic>
      <p:pic>
        <p:nvPicPr>
          <p:cNvPr id="6" name="Picture 5"/>
          <p:cNvPicPr>
            <a:picLocks noChangeAspect="1"/>
          </p:cNvPicPr>
          <p:nvPr/>
        </p:nvPicPr>
        <p:blipFill rotWithShape="1">
          <a:blip r:embed="rId5"/>
          <a:srcRect t="6175" r="26716" b="17724"/>
          <a:stretch/>
        </p:blipFill>
        <p:spPr>
          <a:xfrm>
            <a:off x="2955462" y="4335404"/>
            <a:ext cx="2273601" cy="2350008"/>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601163" y="4956410"/>
                <a:ext cx="524182"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3600" b="1" i="1" baseline="0" smtClean="0">
                          <a:latin typeface="Cambria Math" panose="02040503050406030204" pitchFamily="18" charset="0"/>
                          <a:ea typeface="Cambria Math" panose="02040503050406030204" pitchFamily="18" charset="0"/>
                        </a:rPr>
                        <m:t>⋯</m:t>
                      </m:r>
                    </m:oMath>
                  </m:oMathPara>
                </a14:m>
                <a:endParaRPr lang="en-US" sz="3600" i="0" baseline="0" dirty="0" smtClean="0">
                  <a:latin typeface="+mn-lt"/>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601163" y="4956410"/>
                <a:ext cx="524182" cy="55399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71463" y="6548252"/>
                <a:ext cx="25507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baseline="0" smtClean="0">
                              <a:latin typeface="Cambria Math" panose="02040503050406030204" pitchFamily="18" charset="0"/>
                            </a:rPr>
                          </m:ctrlPr>
                        </m:sSubPr>
                        <m:e>
                          <m:r>
                            <a:rPr lang="en-US" sz="1600" b="0" i="1" baseline="0" smtClean="0">
                              <a:latin typeface="Cambria Math" panose="02040503050406030204" pitchFamily="18" charset="0"/>
                            </a:rPr>
                            <m:t>𝑥</m:t>
                          </m:r>
                        </m:e>
                        <m:sub>
                          <m:r>
                            <a:rPr lang="en-US" sz="1600" b="0" i="1" baseline="0" smtClean="0">
                              <a:latin typeface="Cambria Math" panose="02040503050406030204" pitchFamily="18" charset="0"/>
                            </a:rPr>
                            <m:t>1</m:t>
                          </m:r>
                        </m:sub>
                      </m:sSub>
                    </m:oMath>
                  </m:oMathPara>
                </a14:m>
                <a:endParaRPr lang="en-US" sz="1600" b="0" i="0" baseline="0" dirty="0" smtClean="0">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571463" y="6548252"/>
                <a:ext cx="255070" cy="246221"/>
              </a:xfrm>
              <a:prstGeom prst="rect">
                <a:avLst/>
              </a:prstGeom>
              <a:blipFill rotWithShape="0">
                <a:blip r:embed="rId7"/>
                <a:stretch>
                  <a:fillRect l="-9524" r="-476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48503" y="4399465"/>
                <a:ext cx="45365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600" b="0" i="1" baseline="0" smtClean="0">
                          <a:latin typeface="Cambria Math" panose="02040503050406030204" pitchFamily="18" charset="0"/>
                        </a:rPr>
                        <m:t>𝑓</m:t>
                      </m:r>
                      <m:d>
                        <m:dPr>
                          <m:ctrlPr>
                            <a:rPr lang="en-US" sz="1600" b="0" i="1" baseline="0" smtClean="0">
                              <a:latin typeface="Cambria Math" panose="02040503050406030204" pitchFamily="18" charset="0"/>
                            </a:rPr>
                          </m:ctrlPr>
                        </m:dPr>
                        <m:e>
                          <m:r>
                            <a:rPr lang="en-US" sz="1600" b="1" i="0" baseline="0" smtClean="0">
                              <a:latin typeface="Cambria Math" panose="02040503050406030204" pitchFamily="18" charset="0"/>
                            </a:rPr>
                            <m:t>𝐱</m:t>
                          </m:r>
                        </m:e>
                      </m:d>
                    </m:oMath>
                  </m:oMathPara>
                </a14:m>
                <a:endParaRPr lang="en-US" sz="1600" b="0" i="0" baseline="0" dirty="0" smtClean="0">
                  <a:latin typeface="+mn-lt"/>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48503" y="4399465"/>
                <a:ext cx="453650" cy="246221"/>
              </a:xfrm>
              <a:prstGeom prst="rect">
                <a:avLst/>
              </a:prstGeom>
              <a:blipFill rotWithShape="0">
                <a:blip r:embed="rId8"/>
                <a:stretch>
                  <a:fillRect l="-14865"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19298" y="6548252"/>
                <a:ext cx="259815"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baseline="0" smtClean="0">
                              <a:latin typeface="Cambria Math" panose="02040503050406030204" pitchFamily="18" charset="0"/>
                            </a:rPr>
                          </m:ctrlPr>
                        </m:sSubPr>
                        <m:e>
                          <m:r>
                            <a:rPr lang="en-US" sz="1600" b="0" i="1" baseline="0" smtClean="0">
                              <a:latin typeface="Cambria Math" panose="02040503050406030204" pitchFamily="18" charset="0"/>
                            </a:rPr>
                            <m:t>𝑥</m:t>
                          </m:r>
                        </m:e>
                        <m:sub>
                          <m:r>
                            <a:rPr lang="en-US" sz="1600" b="0" i="1" baseline="0" smtClean="0">
                              <a:latin typeface="Cambria Math" panose="02040503050406030204" pitchFamily="18" charset="0"/>
                            </a:rPr>
                            <m:t>2</m:t>
                          </m:r>
                        </m:sub>
                      </m:sSub>
                    </m:oMath>
                  </m:oMathPara>
                </a14:m>
                <a:endParaRPr lang="en-US" sz="1600" b="0" i="0" baseline="0" dirty="0" smtClean="0">
                  <a:latin typeface="+mn-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19298" y="6548252"/>
                <a:ext cx="259815" cy="246221"/>
              </a:xfrm>
              <a:prstGeom prst="rect">
                <a:avLst/>
              </a:prstGeom>
              <a:blipFill rotWithShape="0">
                <a:blip r:embed="rId9"/>
                <a:stretch>
                  <a:fillRect l="-9524" r="-7143"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268906" y="4399466"/>
                <a:ext cx="45365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600" b="0" i="1" baseline="0" smtClean="0">
                          <a:latin typeface="Cambria Math" panose="02040503050406030204" pitchFamily="18" charset="0"/>
                        </a:rPr>
                        <m:t>𝑓</m:t>
                      </m:r>
                      <m:d>
                        <m:dPr>
                          <m:ctrlPr>
                            <a:rPr lang="en-US" sz="1600" b="0" i="1" baseline="0" smtClean="0">
                              <a:latin typeface="Cambria Math" panose="02040503050406030204" pitchFamily="18" charset="0"/>
                            </a:rPr>
                          </m:ctrlPr>
                        </m:dPr>
                        <m:e>
                          <m:r>
                            <a:rPr lang="en-US" sz="1600" b="1" i="0" baseline="0" smtClean="0">
                              <a:latin typeface="Cambria Math" panose="02040503050406030204" pitchFamily="18" charset="0"/>
                            </a:rPr>
                            <m:t>𝐱</m:t>
                          </m:r>
                        </m:e>
                      </m:d>
                    </m:oMath>
                  </m:oMathPara>
                </a14:m>
                <a:endParaRPr lang="en-US" sz="1600" b="0" i="0" baseline="0" dirty="0" smtClean="0">
                  <a:latin typeface="+mn-l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268906" y="4399466"/>
                <a:ext cx="453650" cy="246221"/>
              </a:xfrm>
              <a:prstGeom prst="rect">
                <a:avLst/>
              </a:prstGeom>
              <a:blipFill rotWithShape="0">
                <a:blip r:embed="rId10"/>
                <a:stretch>
                  <a:fillRect l="-13333"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714294" y="6507437"/>
                <a:ext cx="274178"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baseline="0" smtClean="0">
                              <a:latin typeface="Cambria Math" panose="02040503050406030204" pitchFamily="18" charset="0"/>
                            </a:rPr>
                          </m:ctrlPr>
                        </m:sSubPr>
                        <m:e>
                          <m:r>
                            <a:rPr lang="en-US" sz="1600" b="0" i="1" baseline="0" smtClean="0">
                              <a:latin typeface="Cambria Math" panose="02040503050406030204" pitchFamily="18" charset="0"/>
                            </a:rPr>
                            <m:t>𝑥</m:t>
                          </m:r>
                        </m:e>
                        <m:sub>
                          <m:r>
                            <a:rPr lang="en-US" sz="1600" b="0" i="1" baseline="0" smtClean="0">
                              <a:latin typeface="Cambria Math" panose="02040503050406030204" pitchFamily="18" charset="0"/>
                            </a:rPr>
                            <m:t>𝑘</m:t>
                          </m:r>
                        </m:sub>
                      </m:sSub>
                    </m:oMath>
                  </m:oMathPara>
                </a14:m>
                <a:endParaRPr lang="en-US" sz="1600" b="0" i="0" baseline="0" dirty="0" smtClean="0">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714294" y="6507437"/>
                <a:ext cx="274178" cy="246221"/>
              </a:xfrm>
              <a:prstGeom prst="rect">
                <a:avLst/>
              </a:prstGeom>
              <a:blipFill rotWithShape="0">
                <a:blip r:embed="rId11"/>
                <a:stretch>
                  <a:fillRect l="-6667" r="-4444"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863902" y="4358651"/>
                <a:ext cx="45365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600" b="0" i="1" baseline="0" smtClean="0">
                          <a:latin typeface="Cambria Math" panose="02040503050406030204" pitchFamily="18" charset="0"/>
                        </a:rPr>
                        <m:t>𝑓</m:t>
                      </m:r>
                      <m:d>
                        <m:dPr>
                          <m:ctrlPr>
                            <a:rPr lang="en-US" sz="1600" b="0" i="1" baseline="0" smtClean="0">
                              <a:latin typeface="Cambria Math" panose="02040503050406030204" pitchFamily="18" charset="0"/>
                            </a:rPr>
                          </m:ctrlPr>
                        </m:dPr>
                        <m:e>
                          <m:r>
                            <a:rPr lang="en-US" sz="1600" b="1" i="0" baseline="0" smtClean="0">
                              <a:latin typeface="Cambria Math" panose="02040503050406030204" pitchFamily="18" charset="0"/>
                            </a:rPr>
                            <m:t>𝐱</m:t>
                          </m:r>
                        </m:e>
                      </m:d>
                    </m:oMath>
                  </m:oMathPara>
                </a14:m>
                <a:endParaRPr lang="en-US" sz="1600" b="0" i="0" baseline="0" dirty="0" smtClean="0">
                  <a:latin typeface="+mn-lt"/>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863902" y="4358651"/>
                <a:ext cx="453650" cy="246221"/>
              </a:xfrm>
              <a:prstGeom prst="rect">
                <a:avLst/>
              </a:prstGeom>
              <a:blipFill rotWithShape="0">
                <a:blip r:embed="rId12"/>
                <a:stretch>
                  <a:fillRect l="-14865" b="-37500"/>
                </a:stretch>
              </a:blipFill>
            </p:spPr>
            <p:txBody>
              <a:bodyPr/>
              <a:lstStyle/>
              <a:p>
                <a:r>
                  <a:rPr lang="en-US">
                    <a:noFill/>
                  </a:rPr>
                  <a:t> </a:t>
                </a:r>
              </a:p>
            </p:txBody>
          </p:sp>
        </mc:Fallback>
      </mc:AlternateContent>
    </p:spTree>
    <p:extLst>
      <p:ext uri="{BB962C8B-B14F-4D97-AF65-F5344CB8AC3E}">
        <p14:creationId xmlns:p14="http://schemas.microsoft.com/office/powerpoint/2010/main" val="2493872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obviously care about </a:t>
            </a:r>
            <a:r>
              <a:rPr lang="en-US" dirty="0" smtClean="0"/>
              <a:t>understanding the effects of the predictors </a:t>
            </a:r>
            <a:r>
              <a:rPr lang="en-US" dirty="0"/>
              <a:t>if the purpose of the analysis is explanatory. Why do we care if the purpose is </a:t>
            </a:r>
            <a:r>
              <a:rPr lang="en-US" dirty="0" smtClean="0"/>
              <a:t>purely predictive</a:t>
            </a:r>
            <a:r>
              <a:rPr lang="en-US" dirty="0"/>
              <a:t>?</a:t>
            </a:r>
          </a:p>
          <a:p>
            <a:pPr lvl="1"/>
            <a:r>
              <a:rPr lang="en-US" sz="1600" dirty="0"/>
              <a:t>Transparency is important for many reasons</a:t>
            </a:r>
          </a:p>
          <a:p>
            <a:pPr lvl="1"/>
            <a:r>
              <a:rPr lang="en-US" sz="1600" dirty="0"/>
              <a:t>If the effect of a predictor violates intuition, then either your model is unreliable or you have discovered something interesting</a:t>
            </a:r>
          </a:p>
          <a:p>
            <a:pPr lvl="1"/>
            <a:r>
              <a:rPr lang="en-US" sz="1600" dirty="0"/>
              <a:t>You may want to go beyond pure prediction and use the model for decision making and active intervention</a:t>
            </a:r>
          </a:p>
          <a:p>
            <a:pPr lvl="1"/>
            <a:r>
              <a:rPr lang="en-US" sz="1600" dirty="0"/>
              <a:t>Regulatory environments . . .</a:t>
            </a:r>
          </a:p>
          <a:p>
            <a:pPr>
              <a:spcBef>
                <a:spcPts val="1500"/>
              </a:spcBef>
            </a:pPr>
            <a:r>
              <a:rPr lang="en-US" dirty="0" smtClean="0"/>
              <a:t>Some </a:t>
            </a:r>
            <a:r>
              <a:rPr lang="en-US" dirty="0"/>
              <a:t>approaches for visualizing the </a:t>
            </a:r>
            <a:r>
              <a:rPr lang="en-US" dirty="0" smtClean="0"/>
              <a:t>main and interaction effects </a:t>
            </a:r>
            <a:r>
              <a:rPr lang="en-US" dirty="0"/>
              <a:t>of </a:t>
            </a:r>
            <a:r>
              <a:rPr lang="en-US" dirty="0" smtClean="0"/>
              <a:t>the </a:t>
            </a:r>
            <a:r>
              <a:rPr lang="en-US" dirty="0"/>
              <a:t>predictors are:</a:t>
            </a:r>
          </a:p>
          <a:p>
            <a:pPr lvl="1">
              <a:spcBef>
                <a:spcPts val="400"/>
              </a:spcBef>
            </a:pPr>
            <a:r>
              <a:rPr lang="en-US" sz="1800" dirty="0"/>
              <a:t>Partial dependence (PD) plots (Friedman, 2001 – original </a:t>
            </a:r>
            <a:r>
              <a:rPr lang="en-US" sz="1800" dirty="0" err="1"/>
              <a:t>gbm</a:t>
            </a:r>
            <a:r>
              <a:rPr lang="en-US" sz="1800" dirty="0"/>
              <a:t> paper</a:t>
            </a:r>
            <a:r>
              <a:rPr lang="en-US" sz="1800" dirty="0" smtClean="0"/>
              <a:t>)</a:t>
            </a:r>
          </a:p>
          <a:p>
            <a:pPr lvl="1">
              <a:spcBef>
                <a:spcPts val="400"/>
              </a:spcBef>
            </a:pPr>
            <a:r>
              <a:rPr lang="en-US" sz="1800" dirty="0" smtClean="0"/>
              <a:t>Accumulated local effects (ALE) plots (Apley &amp; Zhu, 2019)</a:t>
            </a:r>
            <a:endParaRPr lang="en-US" sz="1800" dirty="0"/>
          </a:p>
          <a:p>
            <a:pPr lvl="1">
              <a:spcBef>
                <a:spcPts val="400"/>
              </a:spcBef>
            </a:pPr>
            <a:r>
              <a:rPr lang="en-US" sz="1800" dirty="0"/>
              <a:t>Marginal (M) </a:t>
            </a:r>
            <a:r>
              <a:rPr lang="en-US" sz="1800" dirty="0" smtClean="0"/>
              <a:t>plots (do NOT use these)</a:t>
            </a:r>
            <a:endParaRPr lang="en-US" sz="1800" dirty="0"/>
          </a:p>
          <a:p>
            <a:endParaRPr lang="en-US" sz="1800" dirty="0"/>
          </a:p>
        </p:txBody>
      </p:sp>
    </p:spTree>
    <p:extLst>
      <p:ext uri="{BB962C8B-B14F-4D97-AF65-F5344CB8AC3E}">
        <p14:creationId xmlns:p14="http://schemas.microsoft.com/office/powerpoint/2010/main" val="285780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PD, M, and ALE Plots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29360"/>
                <a:ext cx="8229600" cy="1290320"/>
              </a:xfrm>
            </p:spPr>
            <p:txBody>
              <a:bodyPr/>
              <a:lstStyle/>
              <a:p>
                <a:pPr marL="0" indent="0">
                  <a:buNone/>
                </a:pPr>
                <a:r>
                  <a:rPr lang="en-US" dirty="0" smtClean="0"/>
                  <a:t>The main effect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oMath>
                </a14:m>
                <a:r>
                  <a:rPr lang="en-US" dirty="0" smtClean="0"/>
                  <a:t> of a predictor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smtClean="0"/>
                  <a:t> is calculated and plotted for each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smtClean="0"/>
                  <a:t> in some discrete set that covers the range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smtClean="0"/>
                  <a:t>. Likewise for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𝑘</m:t>
                        </m:r>
                      </m:sub>
                    </m:sSub>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29360"/>
                <a:ext cx="8229600" cy="1290320"/>
              </a:xfrm>
              <a:blipFill rotWithShape="0">
                <a:blip r:embed="rId2"/>
                <a:stretch>
                  <a:fillRect l="-1111" t="-3318" r="-1407" b="-37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bwMode="auto">
              <a:xfrm>
                <a:off x="279400" y="2672934"/>
                <a:ext cx="3865880" cy="20305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65000"/>
                  <a:buFont typeface="Monotype Sorts" charset="2"/>
                  <a:buChar char="n"/>
                  <a:defRPr kumimoji="1" sz="20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2"/>
                  </a:buClr>
                  <a:buChar char="–"/>
                  <a:defRPr kumimoji="1" sz="1800">
                    <a:solidFill>
                      <a:srgbClr val="000000"/>
                    </a:solidFill>
                    <a:latin typeface="+mn-lt"/>
                  </a:defRPr>
                </a:lvl2pPr>
                <a:lvl3pPr marL="1143000" indent="-228600" algn="l" rtl="0" eaLnBrk="1" fontAlgn="base" hangingPunct="1">
                  <a:spcBef>
                    <a:spcPct val="20000"/>
                  </a:spcBef>
                  <a:spcAft>
                    <a:spcPct val="0"/>
                  </a:spcAft>
                  <a:buClr>
                    <a:schemeClr val="tx2"/>
                  </a:buClr>
                  <a:buSzPct val="75000"/>
                  <a:buFont typeface="Symbol" pitchFamily="18" charset="2"/>
                  <a:buChar char="·"/>
                  <a:defRPr kumimoji="1" sz="1800">
                    <a:solidFill>
                      <a:srgbClr val="000000"/>
                    </a:solidFill>
                    <a:latin typeface="+mn-lt"/>
                  </a:defRPr>
                </a:lvl3pPr>
                <a:lvl4pPr marL="1600200" indent="-228600" algn="l" rtl="0" eaLnBrk="1" fontAlgn="base" hangingPunct="1">
                  <a:spcBef>
                    <a:spcPct val="20000"/>
                  </a:spcBef>
                  <a:spcAft>
                    <a:spcPct val="0"/>
                  </a:spcAft>
                  <a:buClr>
                    <a:schemeClr val="tx2"/>
                  </a:buClr>
                  <a:buChar char="–"/>
                  <a:defRPr kumimoji="1">
                    <a:solidFill>
                      <a:srgbClr val="000000"/>
                    </a:solidFill>
                    <a:latin typeface="Univers 55" charset="0"/>
                  </a:defRPr>
                </a:lvl4pPr>
                <a:lvl5pPr marL="20574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5pPr>
                <a:lvl6pPr marL="25146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6pPr>
                <a:lvl7pPr marL="29718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7pPr>
                <a:lvl8pPr marL="34290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8pPr>
                <a:lvl9pPr marL="38862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9pPr>
              </a:lstStyle>
              <a:p>
                <a:pPr marL="0" indent="0">
                  <a:buNone/>
                </a:pPr>
                <a:r>
                  <a:rPr lang="en-US" sz="1800" b="0" i="0" u="sng" baseline="0" dirty="0" smtClean="0"/>
                  <a:t>PD plot </a:t>
                </a:r>
                <a:r>
                  <a:rPr lang="en-US" sz="1800" b="0" u="sng" kern="0" baseline="0" dirty="0" smtClean="0">
                    <a:cs typeface="Times New Roman" pitchFamily="18" charset="0"/>
                  </a:rPr>
                  <a:t>x</a:t>
                </a:r>
                <a:r>
                  <a:rPr lang="en-US" sz="1800" b="0" i="0" u="sng" kern="0" baseline="-25000" dirty="0" smtClean="0">
                    <a:cs typeface="Times New Roman" pitchFamily="18" charset="0"/>
                  </a:rPr>
                  <a:t>1</a:t>
                </a:r>
                <a:r>
                  <a:rPr lang="en-US" sz="1800" b="0" i="0" u="sng" baseline="0" dirty="0" smtClean="0"/>
                  <a:t>-effect </a:t>
                </a:r>
                <a:r>
                  <a:rPr lang="en-US" sz="1800" b="0" i="0" u="sng" baseline="0" dirty="0"/>
                  <a:t>and </a:t>
                </a:r>
                <a:r>
                  <a:rPr lang="en-US" sz="1800" b="0" i="0" u="sng" baseline="0" dirty="0" smtClean="0"/>
                  <a:t>its estimator</a:t>
                </a:r>
                <a:endParaRPr lang="en-US" sz="1800" b="0" i="0" u="sng" baseline="0" dirty="0"/>
              </a:p>
              <a:p>
                <a:pPr marL="0" indent="0">
                  <a:buNone/>
                </a:pPr>
                <a:r>
                  <a:rPr lang="en-US" sz="1800" b="0" i="0" kern="0" baseline="0" dirty="0" smtClean="0"/>
                  <a:t> </a:t>
                </a:r>
                <a14:m>
                  <m:oMath xmlns:m="http://schemas.openxmlformats.org/officeDocument/2006/math">
                    <m:sSub>
                      <m:sSubPr>
                        <m:ctrlPr>
                          <a:rPr lang="en-US" sz="1800" b="0" i="1" kern="0" baseline="0">
                            <a:latin typeface="Cambria Math" panose="02040503050406030204" pitchFamily="18" charset="0"/>
                          </a:rPr>
                        </m:ctrlPr>
                      </m:sSubPr>
                      <m:e>
                        <m:r>
                          <a:rPr lang="en-US" sz="1800" b="0" i="1" kern="0" baseline="0">
                            <a:latin typeface="Cambria Math" panose="02040503050406030204" pitchFamily="18" charset="0"/>
                          </a:rPr>
                          <m:t>𝑓</m:t>
                        </m:r>
                      </m:e>
                      <m:sub>
                        <m:r>
                          <a:rPr lang="en-US" sz="1800" b="0" i="1" kern="0" baseline="0">
                            <a:latin typeface="Cambria Math" panose="02040503050406030204" pitchFamily="18" charset="0"/>
                          </a:rPr>
                          <m:t>1,</m:t>
                        </m:r>
                        <m:r>
                          <a:rPr lang="en-US" sz="1800" b="0" i="1" kern="0" baseline="0">
                            <a:latin typeface="Cambria Math" panose="02040503050406030204" pitchFamily="18" charset="0"/>
                          </a:rPr>
                          <m:t>𝑃𝐷</m:t>
                        </m:r>
                      </m:sub>
                    </m:sSub>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i="1" kern="0" baseline="0">
                                <a:latin typeface="Cambria Math" panose="02040503050406030204" pitchFamily="18" charset="0"/>
                              </a:rPr>
                              <m:t>𝑥</m:t>
                            </m:r>
                          </m:e>
                          <m:sub>
                            <m:r>
                              <a:rPr lang="en-US" sz="1800" b="0" i="1" kern="0" baseline="0">
                                <a:latin typeface="Cambria Math" panose="02040503050406030204" pitchFamily="18" charset="0"/>
                              </a:rPr>
                              <m:t>1</m:t>
                            </m:r>
                          </m:sub>
                        </m:sSub>
                      </m:e>
                    </m:d>
                    <m:r>
                      <a:rPr lang="en-US" sz="1800" b="0" i="1" kern="0" baseline="0" smtClean="0">
                        <a:latin typeface="Cambria Math" panose="02040503050406030204" pitchFamily="18" charset="0"/>
                      </a:rPr>
                      <m:t>=</m:t>
                    </m:r>
                    <m:r>
                      <a:rPr lang="en-US" sz="1800" b="0" i="1" kern="0" baseline="0">
                        <a:latin typeface="Cambria Math" panose="02040503050406030204" pitchFamily="18" charset="0"/>
                      </a:rPr>
                      <m:t>𝐸</m:t>
                    </m:r>
                    <m:d>
                      <m:dPr>
                        <m:begChr m:val="["/>
                        <m:endChr m:val="]"/>
                        <m:ctrlPr>
                          <a:rPr lang="en-US" sz="1800" b="1" i="1" kern="0" baseline="0">
                            <a:latin typeface="Cambria Math" panose="02040503050406030204" pitchFamily="18" charset="0"/>
                          </a:rPr>
                        </m:ctrlPr>
                      </m:dPr>
                      <m:e>
                        <m:r>
                          <a:rPr lang="en-US" sz="1800" b="0" i="1" kern="0" baseline="0">
                            <a:latin typeface="Cambria Math" panose="02040503050406030204" pitchFamily="18" charset="0"/>
                          </a:rPr>
                          <m:t>𝑓</m:t>
                        </m:r>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i="1" kern="0" baseline="0">
                                    <a:latin typeface="Cambria Math" panose="02040503050406030204" pitchFamily="18" charset="0"/>
                                  </a:rPr>
                                  <m:t>𝑥</m:t>
                                </m:r>
                              </m:e>
                              <m:sub>
                                <m:r>
                                  <a:rPr lang="en-US" sz="1800" b="0" i="1" kern="0" baseline="0">
                                    <a:latin typeface="Cambria Math" panose="02040503050406030204" pitchFamily="18" charset="0"/>
                                  </a:rPr>
                                  <m:t>1</m:t>
                                </m:r>
                              </m:sub>
                            </m:sSub>
                            <m:r>
                              <a:rPr lang="en-US" sz="1800" b="0" i="1" kern="0" baseline="0">
                                <a:latin typeface="Cambria Math" panose="02040503050406030204" pitchFamily="18" charset="0"/>
                              </a:rPr>
                              <m:t>,</m:t>
                            </m:r>
                            <m:sSub>
                              <m:sSubPr>
                                <m:ctrlPr>
                                  <a:rPr lang="en-US" sz="1800" b="0" i="1" kern="0" baseline="0">
                                    <a:latin typeface="Cambria Math" panose="02040503050406030204" pitchFamily="18" charset="0"/>
                                  </a:rPr>
                                </m:ctrlPr>
                              </m:sSubPr>
                              <m:e>
                                <m:r>
                                  <a:rPr lang="en-US" sz="1800" b="0" i="1" kern="0" baseline="0">
                                    <a:latin typeface="Cambria Math" panose="02040503050406030204" pitchFamily="18" charset="0"/>
                                  </a:rPr>
                                  <m:t>𝑋</m:t>
                                </m:r>
                              </m:e>
                              <m:sub>
                                <m:r>
                                  <a:rPr lang="en-US" sz="1800" b="0" i="1" kern="0" baseline="0">
                                    <a:latin typeface="Cambria Math" panose="02040503050406030204" pitchFamily="18" charset="0"/>
                                  </a:rPr>
                                  <m:t>2</m:t>
                                </m:r>
                              </m:sub>
                            </m:sSub>
                            <m:r>
                              <a:rPr lang="en-US" sz="1800" i="1" kern="0">
                                <a:latin typeface="Cambria Math" panose="02040503050406030204" pitchFamily="18" charset="0"/>
                              </a:rPr>
                              <m:t>,</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𝑋</m:t>
                                </m:r>
                              </m:e>
                              <m:sub>
                                <m:r>
                                  <a:rPr lang="en-US" sz="1800" b="0" i="1" kern="0" smtClean="0">
                                    <a:latin typeface="Cambria Math" panose="02040503050406030204" pitchFamily="18" charset="0"/>
                                  </a:rPr>
                                  <m:t>𝑘</m:t>
                                </m:r>
                              </m:sub>
                            </m:sSub>
                          </m:e>
                        </m:d>
                      </m:e>
                    </m:d>
                  </m:oMath>
                </a14:m>
                <a:endParaRPr lang="en-US" sz="1800" b="1" i="1" kern="0" baseline="0" dirty="0" smtClean="0"/>
              </a:p>
              <a:p>
                <a:pPr marL="0" lvl="0" indent="0">
                  <a:spcBef>
                    <a:spcPts val="1000"/>
                  </a:spcBef>
                  <a:buClr>
                    <a:srgbClr val="FFCC66"/>
                  </a:buClr>
                  <a:buNone/>
                </a:pPr>
                <a:r>
                  <a:rPr lang="en-US" sz="1800" b="0" kern="0" baseline="0" dirty="0" smtClean="0"/>
                  <a:t> </a:t>
                </a:r>
                <a14:m>
                  <m:oMath xmlns:m="http://schemas.openxmlformats.org/officeDocument/2006/math">
                    <m:sSub>
                      <m:sSubPr>
                        <m:ctrlPr>
                          <a:rPr lang="en-US" sz="1800" b="0" i="1" kern="0" baseline="0">
                            <a:latin typeface="Cambria Math" panose="02040503050406030204" pitchFamily="18" charset="0"/>
                          </a:rPr>
                        </m:ctrlPr>
                      </m:sSubPr>
                      <m:e>
                        <m:acc>
                          <m:accPr>
                            <m:chr m:val="̂"/>
                            <m:ctrlPr>
                              <a:rPr lang="en-US" sz="1800" b="0" i="1" kern="0" baseline="0">
                                <a:latin typeface="Cambria Math" panose="02040503050406030204" pitchFamily="18" charset="0"/>
                              </a:rPr>
                            </m:ctrlPr>
                          </m:accPr>
                          <m:e>
                            <m:r>
                              <a:rPr lang="en-US" sz="1800" b="0" kern="0" baseline="0">
                                <a:latin typeface="Cambria Math" panose="02040503050406030204" pitchFamily="18" charset="0"/>
                              </a:rPr>
                              <m:t>𝑓</m:t>
                            </m:r>
                          </m:e>
                        </m:acc>
                      </m:e>
                      <m:sub>
                        <m:r>
                          <a:rPr lang="en-US" sz="1800" b="0" kern="0" baseline="0">
                            <a:latin typeface="Cambria Math" panose="02040503050406030204" pitchFamily="18" charset="0"/>
                          </a:rPr>
                          <m:t>1,</m:t>
                        </m:r>
                        <m:r>
                          <a:rPr lang="en-US" sz="1800" b="0" kern="0" baseline="0">
                            <a:latin typeface="Cambria Math" panose="02040503050406030204" pitchFamily="18" charset="0"/>
                          </a:rPr>
                          <m:t>𝑃𝐷</m:t>
                        </m:r>
                      </m:sub>
                    </m:sSub>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r>
                      <a:rPr lang="en-US" sz="1800" b="0" i="0" kern="0" baseline="0" smtClean="0">
                        <a:latin typeface="Cambria Math" panose="02040503050406030204" pitchFamily="18" charset="0"/>
                      </a:rPr>
                      <m:t>=</m:t>
                    </m:r>
                    <m:f>
                      <m:fPr>
                        <m:ctrlPr>
                          <a:rPr lang="en-US" sz="1800" b="0" i="1" kern="0" baseline="0">
                            <a:latin typeface="Cambria Math" panose="02040503050406030204" pitchFamily="18" charset="0"/>
                          </a:rPr>
                        </m:ctrlPr>
                      </m:fPr>
                      <m:num>
                        <m:r>
                          <a:rPr lang="en-US" sz="1800" b="0" kern="0" baseline="0">
                            <a:latin typeface="Cambria Math" panose="02040503050406030204" pitchFamily="18" charset="0"/>
                          </a:rPr>
                          <m:t>1</m:t>
                        </m:r>
                      </m:num>
                      <m:den>
                        <m:r>
                          <a:rPr lang="en-US" sz="1800" b="0" kern="0" baseline="0">
                            <a:latin typeface="Cambria Math" panose="02040503050406030204" pitchFamily="18" charset="0"/>
                          </a:rPr>
                          <m:t>𝑛</m:t>
                        </m:r>
                      </m:den>
                    </m:f>
                    <m:nary>
                      <m:naryPr>
                        <m:chr m:val="∑"/>
                        <m:limLoc m:val="subSup"/>
                        <m:ctrlPr>
                          <a:rPr lang="en-US" sz="1800" b="0" i="1" kern="0" baseline="0">
                            <a:latin typeface="Cambria Math" panose="02040503050406030204" pitchFamily="18" charset="0"/>
                          </a:rPr>
                        </m:ctrlPr>
                      </m:naryPr>
                      <m:sub>
                        <m:r>
                          <a:rPr lang="en-US" sz="1800" b="0" kern="0" baseline="0">
                            <a:latin typeface="Cambria Math" panose="02040503050406030204" pitchFamily="18" charset="0"/>
                          </a:rPr>
                          <m:t>𝑖</m:t>
                        </m:r>
                        <m:r>
                          <a:rPr lang="en-US" sz="1800" b="0" kern="0" baseline="0">
                            <a:latin typeface="Cambria Math" panose="02040503050406030204" pitchFamily="18" charset="0"/>
                          </a:rPr>
                          <m:t>=1</m:t>
                        </m:r>
                      </m:sub>
                      <m:sup>
                        <m:r>
                          <a:rPr lang="en-US" sz="1800" b="0" kern="0" baseline="0">
                            <a:latin typeface="Cambria Math" panose="02040503050406030204" pitchFamily="18" charset="0"/>
                          </a:rPr>
                          <m:t>𝑛</m:t>
                        </m:r>
                      </m:sup>
                      <m:e>
                        <m:r>
                          <a:rPr lang="en-US" sz="1800" b="0" kern="0" baseline="0">
                            <a:latin typeface="Cambria Math" panose="02040503050406030204" pitchFamily="18" charset="0"/>
                          </a:rPr>
                          <m:t>𝑓</m:t>
                        </m:r>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r>
                              <a:rPr lang="en-US" sz="1800" b="0" kern="0" baseline="0">
                                <a:latin typeface="Cambria Math" panose="02040503050406030204" pitchFamily="18" charset="0"/>
                              </a:rPr>
                              <m:t>,</m:t>
                            </m:r>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𝑖</m:t>
                                </m:r>
                                <m:r>
                                  <a:rPr lang="en-US" sz="1800" b="0" kern="0" baseline="0">
                                    <a:latin typeface="Cambria Math" panose="02040503050406030204" pitchFamily="18" charset="0"/>
                                  </a:rPr>
                                  <m:t>,2</m:t>
                                </m:r>
                              </m:sub>
                            </m:sSub>
                            <m:r>
                              <a:rPr lang="en-US" sz="1800" kern="0">
                                <a:latin typeface="Cambria Math" panose="02040503050406030204" pitchFamily="18" charset="0"/>
                              </a:rPr>
                              <m:t>,</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kern="0">
                                    <a:latin typeface="Cambria Math" panose="02040503050406030204" pitchFamily="18" charset="0"/>
                                  </a:rPr>
                                  <m:t>𝑥</m:t>
                                </m:r>
                              </m:e>
                              <m:sub>
                                <m:r>
                                  <a:rPr lang="en-US" sz="1800" kern="0">
                                    <a:latin typeface="Cambria Math" panose="02040503050406030204" pitchFamily="18" charset="0"/>
                                  </a:rPr>
                                  <m:t>𝑖</m:t>
                                </m:r>
                                <m:r>
                                  <a:rPr lang="en-US" sz="1800" kern="0">
                                    <a:latin typeface="Cambria Math" panose="02040503050406030204" pitchFamily="18" charset="0"/>
                                  </a:rPr>
                                  <m:t>,</m:t>
                                </m:r>
                                <m:r>
                                  <a:rPr lang="en-US" sz="1800" b="0" i="1" kern="0" smtClean="0">
                                    <a:latin typeface="Cambria Math" panose="02040503050406030204" pitchFamily="18" charset="0"/>
                                  </a:rPr>
                                  <m:t>𝑘</m:t>
                                </m:r>
                              </m:sub>
                            </m:sSub>
                          </m:e>
                        </m:d>
                      </m:e>
                    </m:nary>
                  </m:oMath>
                </a14:m>
                <a:r>
                  <a:rPr lang="en-US" sz="1800" b="0" i="0" kern="0" baseline="0" dirty="0"/>
                  <a:t> </a:t>
                </a:r>
              </a:p>
            </p:txBody>
          </p:sp>
        </mc:Choice>
        <mc:Fallback xmlns="">
          <p:sp>
            <p:nvSpPr>
              <p:cNvPr id="4" name="Content Placeholder 2"/>
              <p:cNvSpPr txBox="1">
                <a:spLocks noRot="1" noChangeAspect="1" noMove="1" noResize="1" noEditPoints="1" noAdjustHandles="1" noChangeArrowheads="1" noChangeShapeType="1" noTextEdit="1"/>
              </p:cNvSpPr>
              <p:nvPr/>
            </p:nvSpPr>
            <p:spPr bwMode="auto">
              <a:xfrm>
                <a:off x="279400" y="2672934"/>
                <a:ext cx="3865880" cy="2030512"/>
              </a:xfrm>
              <a:prstGeom prst="rect">
                <a:avLst/>
              </a:prstGeom>
              <a:blipFill rotWithShape="0">
                <a:blip r:embed="rId3"/>
                <a:stretch>
                  <a:fillRect l="-1420" t="-149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bwMode="auto">
              <a:xfrm>
                <a:off x="4348480" y="2682240"/>
                <a:ext cx="4643120" cy="2295527"/>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65000"/>
                  <a:buFont typeface="Monotype Sorts" charset="2"/>
                  <a:buChar char="n"/>
                  <a:defRPr kumimoji="1" sz="20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2"/>
                  </a:buClr>
                  <a:buChar char="–"/>
                  <a:defRPr kumimoji="1" sz="1800">
                    <a:solidFill>
                      <a:srgbClr val="000000"/>
                    </a:solidFill>
                    <a:latin typeface="+mn-lt"/>
                  </a:defRPr>
                </a:lvl2pPr>
                <a:lvl3pPr marL="1143000" indent="-228600" algn="l" rtl="0" eaLnBrk="1" fontAlgn="base" hangingPunct="1">
                  <a:spcBef>
                    <a:spcPct val="20000"/>
                  </a:spcBef>
                  <a:spcAft>
                    <a:spcPct val="0"/>
                  </a:spcAft>
                  <a:buClr>
                    <a:schemeClr val="tx2"/>
                  </a:buClr>
                  <a:buSzPct val="75000"/>
                  <a:buFont typeface="Symbol" pitchFamily="18" charset="2"/>
                  <a:buChar char="·"/>
                  <a:defRPr kumimoji="1" sz="1800">
                    <a:solidFill>
                      <a:srgbClr val="000000"/>
                    </a:solidFill>
                    <a:latin typeface="+mn-lt"/>
                  </a:defRPr>
                </a:lvl3pPr>
                <a:lvl4pPr marL="1600200" indent="-228600" algn="l" rtl="0" eaLnBrk="1" fontAlgn="base" hangingPunct="1">
                  <a:spcBef>
                    <a:spcPct val="20000"/>
                  </a:spcBef>
                  <a:spcAft>
                    <a:spcPct val="0"/>
                  </a:spcAft>
                  <a:buClr>
                    <a:schemeClr val="tx2"/>
                  </a:buClr>
                  <a:buChar char="–"/>
                  <a:defRPr kumimoji="1">
                    <a:solidFill>
                      <a:srgbClr val="000000"/>
                    </a:solidFill>
                    <a:latin typeface="Univers 55" charset="0"/>
                  </a:defRPr>
                </a:lvl4pPr>
                <a:lvl5pPr marL="20574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5pPr>
                <a:lvl6pPr marL="25146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6pPr>
                <a:lvl7pPr marL="29718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7pPr>
                <a:lvl8pPr marL="34290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8pPr>
                <a:lvl9pPr marL="38862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9pPr>
              </a:lstStyle>
              <a:p>
                <a:pPr marL="0" indent="0">
                  <a:buNone/>
                </a:pPr>
                <a:r>
                  <a:rPr lang="en-US" sz="1800" b="0" i="0" u="sng" baseline="0" dirty="0" smtClean="0"/>
                  <a:t>M plot </a:t>
                </a:r>
                <a:r>
                  <a:rPr lang="en-US" sz="1800" b="0" u="sng" kern="0" baseline="0" dirty="0" smtClean="0">
                    <a:cs typeface="Times New Roman" pitchFamily="18" charset="0"/>
                  </a:rPr>
                  <a:t>x</a:t>
                </a:r>
                <a:r>
                  <a:rPr lang="en-US" sz="1800" b="0" i="0" u="sng" kern="0" baseline="-25000" dirty="0" smtClean="0">
                    <a:cs typeface="Times New Roman" pitchFamily="18" charset="0"/>
                  </a:rPr>
                  <a:t>1</a:t>
                </a:r>
                <a:r>
                  <a:rPr lang="en-US" sz="1800" b="0" i="0" u="sng" baseline="0" dirty="0" smtClean="0"/>
                  <a:t>-effect </a:t>
                </a:r>
                <a:r>
                  <a:rPr lang="en-US" sz="1800" b="0" i="0" u="sng" baseline="0" dirty="0"/>
                  <a:t>and </a:t>
                </a:r>
                <a:r>
                  <a:rPr lang="en-US" sz="1800" b="0" i="0" u="sng" baseline="0" dirty="0" smtClean="0"/>
                  <a:t>its estimator</a:t>
                </a:r>
                <a:endParaRPr lang="en-US" sz="1800" b="0" i="0" u="sng" baseline="0" dirty="0"/>
              </a:p>
              <a:p>
                <a:pPr marL="0" indent="0">
                  <a:buNone/>
                </a:pPr>
                <a:r>
                  <a:rPr lang="en-US" sz="1600" b="0" i="0" kern="0" baseline="0" dirty="0" smtClean="0"/>
                  <a:t> </a:t>
                </a:r>
                <a14:m>
                  <m:oMath xmlns:m="http://schemas.openxmlformats.org/officeDocument/2006/math">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𝑓</m:t>
                        </m:r>
                      </m:e>
                      <m:sub>
                        <m:r>
                          <a:rPr lang="en-US" sz="1800" b="0" kern="0" baseline="0">
                            <a:latin typeface="Cambria Math" panose="02040503050406030204" pitchFamily="18" charset="0"/>
                          </a:rPr>
                          <m:t>1,</m:t>
                        </m:r>
                        <m:r>
                          <a:rPr lang="en-US" sz="1800" b="0" kern="0" baseline="0">
                            <a:latin typeface="Cambria Math" panose="02040503050406030204" pitchFamily="18" charset="0"/>
                          </a:rPr>
                          <m:t>𝑀</m:t>
                        </m:r>
                      </m:sub>
                    </m:sSub>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r>
                      <a:rPr lang="en-US" sz="1800" b="0" i="0" kern="0" baseline="0" smtClean="0">
                        <a:latin typeface="Cambria Math" panose="02040503050406030204" pitchFamily="18" charset="0"/>
                      </a:rPr>
                      <m:t>=</m:t>
                    </m:r>
                    <m:r>
                      <a:rPr lang="en-US" sz="1800" b="0" kern="0" baseline="0">
                        <a:latin typeface="Cambria Math" panose="02040503050406030204" pitchFamily="18" charset="0"/>
                      </a:rPr>
                      <m:t>𝐸</m:t>
                    </m:r>
                    <m:d>
                      <m:dPr>
                        <m:begChr m:val="["/>
                        <m:endChr m:val="]"/>
                        <m:ctrlPr>
                          <a:rPr lang="en-US" sz="1800" i="1" kern="0" baseline="0">
                            <a:latin typeface="Cambria Math" panose="02040503050406030204" pitchFamily="18" charset="0"/>
                          </a:rPr>
                        </m:ctrlPr>
                      </m:dPr>
                      <m:e>
                        <m:r>
                          <a:rPr lang="en-US" sz="1800" b="0" kern="0" baseline="0">
                            <a:latin typeface="Cambria Math" panose="02040503050406030204" pitchFamily="18" charset="0"/>
                          </a:rPr>
                          <m:t>𝑓</m:t>
                        </m:r>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i="1" kern="0" baseline="0" smtClean="0">
                                    <a:latin typeface="Cambria Math" panose="02040503050406030204" pitchFamily="18" charset="0"/>
                                  </a:rPr>
                                  <m:t>𝑥</m:t>
                                </m:r>
                              </m:e>
                              <m:sub>
                                <m:r>
                                  <a:rPr lang="en-US" sz="1800" b="0" kern="0" baseline="0">
                                    <a:latin typeface="Cambria Math" panose="02040503050406030204" pitchFamily="18" charset="0"/>
                                  </a:rPr>
                                  <m:t>1</m:t>
                                </m:r>
                              </m:sub>
                            </m:sSub>
                            <m:r>
                              <a:rPr lang="en-US" sz="1800" b="0" kern="0" baseline="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𝑋</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𝑋</m:t>
                                </m:r>
                              </m:e>
                              <m:sub>
                                <m:r>
                                  <a:rPr lang="en-US" sz="1800" i="1" kern="0">
                                    <a:latin typeface="Cambria Math" panose="02040503050406030204" pitchFamily="18" charset="0"/>
                                  </a:rPr>
                                  <m:t>𝑘</m:t>
                                </m:r>
                              </m:sub>
                            </m:sSub>
                          </m:e>
                        </m:d>
                        <m:r>
                          <a:rPr lang="en-US" sz="1800" b="0" kern="0" baseline="0">
                            <a:latin typeface="Cambria Math" panose="02040503050406030204" pitchFamily="18" charset="0"/>
                          </a:rPr>
                          <m:t>|</m:t>
                        </m:r>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𝑋</m:t>
                            </m:r>
                          </m:e>
                          <m:sub>
                            <m:r>
                              <a:rPr lang="en-US" sz="1800" b="0" kern="0" baseline="0">
                                <a:latin typeface="Cambria Math" panose="02040503050406030204" pitchFamily="18" charset="0"/>
                              </a:rPr>
                              <m:t>1</m:t>
                            </m:r>
                          </m:sub>
                        </m:sSub>
                        <m:r>
                          <a:rPr lang="en-US" sz="1800" b="0" kern="0" baseline="0">
                            <a:latin typeface="Cambria Math" panose="02040503050406030204" pitchFamily="18" charset="0"/>
                          </a:rPr>
                          <m:t>=</m:t>
                        </m:r>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oMath>
                </a14:m>
                <a:endParaRPr lang="en-US" sz="1800" kern="0" baseline="0" dirty="0" smtClean="0">
                  <a:latin typeface="Cambria Math" panose="02040503050406030204" pitchFamily="18" charset="0"/>
                </a:endParaRPr>
              </a:p>
              <a:p>
                <a:pPr marL="0" lvl="0" indent="0">
                  <a:spcBef>
                    <a:spcPts val="1000"/>
                  </a:spcBef>
                  <a:buClr>
                    <a:srgbClr val="FFCC66"/>
                  </a:buClr>
                  <a:buNone/>
                </a:pPr>
                <a:r>
                  <a:rPr lang="en-US" sz="1600" b="0" kern="0" baseline="0" dirty="0" smtClean="0"/>
                  <a:t> </a:t>
                </a:r>
                <a14:m>
                  <m:oMath xmlns:m="http://schemas.openxmlformats.org/officeDocument/2006/math">
                    <m:sSub>
                      <m:sSubPr>
                        <m:ctrlPr>
                          <a:rPr lang="en-US" sz="1800" b="0" i="1" kern="0" baseline="0">
                            <a:latin typeface="Cambria Math" panose="02040503050406030204" pitchFamily="18" charset="0"/>
                          </a:rPr>
                        </m:ctrlPr>
                      </m:sSubPr>
                      <m:e>
                        <m:acc>
                          <m:accPr>
                            <m:chr m:val="̂"/>
                            <m:ctrlPr>
                              <a:rPr lang="en-US" sz="1800" b="0" i="1" kern="0" baseline="0">
                                <a:latin typeface="Cambria Math" panose="02040503050406030204" pitchFamily="18" charset="0"/>
                              </a:rPr>
                            </m:ctrlPr>
                          </m:accPr>
                          <m:e>
                            <m:r>
                              <a:rPr lang="en-US" sz="1800" b="0" kern="0" baseline="0">
                                <a:latin typeface="Cambria Math" panose="02040503050406030204" pitchFamily="18" charset="0"/>
                              </a:rPr>
                              <m:t>𝑓</m:t>
                            </m:r>
                          </m:e>
                        </m:acc>
                      </m:e>
                      <m:sub>
                        <m:r>
                          <a:rPr lang="en-US" sz="1800" b="0" kern="0" baseline="0">
                            <a:latin typeface="Cambria Math" panose="02040503050406030204" pitchFamily="18" charset="0"/>
                          </a:rPr>
                          <m:t>1,</m:t>
                        </m:r>
                        <m:r>
                          <a:rPr lang="en-US" sz="1800" b="0" kern="0" baseline="0">
                            <a:latin typeface="Cambria Math" panose="02040503050406030204" pitchFamily="18" charset="0"/>
                          </a:rPr>
                          <m:t>𝑀</m:t>
                        </m:r>
                      </m:sub>
                    </m:sSub>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r>
                      <a:rPr lang="en-US" sz="1800" b="0" i="0" kern="0" baseline="0" smtClean="0">
                        <a:latin typeface="Cambria Math" panose="02040503050406030204" pitchFamily="18" charset="0"/>
                      </a:rPr>
                      <m:t>=</m:t>
                    </m:r>
                    <m:f>
                      <m:fPr>
                        <m:ctrlPr>
                          <a:rPr lang="en-US" sz="1800" b="0" i="1" kern="0" baseline="0">
                            <a:latin typeface="Cambria Math" panose="02040503050406030204" pitchFamily="18" charset="0"/>
                          </a:rPr>
                        </m:ctrlPr>
                      </m:fPr>
                      <m:num>
                        <m:r>
                          <a:rPr lang="en-US" sz="1800" b="0" kern="0" baseline="0">
                            <a:latin typeface="Cambria Math" panose="02040503050406030204" pitchFamily="18" charset="0"/>
                          </a:rPr>
                          <m:t>1</m:t>
                        </m:r>
                      </m:num>
                      <m:den>
                        <m:r>
                          <a:rPr lang="en-US" sz="1800" b="0" kern="0" baseline="0">
                            <a:latin typeface="Cambria Math" panose="02040503050406030204" pitchFamily="18" charset="0"/>
                          </a:rPr>
                          <m:t>𝑛</m:t>
                        </m:r>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den>
                    </m:f>
                    <m:nary>
                      <m:naryPr>
                        <m:chr m:val="∑"/>
                        <m:limLoc m:val="subSup"/>
                        <m:ctrlPr>
                          <a:rPr lang="en-US" sz="1800" b="0" i="1" kern="0" baseline="0">
                            <a:latin typeface="Cambria Math" panose="02040503050406030204" pitchFamily="18" charset="0"/>
                          </a:rPr>
                        </m:ctrlPr>
                      </m:naryPr>
                      <m:sub>
                        <m:sSub>
                          <m:sSubPr>
                            <m:ctrlPr>
                              <a:rPr lang="en-US" sz="1800" i="1" kern="0">
                                <a:latin typeface="Cambria Math" panose="02040503050406030204" pitchFamily="18" charset="0"/>
                              </a:rPr>
                            </m:ctrlPr>
                          </m:sSubPr>
                          <m:e>
                            <m:r>
                              <a:rPr lang="en-US" sz="1800" kern="0">
                                <a:latin typeface="Cambria Math" panose="02040503050406030204" pitchFamily="18" charset="0"/>
                              </a:rPr>
                              <m:t>𝑥</m:t>
                            </m:r>
                          </m:e>
                          <m:sub>
                            <m:r>
                              <a:rPr lang="en-US" sz="1800" kern="0">
                                <a:latin typeface="Cambria Math" panose="02040503050406030204" pitchFamily="18" charset="0"/>
                              </a:rPr>
                              <m:t>𝑖</m:t>
                            </m:r>
                            <m:r>
                              <a:rPr lang="en-US" sz="1800" kern="0">
                                <a:latin typeface="Cambria Math" panose="02040503050406030204" pitchFamily="18" charset="0"/>
                              </a:rPr>
                              <m:t>,1</m:t>
                            </m:r>
                          </m:sub>
                        </m:sSub>
                        <m:r>
                          <a:rPr lang="en-US" sz="1800" b="0" kern="0" baseline="0">
                            <a:latin typeface="Cambria Math" panose="02040503050406030204" pitchFamily="18" charset="0"/>
                          </a:rPr>
                          <m:t>∈</m:t>
                        </m:r>
                        <m:r>
                          <a:rPr lang="en-US" sz="1800" b="0" kern="0" baseline="0">
                            <a:latin typeface="Cambria Math" panose="02040503050406030204" pitchFamily="18" charset="0"/>
                          </a:rPr>
                          <m:t>𝑁</m:t>
                        </m:r>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sub>
                      <m:sup/>
                      <m:e>
                        <m:r>
                          <a:rPr lang="en-US" sz="1800" b="0" kern="0" baseline="0">
                            <a:latin typeface="Cambria Math" panose="02040503050406030204" pitchFamily="18" charset="0"/>
                          </a:rPr>
                          <m:t>𝑓</m:t>
                        </m:r>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r>
                              <a:rPr lang="en-US" sz="1800" b="0" kern="0" baseline="0">
                                <a:latin typeface="Cambria Math" panose="02040503050406030204" pitchFamily="18" charset="0"/>
                              </a:rPr>
                              <m:t>,</m:t>
                            </m:r>
                            <m:sSub>
                              <m:sSubPr>
                                <m:ctrlPr>
                                  <a:rPr lang="en-US" sz="1800" i="1" kern="0">
                                    <a:latin typeface="Cambria Math" panose="02040503050406030204" pitchFamily="18" charset="0"/>
                                  </a:rPr>
                                </m:ctrlPr>
                              </m:sSubPr>
                              <m:e>
                                <m:r>
                                  <a:rPr lang="en-US" sz="1800" kern="0">
                                    <a:latin typeface="Cambria Math" panose="02040503050406030204" pitchFamily="18" charset="0"/>
                                  </a:rPr>
                                  <m:t>𝑥</m:t>
                                </m:r>
                              </m:e>
                              <m:sub>
                                <m:r>
                                  <a:rPr lang="en-US" sz="1800" kern="0">
                                    <a:latin typeface="Cambria Math" panose="02040503050406030204" pitchFamily="18" charset="0"/>
                                  </a:rPr>
                                  <m:t>𝑖</m:t>
                                </m:r>
                                <m:r>
                                  <a:rPr lang="en-US" sz="1800" kern="0">
                                    <a:latin typeface="Cambria Math" panose="02040503050406030204" pitchFamily="18" charset="0"/>
                                  </a:rPr>
                                  <m:t>,2</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kern="0">
                                    <a:latin typeface="Cambria Math" panose="02040503050406030204" pitchFamily="18" charset="0"/>
                                  </a:rPr>
                                  <m:t>𝑥</m:t>
                                </m:r>
                              </m:e>
                              <m:sub>
                                <m:r>
                                  <a:rPr lang="en-US" sz="1800" kern="0">
                                    <a:latin typeface="Cambria Math" panose="02040503050406030204" pitchFamily="18" charset="0"/>
                                  </a:rPr>
                                  <m:t>𝑖</m:t>
                                </m:r>
                                <m:r>
                                  <a:rPr lang="en-US" sz="1800" kern="0">
                                    <a:latin typeface="Cambria Math" panose="02040503050406030204" pitchFamily="18" charset="0"/>
                                  </a:rPr>
                                  <m:t>,</m:t>
                                </m:r>
                                <m:r>
                                  <a:rPr lang="en-US" sz="1800" i="1" kern="0">
                                    <a:latin typeface="Cambria Math" panose="02040503050406030204" pitchFamily="18" charset="0"/>
                                  </a:rPr>
                                  <m:t>𝑘</m:t>
                                </m:r>
                              </m:sub>
                            </m:sSub>
                          </m:e>
                        </m:d>
                      </m:e>
                    </m:nary>
                  </m:oMath>
                </a14:m>
                <a:endParaRPr lang="en-US" sz="1600" b="0" i="0" kern="0" baseline="0" dirty="0" smtClean="0"/>
              </a:p>
              <a:p>
                <a:pPr marL="0" lvl="0" indent="0">
                  <a:spcBef>
                    <a:spcPts val="1000"/>
                  </a:spcBef>
                  <a:buClr>
                    <a:srgbClr val="FFCC66"/>
                  </a:buClr>
                  <a:buNone/>
                </a:pPr>
                <a:r>
                  <a:rPr lang="en-US" sz="1600" kern="0" dirty="0" smtClean="0"/>
                  <a:t>      </a:t>
                </a:r>
                <a14:m>
                  <m:oMath xmlns:m="http://schemas.openxmlformats.org/officeDocument/2006/math">
                    <m:r>
                      <a:rPr lang="en-US" sz="1600" kern="0">
                        <a:latin typeface="Cambria Math" panose="02040503050406030204" pitchFamily="18" charset="0"/>
                      </a:rPr>
                      <m:t>𝑁</m:t>
                    </m:r>
                    <m:d>
                      <m:dPr>
                        <m:ctrlPr>
                          <a:rPr lang="en-US" sz="1600" i="1" kern="0">
                            <a:latin typeface="Cambria Math" panose="02040503050406030204" pitchFamily="18" charset="0"/>
                          </a:rPr>
                        </m:ctrlPr>
                      </m:dPr>
                      <m:e>
                        <m:sSub>
                          <m:sSubPr>
                            <m:ctrlPr>
                              <a:rPr lang="en-US" sz="1600" i="1" kern="0">
                                <a:latin typeface="Cambria Math" panose="02040503050406030204" pitchFamily="18" charset="0"/>
                              </a:rPr>
                            </m:ctrlPr>
                          </m:sSubPr>
                          <m:e>
                            <m:r>
                              <a:rPr lang="en-US" sz="1600" kern="0">
                                <a:latin typeface="Cambria Math" panose="02040503050406030204" pitchFamily="18" charset="0"/>
                              </a:rPr>
                              <m:t>𝑥</m:t>
                            </m:r>
                          </m:e>
                          <m:sub>
                            <m:r>
                              <a:rPr lang="en-US" sz="1600" kern="0">
                                <a:latin typeface="Cambria Math" panose="02040503050406030204" pitchFamily="18" charset="0"/>
                              </a:rPr>
                              <m:t>1</m:t>
                            </m:r>
                          </m:sub>
                        </m:sSub>
                      </m:e>
                    </m:d>
                  </m:oMath>
                </a14:m>
                <a:r>
                  <a:rPr lang="en-US" sz="1600" b="0" i="0" kern="0" baseline="0" dirty="0" smtClean="0"/>
                  <a:t> is some neighborhood of </a:t>
                </a:r>
                <a14:m>
                  <m:oMath xmlns:m="http://schemas.openxmlformats.org/officeDocument/2006/math">
                    <m:sSub>
                      <m:sSubPr>
                        <m:ctrlPr>
                          <a:rPr lang="en-US" sz="1600" i="1" kern="0">
                            <a:latin typeface="Cambria Math" panose="02040503050406030204" pitchFamily="18" charset="0"/>
                          </a:rPr>
                        </m:ctrlPr>
                      </m:sSubPr>
                      <m:e>
                        <m:r>
                          <a:rPr lang="en-US" sz="1600" kern="0">
                            <a:latin typeface="Cambria Math" panose="02040503050406030204" pitchFamily="18" charset="0"/>
                          </a:rPr>
                          <m:t>𝑥</m:t>
                        </m:r>
                      </m:e>
                      <m:sub>
                        <m:r>
                          <a:rPr lang="en-US" sz="1600" kern="0">
                            <a:latin typeface="Cambria Math" panose="02040503050406030204" pitchFamily="18" charset="0"/>
                          </a:rPr>
                          <m:t>1</m:t>
                        </m:r>
                      </m:sub>
                    </m:sSub>
                  </m:oMath>
                </a14:m>
                <a:endParaRPr lang="en-US" sz="1600" b="0" i="0" kern="0" baseline="0" dirty="0" smtClean="0"/>
              </a:p>
              <a:p>
                <a:pPr marL="0" lvl="0" indent="0">
                  <a:spcBef>
                    <a:spcPts val="1000"/>
                  </a:spcBef>
                  <a:buClr>
                    <a:srgbClr val="FFCC66"/>
                  </a:buClr>
                  <a:buNone/>
                </a:pPr>
                <a:r>
                  <a:rPr lang="en-US" sz="1600" kern="0" dirty="0" smtClean="0"/>
                  <a:t>      </a:t>
                </a:r>
                <a14:m>
                  <m:oMath xmlns:m="http://schemas.openxmlformats.org/officeDocument/2006/math">
                    <m:r>
                      <a:rPr lang="en-US" sz="1600" kern="0">
                        <a:latin typeface="Cambria Math" panose="02040503050406030204" pitchFamily="18" charset="0"/>
                      </a:rPr>
                      <m:t>𝑛</m:t>
                    </m:r>
                    <m:d>
                      <m:dPr>
                        <m:ctrlPr>
                          <a:rPr lang="en-US" sz="1600" i="1" kern="0">
                            <a:latin typeface="Cambria Math" panose="02040503050406030204" pitchFamily="18" charset="0"/>
                          </a:rPr>
                        </m:ctrlPr>
                      </m:dPr>
                      <m:e>
                        <m:sSub>
                          <m:sSubPr>
                            <m:ctrlPr>
                              <a:rPr lang="en-US" sz="1600" i="1" kern="0">
                                <a:latin typeface="Cambria Math" panose="02040503050406030204" pitchFamily="18" charset="0"/>
                              </a:rPr>
                            </m:ctrlPr>
                          </m:sSubPr>
                          <m:e>
                            <m:r>
                              <a:rPr lang="en-US" sz="1600" kern="0">
                                <a:latin typeface="Cambria Math" panose="02040503050406030204" pitchFamily="18" charset="0"/>
                              </a:rPr>
                              <m:t>𝑥</m:t>
                            </m:r>
                          </m:e>
                          <m:sub>
                            <m:r>
                              <a:rPr lang="en-US" sz="1600" kern="0">
                                <a:latin typeface="Cambria Math" panose="02040503050406030204" pitchFamily="18" charset="0"/>
                              </a:rPr>
                              <m:t>1</m:t>
                            </m:r>
                          </m:sub>
                        </m:sSub>
                      </m:e>
                    </m:d>
                  </m:oMath>
                </a14:m>
                <a:r>
                  <a:rPr lang="en-US" sz="1600" kern="0" dirty="0"/>
                  <a:t> </a:t>
                </a:r>
                <a:r>
                  <a:rPr lang="en-US" sz="1600" kern="0" dirty="0" smtClean="0"/>
                  <a:t>is the # of training </a:t>
                </a:r>
                <a14:m>
                  <m:oMath xmlns:m="http://schemas.openxmlformats.org/officeDocument/2006/math">
                    <m:sSub>
                      <m:sSubPr>
                        <m:ctrlPr>
                          <a:rPr lang="en-US" sz="1600" i="1" kern="0">
                            <a:latin typeface="Cambria Math" panose="02040503050406030204" pitchFamily="18" charset="0"/>
                          </a:rPr>
                        </m:ctrlPr>
                      </m:sSubPr>
                      <m:e>
                        <m:r>
                          <a:rPr lang="en-US" sz="1600" kern="0">
                            <a:latin typeface="Cambria Math" panose="02040503050406030204" pitchFamily="18" charset="0"/>
                          </a:rPr>
                          <m:t>𝑥</m:t>
                        </m:r>
                      </m:e>
                      <m:sub>
                        <m:r>
                          <a:rPr lang="en-US" sz="1600" kern="0">
                            <a:latin typeface="Cambria Math" panose="02040503050406030204" pitchFamily="18" charset="0"/>
                          </a:rPr>
                          <m:t>𝑖</m:t>
                        </m:r>
                        <m:r>
                          <a:rPr lang="en-US" sz="1600" kern="0">
                            <a:latin typeface="Cambria Math" panose="02040503050406030204" pitchFamily="18" charset="0"/>
                          </a:rPr>
                          <m:t>,1</m:t>
                        </m:r>
                      </m:sub>
                    </m:sSub>
                  </m:oMath>
                </a14:m>
                <a:r>
                  <a:rPr lang="en-US" sz="1600" kern="0" dirty="0" smtClean="0"/>
                  <a:t> in </a:t>
                </a:r>
                <a14:m>
                  <m:oMath xmlns:m="http://schemas.openxmlformats.org/officeDocument/2006/math">
                    <m:r>
                      <a:rPr lang="en-US" sz="1600" kern="0">
                        <a:latin typeface="Cambria Math" panose="02040503050406030204" pitchFamily="18" charset="0"/>
                      </a:rPr>
                      <m:t>𝑁</m:t>
                    </m:r>
                    <m:d>
                      <m:dPr>
                        <m:ctrlPr>
                          <a:rPr lang="en-US" sz="1600" i="1" kern="0">
                            <a:latin typeface="Cambria Math" panose="02040503050406030204" pitchFamily="18" charset="0"/>
                          </a:rPr>
                        </m:ctrlPr>
                      </m:dPr>
                      <m:e>
                        <m:sSub>
                          <m:sSubPr>
                            <m:ctrlPr>
                              <a:rPr lang="en-US" sz="1600" i="1" kern="0">
                                <a:latin typeface="Cambria Math" panose="02040503050406030204" pitchFamily="18" charset="0"/>
                              </a:rPr>
                            </m:ctrlPr>
                          </m:sSubPr>
                          <m:e>
                            <m:r>
                              <a:rPr lang="en-US" sz="1600" kern="0">
                                <a:latin typeface="Cambria Math" panose="02040503050406030204" pitchFamily="18" charset="0"/>
                              </a:rPr>
                              <m:t>𝑥</m:t>
                            </m:r>
                          </m:e>
                          <m:sub>
                            <m:r>
                              <a:rPr lang="en-US" sz="1600" kern="0">
                                <a:latin typeface="Cambria Math" panose="02040503050406030204" pitchFamily="18" charset="0"/>
                              </a:rPr>
                              <m:t>1</m:t>
                            </m:r>
                          </m:sub>
                        </m:sSub>
                      </m:e>
                    </m:d>
                  </m:oMath>
                </a14:m>
                <a:r>
                  <a:rPr lang="en-US" sz="1600" kern="0" dirty="0" smtClean="0"/>
                  <a:t>  </a:t>
                </a:r>
                <a:r>
                  <a:rPr lang="en-US" sz="1600" b="0" i="0" kern="0" baseline="0" dirty="0" smtClean="0"/>
                  <a:t> </a:t>
                </a:r>
                <a:endParaRPr lang="en-US" sz="1600" b="0" i="0" kern="0" baseline="0" dirty="0"/>
              </a:p>
            </p:txBody>
          </p:sp>
        </mc:Choice>
        <mc:Fallback xmlns="">
          <p:sp>
            <p:nvSpPr>
              <p:cNvPr id="5" name="Content Placeholder 2"/>
              <p:cNvSpPr txBox="1">
                <a:spLocks noRot="1" noChangeAspect="1" noMove="1" noResize="1" noEditPoints="1" noAdjustHandles="1" noChangeArrowheads="1" noChangeShapeType="1" noTextEdit="1"/>
              </p:cNvSpPr>
              <p:nvPr/>
            </p:nvSpPr>
            <p:spPr bwMode="auto">
              <a:xfrm>
                <a:off x="4348480" y="2682240"/>
                <a:ext cx="4643120" cy="2295527"/>
              </a:xfrm>
              <a:prstGeom prst="rect">
                <a:avLst/>
              </a:prstGeom>
              <a:blipFill rotWithShape="0">
                <a:blip r:embed="rId4"/>
                <a:stretch>
                  <a:fillRect l="-1050" t="-1326"/>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p:cNvSpPr txBox="1">
                <a:spLocks/>
              </p:cNvSpPr>
              <p:nvPr/>
            </p:nvSpPr>
            <p:spPr bwMode="auto">
              <a:xfrm>
                <a:off x="279400" y="4562695"/>
                <a:ext cx="5089434" cy="20305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65000"/>
                  <a:buFont typeface="Monotype Sorts" charset="2"/>
                  <a:buChar char="n"/>
                  <a:defRPr kumimoji="1" sz="2000">
                    <a:solidFill>
                      <a:srgbClr val="000000"/>
                    </a:solidFill>
                    <a:latin typeface="+mn-lt"/>
                    <a:ea typeface="+mn-ea"/>
                    <a:cs typeface="+mn-cs"/>
                  </a:defRPr>
                </a:lvl1pPr>
                <a:lvl2pPr marL="742950" indent="-285750" algn="l" rtl="0" eaLnBrk="1" fontAlgn="base" hangingPunct="1">
                  <a:spcBef>
                    <a:spcPct val="20000"/>
                  </a:spcBef>
                  <a:spcAft>
                    <a:spcPct val="0"/>
                  </a:spcAft>
                  <a:buClr>
                    <a:schemeClr val="tx2"/>
                  </a:buClr>
                  <a:buChar char="–"/>
                  <a:defRPr kumimoji="1" sz="1800">
                    <a:solidFill>
                      <a:srgbClr val="000000"/>
                    </a:solidFill>
                    <a:latin typeface="+mn-lt"/>
                  </a:defRPr>
                </a:lvl2pPr>
                <a:lvl3pPr marL="1143000" indent="-228600" algn="l" rtl="0" eaLnBrk="1" fontAlgn="base" hangingPunct="1">
                  <a:spcBef>
                    <a:spcPct val="20000"/>
                  </a:spcBef>
                  <a:spcAft>
                    <a:spcPct val="0"/>
                  </a:spcAft>
                  <a:buClr>
                    <a:schemeClr val="tx2"/>
                  </a:buClr>
                  <a:buSzPct val="75000"/>
                  <a:buFont typeface="Symbol" pitchFamily="18" charset="2"/>
                  <a:buChar char="·"/>
                  <a:defRPr kumimoji="1" sz="1800">
                    <a:solidFill>
                      <a:srgbClr val="000000"/>
                    </a:solidFill>
                    <a:latin typeface="+mn-lt"/>
                  </a:defRPr>
                </a:lvl3pPr>
                <a:lvl4pPr marL="1600200" indent="-228600" algn="l" rtl="0" eaLnBrk="1" fontAlgn="base" hangingPunct="1">
                  <a:spcBef>
                    <a:spcPct val="20000"/>
                  </a:spcBef>
                  <a:spcAft>
                    <a:spcPct val="0"/>
                  </a:spcAft>
                  <a:buClr>
                    <a:schemeClr val="tx2"/>
                  </a:buClr>
                  <a:buChar char="–"/>
                  <a:defRPr kumimoji="1">
                    <a:solidFill>
                      <a:srgbClr val="000000"/>
                    </a:solidFill>
                    <a:latin typeface="Univers 55" charset="0"/>
                  </a:defRPr>
                </a:lvl4pPr>
                <a:lvl5pPr marL="20574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5pPr>
                <a:lvl6pPr marL="25146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6pPr>
                <a:lvl7pPr marL="29718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7pPr>
                <a:lvl8pPr marL="34290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8pPr>
                <a:lvl9pPr marL="3886200" indent="-228600" algn="l" rtl="0" eaLnBrk="1" fontAlgn="base" hangingPunct="1">
                  <a:spcBef>
                    <a:spcPct val="20000"/>
                  </a:spcBef>
                  <a:spcAft>
                    <a:spcPct val="0"/>
                  </a:spcAft>
                  <a:buClr>
                    <a:schemeClr val="tx2"/>
                  </a:buClr>
                  <a:buChar char="–"/>
                  <a:defRPr kumimoji="1" sz="1600">
                    <a:solidFill>
                      <a:srgbClr val="000000"/>
                    </a:solidFill>
                    <a:latin typeface="Univers 55" charset="0"/>
                  </a:defRPr>
                </a:lvl9pPr>
              </a:lstStyle>
              <a:p>
                <a:pPr marL="0" indent="0">
                  <a:buNone/>
                </a:pPr>
                <a:r>
                  <a:rPr lang="en-US" sz="1800" b="0" i="0" u="sng" baseline="0" dirty="0" smtClean="0"/>
                  <a:t>ALE plot </a:t>
                </a:r>
                <a:r>
                  <a:rPr lang="en-US" sz="1800" b="0" u="sng" kern="0" baseline="0" dirty="0" smtClean="0">
                    <a:cs typeface="Times New Roman" pitchFamily="18" charset="0"/>
                  </a:rPr>
                  <a:t>x</a:t>
                </a:r>
                <a:r>
                  <a:rPr lang="en-US" sz="1800" b="0" i="0" u="sng" kern="0" baseline="-25000" dirty="0" smtClean="0">
                    <a:cs typeface="Times New Roman" pitchFamily="18" charset="0"/>
                  </a:rPr>
                  <a:t>1</a:t>
                </a:r>
                <a:r>
                  <a:rPr lang="en-US" sz="1800" b="0" i="0" u="sng" baseline="0" dirty="0" smtClean="0"/>
                  <a:t>-effect </a:t>
                </a:r>
                <a:r>
                  <a:rPr lang="en-US" sz="1800" b="0" i="0" u="sng" baseline="0" dirty="0"/>
                  <a:t>and </a:t>
                </a:r>
                <a:r>
                  <a:rPr lang="en-US" sz="1800" b="0" i="0" u="sng" baseline="0" dirty="0" smtClean="0"/>
                  <a:t>its estimator</a:t>
                </a:r>
                <a:endParaRPr lang="en-US" sz="1800" b="0" i="0" u="sng" baseline="0" dirty="0"/>
              </a:p>
              <a:p>
                <a:pPr marL="0" indent="0">
                  <a:buNone/>
                </a:pPr>
                <a:r>
                  <a:rPr lang="en-US" sz="1600" b="0" i="0" kern="0" baseline="0" dirty="0" smtClean="0"/>
                  <a:t> </a:t>
                </a:r>
                <a14:m>
                  <m:oMath xmlns:m="http://schemas.openxmlformats.org/officeDocument/2006/math">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𝑓</m:t>
                        </m:r>
                      </m:e>
                      <m:sub>
                        <m:r>
                          <a:rPr lang="en-US" sz="1800" b="0" kern="0" baseline="0">
                            <a:latin typeface="Cambria Math" panose="02040503050406030204" pitchFamily="18" charset="0"/>
                          </a:rPr>
                          <m:t>1,</m:t>
                        </m:r>
                        <m:r>
                          <a:rPr lang="en-US" sz="1800" b="0" kern="0" baseline="0">
                            <a:latin typeface="Cambria Math" panose="02040503050406030204" pitchFamily="18" charset="0"/>
                          </a:rPr>
                          <m:t>𝐴𝐿𝐸</m:t>
                        </m:r>
                      </m:sub>
                    </m:sSub>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r>
                      <a:rPr lang="en-US" sz="1800" b="0" i="0" kern="0" baseline="0" smtClean="0">
                        <a:latin typeface="Cambria Math" panose="02040503050406030204" pitchFamily="18" charset="0"/>
                      </a:rPr>
                      <m:t>=</m:t>
                    </m:r>
                    <m:nary>
                      <m:naryPr>
                        <m:limLoc m:val="undOvr"/>
                        <m:ctrlPr>
                          <a:rPr lang="en-US" sz="1800" b="0" i="1" kern="0" baseline="0">
                            <a:latin typeface="Cambria Math" panose="02040503050406030204" pitchFamily="18" charset="0"/>
                          </a:rPr>
                        </m:ctrlPr>
                      </m:naryPr>
                      <m:sub>
                        <m:sSub>
                          <m:sSubPr>
                            <m:ctrlPr>
                              <a:rPr lang="en-US" sz="1800" b="0" i="1" kern="0" baseline="0">
                                <a:latin typeface="Cambria Math" panose="02040503050406030204" pitchFamily="18" charset="0"/>
                              </a:rPr>
                            </m:ctrlPr>
                          </m:sSubPr>
                          <m:e>
                            <m:r>
                              <a:rPr lang="en-US" sz="1800" b="0" i="1" kern="0" baseline="0" smtClean="0">
                                <a:latin typeface="Cambria Math" panose="02040503050406030204" pitchFamily="18" charset="0"/>
                              </a:rPr>
                              <m:t>𝑥</m:t>
                            </m:r>
                          </m:e>
                          <m:sub>
                            <m:r>
                              <a:rPr lang="en-US" sz="1800" b="0" i="1" kern="0" baseline="0" smtClean="0">
                                <a:latin typeface="Cambria Math" panose="02040503050406030204" pitchFamily="18" charset="0"/>
                              </a:rPr>
                              <m:t>1,</m:t>
                            </m:r>
                            <m:r>
                              <a:rPr lang="en-US" sz="1800" b="0" i="1" kern="0" baseline="0" smtClean="0">
                                <a:latin typeface="Cambria Math" panose="02040503050406030204" pitchFamily="18" charset="0"/>
                              </a:rPr>
                              <m:t>𝑚𝑖𝑛</m:t>
                            </m:r>
                          </m:sub>
                        </m:sSub>
                      </m:sub>
                      <m:sup>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sup>
                      <m:e>
                        <m:r>
                          <a:rPr lang="en-US" sz="1800" b="0" kern="0" baseline="0">
                            <a:latin typeface="Cambria Math" panose="02040503050406030204" pitchFamily="18" charset="0"/>
                          </a:rPr>
                          <m:t>𝐸</m:t>
                        </m:r>
                        <m:d>
                          <m:dPr>
                            <m:begChr m:val="["/>
                            <m:endChr m:val="]"/>
                            <m:ctrlPr>
                              <a:rPr lang="en-US" sz="1800" i="1" kern="0" baseline="0">
                                <a:latin typeface="Cambria Math" panose="02040503050406030204" pitchFamily="18" charset="0"/>
                              </a:rPr>
                            </m:ctrlPr>
                          </m:dPr>
                          <m:e>
                            <m:f>
                              <m:fPr>
                                <m:ctrlPr>
                                  <a:rPr lang="en-US" sz="1800" i="1" kern="0" baseline="0" smtClean="0">
                                    <a:latin typeface="Cambria Math" panose="02040503050406030204" pitchFamily="18" charset="0"/>
                                  </a:rPr>
                                </m:ctrlPr>
                              </m:fPr>
                              <m:num>
                                <m:r>
                                  <a:rPr lang="en-US" sz="1800" b="0" i="1" kern="0" baseline="0" smtClean="0">
                                    <a:latin typeface="Cambria Math" panose="02040503050406030204" pitchFamily="18" charset="0"/>
                                    <a:ea typeface="Cambria Math" panose="02040503050406030204" pitchFamily="18" charset="0"/>
                                  </a:rPr>
                                  <m:t>𝜕</m:t>
                                </m:r>
                                <m:r>
                                  <a:rPr lang="en-US" sz="1800" b="0" i="1" kern="0" baseline="0" smtClean="0">
                                    <a:latin typeface="Cambria Math" panose="02040503050406030204" pitchFamily="18" charset="0"/>
                                  </a:rPr>
                                  <m:t>𝑓</m:t>
                                </m:r>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𝑋</m:t>
                                        </m:r>
                                      </m:e>
                                      <m:sub>
                                        <m:r>
                                          <a:rPr lang="en-US" sz="1800" b="0" kern="0" baseline="0">
                                            <a:latin typeface="Cambria Math" panose="02040503050406030204" pitchFamily="18" charset="0"/>
                                          </a:rPr>
                                          <m:t>1</m:t>
                                        </m:r>
                                      </m:sub>
                                    </m:sSub>
                                    <m:r>
                                      <a:rPr lang="en-US" sz="1800" b="0" kern="0" baseline="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𝑋</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𝑋</m:t>
                                        </m:r>
                                      </m:e>
                                      <m:sub>
                                        <m:r>
                                          <a:rPr lang="en-US" sz="1800" i="1" kern="0">
                                            <a:latin typeface="Cambria Math" panose="02040503050406030204" pitchFamily="18" charset="0"/>
                                          </a:rPr>
                                          <m:t>𝑘</m:t>
                                        </m:r>
                                      </m:sub>
                                    </m:sSub>
                                  </m:e>
                                </m:d>
                              </m:num>
                              <m:den>
                                <m:r>
                                  <a:rPr lang="en-US" sz="1800" b="0" kern="0" baseline="0">
                                    <a:latin typeface="Cambria Math" panose="02040503050406030204" pitchFamily="18" charset="0"/>
                                    <a:ea typeface="Cambria Math" panose="02040503050406030204" pitchFamily="18" charset="0"/>
                                  </a:rPr>
                                  <m:t>𝜕</m:t>
                                </m:r>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𝑋</m:t>
                                    </m:r>
                                  </m:e>
                                  <m:sub>
                                    <m:r>
                                      <a:rPr lang="en-US" sz="1800" b="0" kern="0" baseline="0">
                                        <a:latin typeface="Cambria Math" panose="02040503050406030204" pitchFamily="18" charset="0"/>
                                      </a:rPr>
                                      <m:t>1</m:t>
                                    </m:r>
                                  </m:sub>
                                </m:sSub>
                              </m:den>
                            </m:f>
                            <m:r>
                              <a:rPr lang="en-US" sz="1800" b="0" kern="0" baseline="0">
                                <a:latin typeface="Cambria Math" panose="02040503050406030204" pitchFamily="18" charset="0"/>
                              </a:rPr>
                              <m:t>|</m:t>
                            </m:r>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𝑋</m:t>
                                </m:r>
                              </m:e>
                              <m:sub>
                                <m:r>
                                  <a:rPr lang="en-US" sz="1800" b="0" kern="0" baseline="0">
                                    <a:latin typeface="Cambria Math" panose="02040503050406030204" pitchFamily="18" charset="0"/>
                                  </a:rPr>
                                  <m:t>1</m:t>
                                </m:r>
                              </m:sub>
                            </m:sSub>
                            <m:r>
                              <a:rPr lang="en-US" sz="1800" b="0" kern="0" baseline="0">
                                <a:latin typeface="Cambria Math" panose="02040503050406030204" pitchFamily="18" charset="0"/>
                              </a:rPr>
                              <m:t>=</m:t>
                            </m:r>
                            <m:sSub>
                              <m:sSubPr>
                                <m:ctrlPr>
                                  <a:rPr lang="en-US" sz="1800" b="0" i="1" kern="0" baseline="0">
                                    <a:latin typeface="Cambria Math" panose="02040503050406030204" pitchFamily="18" charset="0"/>
                                  </a:rPr>
                                </m:ctrlPr>
                              </m:sSubPr>
                              <m:e>
                                <m:acc>
                                  <m:accPr>
                                    <m:chr m:val="̃"/>
                                    <m:ctrlPr>
                                      <a:rPr lang="en-US" sz="1800" b="0" i="1" kern="0" baseline="0" smtClean="0">
                                        <a:latin typeface="Cambria Math" panose="02040503050406030204" pitchFamily="18" charset="0"/>
                                      </a:rPr>
                                    </m:ctrlPr>
                                  </m:accPr>
                                  <m:e>
                                    <m:r>
                                      <a:rPr lang="en-US" sz="1800" i="1" kern="0">
                                        <a:latin typeface="Cambria Math" panose="02040503050406030204" pitchFamily="18" charset="0"/>
                                      </a:rPr>
                                      <m:t>𝑥</m:t>
                                    </m:r>
                                  </m:e>
                                </m:acc>
                              </m:e>
                              <m:sub>
                                <m:r>
                                  <a:rPr lang="en-US" sz="1800" b="0" kern="0" baseline="0">
                                    <a:latin typeface="Cambria Math" panose="02040503050406030204" pitchFamily="18" charset="0"/>
                                  </a:rPr>
                                  <m:t>1</m:t>
                                </m:r>
                              </m:sub>
                            </m:sSub>
                          </m:e>
                        </m:d>
                        <m:r>
                          <a:rPr lang="en-US" sz="1800" b="0" kern="0" baseline="0">
                            <a:latin typeface="Cambria Math" panose="02040503050406030204" pitchFamily="18" charset="0"/>
                          </a:rPr>
                          <m:t>𝑑</m:t>
                        </m:r>
                        <m:sSub>
                          <m:sSubPr>
                            <m:ctrlPr>
                              <a:rPr lang="en-US" sz="1800" i="1" kern="0">
                                <a:latin typeface="Cambria Math" panose="02040503050406030204" pitchFamily="18" charset="0"/>
                              </a:rPr>
                            </m:ctrlPr>
                          </m:sSub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𝑥</m:t>
                                </m:r>
                              </m:e>
                            </m:acc>
                          </m:e>
                          <m:sub>
                            <m:r>
                              <a:rPr lang="en-US" sz="1800" kern="0">
                                <a:latin typeface="Cambria Math" panose="02040503050406030204" pitchFamily="18" charset="0"/>
                              </a:rPr>
                              <m:t>1</m:t>
                            </m:r>
                          </m:sub>
                        </m:sSub>
                      </m:e>
                    </m:nary>
                  </m:oMath>
                </a14:m>
                <a:endParaRPr lang="en-US" sz="1600" b="1" i="1" kern="0" baseline="0" dirty="0" smtClean="0"/>
              </a:p>
              <a:p>
                <a:pPr marL="0" indent="0">
                  <a:buNone/>
                </a:pPr>
                <a:r>
                  <a:rPr lang="en-US" sz="1800" b="0" kern="0" baseline="0" dirty="0" smtClean="0"/>
                  <a:t> </a:t>
                </a:r>
                <a14:m>
                  <m:oMath xmlns:m="http://schemas.openxmlformats.org/officeDocument/2006/math">
                    <m:sSub>
                      <m:sSubPr>
                        <m:ctrlPr>
                          <a:rPr lang="en-US" sz="1800" b="0" i="1" kern="0" baseline="0">
                            <a:latin typeface="Cambria Math" panose="02040503050406030204" pitchFamily="18" charset="0"/>
                          </a:rPr>
                        </m:ctrlPr>
                      </m:sSubPr>
                      <m:e>
                        <m:acc>
                          <m:accPr>
                            <m:chr m:val="̂"/>
                            <m:ctrlPr>
                              <a:rPr lang="en-US" sz="1800" b="0" i="1" kern="0" baseline="0">
                                <a:latin typeface="Cambria Math" panose="02040503050406030204" pitchFamily="18" charset="0"/>
                              </a:rPr>
                            </m:ctrlPr>
                          </m:accPr>
                          <m:e>
                            <m:r>
                              <a:rPr lang="en-US" sz="1800" b="0" kern="0" baseline="0">
                                <a:latin typeface="Cambria Math" panose="02040503050406030204" pitchFamily="18" charset="0"/>
                              </a:rPr>
                              <m:t>𝑓</m:t>
                            </m:r>
                          </m:e>
                        </m:acc>
                      </m:e>
                      <m:sub>
                        <m:r>
                          <a:rPr lang="en-US" sz="1800" b="0" kern="0" baseline="0">
                            <a:latin typeface="Cambria Math" panose="02040503050406030204" pitchFamily="18" charset="0"/>
                          </a:rPr>
                          <m:t>1,</m:t>
                        </m:r>
                        <m:r>
                          <m:rPr>
                            <m:sty m:val="p"/>
                          </m:rPr>
                          <a:rPr lang="en-US" sz="1800" b="0" i="0" kern="0" baseline="0" smtClean="0">
                            <a:latin typeface="Cambria Math" panose="02040503050406030204" pitchFamily="18" charset="0"/>
                          </a:rPr>
                          <m:t>A</m:t>
                        </m:r>
                        <m:r>
                          <a:rPr lang="en-US" sz="1800" b="0" i="1" kern="0" baseline="0" smtClean="0">
                            <a:latin typeface="Cambria Math" panose="02040503050406030204" pitchFamily="18" charset="0"/>
                          </a:rPr>
                          <m:t>𝐿𝐸</m:t>
                        </m:r>
                      </m:sub>
                    </m:sSub>
                    <m:d>
                      <m:dPr>
                        <m:ctrlPr>
                          <a:rPr lang="en-US" sz="1800" b="0" i="1" kern="0" baseline="0">
                            <a:latin typeface="Cambria Math" panose="02040503050406030204" pitchFamily="18" charset="0"/>
                          </a:rPr>
                        </m:ctrlPr>
                      </m:dPr>
                      <m:e>
                        <m:sSub>
                          <m:sSubPr>
                            <m:ctrlPr>
                              <a:rPr lang="en-US" sz="1800" b="0" i="1" kern="0" baseline="0">
                                <a:latin typeface="Cambria Math" panose="02040503050406030204" pitchFamily="18" charset="0"/>
                              </a:rPr>
                            </m:ctrlPr>
                          </m:sSubPr>
                          <m:e>
                            <m:r>
                              <a:rPr lang="en-US" sz="1800" b="0" kern="0" baseline="0">
                                <a:latin typeface="Cambria Math" panose="02040503050406030204" pitchFamily="18" charset="0"/>
                              </a:rPr>
                              <m:t>𝑥</m:t>
                            </m:r>
                          </m:e>
                          <m:sub>
                            <m:r>
                              <a:rPr lang="en-US" sz="1800" b="0" kern="0" baseline="0">
                                <a:latin typeface="Cambria Math" panose="02040503050406030204" pitchFamily="18" charset="0"/>
                              </a:rPr>
                              <m:t>1</m:t>
                            </m:r>
                          </m:sub>
                        </m:sSub>
                      </m:e>
                    </m:d>
                    <m:r>
                      <a:rPr lang="en-US" sz="1800" b="0" i="0" kern="0" baseline="0" smtClean="0">
                        <a:latin typeface="Cambria Math" panose="02040503050406030204" pitchFamily="18" charset="0"/>
                      </a:rPr>
                      <m:t>=</m:t>
                    </m:r>
                  </m:oMath>
                </a14:m>
                <a:r>
                  <a:rPr lang="en-US" sz="1800" b="0" i="0" kern="0" baseline="0" dirty="0" smtClean="0"/>
                  <a:t> same but substitute:</a:t>
                </a:r>
              </a:p>
              <a:p>
                <a:pPr marL="0" indent="0">
                  <a:buNone/>
                  <a:tabLst>
                    <a:tab pos="457200" algn="l"/>
                  </a:tabLst>
                </a:pPr>
                <a:r>
                  <a:rPr lang="en-US" sz="1600" b="0" i="0" kern="0" baseline="0" dirty="0" smtClean="0"/>
                  <a:t>   </a:t>
                </a:r>
                <a:r>
                  <a:rPr lang="en-US" sz="1600" b="0" i="1" kern="0" baseline="0" dirty="0" smtClean="0"/>
                  <a:t>i</a:t>
                </a:r>
                <a:r>
                  <a:rPr lang="en-US" sz="1600" b="0" i="0" kern="0" baseline="0" dirty="0" smtClean="0"/>
                  <a:t>)	finite difference for derivative</a:t>
                </a:r>
              </a:p>
              <a:p>
                <a:pPr marL="0" indent="0">
                  <a:buNone/>
                  <a:tabLst>
                    <a:tab pos="457200" algn="l"/>
                  </a:tabLst>
                </a:pPr>
                <a:r>
                  <a:rPr lang="en-US" sz="1600" kern="0" dirty="0"/>
                  <a:t>   </a:t>
                </a:r>
                <a:r>
                  <a:rPr lang="en-US" sz="1600" i="1" kern="0" dirty="0" smtClean="0"/>
                  <a:t>ii</a:t>
                </a:r>
                <a:r>
                  <a:rPr lang="en-US" sz="1600" kern="0" dirty="0" smtClean="0"/>
                  <a:t>) 	sample average for expectation</a:t>
                </a:r>
                <a:endParaRPr lang="en-US" sz="1600" kern="0" dirty="0"/>
              </a:p>
              <a:p>
                <a:pPr marL="0" indent="0">
                  <a:buNone/>
                  <a:tabLst>
                    <a:tab pos="457200" algn="l"/>
                  </a:tabLst>
                </a:pPr>
                <a:r>
                  <a:rPr lang="en-US" sz="1600" kern="0" dirty="0"/>
                  <a:t>   </a:t>
                </a:r>
                <a:r>
                  <a:rPr lang="en-US" sz="1600" i="1" kern="0" dirty="0" smtClean="0"/>
                  <a:t>iii</a:t>
                </a:r>
                <a:r>
                  <a:rPr lang="en-US" sz="1600" kern="0" dirty="0" smtClean="0"/>
                  <a:t>)	summation for integral</a:t>
                </a:r>
                <a:endParaRPr lang="en-US" sz="1600" kern="0" dirty="0"/>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279400" y="4562695"/>
                <a:ext cx="5089434" cy="2030512"/>
              </a:xfrm>
              <a:prstGeom prst="rect">
                <a:avLst/>
              </a:prstGeom>
              <a:blipFill>
                <a:blip r:embed="rId5"/>
                <a:stretch>
                  <a:fillRect l="-1078" t="-5389" b="-9581"/>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3044743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120" y="3688636"/>
            <a:ext cx="3982720" cy="2467768"/>
          </a:xfrm>
        </p:spPr>
        <p:txBody>
          <a:bodyPr/>
          <a:lstStyle/>
          <a:p>
            <a:pPr algn="l"/>
            <a:r>
              <a:rPr lang="en-US" dirty="0" smtClean="0"/>
              <a:t>Illustration of PD, M, and ALE plot definitions for </a:t>
            </a:r>
            <a:r>
              <a:rPr lang="en-US" i="1"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 2</a:t>
            </a:r>
            <a:r>
              <a:rPr lang="en-US" dirty="0" smtClean="0"/>
              <a:t> predictors</a:t>
            </a:r>
            <a:endParaRPr lang="en-US" dirty="0"/>
          </a:p>
        </p:txBody>
      </p:sp>
      <p:pic>
        <p:nvPicPr>
          <p:cNvPr id="7" name="Picture 6"/>
          <p:cNvPicPr>
            <a:picLocks noChangeAspect="1"/>
          </p:cNvPicPr>
          <p:nvPr/>
        </p:nvPicPr>
        <p:blipFill rotWithShape="1">
          <a:blip r:embed="rId2"/>
          <a:srcRect t="9180" r="1049" b="5647"/>
          <a:stretch/>
        </p:blipFill>
        <p:spPr>
          <a:xfrm>
            <a:off x="388707" y="0"/>
            <a:ext cx="7411547" cy="3393440"/>
          </a:xfrm>
          <a:prstGeom prst="rect">
            <a:avLst/>
          </a:prstGeom>
        </p:spPr>
      </p:pic>
      <p:pic>
        <p:nvPicPr>
          <p:cNvPr id="9" name="Picture 8"/>
          <p:cNvPicPr>
            <a:picLocks noChangeAspect="1"/>
          </p:cNvPicPr>
          <p:nvPr/>
        </p:nvPicPr>
        <p:blipFill rotWithShape="1">
          <a:blip r:embed="rId3"/>
          <a:srcRect l="23343" t="8026" r="26761" b="5152"/>
          <a:stretch/>
        </p:blipFill>
        <p:spPr>
          <a:xfrm>
            <a:off x="254001" y="3270408"/>
            <a:ext cx="3840480" cy="3577432"/>
          </a:xfrm>
          <a:prstGeom prst="rect">
            <a:avLst/>
          </a:prstGeom>
        </p:spPr>
      </p:pic>
    </p:spTree>
    <p:extLst>
      <p:ext uri="{BB962C8B-B14F-4D97-AF65-F5344CB8AC3E}">
        <p14:creationId xmlns:p14="http://schemas.microsoft.com/office/powerpoint/2010/main" val="2482018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Illustrating Problems with PD and M Plots for Highly Correlated Predictors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36041"/>
                <a:ext cx="8431306" cy="1234440"/>
              </a:xfrm>
            </p:spPr>
            <p:txBody>
              <a:bodyPr/>
              <a:lstStyle/>
              <a:p>
                <a:pPr marL="0" indent="0">
                  <a:buNone/>
                </a:pPr>
                <a:r>
                  <a:rPr lang="en-US" sz="2000" dirty="0" smtClean="0"/>
                  <a:t>The data are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=200</m:t>
                    </m:r>
                  </m:oMath>
                </a14:m>
                <a:r>
                  <a:rPr lang="en-US" sz="2000" dirty="0" smtClean="0"/>
                  <a:t> observations of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2</m:t>
                        </m:r>
                      </m:sub>
                      <m:sup>
                        <m:r>
                          <a:rPr lang="en-US" sz="2000" i="1">
                            <a:latin typeface="Cambria Math" panose="02040503050406030204" pitchFamily="18" charset="0"/>
                          </a:rPr>
                          <m:t>2</m:t>
                        </m:r>
                      </m:sup>
                    </m:sSubSup>
                  </m:oMath>
                </a14:m>
                <a:r>
                  <a:rPr lang="en-US" sz="2000" dirty="0"/>
                  <a:t> </a:t>
                </a:r>
                <a:r>
                  <a:rPr lang="en-US" sz="2000" dirty="0" smtClean="0"/>
                  <a:t>(no observation error) with correlated </a:t>
                </a:r>
                <a14:m>
                  <m:oMath xmlns:m="http://schemas.openxmlformats.org/officeDocument/2006/math">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2</m:t>
                            </m:r>
                          </m:sub>
                        </m:sSub>
                      </m:e>
                    </m:d>
                  </m:oMath>
                </a14:m>
                <a:r>
                  <a:rPr lang="en-US" sz="2000" dirty="0" smtClean="0"/>
                  <a:t> distributed as shown below. A 100-node tree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oMath>
                </a14:m>
                <a:r>
                  <a:rPr lang="en-US" sz="2000" dirty="0" smtClean="0"/>
                  <a:t> was fit to the data, the first eight splits of which are shown below</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36041"/>
                <a:ext cx="8431306" cy="1234440"/>
              </a:xfrm>
              <a:blipFill rotWithShape="0">
                <a:blip r:embed="rId2"/>
                <a:stretch>
                  <a:fillRect l="-795" t="-1970" r="-362"/>
                </a:stretch>
              </a:blipFill>
            </p:spPr>
            <p:txBody>
              <a:bodyPr/>
              <a:lstStyle/>
              <a:p>
                <a:r>
                  <a:rPr lang="en-US">
                    <a:noFill/>
                  </a:rPr>
                  <a:t> </a:t>
                </a:r>
              </a:p>
            </p:txBody>
          </p:sp>
        </mc:Fallback>
      </mc:AlternateContent>
      <p:pic>
        <p:nvPicPr>
          <p:cNvPr id="35" name="Picture 34"/>
          <p:cNvPicPr>
            <a:picLocks noChangeAspect="1"/>
          </p:cNvPicPr>
          <p:nvPr/>
        </p:nvPicPr>
        <p:blipFill rotWithShape="1">
          <a:blip r:embed="rId3"/>
          <a:srcRect t="8422" r="2691" b="2130"/>
          <a:stretch/>
        </p:blipFill>
        <p:spPr>
          <a:xfrm>
            <a:off x="720395" y="2555135"/>
            <a:ext cx="7724933" cy="4119419"/>
          </a:xfrm>
          <a:prstGeom prst="rect">
            <a:avLst/>
          </a:prstGeom>
        </p:spPr>
      </p:pic>
    </p:spTree>
    <p:extLst>
      <p:ext uri="{BB962C8B-B14F-4D97-AF65-F5344CB8AC3E}">
        <p14:creationId xmlns:p14="http://schemas.microsoft.com/office/powerpoint/2010/main" val="811589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Continued: PD, M, and ALE Plot Results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5088892"/>
                <a:ext cx="8431306" cy="1352548"/>
              </a:xfrm>
            </p:spPr>
            <p:txBody>
              <a:bodyPr/>
              <a:lstStyle/>
              <a:p>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𝑓</m:t>
                            </m:r>
                          </m:e>
                        </m:acc>
                      </m:e>
                      <m:sub>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𝐴𝐿𝐸</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d>
                  </m:oMath>
                </a14:m>
                <a:r>
                  <a:rPr lang="en-US" sz="1800" dirty="0"/>
                  <a:t> (blue line with bullets),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𝑓</m:t>
                            </m:r>
                          </m:e>
                        </m:acc>
                      </m:e>
                      <m:sub>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𝑃𝐷</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d>
                  </m:oMath>
                </a14:m>
                <a:r>
                  <a:rPr lang="en-US" sz="1800" dirty="0"/>
                  <a:t> (red dotted line),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𝑓</m:t>
                            </m:r>
                          </m:e>
                        </m:acc>
                      </m:e>
                      <m:sub>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𝑀</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d>
                  </m:oMath>
                </a14:m>
                <a:r>
                  <a:rPr lang="en-US" sz="1800" dirty="0"/>
                  <a:t> (black dashed line), and the true main effect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oMath>
                </a14:m>
                <a:r>
                  <a:rPr lang="en-US" sz="1800" dirty="0"/>
                  <a:t> (black solid line</a:t>
                </a:r>
                <a:r>
                  <a:rPr lang="en-US" sz="1800" dirty="0" smtClean="0"/>
                  <a:t>) </a:t>
                </a:r>
                <a:r>
                  <a:rPr lang="en-US" sz="1800" dirty="0"/>
                  <a:t> for </a:t>
                </a:r>
                <a:r>
                  <a:rPr lang="en-US" sz="1800" b="1" dirty="0"/>
                  <a:t>(a)</a:t>
                </a:r>
                <a:r>
                  <a:rPr lang="en-US" sz="1800" dirty="0"/>
                  <a:t> </a:t>
                </a:r>
                <a14:m>
                  <m:oMath xmlns:m="http://schemas.openxmlformats.org/officeDocument/2006/math">
                    <m:r>
                      <a:rPr lang="en-US" sz="1800" i="1">
                        <a:latin typeface="Cambria Math" panose="02040503050406030204" pitchFamily="18" charset="0"/>
                      </a:rPr>
                      <m:t>𝑗</m:t>
                    </m:r>
                    <m:r>
                      <a:rPr lang="en-US" sz="1800" i="1">
                        <a:latin typeface="Cambria Math" panose="02040503050406030204" pitchFamily="18" charset="0"/>
                      </a:rPr>
                      <m:t>=1</m:t>
                    </m:r>
                  </m:oMath>
                </a14:m>
                <a:r>
                  <a:rPr lang="en-US" sz="1800" dirty="0"/>
                  <a:t> and a true linear effect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1</m:t>
                        </m:r>
                      </m:sub>
                    </m:sSub>
                  </m:oMath>
                </a14:m>
                <a:r>
                  <a:rPr lang="en-US" sz="1800" dirty="0"/>
                  <a:t>, and </a:t>
                </a:r>
                <a:r>
                  <a:rPr lang="en-US" sz="1800" b="1" dirty="0"/>
                  <a:t>(b)</a:t>
                </a:r>
                <a:r>
                  <a:rPr lang="en-US" sz="1800" dirty="0"/>
                  <a:t> </a:t>
                </a:r>
                <a14:m>
                  <m:oMath xmlns:m="http://schemas.openxmlformats.org/officeDocument/2006/math">
                    <m:r>
                      <a:rPr lang="en-US" sz="1800" i="1">
                        <a:latin typeface="Cambria Math" panose="02040503050406030204" pitchFamily="18" charset="0"/>
                      </a:rPr>
                      <m:t>𝑗</m:t>
                    </m:r>
                    <m:r>
                      <a:rPr lang="en-US" sz="1800" i="1">
                        <a:latin typeface="Cambria Math" panose="02040503050406030204" pitchFamily="18" charset="0"/>
                      </a:rPr>
                      <m:t>=2</m:t>
                    </m:r>
                  </m:oMath>
                </a14:m>
                <a:r>
                  <a:rPr lang="en-US" sz="1800" dirty="0"/>
                  <a:t> and a true quadratic effect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2</m:t>
                        </m:r>
                      </m:sub>
                    </m:sSub>
                  </m:oMath>
                </a14:m>
                <a:r>
                  <a:rPr lang="en-US" sz="1800" dirty="0"/>
                  <a:t>. </a:t>
                </a:r>
                <a:endParaRPr lang="en-US" sz="1800" dirty="0" smtClean="0"/>
              </a:p>
              <a:p>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𝑓</m:t>
                            </m:r>
                          </m:e>
                        </m:acc>
                      </m:e>
                      <m:sub>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𝐴𝐿𝐸</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d>
                  </m:oMath>
                </a14:m>
                <a:r>
                  <a:rPr lang="en-US" sz="1800" dirty="0"/>
                  <a:t> is much more accurate than either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𝑓</m:t>
                            </m:r>
                          </m:e>
                        </m:acc>
                      </m:e>
                      <m:sub>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𝑃𝐷</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d>
                  </m:oMath>
                </a14:m>
                <a:r>
                  <a:rPr lang="en-US" sz="1800" dirty="0"/>
                  <a:t> or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𝑓</m:t>
                            </m:r>
                          </m:e>
                        </m:acc>
                      </m:e>
                      <m:sub>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𝑀</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d>
                  </m:oMath>
                </a14:m>
                <a:endParaRPr lang="en-US"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5088892"/>
                <a:ext cx="8431306" cy="1352548"/>
              </a:xfrm>
              <a:blipFill rotWithShape="0">
                <a:blip r:embed="rId2"/>
                <a:stretch>
                  <a:fillRect t="-1802" b="-5856"/>
                </a:stretch>
              </a:blipFill>
            </p:spPr>
            <p:txBody>
              <a:bodyPr/>
              <a:lstStyle/>
              <a:p>
                <a:r>
                  <a:rPr lang="en-US">
                    <a:noFill/>
                  </a:rPr>
                  <a:t> </a:t>
                </a:r>
              </a:p>
            </p:txBody>
          </p:sp>
        </mc:Fallback>
      </mc:AlternateContent>
      <p:pic>
        <p:nvPicPr>
          <p:cNvPr id="16" name="Picture 15"/>
          <p:cNvPicPr>
            <a:picLocks noChangeAspect="1"/>
          </p:cNvPicPr>
          <p:nvPr/>
        </p:nvPicPr>
        <p:blipFill rotWithShape="1">
          <a:blip r:embed="rId3"/>
          <a:srcRect t="9076" r="1301" b="2440"/>
          <a:stretch/>
        </p:blipFill>
        <p:spPr>
          <a:xfrm>
            <a:off x="1040277" y="1503680"/>
            <a:ext cx="6979354" cy="3383281"/>
          </a:xfrm>
          <a:prstGeom prst="rect">
            <a:avLst/>
          </a:prstGeom>
        </p:spPr>
      </p:pic>
    </p:spTree>
    <p:extLst>
      <p:ext uri="{BB962C8B-B14F-4D97-AF65-F5344CB8AC3E}">
        <p14:creationId xmlns:p14="http://schemas.microsoft.com/office/powerpoint/2010/main" val="373413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Same Example, but for 50 </a:t>
                </a:r>
                <a:r>
                  <a:rPr lang="en-US" dirty="0"/>
                  <a:t>R</a:t>
                </a:r>
                <a:r>
                  <a:rPr lang="en-US" dirty="0" smtClean="0"/>
                  <a:t>eplicates  and </a:t>
                </a:r>
                <a14:m>
                  <m:oMath xmlns:m="http://schemas.openxmlformats.org/officeDocument/2006/math">
                    <m:r>
                      <a:rPr lang="en-US" b="0"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2</m:t>
                            </m:r>
                          </m:sub>
                        </m:sSub>
                      </m:e>
                    </m:d>
                  </m:oMath>
                </a14:m>
                <a:r>
                  <a:rPr lang="en-US" dirty="0" smtClean="0"/>
                  <a:t> a Fitted Neural Network Model</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t="-17692" b="-3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56514" y="1632857"/>
                <a:ext cx="3058886" cy="4985657"/>
              </a:xfrm>
            </p:spPr>
            <p:txBody>
              <a:bodyPr/>
              <a:lstStyle/>
              <a:p>
                <a14:m>
                  <m:oMath xmlns:m="http://schemas.openxmlformats.org/officeDocument/2006/math">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e>
                    </m:d>
                  </m:oMath>
                </a14:m>
                <a:r>
                  <a:rPr lang="en-US" sz="2000" dirty="0" smtClean="0"/>
                  <a:t> follow the same distribution</a:t>
                </a:r>
              </a:p>
              <a:p>
                <a:r>
                  <a:rPr lang="en-US" sz="2000" dirty="0" smtClean="0"/>
                  <a:t>The response is now </a:t>
                </a:r>
                <a14:m>
                  <m:oMath xmlns:m="http://schemas.openxmlformats.org/officeDocument/2006/math">
                    <m:r>
                      <a:rPr lang="en-US" sz="2000" i="1">
                        <a:latin typeface="Cambria Math" panose="02040503050406030204" pitchFamily="18" charset="0"/>
                      </a:rPr>
                      <m:t>𝑌</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𝑋</m:t>
                        </m:r>
                      </m:e>
                      <m:sub>
                        <m:r>
                          <a:rPr lang="en-US" sz="2000" i="1">
                            <a:latin typeface="Cambria Math" panose="02040503050406030204" pitchFamily="18" charset="0"/>
                          </a:rPr>
                          <m:t>2</m:t>
                        </m:r>
                      </m:sub>
                      <m:sup>
                        <m:r>
                          <a:rPr lang="en-US" sz="2000" i="1">
                            <a:latin typeface="Cambria Math" panose="02040503050406030204" pitchFamily="18" charset="0"/>
                          </a:rPr>
                          <m:t>2</m:t>
                        </m:r>
                      </m:sup>
                    </m:sSubSup>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𝜀</m:t>
                    </m:r>
                  </m:oMath>
                </a14:m>
                <a:r>
                  <a:rPr lang="en-US" sz="2000" dirty="0" smtClean="0"/>
                  <a:t> with </a:t>
                </a:r>
                <a14:m>
                  <m:oMath xmlns:m="http://schemas.openxmlformats.org/officeDocument/2006/math">
                    <m:r>
                      <a:rPr lang="en-US" sz="2000" i="1">
                        <a:latin typeface="Cambria Math" panose="02040503050406030204" pitchFamily="18" charset="0"/>
                        <a:ea typeface="Cambria Math" panose="02040503050406030204" pitchFamily="18" charset="0"/>
                      </a:rPr>
                      <m:t>𝜀</m:t>
                    </m:r>
                    <m: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𝑁</m:t>
                    </m:r>
                    <m:d>
                      <m:dPr>
                        <m:ctrlPr>
                          <a:rPr lang="en-US" sz="2000" i="1">
                            <a:latin typeface="Cambria Math" panose="02040503050406030204" pitchFamily="18" charset="0"/>
                          </a:rPr>
                        </m:ctrlPr>
                      </m:dPr>
                      <m:e>
                        <m:r>
                          <a:rPr lang="en-US" sz="2000" i="1">
                            <a:latin typeface="Cambria Math" panose="02040503050406030204" pitchFamily="18" charset="0"/>
                          </a:rPr>
                          <m:t>0,</m:t>
                        </m:r>
                        <m:sSup>
                          <m:sSupPr>
                            <m:ctrlPr>
                              <a:rPr lang="en-US" sz="2000" i="1">
                                <a:latin typeface="Cambria Math" panose="02040503050406030204" pitchFamily="18" charset="0"/>
                              </a:rPr>
                            </m:ctrlPr>
                          </m:sSupPr>
                          <m:e>
                            <m:r>
                              <a:rPr lang="en-US" sz="2000" i="1">
                                <a:latin typeface="Cambria Math" panose="02040503050406030204" pitchFamily="18" charset="0"/>
                              </a:rPr>
                              <m:t>0.</m:t>
                            </m:r>
                            <m:r>
                              <a:rPr lang="en-US" sz="2000" b="0" i="1" smtClean="0">
                                <a:latin typeface="Cambria Math" panose="02040503050406030204" pitchFamily="18" charset="0"/>
                              </a:rPr>
                              <m:t>1</m:t>
                            </m:r>
                          </m:e>
                          <m:sup>
                            <m:r>
                              <a:rPr lang="en-US" sz="2000" i="1">
                                <a:latin typeface="Cambria Math" panose="02040503050406030204" pitchFamily="18" charset="0"/>
                              </a:rPr>
                              <m:t>2</m:t>
                            </m:r>
                          </m:sup>
                        </m:sSup>
                      </m:e>
                    </m:d>
                  </m:oMath>
                </a14:m>
                <a:r>
                  <a:rPr lang="en-US" sz="2000" dirty="0" smtClean="0"/>
                  <a:t>  </a:t>
                </a:r>
              </a:p>
              <a:p>
                <a:r>
                  <a:rPr lang="en-US" sz="2000" dirty="0" smtClean="0"/>
                  <a:t>The neural networks fit very well, with cross-validation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i="1">
                            <a:latin typeface="Cambria Math" panose="02040503050406030204" pitchFamily="18" charset="0"/>
                          </a:rPr>
                          <m:t>2</m:t>
                        </m:r>
                      </m:sup>
                    </m:sSup>
                  </m:oMath>
                </a14:m>
                <a:r>
                  <a:rPr lang="en-US" sz="2000" dirty="0"/>
                  <a:t> </a:t>
                </a:r>
                <a:r>
                  <a:rPr lang="en-US" sz="2000" dirty="0" smtClean="0"/>
                  <a:t>between </a:t>
                </a:r>
                <a:r>
                  <a:rPr lang="en-US" sz="2000" dirty="0"/>
                  <a:t>0.965 and </a:t>
                </a:r>
                <a:r>
                  <a:rPr lang="en-US" sz="2000" dirty="0" smtClean="0"/>
                  <a:t>0.975 for all replicates</a:t>
                </a:r>
              </a:p>
              <a:p>
                <a:r>
                  <a:rPr lang="en-US" sz="2000" dirty="0" smtClean="0"/>
                  <a:t>PD plots (right panels) are terrible, whereas ALE plots (left panels) are quite accurate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56514" y="1632857"/>
                <a:ext cx="3058886" cy="4985657"/>
              </a:xfrm>
              <a:blipFill rotWithShape="0">
                <a:blip r:embed="rId4"/>
                <a:stretch>
                  <a:fillRect l="-1992" t="-611" r="-3386"/>
                </a:stretch>
              </a:blipFill>
            </p:spPr>
            <p:txBody>
              <a:bodyPr/>
              <a:lstStyle/>
              <a:p>
                <a:r>
                  <a:rPr lang="en-US">
                    <a:noFill/>
                  </a:rPr>
                  <a:t> </a:t>
                </a:r>
              </a:p>
            </p:txBody>
          </p:sp>
        </mc:Fallback>
      </mc:AlternateContent>
      <p:pic>
        <p:nvPicPr>
          <p:cNvPr id="5" name="Picture 4"/>
          <p:cNvPicPr>
            <a:picLocks noChangeAspect="1"/>
          </p:cNvPicPr>
          <p:nvPr/>
        </p:nvPicPr>
        <p:blipFill rotWithShape="1">
          <a:blip r:embed="rId5"/>
          <a:srcRect l="2582" t="5577" r="7342" b="1009"/>
          <a:stretch/>
        </p:blipFill>
        <p:spPr>
          <a:xfrm>
            <a:off x="97969" y="1484706"/>
            <a:ext cx="5486401" cy="5307981"/>
          </a:xfrm>
          <a:prstGeom prst="rect">
            <a:avLst/>
          </a:prstGeom>
        </p:spPr>
      </p:pic>
    </p:spTree>
    <p:extLst>
      <p:ext uri="{BB962C8B-B14F-4D97-AF65-F5344CB8AC3E}">
        <p14:creationId xmlns:p14="http://schemas.microsoft.com/office/powerpoint/2010/main" val="1784493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sp>
        <p:nvSpPr>
          <p:cNvPr id="3" name="Content Placeholder 2"/>
          <p:cNvSpPr>
            <a:spLocks noGrp="1"/>
          </p:cNvSpPr>
          <p:nvPr>
            <p:ph idx="1"/>
          </p:nvPr>
        </p:nvSpPr>
        <p:spPr/>
        <p:txBody>
          <a:bodyPr/>
          <a:lstStyle/>
          <a:p>
            <a:r>
              <a:rPr lang="en-US" dirty="0" smtClean="0"/>
              <a:t>Clever original idea and memorable name – became very popular in the 1980s and 1990s.</a:t>
            </a:r>
          </a:p>
          <a:p>
            <a:r>
              <a:rPr lang="en-US" dirty="0" smtClean="0"/>
              <a:t>They have evolved to have less resemblance to how the human brain processes information (but better effectiveness at modeling nonlinear relationships in complicated data sets)</a:t>
            </a:r>
          </a:p>
          <a:p>
            <a:r>
              <a:rPr lang="en-US" dirty="0" smtClean="0"/>
              <a:t>To fit a neural network model (and all of the other </a:t>
            </a:r>
            <a:r>
              <a:rPr lang="en-US" dirty="0" err="1" smtClean="0"/>
              <a:t>blackbox</a:t>
            </a:r>
            <a:r>
              <a:rPr lang="en-US" dirty="0" smtClean="0"/>
              <a:t> models), the training data must be available in the same format as for linear/logistic regression:</a:t>
            </a:r>
          </a:p>
          <a:p>
            <a:pPr lvl="1"/>
            <a:r>
              <a:rPr lang="en-US" sz="2000" dirty="0" smtClean="0"/>
              <a:t>A 2D array of observations</a:t>
            </a:r>
          </a:p>
          <a:p>
            <a:pPr lvl="1"/>
            <a:r>
              <a:rPr lang="en-US" sz="2000" dirty="0" smtClean="0"/>
              <a:t>Each column is a different variable; each row a different case</a:t>
            </a:r>
          </a:p>
          <a:p>
            <a:pPr lvl="1"/>
            <a:r>
              <a:rPr lang="en-US" sz="2000" dirty="0" smtClean="0"/>
              <a:t>One column is the response variable (</a:t>
            </a:r>
            <a:r>
              <a:rPr lang="en-US" sz="2000" i="1" dirty="0" smtClean="0">
                <a:latin typeface="Times New Roman"/>
                <a:ea typeface="Times New Roman"/>
              </a:rPr>
              <a:t>Y</a:t>
            </a:r>
            <a:r>
              <a:rPr lang="en-US" sz="2000" dirty="0" smtClean="0"/>
              <a:t>) and the other columns are any number of predictor variables (</a:t>
            </a:r>
            <a:r>
              <a:rPr lang="en-US" sz="2000" i="1" dirty="0">
                <a:latin typeface="Times New Roman"/>
                <a:ea typeface="Times New Roman"/>
              </a:rPr>
              <a:t>X</a:t>
            </a:r>
            <a:r>
              <a:rPr lang="en-US" sz="2000" dirty="0">
                <a:latin typeface="Times New Roman"/>
                <a:ea typeface="Times New Roman"/>
              </a:rPr>
              <a:t>'s</a:t>
            </a:r>
            <a:r>
              <a:rPr lang="en-US" sz="2000" dirty="0" smtClean="0"/>
              <a:t>)</a:t>
            </a:r>
          </a:p>
          <a:p>
            <a:pPr lvl="1"/>
            <a:r>
              <a:rPr lang="en-US" sz="2000" dirty="0">
                <a:solidFill>
                  <a:srgbClr val="000000"/>
                </a:solidFill>
              </a:rPr>
              <a:t>The neural network hidden variables (</a:t>
            </a:r>
            <a:r>
              <a:rPr lang="en-US" sz="2000" i="1" dirty="0" smtClean="0">
                <a:solidFill>
                  <a:srgbClr val="000000"/>
                </a:solidFill>
                <a:latin typeface="Times New Roman"/>
                <a:ea typeface="Times New Roman"/>
              </a:rPr>
              <a:t>H</a:t>
            </a:r>
            <a:r>
              <a:rPr lang="en-US" sz="2000" dirty="0" smtClean="0">
                <a:solidFill>
                  <a:srgbClr val="000000"/>
                </a:solidFill>
                <a:latin typeface="Times New Roman"/>
                <a:ea typeface="Times New Roman"/>
              </a:rPr>
              <a:t>'s</a:t>
            </a:r>
            <a:r>
              <a:rPr lang="en-US" sz="2000" dirty="0" smtClean="0">
                <a:solidFill>
                  <a:srgbClr val="000000"/>
                </a:solidFill>
              </a:rPr>
              <a:t>) </a:t>
            </a:r>
            <a:r>
              <a:rPr lang="en-US" sz="2000" dirty="0">
                <a:solidFill>
                  <a:srgbClr val="000000"/>
                </a:solidFill>
              </a:rPr>
              <a:t>are internal variables that you do not enter or even care about</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Example Continued:  ALE Plots</a:t>
            </a:r>
            <a:endParaRPr lang="en-US" dirty="0"/>
          </a:p>
        </p:txBody>
      </p:sp>
      <p:sp>
        <p:nvSpPr>
          <p:cNvPr id="3" name="Content Placeholder 2"/>
          <p:cNvSpPr>
            <a:spLocks noGrp="1"/>
          </p:cNvSpPr>
          <p:nvPr>
            <p:ph idx="1"/>
          </p:nvPr>
        </p:nvSpPr>
        <p:spPr/>
        <p:txBody>
          <a:bodyPr/>
          <a:lstStyle/>
          <a:p>
            <a:pPr marL="457200" indent="-457200">
              <a:buNone/>
            </a:pPr>
            <a:r>
              <a:rPr lang="en-US" sz="1600" dirty="0" smtClean="0"/>
              <a:t>#############Visualizing the effects of the predictors####################</a:t>
            </a:r>
            <a:endParaRPr lang="en-US" sz="1600" dirty="0"/>
          </a:p>
          <a:p>
            <a:pPr marL="457200" indent="-457200">
              <a:buNone/>
            </a:pPr>
            <a:r>
              <a:rPr lang="en-US" sz="1600" dirty="0" smtClean="0"/>
              <a:t>nn1</a:t>
            </a:r>
            <a:r>
              <a:rPr lang="en-US" sz="1600" dirty="0"/>
              <a:t>&lt;-</a:t>
            </a:r>
            <a:r>
              <a:rPr lang="en-US" sz="1600" dirty="0" err="1"/>
              <a:t>nnet</a:t>
            </a:r>
            <a:r>
              <a:rPr lang="en-US" sz="1600" dirty="0"/>
              <a:t>(Strength~.,CRT1, </a:t>
            </a:r>
            <a:r>
              <a:rPr lang="en-US" sz="1600" dirty="0" err="1"/>
              <a:t>linout</a:t>
            </a:r>
            <a:r>
              <a:rPr lang="en-US" sz="1600" dirty="0"/>
              <a:t>=F, </a:t>
            </a:r>
            <a:r>
              <a:rPr lang="en-US" sz="1600" dirty="0" smtClean="0"/>
              <a:t>skip=F, size=15, decay=0.1</a:t>
            </a:r>
            <a:r>
              <a:rPr lang="en-US" sz="1600" dirty="0"/>
              <a:t>, </a:t>
            </a:r>
            <a:r>
              <a:rPr lang="en-US" sz="1600" dirty="0" err="1"/>
              <a:t>maxit</a:t>
            </a:r>
            <a:r>
              <a:rPr lang="en-US" sz="1600" dirty="0"/>
              <a:t>=1000, trace=F</a:t>
            </a:r>
            <a:r>
              <a:rPr lang="en-US" sz="1600" dirty="0" smtClean="0"/>
              <a:t>) ##From CV, these are about the best tuning parameters</a:t>
            </a:r>
            <a:endParaRPr lang="en-US" sz="1600" dirty="0"/>
          </a:p>
          <a:p>
            <a:pPr marL="457200" indent="-457200">
              <a:buNone/>
            </a:pPr>
            <a:r>
              <a:rPr lang="en-US" sz="1600" dirty="0" smtClean="0"/>
              <a:t>summary(nn1)</a:t>
            </a:r>
          </a:p>
          <a:p>
            <a:pPr marL="457200" indent="-457200">
              <a:buNone/>
            </a:pPr>
            <a:endParaRPr lang="en-US" sz="1600" dirty="0" smtClean="0"/>
          </a:p>
          <a:p>
            <a:pPr marL="457200" indent="-457200">
              <a:buNone/>
            </a:pPr>
            <a:r>
              <a:rPr lang="en-US" sz="1600" dirty="0" smtClean="0"/>
              <a:t>## Use </a:t>
            </a:r>
            <a:r>
              <a:rPr lang="en-US" sz="1600" dirty="0" err="1" smtClean="0"/>
              <a:t>ALEPlot</a:t>
            </a:r>
            <a:r>
              <a:rPr lang="en-US" sz="1600" dirty="0" smtClean="0"/>
              <a:t> package to create accumulated local effects (ALE) plots</a:t>
            </a:r>
          </a:p>
          <a:p>
            <a:pPr marL="457200" indent="-457200">
              <a:buNone/>
            </a:pPr>
            <a:r>
              <a:rPr lang="en-US" sz="1600" dirty="0"/>
              <a:t>library(</a:t>
            </a:r>
            <a:r>
              <a:rPr lang="en-US" sz="1600" dirty="0" err="1"/>
              <a:t>ALEPlot</a:t>
            </a:r>
            <a:r>
              <a:rPr lang="en-US" sz="1600" dirty="0"/>
              <a:t>)</a:t>
            </a:r>
          </a:p>
          <a:p>
            <a:pPr marL="457200" indent="-457200">
              <a:buNone/>
            </a:pPr>
            <a:r>
              <a:rPr lang="en-US" sz="1600" dirty="0" err="1" smtClean="0"/>
              <a:t>yhat</a:t>
            </a:r>
            <a:r>
              <a:rPr lang="en-US" sz="1600" dirty="0" smtClean="0"/>
              <a:t> </a:t>
            </a:r>
            <a:r>
              <a:rPr lang="en-US" sz="1600" dirty="0"/>
              <a:t>&lt;- function(</a:t>
            </a:r>
            <a:r>
              <a:rPr lang="en-US" sz="1600" dirty="0" err="1"/>
              <a:t>X.model</a:t>
            </a:r>
            <a:r>
              <a:rPr lang="en-US" sz="1600" dirty="0"/>
              <a:t>, </a:t>
            </a:r>
            <a:r>
              <a:rPr lang="en-US" sz="1600" dirty="0" err="1"/>
              <a:t>newdata</a:t>
            </a:r>
            <a:r>
              <a:rPr lang="en-US" sz="1600" dirty="0"/>
              <a:t>) </a:t>
            </a:r>
            <a:r>
              <a:rPr lang="en-US" sz="1600" dirty="0" err="1"/>
              <a:t>as.numeric</a:t>
            </a:r>
            <a:r>
              <a:rPr lang="en-US" sz="1600" dirty="0"/>
              <a:t>(predict(</a:t>
            </a:r>
            <a:r>
              <a:rPr lang="en-US" sz="1600" dirty="0" err="1"/>
              <a:t>X.model</a:t>
            </a:r>
            <a:r>
              <a:rPr lang="en-US" sz="1600" dirty="0"/>
              <a:t>, </a:t>
            </a:r>
            <a:r>
              <a:rPr lang="en-US" sz="1600" dirty="0" err="1"/>
              <a:t>newdata</a:t>
            </a:r>
            <a:r>
              <a:rPr lang="en-US" sz="1600" dirty="0"/>
              <a:t>))</a:t>
            </a:r>
          </a:p>
          <a:p>
            <a:pPr marL="457200" indent="-457200">
              <a:buNone/>
            </a:pPr>
            <a:r>
              <a:rPr lang="en-US" sz="1600" dirty="0" smtClean="0"/>
              <a:t>par(</a:t>
            </a:r>
            <a:r>
              <a:rPr lang="en-US" sz="1600" dirty="0" err="1" smtClean="0"/>
              <a:t>mfrow</a:t>
            </a:r>
            <a:r>
              <a:rPr lang="en-US" sz="1600" dirty="0" smtClean="0"/>
              <a:t>=c(2,4))</a:t>
            </a:r>
          </a:p>
          <a:p>
            <a:pPr marL="457200" indent="-457200">
              <a:buNone/>
            </a:pPr>
            <a:r>
              <a:rPr lang="en-US" sz="1600" dirty="0" smtClean="0"/>
              <a:t>for (j in 1:8)  {</a:t>
            </a:r>
            <a:r>
              <a:rPr lang="en-US" sz="1600" dirty="0" err="1" smtClean="0"/>
              <a:t>ALEPlot</a:t>
            </a:r>
            <a:r>
              <a:rPr lang="en-US" sz="1600" dirty="0" smtClean="0"/>
              <a:t>(CRT1[,1:8], nn1, </a:t>
            </a:r>
            <a:r>
              <a:rPr lang="en-US" sz="1600" dirty="0" err="1"/>
              <a:t>pred.fun</a:t>
            </a:r>
            <a:r>
              <a:rPr lang="en-US" sz="1600" dirty="0"/>
              <a:t>=</a:t>
            </a:r>
            <a:r>
              <a:rPr lang="en-US" sz="1600" dirty="0" err="1"/>
              <a:t>yhat</a:t>
            </a:r>
            <a:r>
              <a:rPr lang="en-US" sz="1600" dirty="0"/>
              <a:t>, </a:t>
            </a:r>
            <a:r>
              <a:rPr lang="en-US" sz="1600" dirty="0" smtClean="0"/>
              <a:t>J=j, </a:t>
            </a:r>
            <a:r>
              <a:rPr lang="en-US" sz="1600" dirty="0"/>
              <a:t>K=50, </a:t>
            </a:r>
            <a:r>
              <a:rPr lang="en-US" sz="1600" dirty="0" err="1"/>
              <a:t>NA.plot</a:t>
            </a:r>
            <a:r>
              <a:rPr lang="en-US" sz="1600" dirty="0"/>
              <a:t> = TRUE</a:t>
            </a:r>
            <a:r>
              <a:rPr lang="en-US" sz="1600" dirty="0" smtClean="0"/>
              <a:t>)</a:t>
            </a:r>
          </a:p>
          <a:p>
            <a:pPr marL="457200" indent="-457200">
              <a:buNone/>
            </a:pPr>
            <a:r>
              <a:rPr lang="en-US" sz="1600" dirty="0" smtClean="0"/>
              <a:t>  rug(CRT1[,j]) }  ## This creates main effect ALE plots for all 8 predictors</a:t>
            </a:r>
            <a:endParaRPr lang="en-US" sz="1600" dirty="0"/>
          </a:p>
          <a:p>
            <a:pPr marL="457200" indent="-457200">
              <a:buNone/>
            </a:pPr>
            <a:r>
              <a:rPr lang="en-US" sz="1600" dirty="0" smtClean="0"/>
              <a:t>par(</a:t>
            </a:r>
            <a:r>
              <a:rPr lang="en-US" sz="1600" dirty="0" err="1" smtClean="0"/>
              <a:t>mfrow</a:t>
            </a:r>
            <a:r>
              <a:rPr lang="en-US" sz="1600" dirty="0" smtClean="0"/>
              <a:t>=c(1,1))</a:t>
            </a:r>
          </a:p>
          <a:p>
            <a:pPr marL="457200" indent="-457200">
              <a:buNone/>
            </a:pPr>
            <a:endParaRPr lang="en-US" sz="1600" dirty="0" smtClean="0"/>
          </a:p>
          <a:p>
            <a:pPr marL="457200" indent="-457200">
              <a:buNone/>
            </a:pPr>
            <a:r>
              <a:rPr lang="en-US" sz="1600" dirty="0" smtClean="0"/>
              <a:t>par(</a:t>
            </a:r>
            <a:r>
              <a:rPr lang="en-US" sz="1600" dirty="0" err="1" smtClean="0"/>
              <a:t>mfrow</a:t>
            </a:r>
            <a:r>
              <a:rPr lang="en-US" sz="1600" dirty="0" smtClean="0"/>
              <a:t>=c(2,2))  ## This creates 2nd-order interaction ALE plots for x1, x2, x8</a:t>
            </a:r>
          </a:p>
          <a:p>
            <a:pPr marL="457200" indent="-457200">
              <a:buNone/>
            </a:pPr>
            <a:r>
              <a:rPr lang="en-US" sz="1600" dirty="0" err="1"/>
              <a:t>ALEPlot</a:t>
            </a:r>
            <a:r>
              <a:rPr lang="en-US" sz="1600" dirty="0"/>
              <a:t>(CRT1[,1:8], nn1, </a:t>
            </a:r>
            <a:r>
              <a:rPr lang="en-US" sz="1600" dirty="0" err="1"/>
              <a:t>pred.fun</a:t>
            </a:r>
            <a:r>
              <a:rPr lang="en-US" sz="1600" dirty="0"/>
              <a:t>=</a:t>
            </a:r>
            <a:r>
              <a:rPr lang="en-US" sz="1600" dirty="0" err="1"/>
              <a:t>yhat</a:t>
            </a:r>
            <a:r>
              <a:rPr lang="en-US" sz="1600" dirty="0"/>
              <a:t>, </a:t>
            </a:r>
            <a:r>
              <a:rPr lang="en-US" sz="1600" dirty="0" smtClean="0"/>
              <a:t>J=c(1,2), </a:t>
            </a:r>
            <a:r>
              <a:rPr lang="en-US" sz="1600" dirty="0"/>
              <a:t>K=50, </a:t>
            </a:r>
            <a:r>
              <a:rPr lang="en-US" sz="1600" dirty="0" err="1"/>
              <a:t>NA.plot</a:t>
            </a:r>
            <a:r>
              <a:rPr lang="en-US" sz="1600" dirty="0"/>
              <a:t> = TRUE</a:t>
            </a:r>
            <a:r>
              <a:rPr lang="en-US" sz="1600" dirty="0" smtClean="0"/>
              <a:t>)</a:t>
            </a:r>
          </a:p>
          <a:p>
            <a:pPr marL="457200" indent="-457200">
              <a:buNone/>
            </a:pPr>
            <a:r>
              <a:rPr lang="en-US" sz="1600" dirty="0" err="1"/>
              <a:t>ALEPlot</a:t>
            </a:r>
            <a:r>
              <a:rPr lang="en-US" sz="1600" dirty="0"/>
              <a:t>(CRT1[,1:8], nn1, </a:t>
            </a:r>
            <a:r>
              <a:rPr lang="en-US" sz="1600" dirty="0" err="1"/>
              <a:t>pred.fun</a:t>
            </a:r>
            <a:r>
              <a:rPr lang="en-US" sz="1600" dirty="0"/>
              <a:t>=</a:t>
            </a:r>
            <a:r>
              <a:rPr lang="en-US" sz="1600" dirty="0" err="1"/>
              <a:t>yhat</a:t>
            </a:r>
            <a:r>
              <a:rPr lang="en-US" sz="1600" dirty="0"/>
              <a:t>, </a:t>
            </a:r>
            <a:r>
              <a:rPr lang="en-US" sz="1600" dirty="0" smtClean="0"/>
              <a:t>J=c(1,8), </a:t>
            </a:r>
            <a:r>
              <a:rPr lang="en-US" sz="1600" dirty="0"/>
              <a:t>K=50, </a:t>
            </a:r>
            <a:r>
              <a:rPr lang="en-US" sz="1600" dirty="0" err="1"/>
              <a:t>NA.plot</a:t>
            </a:r>
            <a:r>
              <a:rPr lang="en-US" sz="1600" dirty="0"/>
              <a:t> = TRUE)</a:t>
            </a:r>
          </a:p>
          <a:p>
            <a:pPr marL="457200" indent="-457200">
              <a:buNone/>
            </a:pPr>
            <a:r>
              <a:rPr lang="en-US" sz="1600" dirty="0" err="1"/>
              <a:t>ALEPlot</a:t>
            </a:r>
            <a:r>
              <a:rPr lang="en-US" sz="1600" dirty="0"/>
              <a:t>(CRT1[,1:8], nn1, </a:t>
            </a:r>
            <a:r>
              <a:rPr lang="en-US" sz="1600" dirty="0" err="1"/>
              <a:t>pred.fun</a:t>
            </a:r>
            <a:r>
              <a:rPr lang="en-US" sz="1600" dirty="0"/>
              <a:t>=</a:t>
            </a:r>
            <a:r>
              <a:rPr lang="en-US" sz="1600" dirty="0" err="1"/>
              <a:t>yhat</a:t>
            </a:r>
            <a:r>
              <a:rPr lang="en-US" sz="1600" dirty="0"/>
              <a:t>, </a:t>
            </a:r>
            <a:r>
              <a:rPr lang="en-US" sz="1600" dirty="0" smtClean="0"/>
              <a:t>J=c(2,8</a:t>
            </a:r>
            <a:r>
              <a:rPr lang="en-US" sz="1600" dirty="0"/>
              <a:t>), K=50, </a:t>
            </a:r>
            <a:r>
              <a:rPr lang="en-US" sz="1600" dirty="0" err="1"/>
              <a:t>NA.plot</a:t>
            </a:r>
            <a:r>
              <a:rPr lang="en-US" sz="1600" dirty="0"/>
              <a:t> = TRUE)</a:t>
            </a:r>
          </a:p>
          <a:p>
            <a:pPr marL="457200" indent="-457200">
              <a:buNone/>
            </a:pPr>
            <a:r>
              <a:rPr lang="en-US" sz="1600" dirty="0" smtClean="0"/>
              <a:t>par(</a:t>
            </a:r>
            <a:r>
              <a:rPr lang="en-US" sz="1600" dirty="0" err="1" smtClean="0"/>
              <a:t>mfrow</a:t>
            </a:r>
            <a:r>
              <a:rPr lang="en-US" sz="1600" dirty="0" smtClean="0"/>
              <a:t>=c(1,1))</a:t>
            </a:r>
          </a:p>
        </p:txBody>
      </p:sp>
    </p:spTree>
    <p:extLst>
      <p:ext uri="{BB962C8B-B14F-4D97-AF65-F5344CB8AC3E}">
        <p14:creationId xmlns:p14="http://schemas.microsoft.com/office/powerpoint/2010/main" val="468399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Effect ALE plots</a:t>
            </a:r>
            <a:endParaRPr lang="en-US" dirty="0"/>
          </a:p>
        </p:txBody>
      </p:sp>
      <p:pic>
        <p:nvPicPr>
          <p:cNvPr id="4" name="Picture 3"/>
          <p:cNvPicPr>
            <a:picLocks noChangeAspect="1"/>
          </p:cNvPicPr>
          <p:nvPr/>
        </p:nvPicPr>
        <p:blipFill rotWithShape="1">
          <a:blip r:embed="rId2"/>
          <a:srcRect r="20729" b="19869"/>
          <a:stretch/>
        </p:blipFill>
        <p:spPr>
          <a:xfrm>
            <a:off x="131880" y="961696"/>
            <a:ext cx="8843876" cy="5722883"/>
          </a:xfrm>
          <a:prstGeom prst="rect">
            <a:avLst/>
          </a:prstGeom>
        </p:spPr>
      </p:pic>
    </p:spTree>
    <p:extLst>
      <p:ext uri="{BB962C8B-B14F-4D97-AF65-F5344CB8AC3E}">
        <p14:creationId xmlns:p14="http://schemas.microsoft.com/office/powerpoint/2010/main" val="1400299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2nd-Order Interaction ALE plots</a:t>
            </a:r>
            <a:endParaRPr lang="en-US" dirty="0"/>
          </a:p>
        </p:txBody>
      </p:sp>
      <p:pic>
        <p:nvPicPr>
          <p:cNvPr id="2" name="Picture 1"/>
          <p:cNvPicPr>
            <a:picLocks noChangeAspect="1"/>
          </p:cNvPicPr>
          <p:nvPr/>
        </p:nvPicPr>
        <p:blipFill rotWithShape="1">
          <a:blip r:embed="rId2"/>
          <a:srcRect t="6516" r="20957" b="20895"/>
          <a:stretch/>
        </p:blipFill>
        <p:spPr>
          <a:xfrm>
            <a:off x="1497430" y="1066800"/>
            <a:ext cx="5544500" cy="5769563"/>
          </a:xfrm>
          <a:prstGeom prst="rect">
            <a:avLst/>
          </a:prstGeom>
        </p:spPr>
      </p:pic>
    </p:spTree>
    <p:extLst>
      <p:ext uri="{BB962C8B-B14F-4D97-AF65-F5344CB8AC3E}">
        <p14:creationId xmlns:p14="http://schemas.microsoft.com/office/powerpoint/2010/main" val="3673677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a:xfrm>
            <a:off x="457200" y="1066800"/>
            <a:ext cx="8229600" cy="5334000"/>
          </a:xfrm>
        </p:spPr>
        <p:txBody>
          <a:bodyPr/>
          <a:lstStyle/>
          <a:p>
            <a:r>
              <a:rPr lang="en-US" dirty="0" smtClean="0"/>
              <a:t>How important each predictor is can be assessed based on how much its ALE plot main effect function and second-order interaction effect functions vary (pay attention to the vertical axes scaling, and use rug plots to see the distribution of predictor values)   </a:t>
            </a:r>
            <a:endParaRPr lang="en-US" dirty="0"/>
          </a:p>
          <a:p>
            <a:r>
              <a:rPr lang="en-US" dirty="0" smtClean="0"/>
              <a:t>Based on the main effects, which predictors are the most important? What are their effects on concrete strength?</a:t>
            </a:r>
            <a:endParaRPr lang="en-US" dirty="0"/>
          </a:p>
          <a:p>
            <a:r>
              <a:rPr lang="en-US" dirty="0" smtClean="0"/>
              <a:t>How do you interpret the interaction plots?</a:t>
            </a:r>
          </a:p>
          <a:p>
            <a:pPr lvl="1"/>
            <a:r>
              <a:rPr lang="en-US" sz="2000" dirty="0"/>
              <a:t>What is the effect of cement when slag is low vs. when slag is high</a:t>
            </a:r>
            <a:r>
              <a:rPr lang="en-US" sz="2000" dirty="0" smtClean="0"/>
              <a:t>? (the overall effect is the main effect plus the interaction)</a:t>
            </a:r>
            <a:endParaRPr lang="en-US" sz="2000" dirty="0"/>
          </a:p>
          <a:p>
            <a:pPr lvl="1"/>
            <a:r>
              <a:rPr lang="en-US" sz="2000" dirty="0" smtClean="0"/>
              <a:t>What is the effect of cement when age is low vs. when age is high?</a:t>
            </a:r>
          </a:p>
          <a:p>
            <a:pPr lvl="1"/>
            <a:r>
              <a:rPr lang="en-US" sz="2000" dirty="0"/>
              <a:t>What is the effect of </a:t>
            </a:r>
            <a:r>
              <a:rPr lang="en-US" sz="2000" dirty="0" smtClean="0"/>
              <a:t>slag </a:t>
            </a:r>
            <a:r>
              <a:rPr lang="en-US" sz="2000" dirty="0"/>
              <a:t>when age is low vs. when age is high</a:t>
            </a:r>
            <a:r>
              <a:rPr lang="en-US" sz="2000" dirty="0" smtClean="0"/>
              <a:t>?</a:t>
            </a:r>
          </a:p>
          <a:p>
            <a:r>
              <a:rPr lang="en-US" dirty="0" smtClean="0"/>
              <a:t>Make sure you understand the difference between correlation between two predictors vs. an interaction </a:t>
            </a:r>
          </a:p>
        </p:txBody>
      </p:sp>
    </p:spTree>
    <p:extLst>
      <p:ext uri="{BB962C8B-B14F-4D97-AF65-F5344CB8AC3E}">
        <p14:creationId xmlns:p14="http://schemas.microsoft.com/office/powerpoint/2010/main" val="1559513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Main and Interaction Effect Plots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The PD plot interaction for any pair of predictors (say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1</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0" smtClean="0">
                            <a:latin typeface="Cambria Math" panose="02040503050406030204" pitchFamily="18" charset="0"/>
                          </a:rPr>
                          <m:t>2</m:t>
                        </m:r>
                      </m:sub>
                    </m:sSub>
                  </m:oMath>
                </a14:m>
                <a:r>
                  <a:rPr lang="en-US" sz="2000" dirty="0" smtClean="0"/>
                  <a:t>) is defined as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a:latin typeface="Cambria Math" panose="02040503050406030204" pitchFamily="18" charset="0"/>
                              </a:rPr>
                              <m:t>𝑓</m:t>
                            </m:r>
                          </m:e>
                        </m:acc>
                      </m:e>
                      <m:sub>
                        <m:r>
                          <a:rPr lang="en-US" sz="2000">
                            <a:latin typeface="Cambria Math" panose="02040503050406030204" pitchFamily="18" charset="0"/>
                          </a:rPr>
                          <m:t>1</m:t>
                        </m:r>
                        <m:r>
                          <a:rPr lang="en-US" sz="2000" b="0" i="0" smtClean="0">
                            <a:latin typeface="Cambria Math" panose="02040503050406030204" pitchFamily="18" charset="0"/>
                          </a:rPr>
                          <m:t>,2</m:t>
                        </m:r>
                        <m:r>
                          <a:rPr lang="en-US" sz="2000">
                            <a:latin typeface="Cambria Math" panose="02040503050406030204" pitchFamily="18" charset="0"/>
                          </a:rPr>
                          <m:t>,</m:t>
                        </m:r>
                        <m:r>
                          <a:rPr lang="en-US" sz="2000">
                            <a:latin typeface="Cambria Math" panose="02040503050406030204" pitchFamily="18" charset="0"/>
                          </a:rPr>
                          <m:t>𝑃𝐷</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0" smtClean="0">
                                <a:latin typeface="Cambria Math" panose="02040503050406030204" pitchFamily="18" charset="0"/>
                              </a:rPr>
                              <m:t>2</m:t>
                            </m:r>
                          </m:sub>
                        </m:sSub>
                      </m:e>
                    </m:d>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𝑛</m:t>
                        </m:r>
                      </m:den>
                    </m:f>
                    <m:nary>
                      <m:naryPr>
                        <m:chr m:val="∑"/>
                        <m:limLoc m:val="subSup"/>
                        <m:ctrlPr>
                          <a:rPr lang="en-US" sz="2000" i="1">
                            <a:latin typeface="Cambria Math" panose="02040503050406030204" pitchFamily="18" charset="0"/>
                          </a:rPr>
                        </m:ctrlPr>
                      </m:naryPr>
                      <m:sub>
                        <m:r>
                          <a:rPr lang="en-US" sz="2000">
                            <a:latin typeface="Cambria Math" panose="02040503050406030204" pitchFamily="18" charset="0"/>
                          </a:rPr>
                          <m:t>𝑖</m:t>
                        </m:r>
                        <m:r>
                          <a:rPr lang="en-US" sz="2000">
                            <a:latin typeface="Cambria Math" panose="02040503050406030204" pitchFamily="18" charset="0"/>
                          </a:rPr>
                          <m:t>=1</m:t>
                        </m:r>
                      </m:sub>
                      <m:sup>
                        <m:r>
                          <a:rPr lang="en-US" sz="2000">
                            <a:latin typeface="Cambria Math" panose="02040503050406030204" pitchFamily="18" charset="0"/>
                          </a:rPr>
                          <m:t>𝑛</m:t>
                        </m:r>
                      </m:sup>
                      <m:e>
                        <m:r>
                          <a:rPr lang="en-US" sz="2000">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0" smtClean="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𝑖</m:t>
                                </m:r>
                                <m:r>
                                  <a:rPr lang="en-US" sz="2000">
                                    <a:latin typeface="Cambria Math" panose="02040503050406030204" pitchFamily="18" charset="0"/>
                                  </a:rPr>
                                  <m:t>,3</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𝑖</m:t>
                                </m:r>
                                <m:r>
                                  <a:rPr lang="en-US" sz="2000">
                                    <a:latin typeface="Cambria Math" panose="02040503050406030204" pitchFamily="18" charset="0"/>
                                  </a:rPr>
                                  <m:t>,</m:t>
                                </m:r>
                                <m:r>
                                  <a:rPr lang="en-US" sz="2000" i="1">
                                    <a:latin typeface="Cambria Math" panose="02040503050406030204" pitchFamily="18" charset="0"/>
                                  </a:rPr>
                                  <m:t>𝑘</m:t>
                                </m:r>
                              </m:sub>
                            </m:sSub>
                          </m:e>
                        </m:d>
                      </m:e>
                    </m:nary>
                  </m:oMath>
                </a14:m>
                <a:r>
                  <a:rPr lang="en-US" sz="2000" dirty="0" smtClean="0"/>
                  <a:t>, but “zeroed” so that its two main effects and its average are all zero. </a:t>
                </a:r>
              </a:p>
              <a:p>
                <a:pPr>
                  <a:spcBef>
                    <a:spcPts val="1000"/>
                  </a:spcBef>
                </a:pPr>
                <a:r>
                  <a:rPr lang="en-US" sz="2000" dirty="0" smtClean="0"/>
                  <a:t>By definition, the ALE effects have all lower-order effects subtracted out (2</a:t>
                </a:r>
                <a:r>
                  <a:rPr lang="en-US" sz="2000" baseline="30000" dirty="0" smtClean="0"/>
                  <a:t>nd</a:t>
                </a:r>
                <a:r>
                  <a:rPr lang="en-US" sz="2000" dirty="0" smtClean="0"/>
                  <a:t>-order interactions have zero main effects; main effects have zero mean)</a:t>
                </a:r>
              </a:p>
              <a:p>
                <a:pPr>
                  <a:spcBef>
                    <a:spcPts val="1000"/>
                  </a:spcBef>
                </a:pPr>
                <a:r>
                  <a:rPr lang="en-US" sz="2000" dirty="0" smtClean="0"/>
                  <a:t>The second-order approximation of </a:t>
                </a:r>
                <a14:m>
                  <m:oMath xmlns:m="http://schemas.openxmlformats.org/officeDocument/2006/math">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ea typeface="Times New Roman" panose="02020603050405020304" pitchFamily="18" charset="0"/>
                            <a:cs typeface="Times New Roman" panose="02020603050405020304" pitchFamily="18" charset="0"/>
                          </a:rPr>
                          <m:t>𝑦</m:t>
                        </m:r>
                      </m:e>
                    </m:acc>
                    <m:d>
                      <m:dPr>
                        <m:ctrlPr>
                          <a:rPr lang="en-US" sz="2000" i="1">
                            <a:latin typeface="Cambria Math" panose="02040503050406030204" pitchFamily="18" charset="0"/>
                          </a:rPr>
                        </m:ctrlPr>
                      </m:dPr>
                      <m:e>
                        <m:r>
                          <a:rPr lang="en-US" sz="2000" b="1" i="1">
                            <a:latin typeface="Cambria Math" panose="02040503050406030204" pitchFamily="18" charset="0"/>
                            <a:ea typeface="Times New Roman" panose="02020603050405020304" pitchFamily="18" charset="0"/>
                            <a:cs typeface="Times New Roman" panose="02020603050405020304" pitchFamily="18" charset="0"/>
                          </a:rPr>
                          <m:t>𝐱</m:t>
                        </m:r>
                      </m:e>
                    </m:d>
                  </m:oMath>
                </a14:m>
                <a:r>
                  <a:rPr lang="en-US" sz="2000" dirty="0" smtClean="0"/>
                  <a:t> (i.e.,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000" i="1">
                            <a:latin typeface="Cambria Math" panose="02040503050406030204" pitchFamily="18" charset="0"/>
                          </a:rPr>
                        </m:ctrlPr>
                      </m:dPr>
                      <m:e>
                        <m:r>
                          <a:rPr lang="en-US" sz="2000" b="1" i="1">
                            <a:latin typeface="Cambria Math" panose="02040503050406030204" pitchFamily="18" charset="0"/>
                            <a:ea typeface="Times New Roman" panose="02020603050405020304" pitchFamily="18" charset="0"/>
                            <a:cs typeface="Times New Roman" panose="02020603050405020304" pitchFamily="18" charset="0"/>
                          </a:rPr>
                          <m:t>𝐱</m:t>
                        </m:r>
                      </m:e>
                    </m:d>
                  </m:oMath>
                </a14:m>
                <a:r>
                  <a:rPr lang="en-US" sz="2000" dirty="0" smtClean="0"/>
                  <a:t>) is the sum of all main-effects and second-order interactions, plus a constant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1" i="1" smtClean="0">
                        <a:latin typeface="Cambria Math" panose="02040503050406030204" pitchFamily="18" charset="0"/>
                      </a:rPr>
                      <m:t>𝑿</m:t>
                    </m:r>
                    <m:r>
                      <a:rPr lang="en-US" sz="2000" b="0" i="1" smtClean="0">
                        <a:latin typeface="Cambria Math" panose="02040503050406030204" pitchFamily="18" charset="0"/>
                      </a:rPr>
                      <m:t>)]</m:t>
                    </m:r>
                  </m:oMath>
                </a14:m>
                <a:r>
                  <a:rPr lang="en-US" sz="2000" dirty="0" smtClean="0"/>
                  <a:t> </a:t>
                </a:r>
              </a:p>
              <a:p>
                <a:pPr marL="631825" indent="0">
                  <a:buNone/>
                </a:pP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b="0" i="0"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1</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b="0" i="0" smtClean="0">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0" smtClean="0">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i="1">
                                <a:latin typeface="Cambria Math" panose="02040503050406030204" pitchFamily="18" charset="0"/>
                              </a:rPr>
                              <m:t>𝑘</m:t>
                            </m:r>
                          </m:sub>
                        </m:sSub>
                      </m:e>
                    </m:d>
                  </m:oMath>
                </a14:m>
                <a:r>
                  <a:rPr lang="en-US" sz="2000" dirty="0" smtClean="0"/>
                  <a:t> </a:t>
                </a:r>
              </a:p>
              <a:p>
                <a:pPr marL="631825" indent="0">
                  <a:buNone/>
                </a:pPr>
                <a:r>
                  <a:rPr lang="en-US" sz="2000" dirty="0"/>
                  <a:t> </a:t>
                </a:r>
                <a:r>
                  <a:rPr lang="en-US" sz="2000" dirty="0" smtClean="0"/>
                  <a:t>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1,2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1,</m:t>
                        </m:r>
                        <m:r>
                          <a:rPr lang="en-US" sz="2000" b="0" i="0" smtClean="0">
                            <a:latin typeface="Cambria Math" panose="02040503050406030204" pitchFamily="18" charset="0"/>
                          </a:rPr>
                          <m:t>3</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0" smtClean="0">
                                <a:latin typeface="Cambria Math" panose="02040503050406030204" pitchFamily="18" charset="0"/>
                              </a:rPr>
                              <m:t>3</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r>
                          <a:rPr lang="en-US" sz="2000">
                            <a:latin typeface="Cambria Math" panose="02040503050406030204" pitchFamily="18" charset="0"/>
                          </a:rPr>
                          <m:t>,</m:t>
                        </m:r>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i="1">
                                <a:latin typeface="Cambria Math" panose="02040503050406030204" pitchFamily="18" charset="0"/>
                              </a:rPr>
                              <m:t>𝑘</m:t>
                            </m:r>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i="1">
                                <a:latin typeface="Cambria Math" panose="02040503050406030204" pitchFamily="18" charset="0"/>
                              </a:rPr>
                              <m:t>𝑘</m:t>
                            </m:r>
                          </m:sub>
                        </m:sSub>
                      </m:e>
                    </m:d>
                  </m:oMath>
                </a14:m>
                <a:endParaRPr lang="en-US" sz="2000" dirty="0" smtClean="0"/>
              </a:p>
              <a:p>
                <a:pPr>
                  <a:spcBef>
                    <a:spcPts val="1000"/>
                  </a:spcBef>
                </a:pPr>
                <a:r>
                  <a:rPr lang="en-US" sz="2000" dirty="0" smtClean="0"/>
                  <a:t>The combined second-order effect of a single pair of variables (say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smtClean="0"/>
                  <a:t>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1" smtClean="0">
                            <a:latin typeface="Cambria Math" panose="02040503050406030204" pitchFamily="18" charset="0"/>
                          </a:rPr>
                          <m:t>𝑙</m:t>
                        </m:r>
                      </m:sub>
                    </m:sSub>
                  </m:oMath>
                </a14:m>
                <a:r>
                  <a:rPr lang="en-US" sz="2000" dirty="0" smtClean="0"/>
                  <a:t>) is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b="0" i="1" smtClean="0">
                            <a:latin typeface="Cambria Math" panose="02040503050406030204" pitchFamily="18" charset="0"/>
                          </a:rPr>
                          <m:t>𝑗</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b="0" i="1" smtClean="0">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1" smtClean="0">
                                <a:latin typeface="Cambria Math" panose="02040503050406030204" pitchFamily="18" charset="0"/>
                              </a:rPr>
                              <m:t>𝑙</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𝑓</m:t>
                        </m:r>
                      </m:e>
                      <m:sub>
                        <m:r>
                          <a:rPr lang="en-US" sz="2000" b="0" i="1" smtClean="0">
                            <a:latin typeface="Cambria Math" panose="02040503050406030204" pitchFamily="18" charset="0"/>
                          </a:rPr>
                          <m:t>𝑗</m:t>
                        </m:r>
                        <m:r>
                          <a:rPr lang="en-US" sz="2000">
                            <a:latin typeface="Cambria Math" panose="02040503050406030204" pitchFamily="18" charset="0"/>
                          </a:rPr>
                          <m:t>,</m:t>
                        </m:r>
                        <m:r>
                          <a:rPr lang="en-US" sz="2000" b="0" i="1" smtClean="0">
                            <a:latin typeface="Cambria Math" panose="02040503050406030204" pitchFamily="18" charset="0"/>
                          </a:rPr>
                          <m:t>𝑙</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b="0" i="1" smtClean="0">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i="1">
                                <a:latin typeface="Cambria Math" panose="02040503050406030204" pitchFamily="18" charset="0"/>
                              </a:rPr>
                              <m:t>𝑙</m:t>
                            </m:r>
                          </m:sub>
                        </m:sSub>
                      </m:e>
                    </m:d>
                  </m:oMath>
                </a14:m>
                <a:r>
                  <a:rPr lang="en-US" sz="2000" dirty="0" smtClean="0"/>
                  <a:t>, which is what you use to interpret the joint effect of a pair of predictors on the response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2353" r="-667"/>
                </a:stretch>
              </a:blipFill>
            </p:spPr>
            <p:txBody>
              <a:bodyPr/>
              <a:lstStyle/>
              <a:p>
                <a:r>
                  <a:rPr lang="en-US">
                    <a:noFill/>
                  </a:rPr>
                  <a:t> </a:t>
                </a:r>
              </a:p>
            </p:txBody>
          </p:sp>
        </mc:Fallback>
      </mc:AlternateContent>
    </p:spTree>
    <p:extLst>
      <p:ext uri="{BB962C8B-B14F-4D97-AF65-F5344CB8AC3E}">
        <p14:creationId xmlns:p14="http://schemas.microsoft.com/office/powerpoint/2010/main" val="1729307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Combined Effect of Cement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en-US" dirty="0" smtClean="0"/>
                  <a:t>) and Age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8</m:t>
                        </m:r>
                      </m:sub>
                    </m:sSub>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interaction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𝑓</m:t>
                        </m:r>
                      </m:e>
                      <m:sub>
                        <m:r>
                          <a:rPr lang="en-US" b="0" i="1" smtClean="0">
                            <a:latin typeface="Cambria Math" panose="02040503050406030204" pitchFamily="18" charset="0"/>
                          </a:rPr>
                          <m:t>1</m:t>
                        </m:r>
                        <m:r>
                          <a:rPr lang="en-US">
                            <a:latin typeface="Cambria Math" panose="02040503050406030204" pitchFamily="18" charset="0"/>
                          </a:rPr>
                          <m:t>,</m:t>
                        </m:r>
                        <m:r>
                          <a:rPr lang="en-US" b="0" i="1" smtClean="0">
                            <a:latin typeface="Cambria Math" panose="02040503050406030204" pitchFamily="18" charset="0"/>
                          </a:rPr>
                          <m:t>8</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8</m:t>
                            </m:r>
                          </m:sub>
                        </m:sSub>
                      </m:e>
                    </m:d>
                  </m:oMath>
                </a14:m>
                <a:r>
                  <a:rPr lang="en-US" dirty="0" smtClean="0"/>
                  <a:t> is not negligible relative to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𝑓</m:t>
                        </m:r>
                      </m:e>
                      <m:sub>
                        <m:r>
                          <a:rPr lang="en-US" b="0" i="1" smtClean="0">
                            <a:latin typeface="Cambria Math" panose="02040503050406030204" pitchFamily="18" charset="0"/>
                          </a:rPr>
                          <m:t>8</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8</m:t>
                            </m:r>
                          </m:sub>
                        </m:sSub>
                      </m:e>
                    </m:d>
                  </m:oMath>
                </a14:m>
                <a:r>
                  <a:rPr lang="en-US" dirty="0" smtClean="0"/>
                  <a:t>, so we should include it when analyzing the combined effect of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i="1">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8</m:t>
                        </m:r>
                      </m:sub>
                    </m:sSub>
                  </m:oMath>
                </a14:m>
                <a:r>
                  <a:rPr lang="en-US" dirty="0" smtClean="0"/>
                  <a:t> </a:t>
                </a:r>
              </a:p>
              <a:p>
                <a:r>
                  <a:rPr lang="en-US" dirty="0" smtClean="0"/>
                  <a:t>Their combined effect is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𝑓</m:t>
                        </m:r>
                      </m:e>
                      <m:sub>
                        <m:r>
                          <a:rPr lang="en-US">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𝑓</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𝑓</m:t>
                        </m:r>
                      </m:e>
                      <m:sub>
                        <m:r>
                          <a:rPr lang="en-US" b="0" i="1" smtClean="0">
                            <a:latin typeface="Cambria Math" panose="02040503050406030204" pitchFamily="18" charset="0"/>
                          </a:rPr>
                          <m:t>8</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8</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𝑓</m:t>
                        </m:r>
                      </m:e>
                      <m:sub>
                        <m:r>
                          <a:rPr lang="en-US" b="0" i="1" smtClean="0">
                            <a:latin typeface="Cambria Math" panose="02040503050406030204" pitchFamily="18" charset="0"/>
                          </a:rPr>
                          <m:t>1</m:t>
                        </m:r>
                        <m:r>
                          <a:rPr lang="en-US">
                            <a:latin typeface="Cambria Math" panose="02040503050406030204" pitchFamily="18" charset="0"/>
                          </a:rPr>
                          <m:t>,</m:t>
                        </m:r>
                        <m:r>
                          <a:rPr lang="en-US" b="0" i="1" smtClean="0">
                            <a:latin typeface="Cambria Math" panose="02040503050406030204" pitchFamily="18" charset="0"/>
                          </a:rPr>
                          <m:t>8</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1" smtClean="0">
                                <a:latin typeface="Cambria Math" panose="02040503050406030204" pitchFamily="18" charset="0"/>
                              </a:rPr>
                              <m:t>8</m:t>
                            </m:r>
                          </m:sub>
                        </m:sSub>
                      </m:e>
                    </m:d>
                  </m:oMath>
                </a14:m>
                <a:r>
                  <a:rPr lang="en-US" dirty="0" smtClean="0"/>
                  <a:t>, which you get by adding the ALE plot main effects of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i="1">
                            <a:latin typeface="Cambria Math" panose="02040503050406030204" pitchFamily="18" charset="0"/>
                          </a:rPr>
                          <m:t>8</m:t>
                        </m:r>
                      </m:sub>
                    </m:sSub>
                  </m:oMath>
                </a14:m>
                <a:r>
                  <a:rPr lang="en-US" dirty="0" smtClean="0"/>
                  <a:t> together with their ALE plot interaction effect and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𝑓</m:t>
                        </m:r>
                      </m:e>
                      <m:sub>
                        <m:r>
                          <a:rPr lang="en-US">
                            <a:latin typeface="Cambria Math" panose="02040503050406030204" pitchFamily="18" charset="0"/>
                          </a:rPr>
                          <m:t>0</m:t>
                        </m:r>
                      </m:sub>
                    </m:sSub>
                  </m:oMath>
                </a14:m>
                <a:r>
                  <a:rPr lang="en-US" dirty="0" smtClean="0"/>
                  <a:t> (the average of all </a:t>
                </a:r>
                <a14:m>
                  <m:oMath xmlns:m="http://schemas.openxmlformats.org/officeDocument/2006/math">
                    <m:r>
                      <a:rPr lang="en-US" b="0" i="1" smtClean="0">
                        <a:latin typeface="Cambria Math" panose="02040503050406030204" pitchFamily="18" charset="0"/>
                      </a:rPr>
                      <m:t>𝑛</m:t>
                    </m:r>
                  </m:oMath>
                </a14:m>
                <a:r>
                  <a:rPr lang="en-US" dirty="0" smtClean="0"/>
                  <a:t> training </a:t>
                </a:r>
                <a14:m>
                  <m:oMath xmlns:m="http://schemas.openxmlformats.org/officeDocument/2006/math">
                    <m:r>
                      <a:rPr lang="en-US" b="0" i="1" smtClean="0">
                        <a:latin typeface="Cambria Math" panose="02040503050406030204" pitchFamily="18" charset="0"/>
                      </a:rPr>
                      <m:t>𝑦</m:t>
                    </m:r>
                  </m:oMath>
                </a14:m>
                <a:r>
                  <a:rPr lang="en-US" dirty="0" smtClean="0"/>
                  <a:t>’s)</a:t>
                </a:r>
                <a:endParaRPr lang="en-US" sz="1600" dirty="0" smtClean="0">
                  <a:solidFill>
                    <a:srgbClr val="000000"/>
                  </a:solidFill>
                </a:endParaRPr>
              </a:p>
              <a:p>
                <a:pPr marL="233363" indent="-233363">
                  <a:spcBef>
                    <a:spcPts val="1000"/>
                  </a:spcBef>
                  <a:buNone/>
                </a:pPr>
                <a:r>
                  <a:rPr lang="en-US" sz="1600" dirty="0">
                    <a:solidFill>
                      <a:srgbClr val="000000"/>
                    </a:solidFill>
                  </a:rPr>
                  <a:t>f0 &lt;- mean(CRT1$Strength)</a:t>
                </a:r>
              </a:p>
              <a:p>
                <a:pPr marL="233363" lvl="0" indent="-233363">
                  <a:buNone/>
                </a:pPr>
                <a:r>
                  <a:rPr lang="en-US" sz="1600" dirty="0" smtClean="0">
                    <a:solidFill>
                      <a:srgbClr val="000000"/>
                    </a:solidFill>
                  </a:rPr>
                  <a:t>f1 &lt;- </a:t>
                </a:r>
                <a:r>
                  <a:rPr lang="en-US" sz="1600" dirty="0" err="1" smtClean="0">
                    <a:solidFill>
                      <a:srgbClr val="000000"/>
                    </a:solidFill>
                  </a:rPr>
                  <a:t>ALEPlot</a:t>
                </a:r>
                <a:r>
                  <a:rPr lang="en-US" sz="1600" dirty="0" smtClean="0">
                    <a:solidFill>
                      <a:srgbClr val="000000"/>
                    </a:solidFill>
                  </a:rPr>
                  <a:t>(CRT1[,1:8], nn1, </a:t>
                </a:r>
                <a:r>
                  <a:rPr lang="en-US" sz="1600" dirty="0" err="1" smtClean="0">
                    <a:solidFill>
                      <a:srgbClr val="000000"/>
                    </a:solidFill>
                  </a:rPr>
                  <a:t>pred.fun</a:t>
                </a:r>
                <a:r>
                  <a:rPr lang="en-US" sz="1600" dirty="0" smtClean="0">
                    <a:solidFill>
                      <a:srgbClr val="000000"/>
                    </a:solidFill>
                  </a:rPr>
                  <a:t>=</a:t>
                </a:r>
                <a:r>
                  <a:rPr lang="en-US" sz="1600" dirty="0" err="1" smtClean="0">
                    <a:solidFill>
                      <a:srgbClr val="000000"/>
                    </a:solidFill>
                  </a:rPr>
                  <a:t>yhat</a:t>
                </a:r>
                <a:r>
                  <a:rPr lang="en-US" sz="1600" dirty="0" smtClean="0">
                    <a:solidFill>
                      <a:srgbClr val="000000"/>
                    </a:solidFill>
                  </a:rPr>
                  <a:t>, J=1, K=50, </a:t>
                </a:r>
                <a:r>
                  <a:rPr lang="en-US" sz="1600" dirty="0" err="1" smtClean="0">
                    <a:solidFill>
                      <a:srgbClr val="000000"/>
                    </a:solidFill>
                  </a:rPr>
                  <a:t>NA.plot</a:t>
                </a:r>
                <a:r>
                  <a:rPr lang="en-US" sz="1600" dirty="0" smtClean="0">
                    <a:solidFill>
                      <a:srgbClr val="000000"/>
                    </a:solidFill>
                  </a:rPr>
                  <a:t> = TRUE)</a:t>
                </a:r>
              </a:p>
              <a:p>
                <a:pPr marL="233363" indent="-233363">
                  <a:buNone/>
                </a:pPr>
                <a:r>
                  <a:rPr lang="en-US" sz="1600" dirty="0" smtClean="0">
                    <a:solidFill>
                      <a:srgbClr val="000000"/>
                    </a:solidFill>
                  </a:rPr>
                  <a:t>f8 &lt;- </a:t>
                </a:r>
                <a:r>
                  <a:rPr lang="en-US" sz="1600" dirty="0" err="1" smtClean="0">
                    <a:solidFill>
                      <a:srgbClr val="000000"/>
                    </a:solidFill>
                  </a:rPr>
                  <a:t>ALEPlot</a:t>
                </a:r>
                <a:r>
                  <a:rPr lang="en-US" sz="1600" dirty="0" smtClean="0">
                    <a:solidFill>
                      <a:srgbClr val="000000"/>
                    </a:solidFill>
                  </a:rPr>
                  <a:t>(CRT1[,1:8], nn1, </a:t>
                </a:r>
                <a:r>
                  <a:rPr lang="en-US" sz="1600" dirty="0" err="1" smtClean="0">
                    <a:solidFill>
                      <a:srgbClr val="000000"/>
                    </a:solidFill>
                  </a:rPr>
                  <a:t>pred.fun</a:t>
                </a:r>
                <a:r>
                  <a:rPr lang="en-US" sz="1600" dirty="0" smtClean="0">
                    <a:solidFill>
                      <a:srgbClr val="000000"/>
                    </a:solidFill>
                  </a:rPr>
                  <a:t>=</a:t>
                </a:r>
                <a:r>
                  <a:rPr lang="en-US" sz="1600" dirty="0" err="1" smtClean="0">
                    <a:solidFill>
                      <a:srgbClr val="000000"/>
                    </a:solidFill>
                  </a:rPr>
                  <a:t>yhat</a:t>
                </a:r>
                <a:r>
                  <a:rPr lang="en-US" sz="1600" dirty="0" smtClean="0">
                    <a:solidFill>
                      <a:srgbClr val="000000"/>
                    </a:solidFill>
                  </a:rPr>
                  <a:t>, J=8, K=50, </a:t>
                </a:r>
                <a:r>
                  <a:rPr lang="en-US" sz="1600" dirty="0" err="1" smtClean="0">
                    <a:solidFill>
                      <a:srgbClr val="000000"/>
                    </a:solidFill>
                  </a:rPr>
                  <a:t>NA.plot</a:t>
                </a:r>
                <a:r>
                  <a:rPr lang="en-US" sz="1600" dirty="0" smtClean="0">
                    <a:solidFill>
                      <a:srgbClr val="000000"/>
                    </a:solidFill>
                  </a:rPr>
                  <a:t> = TRUE) </a:t>
                </a:r>
              </a:p>
              <a:p>
                <a:pPr marL="233363" lvl="0" indent="-233363">
                  <a:buNone/>
                </a:pPr>
                <a:r>
                  <a:rPr lang="en-US" sz="1600" dirty="0" smtClean="0"/>
                  <a:t>f18 &lt;- </a:t>
                </a:r>
                <a:r>
                  <a:rPr lang="en-US" sz="1600" dirty="0" err="1" smtClean="0"/>
                  <a:t>ALEPlot</a:t>
                </a:r>
                <a:r>
                  <a:rPr lang="en-US" sz="1600" dirty="0" smtClean="0"/>
                  <a:t>(CRT1[,1:8], nn1, </a:t>
                </a:r>
                <a:r>
                  <a:rPr lang="en-US" sz="1600" dirty="0" err="1" smtClean="0"/>
                  <a:t>pred.fun</a:t>
                </a:r>
                <a:r>
                  <a:rPr lang="en-US" sz="1600" dirty="0" smtClean="0"/>
                  <a:t>=</a:t>
                </a:r>
                <a:r>
                  <a:rPr lang="en-US" sz="1600" dirty="0" err="1" smtClean="0"/>
                  <a:t>yhat</a:t>
                </a:r>
                <a:r>
                  <a:rPr lang="en-US" sz="1600" dirty="0" smtClean="0"/>
                  <a:t>, J=c(1,8), K=50, </a:t>
                </a:r>
                <a:r>
                  <a:rPr lang="en-US" sz="1600" dirty="0" err="1" smtClean="0"/>
                  <a:t>NA.plot</a:t>
                </a:r>
                <a:r>
                  <a:rPr lang="en-US" sz="1600" dirty="0" smtClean="0"/>
                  <a:t> = TRUE)</a:t>
                </a:r>
              </a:p>
              <a:p>
                <a:pPr marL="233363" lvl="0" indent="-233363">
                  <a:buNone/>
                </a:pPr>
                <a:r>
                  <a:rPr lang="en-US" sz="1600" dirty="0" smtClean="0"/>
                  <a:t>f18.combined </a:t>
                </a:r>
                <a:r>
                  <a:rPr lang="en-US" sz="1600" dirty="0"/>
                  <a:t>&lt;- </a:t>
                </a:r>
                <a:r>
                  <a:rPr lang="en-US" sz="1600" dirty="0" smtClean="0"/>
                  <a:t>f0 + outer(f1$f.values,rep(1,13)) + outer(rep(1,51),f8$f.values) + f18$f.values</a:t>
                </a:r>
              </a:p>
              <a:p>
                <a:pPr marL="233363" lvl="0" indent="-233363">
                  <a:buNone/>
                </a:pPr>
                <a:r>
                  <a:rPr lang="en-US" sz="1600" dirty="0" smtClean="0">
                    <a:solidFill>
                      <a:srgbClr val="000000"/>
                    </a:solidFill>
                  </a:rPr>
                  <a:t>image(f1$x.values, f8$x.values, f18.combined, </a:t>
                </a:r>
                <a:r>
                  <a:rPr lang="en-US" sz="1600" dirty="0" err="1" smtClean="0">
                    <a:solidFill>
                      <a:srgbClr val="000000"/>
                    </a:solidFill>
                  </a:rPr>
                  <a:t>xlab</a:t>
                </a:r>
                <a:r>
                  <a:rPr lang="en-US" sz="1600" dirty="0" smtClean="0">
                    <a:solidFill>
                      <a:srgbClr val="000000"/>
                    </a:solidFill>
                  </a:rPr>
                  <a:t>=</a:t>
                </a:r>
                <a:r>
                  <a:rPr lang="en-US" sz="1600" dirty="0">
                    <a:solidFill>
                      <a:srgbClr val="000000"/>
                    </a:solidFill>
                  </a:rPr>
                  <a:t>"</a:t>
                </a:r>
                <a:r>
                  <a:rPr lang="en-US" sz="1600" dirty="0" smtClean="0">
                    <a:solidFill>
                      <a:srgbClr val="000000"/>
                    </a:solidFill>
                  </a:rPr>
                  <a:t>Cement", </a:t>
                </a:r>
                <a:r>
                  <a:rPr lang="en-US" sz="1600" dirty="0" err="1">
                    <a:solidFill>
                      <a:srgbClr val="000000"/>
                    </a:solidFill>
                  </a:rPr>
                  <a:t>ylab</a:t>
                </a:r>
                <a:r>
                  <a:rPr lang="en-US" sz="1600" dirty="0">
                    <a:solidFill>
                      <a:srgbClr val="000000"/>
                    </a:solidFill>
                  </a:rPr>
                  <a:t>= "</a:t>
                </a:r>
                <a:r>
                  <a:rPr lang="en-US" sz="1600" dirty="0" smtClean="0">
                    <a:solidFill>
                      <a:srgbClr val="000000"/>
                    </a:solidFill>
                  </a:rPr>
                  <a:t>Age", </a:t>
                </a:r>
                <a:r>
                  <a:rPr lang="en-US" sz="1600" dirty="0" err="1">
                    <a:solidFill>
                      <a:srgbClr val="000000"/>
                    </a:solidFill>
                  </a:rPr>
                  <a:t>xlim</a:t>
                </a:r>
                <a:r>
                  <a:rPr lang="en-US" sz="1600" dirty="0">
                    <a:solidFill>
                      <a:srgbClr val="000000"/>
                    </a:solidFill>
                  </a:rPr>
                  <a:t> = </a:t>
                </a:r>
                <a:r>
                  <a:rPr lang="en-US" sz="1600" dirty="0" smtClean="0">
                    <a:solidFill>
                      <a:srgbClr val="000000"/>
                    </a:solidFill>
                  </a:rPr>
                  <a:t>range(f1$x.values), </a:t>
                </a:r>
                <a:r>
                  <a:rPr lang="en-US" sz="1600" dirty="0" err="1">
                    <a:solidFill>
                      <a:srgbClr val="000000"/>
                    </a:solidFill>
                  </a:rPr>
                  <a:t>ylim</a:t>
                </a:r>
                <a:r>
                  <a:rPr lang="en-US" sz="1600" dirty="0">
                    <a:solidFill>
                      <a:srgbClr val="000000"/>
                    </a:solidFill>
                  </a:rPr>
                  <a:t> = </a:t>
                </a:r>
                <a:r>
                  <a:rPr lang="en-US" sz="1600" dirty="0" smtClean="0">
                    <a:solidFill>
                      <a:srgbClr val="000000"/>
                    </a:solidFill>
                  </a:rPr>
                  <a:t>range(f8$x.values), </a:t>
                </a:r>
                <a:r>
                  <a:rPr lang="en-US" sz="1600" dirty="0" err="1">
                    <a:solidFill>
                      <a:srgbClr val="000000"/>
                    </a:solidFill>
                  </a:rPr>
                  <a:t>xaxs</a:t>
                </a:r>
                <a:r>
                  <a:rPr lang="en-US" sz="1600" dirty="0">
                    <a:solidFill>
                      <a:srgbClr val="000000"/>
                    </a:solidFill>
                  </a:rPr>
                  <a:t> = "i", </a:t>
                </a:r>
                <a:r>
                  <a:rPr lang="en-US" sz="1600" dirty="0" err="1">
                    <a:solidFill>
                      <a:srgbClr val="000000"/>
                    </a:solidFill>
                  </a:rPr>
                  <a:t>yaxs</a:t>
                </a:r>
                <a:r>
                  <a:rPr lang="en-US" sz="1600" dirty="0">
                    <a:solidFill>
                      <a:srgbClr val="000000"/>
                    </a:solidFill>
                  </a:rPr>
                  <a:t> = "i")</a:t>
                </a:r>
              </a:p>
              <a:p>
                <a:pPr marL="233363" lvl="0" indent="-233363">
                  <a:buNone/>
                </a:pPr>
                <a:r>
                  <a:rPr lang="en-US" sz="1600" dirty="0" smtClean="0">
                    <a:solidFill>
                      <a:srgbClr val="000000"/>
                    </a:solidFill>
                  </a:rPr>
                  <a:t>contour(f1$x.values, f8$x.values, f18.combined, </a:t>
                </a:r>
                <a:r>
                  <a:rPr lang="en-US" sz="1600" dirty="0">
                    <a:solidFill>
                      <a:srgbClr val="000000"/>
                    </a:solidFill>
                  </a:rPr>
                  <a:t>add=TRUE, </a:t>
                </a:r>
                <a:r>
                  <a:rPr lang="en-US" sz="1600" dirty="0" err="1">
                    <a:solidFill>
                      <a:srgbClr val="000000"/>
                    </a:solidFill>
                  </a:rPr>
                  <a:t>drawlabels</a:t>
                </a:r>
                <a:r>
                  <a:rPr lang="en-US" sz="1600" dirty="0">
                    <a:solidFill>
                      <a:srgbClr val="000000"/>
                    </a:solidFill>
                  </a:rPr>
                  <a:t>=TRUE</a:t>
                </a:r>
                <a:r>
                  <a:rPr lang="en-US" sz="1600" dirty="0" smtClean="0">
                    <a:solidFill>
                      <a:srgbClr val="000000"/>
                    </a:solidFill>
                  </a:rPr>
                  <a:t>)</a:t>
                </a:r>
                <a:endParaRPr lang="en-US" sz="1600"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941" r="-296" b="-5294"/>
                </a:stretch>
              </a:blipFill>
            </p:spPr>
            <p:txBody>
              <a:bodyPr/>
              <a:lstStyle/>
              <a:p>
                <a:r>
                  <a:rPr lang="en-US">
                    <a:noFill/>
                  </a:rPr>
                  <a:t> </a:t>
                </a:r>
              </a:p>
            </p:txBody>
          </p:sp>
        </mc:Fallback>
      </mc:AlternateContent>
    </p:spTree>
    <p:extLst>
      <p:ext uri="{BB962C8B-B14F-4D97-AF65-F5344CB8AC3E}">
        <p14:creationId xmlns:p14="http://schemas.microsoft.com/office/powerpoint/2010/main" val="3899113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88259" y="274638"/>
                <a:ext cx="8673353" cy="792162"/>
              </a:xfrm>
            </p:spPr>
            <p:txBody>
              <a:bodyPr/>
              <a:lstStyle/>
              <a:p>
                <a:r>
                  <a:rPr lang="en-US" dirty="0" smtClean="0"/>
                  <a:t>Plot of Combined Effect of Cement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1</m:t>
                        </m:r>
                      </m:sub>
                    </m:sSub>
                  </m:oMath>
                </a14:m>
                <a:r>
                  <a:rPr lang="en-US" dirty="0" smtClean="0"/>
                  <a:t>) and Age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𝑥</m:t>
                        </m:r>
                      </m:e>
                      <m:sub>
                        <m:r>
                          <a:rPr lang="en-US" b="0" i="0" smtClean="0">
                            <a:latin typeface="Cambria Math" panose="02040503050406030204" pitchFamily="18" charset="0"/>
                          </a:rPr>
                          <m:t>8</m:t>
                        </m:r>
                      </m:sub>
                    </m:sSub>
                  </m:oMath>
                </a14:m>
                <a:r>
                  <a:rPr lang="en-US" dirty="0" smtClean="0"/>
                  <a:t>) Showing Their Interaction</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88259" y="274638"/>
                <a:ext cx="8673353" cy="792162"/>
              </a:xfrm>
              <a:blipFill>
                <a:blip r:embed="rId2"/>
                <a:stretch>
                  <a:fillRect l="-211" t="-17692" r="-1265" b="-3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311588" y="1264023"/>
                <a:ext cx="3375212" cy="5136777"/>
              </a:xfrm>
            </p:spPr>
            <p:txBody>
              <a:bodyPr/>
              <a:lstStyle/>
              <a:p>
                <a:pPr marL="228600" indent="-228600">
                  <a:buNone/>
                </a:pPr>
                <a:r>
                  <a:rPr lang="en-US" sz="1800" dirty="0" smtClean="0"/>
                  <a:t>Effect of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r>
                      <a:rPr lang="en-US" sz="1800" b="0" i="1" smtClean="0">
                        <a:latin typeface="Cambria Math" panose="02040503050406030204" pitchFamily="18" charset="0"/>
                      </a:rPr>
                      <m:t>:−1.5</m:t>
                    </m:r>
                    <m:r>
                      <a:rPr lang="en-US" sz="1800" b="0" i="1" smtClean="0">
                        <a:latin typeface="Cambria Math" panose="02040503050406030204" pitchFamily="18" charset="0"/>
                        <a:ea typeface="Cambria Math" panose="02040503050406030204" pitchFamily="18" charset="0"/>
                      </a:rPr>
                      <m:t>→+2.5</m:t>
                    </m:r>
                  </m:oMath>
                </a14:m>
                <a:r>
                  <a:rPr lang="en-US" sz="1800" dirty="0" smtClean="0"/>
                  <a:t> when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8</m:t>
                        </m:r>
                      </m:sub>
                    </m:sSub>
                    <m:r>
                      <a:rPr lang="en-US" sz="1800" b="0" i="1" smtClean="0">
                        <a:latin typeface="Cambria Math" panose="02040503050406030204" pitchFamily="18" charset="0"/>
                      </a:rPr>
                      <m:t>=−1.0</m:t>
                    </m:r>
                  </m:oMath>
                </a14:m>
                <a:r>
                  <a:rPr lang="en-US" sz="1800" dirty="0" smtClean="0"/>
                  <a:t> is </a:t>
                </a:r>
                <a14:m>
                  <m:oMath xmlns:m="http://schemas.openxmlformats.org/officeDocument/2006/math">
                    <m:r>
                      <a:rPr lang="en-US" sz="1800" i="1" dirty="0" smtClean="0">
                        <a:latin typeface="Cambria Math" panose="02040503050406030204" pitchFamily="18" charset="0"/>
                      </a:rPr>
                      <m:t>+</m:t>
                    </m:r>
                    <m:r>
                      <a:rPr lang="en-US" sz="1800" b="0" i="1" smtClean="0">
                        <a:latin typeface="Cambria Math" panose="02040503050406030204" pitchFamily="18" charset="0"/>
                      </a:rPr>
                      <m:t>0.08</m:t>
                    </m:r>
                    <m:r>
                      <a:rPr lang="en-US" sz="1800" i="1">
                        <a:latin typeface="Cambria Math" panose="02040503050406030204" pitchFamily="18" charset="0"/>
                        <a:ea typeface="Cambria Math" panose="02040503050406030204" pitchFamily="18" charset="0"/>
                      </a:rPr>
                      <m:t>→</m:t>
                    </m:r>
                    <m:r>
                      <a:rPr lang="en-US" sz="1800" b="0" i="0" smtClean="0">
                        <a:latin typeface="Cambria Math" panose="02040503050406030204" pitchFamily="18" charset="0"/>
                        <a:ea typeface="Cambria Math" panose="02040503050406030204" pitchFamily="18" charset="0"/>
                      </a:rPr>
                      <m:t>+0.55=</m:t>
                    </m:r>
                    <m:r>
                      <a:rPr lang="en-US" sz="1800" b="1" i="0" smtClean="0">
                        <a:latin typeface="Cambria Math" panose="02040503050406030204" pitchFamily="18" charset="0"/>
                        <a:ea typeface="Cambria Math" panose="02040503050406030204" pitchFamily="18" charset="0"/>
                      </a:rPr>
                      <m:t>+</m:t>
                    </m:r>
                    <m:r>
                      <a:rPr lang="en-US" sz="1800" b="1" i="0" smtClean="0">
                        <a:latin typeface="Cambria Math" panose="02040503050406030204" pitchFamily="18" charset="0"/>
                        <a:ea typeface="Cambria Math" panose="02040503050406030204" pitchFamily="18" charset="0"/>
                      </a:rPr>
                      <m:t>𝟎</m:t>
                    </m:r>
                    <m:r>
                      <a:rPr lang="en-US" sz="1800" b="1" i="0" smtClean="0">
                        <a:latin typeface="Cambria Math" panose="02040503050406030204" pitchFamily="18" charset="0"/>
                        <a:ea typeface="Cambria Math" panose="02040503050406030204" pitchFamily="18" charset="0"/>
                      </a:rPr>
                      <m:t>.</m:t>
                    </m:r>
                    <m:r>
                      <a:rPr lang="en-US" sz="1800" b="1" i="0" smtClean="0">
                        <a:latin typeface="Cambria Math" panose="02040503050406030204" pitchFamily="18" charset="0"/>
                        <a:ea typeface="Cambria Math" panose="02040503050406030204" pitchFamily="18" charset="0"/>
                      </a:rPr>
                      <m:t>𝟒𝟕</m:t>
                    </m:r>
                  </m:oMath>
                </a14:m>
                <a:endParaRPr lang="en-US" sz="1800" b="1" dirty="0" smtClean="0"/>
              </a:p>
              <a:p>
                <a:pPr marL="228600" indent="-228600">
                  <a:buNone/>
                </a:pPr>
                <a:r>
                  <a:rPr lang="en-US" sz="1800" dirty="0"/>
                  <a:t>Effect of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1</m:t>
                        </m:r>
                      </m:sub>
                    </m:sSub>
                    <m:r>
                      <a:rPr lang="en-US" sz="1800" i="1">
                        <a:latin typeface="Cambria Math" panose="02040503050406030204" pitchFamily="18" charset="0"/>
                      </a:rPr>
                      <m:t>:−1.5</m:t>
                    </m:r>
                    <m:r>
                      <a:rPr lang="en-US" sz="1800" i="1">
                        <a:latin typeface="Cambria Math" panose="02040503050406030204" pitchFamily="18" charset="0"/>
                        <a:ea typeface="Cambria Math" panose="02040503050406030204" pitchFamily="18" charset="0"/>
                      </a:rPr>
                      <m:t>→+2.5</m:t>
                    </m:r>
                  </m:oMath>
                </a14:m>
                <a:r>
                  <a:rPr lang="en-US" sz="1800" dirty="0"/>
                  <a:t> when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a:latin typeface="Cambria Math" panose="02040503050406030204" pitchFamily="18" charset="0"/>
                          </a:rPr>
                          <m:t>8</m:t>
                        </m:r>
                      </m:sub>
                    </m:sSub>
                    <m:r>
                      <a:rPr lang="en-US" sz="1800" i="1">
                        <a:latin typeface="Cambria Math" panose="02040503050406030204" pitchFamily="18" charset="0"/>
                      </a:rPr>
                      <m:t>=</m:t>
                    </m:r>
                    <m:r>
                      <a:rPr lang="en-US" sz="1800" b="0" i="1" smtClean="0">
                        <a:latin typeface="Cambria Math" panose="02040503050406030204" pitchFamily="18" charset="0"/>
                      </a:rPr>
                      <m:t>+5.0</m:t>
                    </m:r>
                  </m:oMath>
                </a14:m>
                <a:r>
                  <a:rPr lang="en-US" sz="1800" dirty="0"/>
                  <a:t> is </a:t>
                </a:r>
                <a14:m>
                  <m:oMath xmlns:m="http://schemas.openxmlformats.org/officeDocument/2006/math">
                    <m:r>
                      <a:rPr lang="en-US" sz="1800" i="1" dirty="0">
                        <a:latin typeface="Cambria Math" panose="02040503050406030204" pitchFamily="18" charset="0"/>
                      </a:rPr>
                      <m:t>+</m:t>
                    </m:r>
                    <m:r>
                      <a:rPr lang="en-US" sz="1800" i="1">
                        <a:latin typeface="Cambria Math" panose="02040503050406030204" pitchFamily="18" charset="0"/>
                      </a:rPr>
                      <m:t>0.</m:t>
                    </m:r>
                    <m:r>
                      <a:rPr lang="en-US" sz="1800" b="0" i="1" smtClean="0">
                        <a:latin typeface="Cambria Math" panose="02040503050406030204" pitchFamily="18" charset="0"/>
                      </a:rPr>
                      <m:t>55</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+0.</m:t>
                    </m:r>
                    <m:r>
                      <a:rPr lang="en-US" sz="1800" b="0" i="0" smtClean="0">
                        <a:latin typeface="Cambria Math" panose="02040503050406030204" pitchFamily="18" charset="0"/>
                        <a:ea typeface="Cambria Math" panose="02040503050406030204" pitchFamily="18" charset="0"/>
                      </a:rPr>
                      <m:t>78</m:t>
                    </m:r>
                    <m:r>
                      <a:rPr lang="en-US" sz="1800">
                        <a:latin typeface="Cambria Math" panose="02040503050406030204" pitchFamily="18" charset="0"/>
                        <a:ea typeface="Cambria Math" panose="02040503050406030204" pitchFamily="18" charset="0"/>
                      </a:rPr>
                      <m:t>=</m:t>
                    </m:r>
                    <m:r>
                      <a:rPr lang="en-US" sz="1800" b="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𝟎</m:t>
                    </m:r>
                    <m:r>
                      <a:rPr lang="en-US" sz="1800" b="1">
                        <a:latin typeface="Cambria Math" panose="02040503050406030204" pitchFamily="18" charset="0"/>
                        <a:ea typeface="Cambria Math" panose="02040503050406030204" pitchFamily="18" charset="0"/>
                      </a:rPr>
                      <m:t>.</m:t>
                    </m:r>
                    <m:r>
                      <a:rPr lang="en-US" sz="1800" b="1" i="0" smtClean="0">
                        <a:latin typeface="Cambria Math" panose="02040503050406030204" pitchFamily="18" charset="0"/>
                        <a:ea typeface="Cambria Math" panose="02040503050406030204" pitchFamily="18" charset="0"/>
                      </a:rPr>
                      <m:t>𝟐𝟑</m:t>
                    </m:r>
                  </m:oMath>
                </a14:m>
                <a:endParaRPr lang="en-US" sz="1800" b="1" dirty="0"/>
              </a:p>
              <a:p>
                <a:pPr marL="228600" indent="-228600">
                  <a:buNone/>
                </a:pPr>
                <a:r>
                  <a:rPr lang="en-US" sz="1800" dirty="0" smtClean="0"/>
                  <a:t>  </a:t>
                </a:r>
              </a:p>
              <a:p>
                <a:pPr marL="228600" indent="-228600">
                  <a:buNone/>
                </a:pPr>
                <a:r>
                  <a:rPr lang="en-US" sz="1800" dirty="0"/>
                  <a:t>Effect of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b="0" i="0" smtClean="0">
                            <a:latin typeface="Cambria Math" panose="02040503050406030204" pitchFamily="18" charset="0"/>
                          </a:rPr>
                          <m:t>8</m:t>
                        </m:r>
                      </m:sub>
                    </m:sSub>
                    <m:r>
                      <a:rPr lang="en-US" sz="1800" i="1">
                        <a:latin typeface="Cambria Math" panose="02040503050406030204" pitchFamily="18" charset="0"/>
                      </a:rPr>
                      <m:t>:−1.</m:t>
                    </m:r>
                    <m:r>
                      <a:rPr lang="en-US" sz="1800" b="0" i="1" smtClean="0">
                        <a:latin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5.0</m:t>
                    </m:r>
                  </m:oMath>
                </a14:m>
                <a:r>
                  <a:rPr lang="en-US" sz="1800" dirty="0"/>
                  <a:t> when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b="0" i="0" smtClean="0">
                            <a:latin typeface="Cambria Math" panose="02040503050406030204" pitchFamily="18" charset="0"/>
                          </a:rPr>
                          <m:t>1</m:t>
                        </m:r>
                      </m:sub>
                    </m:sSub>
                    <m:r>
                      <a:rPr lang="en-US" sz="1800" i="1">
                        <a:latin typeface="Cambria Math" panose="02040503050406030204" pitchFamily="18" charset="0"/>
                      </a:rPr>
                      <m:t>=−1</m:t>
                    </m:r>
                    <m:r>
                      <a:rPr lang="en-US" sz="1800" b="0" i="1" smtClean="0">
                        <a:latin typeface="Cambria Math" panose="02040503050406030204" pitchFamily="18" charset="0"/>
                      </a:rPr>
                      <m:t>.5</m:t>
                    </m:r>
                  </m:oMath>
                </a14:m>
                <a:r>
                  <a:rPr lang="en-US" sz="1800" dirty="0"/>
                  <a:t> is </a:t>
                </a:r>
                <a14:m>
                  <m:oMath xmlns:m="http://schemas.openxmlformats.org/officeDocument/2006/math">
                    <m:r>
                      <a:rPr lang="en-US" sz="1800" i="1" dirty="0">
                        <a:latin typeface="Cambria Math" panose="02040503050406030204" pitchFamily="18" charset="0"/>
                      </a:rPr>
                      <m:t>+</m:t>
                    </m:r>
                    <m:r>
                      <a:rPr lang="en-US" sz="1800" i="1">
                        <a:latin typeface="Cambria Math" panose="02040503050406030204" pitchFamily="18" charset="0"/>
                      </a:rPr>
                      <m:t>0.08</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+0.55=</m:t>
                    </m:r>
                    <m:r>
                      <a:rPr lang="en-US" sz="1800" b="1">
                        <a:latin typeface="Cambria Math" panose="02040503050406030204" pitchFamily="18" charset="0"/>
                        <a:ea typeface="Cambria Math" panose="02040503050406030204" pitchFamily="18" charset="0"/>
                      </a:rPr>
                      <m:t>+</m:t>
                    </m:r>
                    <m:r>
                      <a:rPr lang="en-US" sz="1800" b="1">
                        <a:latin typeface="Cambria Math" panose="02040503050406030204" pitchFamily="18" charset="0"/>
                        <a:ea typeface="Cambria Math" panose="02040503050406030204" pitchFamily="18" charset="0"/>
                      </a:rPr>
                      <m:t>𝟎</m:t>
                    </m:r>
                    <m:r>
                      <a:rPr lang="en-US" sz="1800" b="1">
                        <a:latin typeface="Cambria Math" panose="02040503050406030204" pitchFamily="18" charset="0"/>
                        <a:ea typeface="Cambria Math" panose="02040503050406030204" pitchFamily="18" charset="0"/>
                      </a:rPr>
                      <m:t>.</m:t>
                    </m:r>
                    <m:r>
                      <a:rPr lang="en-US" sz="1800" b="1">
                        <a:latin typeface="Cambria Math" panose="02040503050406030204" pitchFamily="18" charset="0"/>
                        <a:ea typeface="Cambria Math" panose="02040503050406030204" pitchFamily="18" charset="0"/>
                      </a:rPr>
                      <m:t>𝟒𝟕</m:t>
                    </m:r>
                  </m:oMath>
                </a14:m>
                <a:endParaRPr lang="en-US" sz="1800" b="1" dirty="0"/>
              </a:p>
              <a:p>
                <a:pPr marL="228600" indent="-228600">
                  <a:buNone/>
                </a:pPr>
                <a:r>
                  <a:rPr lang="en-US" sz="1800" dirty="0"/>
                  <a:t>Effect of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b="0" i="0" smtClean="0">
                            <a:latin typeface="Cambria Math" panose="02040503050406030204" pitchFamily="18" charset="0"/>
                          </a:rPr>
                          <m:t>8</m:t>
                        </m:r>
                      </m:sub>
                    </m:sSub>
                    <m:r>
                      <a:rPr lang="en-US" sz="1800" i="1">
                        <a:latin typeface="Cambria Math" panose="02040503050406030204" pitchFamily="18" charset="0"/>
                      </a:rPr>
                      <m:t>:−1.</m:t>
                    </m:r>
                    <m:r>
                      <a:rPr lang="en-US" sz="1800" b="0" i="1" smtClean="0">
                        <a:latin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5.0</m:t>
                    </m:r>
                  </m:oMath>
                </a14:m>
                <a:r>
                  <a:rPr lang="en-US" sz="1800" dirty="0"/>
                  <a:t> when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𝑥</m:t>
                        </m:r>
                      </m:e>
                      <m:sub>
                        <m:r>
                          <a:rPr lang="en-US" sz="1800" b="0" i="0" smtClean="0">
                            <a:latin typeface="Cambria Math" panose="02040503050406030204" pitchFamily="18" charset="0"/>
                          </a:rPr>
                          <m:t>1</m:t>
                        </m:r>
                      </m:sub>
                    </m:sSub>
                    <m:r>
                      <a:rPr lang="en-US" sz="1800" i="1">
                        <a:latin typeface="Cambria Math" panose="02040503050406030204" pitchFamily="18" charset="0"/>
                      </a:rPr>
                      <m:t>=+</m:t>
                    </m:r>
                    <m:r>
                      <a:rPr lang="en-US" sz="1800" b="0" i="1" smtClean="0">
                        <a:latin typeface="Cambria Math" panose="02040503050406030204" pitchFamily="18" charset="0"/>
                      </a:rPr>
                      <m:t>2.5</m:t>
                    </m:r>
                  </m:oMath>
                </a14:m>
                <a:r>
                  <a:rPr lang="en-US" sz="1800" dirty="0"/>
                  <a:t> is </a:t>
                </a:r>
                <a14:m>
                  <m:oMath xmlns:m="http://schemas.openxmlformats.org/officeDocument/2006/math">
                    <m:r>
                      <a:rPr lang="en-US" sz="1800" i="1" dirty="0">
                        <a:latin typeface="Cambria Math" panose="02040503050406030204" pitchFamily="18" charset="0"/>
                      </a:rPr>
                      <m:t>+</m:t>
                    </m:r>
                    <m:r>
                      <a:rPr lang="en-US" sz="1800" i="1">
                        <a:latin typeface="Cambria Math" panose="02040503050406030204" pitchFamily="18" charset="0"/>
                      </a:rPr>
                      <m:t>0.55</m:t>
                    </m:r>
                    <m:r>
                      <a:rPr lang="en-US" sz="1800" i="1">
                        <a:latin typeface="Cambria Math" panose="02040503050406030204" pitchFamily="18" charset="0"/>
                        <a:ea typeface="Cambria Math" panose="02040503050406030204" pitchFamily="18" charset="0"/>
                      </a:rPr>
                      <m:t>→</m:t>
                    </m:r>
                    <m:r>
                      <a:rPr lang="en-US" sz="1800">
                        <a:latin typeface="Cambria Math" panose="02040503050406030204" pitchFamily="18" charset="0"/>
                        <a:ea typeface="Cambria Math" panose="02040503050406030204" pitchFamily="18" charset="0"/>
                      </a:rPr>
                      <m:t>+0.78=</m:t>
                    </m:r>
                    <m:r>
                      <a:rPr lang="en-US" sz="1800" b="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𝟎</m:t>
                    </m:r>
                    <m:r>
                      <a:rPr lang="en-US" sz="1800" b="1">
                        <a:latin typeface="Cambria Math" panose="02040503050406030204" pitchFamily="18" charset="0"/>
                        <a:ea typeface="Cambria Math" panose="02040503050406030204" pitchFamily="18" charset="0"/>
                      </a:rPr>
                      <m:t>.</m:t>
                    </m:r>
                    <m:r>
                      <a:rPr lang="en-US" sz="1800" b="1">
                        <a:latin typeface="Cambria Math" panose="02040503050406030204" pitchFamily="18" charset="0"/>
                        <a:ea typeface="Cambria Math" panose="02040503050406030204" pitchFamily="18" charset="0"/>
                      </a:rPr>
                      <m:t>𝟐𝟑</m:t>
                    </m:r>
                  </m:oMath>
                </a14:m>
                <a:endParaRPr lang="en-US" sz="1800" b="1" dirty="0"/>
              </a:p>
              <a:p>
                <a:pPr marL="228600" indent="-228600">
                  <a:buNone/>
                </a:pPr>
                <a:endParaRPr lang="en-US" sz="1800" dirty="0" smtClean="0"/>
              </a:p>
              <a:p>
                <a:pPr marL="0" indent="0">
                  <a:buNone/>
                </a:pPr>
                <a:r>
                  <a:rPr lang="en-US" sz="1800" dirty="0" smtClean="0"/>
                  <a:t>The effect of Age depends on the value of Cement, and vice-versa, which is the definition of an interaction</a:t>
                </a:r>
                <a:endParaRPr lang="en-US" sz="1800"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311588" y="1264023"/>
                <a:ext cx="3375212" cy="5136777"/>
              </a:xfrm>
              <a:blipFill>
                <a:blip r:embed="rId3"/>
                <a:stretch>
                  <a:fillRect l="-1444" t="-593" r="-1083" b="-6168"/>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srcRect t="8196" r="22568" b="21713"/>
          <a:stretch/>
        </p:blipFill>
        <p:spPr>
          <a:xfrm>
            <a:off x="0" y="1559857"/>
            <a:ext cx="5069541" cy="4571605"/>
          </a:xfrm>
          <a:prstGeom prst="rect">
            <a:avLst/>
          </a:prstGeom>
        </p:spPr>
      </p:pic>
    </p:spTree>
    <p:extLst>
      <p:ext uri="{BB962C8B-B14F-4D97-AF65-F5344CB8AC3E}">
        <p14:creationId xmlns:p14="http://schemas.microsoft.com/office/powerpoint/2010/main" val="600891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Calculations for the Preceding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334000"/>
              </a:xfrm>
            </p:spPr>
            <p:txBody>
              <a:bodyPr/>
              <a:lstStyle/>
              <a:p>
                <a:pPr marL="0" indent="0">
                  <a:buNone/>
                </a:pPr>
                <a:r>
                  <a:rPr lang="en-US" sz="2200" dirty="0" smtClean="0"/>
                  <a:t>To illustrate the computations that went into the preceding combined effect </a:t>
                </a:r>
                <a14:m>
                  <m:oMath xmlns:m="http://schemas.openxmlformats.org/officeDocument/2006/math">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𝑓</m:t>
                        </m:r>
                      </m:e>
                      <m:sub>
                        <m:r>
                          <a:rPr lang="en-US" sz="2200" i="1">
                            <a:latin typeface="Cambria Math" panose="02040503050406030204" pitchFamily="18" charset="0"/>
                            <a:ea typeface="Times New Roman" panose="02020603050405020304" pitchFamily="18" charset="0"/>
                          </a:rPr>
                          <m:t>0</m:t>
                        </m:r>
                      </m:sub>
                    </m:sSub>
                    <m:r>
                      <a:rPr lang="en-US" sz="2200" i="1">
                        <a:latin typeface="Cambria Math" panose="02040503050406030204" pitchFamily="18" charset="0"/>
                        <a:ea typeface="Times New Roman" panose="02020603050405020304" pitchFamily="18" charset="0"/>
                      </a:rPr>
                      <m:t>+</m:t>
                    </m:r>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𝑓</m:t>
                        </m:r>
                      </m:e>
                      <m:sub>
                        <m:r>
                          <a:rPr lang="en-US" sz="2200" i="1">
                            <a:latin typeface="Cambria Math" panose="02040503050406030204" pitchFamily="18" charset="0"/>
                            <a:ea typeface="Times New Roman" panose="02020603050405020304" pitchFamily="18" charset="0"/>
                          </a:rPr>
                          <m:t>1</m:t>
                        </m:r>
                      </m:sub>
                    </m:sSub>
                    <m:d>
                      <m:dPr>
                        <m:ctrlPr>
                          <a:rPr lang="en-US" sz="2200" i="1">
                            <a:latin typeface="Cambria Math" panose="02040503050406030204" pitchFamily="18" charset="0"/>
                            <a:ea typeface="Times New Roman" panose="02020603050405020304" pitchFamily="18" charset="0"/>
                          </a:rPr>
                        </m:ctrlPr>
                      </m:dPr>
                      <m:e>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𝑥</m:t>
                            </m:r>
                          </m:e>
                          <m:sub>
                            <m:r>
                              <a:rPr lang="en-US" sz="2200" i="1">
                                <a:latin typeface="Cambria Math" panose="02040503050406030204" pitchFamily="18" charset="0"/>
                                <a:ea typeface="Times New Roman" panose="02020603050405020304" pitchFamily="18" charset="0"/>
                              </a:rPr>
                              <m:t>1</m:t>
                            </m:r>
                          </m:sub>
                        </m:sSub>
                      </m:e>
                    </m:d>
                    <m:r>
                      <a:rPr lang="en-US" sz="2200" i="1">
                        <a:latin typeface="Cambria Math" panose="02040503050406030204" pitchFamily="18" charset="0"/>
                        <a:ea typeface="Times New Roman" panose="02020603050405020304" pitchFamily="18" charset="0"/>
                      </a:rPr>
                      <m:t>+</m:t>
                    </m:r>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𝑓</m:t>
                        </m:r>
                      </m:e>
                      <m:sub>
                        <m:r>
                          <a:rPr lang="en-US" sz="2200" i="1">
                            <a:latin typeface="Cambria Math" panose="02040503050406030204" pitchFamily="18" charset="0"/>
                            <a:ea typeface="Times New Roman" panose="02020603050405020304" pitchFamily="18" charset="0"/>
                          </a:rPr>
                          <m:t>8</m:t>
                        </m:r>
                      </m:sub>
                    </m:sSub>
                    <m:d>
                      <m:dPr>
                        <m:ctrlPr>
                          <a:rPr lang="en-US" sz="2200" i="1">
                            <a:latin typeface="Cambria Math" panose="02040503050406030204" pitchFamily="18" charset="0"/>
                            <a:ea typeface="Times New Roman" panose="02020603050405020304" pitchFamily="18" charset="0"/>
                          </a:rPr>
                        </m:ctrlPr>
                      </m:dPr>
                      <m:e>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𝑥</m:t>
                            </m:r>
                          </m:e>
                          <m:sub>
                            <m:r>
                              <a:rPr lang="en-US" sz="2200" i="1">
                                <a:latin typeface="Cambria Math" panose="02040503050406030204" pitchFamily="18" charset="0"/>
                                <a:ea typeface="Times New Roman" panose="02020603050405020304" pitchFamily="18" charset="0"/>
                              </a:rPr>
                              <m:t>8</m:t>
                            </m:r>
                          </m:sub>
                        </m:sSub>
                      </m:e>
                    </m:d>
                    <m:r>
                      <a:rPr lang="en-US" sz="2200" i="1">
                        <a:latin typeface="Cambria Math" panose="02040503050406030204" pitchFamily="18" charset="0"/>
                        <a:ea typeface="Times New Roman" panose="02020603050405020304" pitchFamily="18" charset="0"/>
                      </a:rPr>
                      <m:t>+</m:t>
                    </m:r>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𝑓</m:t>
                        </m:r>
                      </m:e>
                      <m:sub>
                        <m:r>
                          <a:rPr lang="en-US" sz="2200" i="1">
                            <a:latin typeface="Cambria Math" panose="02040503050406030204" pitchFamily="18" charset="0"/>
                            <a:ea typeface="Times New Roman" panose="02020603050405020304" pitchFamily="18" charset="0"/>
                          </a:rPr>
                          <m:t>1,8</m:t>
                        </m:r>
                      </m:sub>
                    </m:sSub>
                    <m:d>
                      <m:dPr>
                        <m:ctrlPr>
                          <a:rPr lang="en-US" sz="2200" i="1">
                            <a:latin typeface="Cambria Math" panose="02040503050406030204" pitchFamily="18" charset="0"/>
                            <a:ea typeface="Times New Roman" panose="02020603050405020304" pitchFamily="18" charset="0"/>
                          </a:rPr>
                        </m:ctrlPr>
                      </m:dPr>
                      <m:e>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𝑥</m:t>
                            </m:r>
                          </m:e>
                          <m:sub>
                            <m:r>
                              <a:rPr lang="en-US" sz="2200" i="1">
                                <a:latin typeface="Cambria Math" panose="02040503050406030204" pitchFamily="18" charset="0"/>
                                <a:ea typeface="Times New Roman" panose="02020603050405020304" pitchFamily="18" charset="0"/>
                              </a:rPr>
                              <m:t>1</m:t>
                            </m:r>
                          </m:sub>
                        </m:sSub>
                        <m:r>
                          <a:rPr lang="en-US" sz="2200" i="1">
                            <a:latin typeface="Cambria Math" panose="02040503050406030204" pitchFamily="18" charset="0"/>
                            <a:ea typeface="Times New Roman" panose="02020603050405020304" pitchFamily="18" charset="0"/>
                          </a:rPr>
                          <m:t>,</m:t>
                        </m:r>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𝑥</m:t>
                            </m:r>
                          </m:e>
                          <m:sub>
                            <m:r>
                              <a:rPr lang="en-US" sz="2200" i="1">
                                <a:latin typeface="Cambria Math" panose="02040503050406030204" pitchFamily="18" charset="0"/>
                                <a:ea typeface="Times New Roman" panose="02020603050405020304" pitchFamily="18" charset="0"/>
                              </a:rPr>
                              <m:t>8</m:t>
                            </m:r>
                          </m:sub>
                        </m:sSub>
                      </m:e>
                    </m:d>
                  </m:oMath>
                </a14:m>
                <a:r>
                  <a:rPr lang="en-US" sz="2200" dirty="0" smtClean="0"/>
                  <a:t>, look at two specific low and high values of </a:t>
                </a:r>
                <a14:m>
                  <m:oMath xmlns:m="http://schemas.openxmlformats.org/officeDocument/2006/math">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𝑥</m:t>
                        </m:r>
                      </m:e>
                      <m:sub>
                        <m:r>
                          <a:rPr lang="en-US" sz="2200" i="1">
                            <a:latin typeface="Cambria Math" panose="02040503050406030204" pitchFamily="18" charset="0"/>
                            <a:ea typeface="Times New Roman" panose="02020603050405020304" pitchFamily="18" charset="0"/>
                          </a:rPr>
                          <m:t>1</m:t>
                        </m:r>
                      </m:sub>
                    </m:sSub>
                  </m:oMath>
                </a14:m>
                <a:r>
                  <a:rPr lang="en-US" sz="2200" dirty="0" smtClean="0"/>
                  <a:t> (</a:t>
                </a:r>
                <a:r>
                  <a:rPr lang="en-US" sz="2200" dirty="0"/>
                  <a:t>-</a:t>
                </a:r>
                <a:r>
                  <a:rPr lang="en-US" sz="2200" dirty="0" smtClean="0"/>
                  <a:t>1.5, +2.5) and </a:t>
                </a:r>
                <a14:m>
                  <m:oMath xmlns:m="http://schemas.openxmlformats.org/officeDocument/2006/math">
                    <m:sSub>
                      <m:sSubPr>
                        <m:ctrlPr>
                          <a:rPr lang="en-US" sz="2200" i="1">
                            <a:latin typeface="Cambria Math" panose="02040503050406030204" pitchFamily="18" charset="0"/>
                            <a:ea typeface="Times New Roman" panose="02020603050405020304" pitchFamily="18" charset="0"/>
                          </a:rPr>
                        </m:ctrlPr>
                      </m:sSubPr>
                      <m:e>
                        <m:r>
                          <a:rPr lang="en-US" sz="2200" i="1">
                            <a:latin typeface="Cambria Math" panose="02040503050406030204" pitchFamily="18" charset="0"/>
                            <a:ea typeface="Times New Roman" panose="02020603050405020304" pitchFamily="18" charset="0"/>
                          </a:rPr>
                          <m:t>𝑥</m:t>
                        </m:r>
                      </m:e>
                      <m:sub>
                        <m:r>
                          <a:rPr lang="en-US" sz="2200" b="0" i="1" smtClean="0">
                            <a:latin typeface="Cambria Math" panose="02040503050406030204" pitchFamily="18" charset="0"/>
                            <a:ea typeface="Times New Roman" panose="02020603050405020304" pitchFamily="18" charset="0"/>
                          </a:rPr>
                          <m:t>8</m:t>
                        </m:r>
                      </m:sub>
                    </m:sSub>
                  </m:oMath>
                </a14:m>
                <a:r>
                  <a:rPr lang="en-US" sz="2200" dirty="0" smtClean="0"/>
                  <a:t> (-1.0, +5.0) </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334000"/>
              </a:xfrm>
              <a:blipFill>
                <a:blip r:embed="rId2"/>
                <a:stretch>
                  <a:fillRect l="-963" t="-686" r="-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3262245" y="2400748"/>
              <a:ext cx="2183813" cy="1486237"/>
            </p:xfrm>
            <a:graphic>
              <a:graphicData uri="http://schemas.openxmlformats.org/drawingml/2006/table">
                <a:tbl>
                  <a:tblPr firstRow="1" bandRow="1">
                    <a:tableStyleId>{5940675A-B579-460E-94D1-54222C63F5DA}</a:tableStyleId>
                  </a:tblPr>
                  <a:tblGrid>
                    <a:gridCol w="1126925">
                      <a:extLst>
                        <a:ext uri="{9D8B030D-6E8A-4147-A177-3AD203B41FA5}">
                          <a16:colId xmlns:a16="http://schemas.microsoft.com/office/drawing/2014/main" val="20000"/>
                        </a:ext>
                      </a:extLst>
                    </a:gridCol>
                    <a:gridCol w="1056888">
                      <a:extLst>
                        <a:ext uri="{9D8B030D-6E8A-4147-A177-3AD203B41FA5}">
                          <a16:colId xmlns:a16="http://schemas.microsoft.com/office/drawing/2014/main" val="20001"/>
                        </a:ext>
                      </a:extLst>
                    </a:gridCol>
                  </a:tblGrid>
                  <a:tr h="38895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cement main effect</a:t>
                          </a:r>
                          <a:endParaRPr lang="en-US" u="none" dirty="0">
                            <a:effectLst/>
                            <a:latin typeface="Times New Roman" panose="02020603050405020304" pitchFamily="18" charset="0"/>
                            <a:ea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00"/>
                      </a:ext>
                    </a:extLst>
                  </a:tr>
                  <a:tr h="361016">
                    <a:tc>
                      <a:txBody>
                        <a:bodyPr/>
                        <a:lstStyle/>
                        <a:p>
                          <a:pPr algn="ctr"/>
                          <a:r>
                            <a:rPr lang="en-US" dirty="0" smtClean="0"/>
                            <a:t>cement</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u="none" smtClean="0">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i="1" u="none">
                                        <a:effectLst/>
                                        <a:latin typeface="Cambria Math" panose="02040503050406030204" pitchFamily="18" charset="0"/>
                                        <a:ea typeface="Times New Roman" panose="02020603050405020304" pitchFamily="18" charset="0"/>
                                      </a:rPr>
                                      <m:t>1</m:t>
                                    </m:r>
                                  </m:sub>
                                </m:sSub>
                                <m:d>
                                  <m:dPr>
                                    <m:ctrlPr>
                                      <a:rPr lang="en-US" i="1" u="none">
                                        <a:effectLst/>
                                        <a:latin typeface="Cambria Math" panose="02040503050406030204" pitchFamily="18" charset="0"/>
                                        <a:ea typeface="Times New Roman" panose="02020603050405020304" pitchFamily="18" charset="0"/>
                                      </a:rPr>
                                    </m:ctrlPr>
                                  </m:dPr>
                                  <m:e>
                                    <m:sSub>
                                      <m:sSubPr>
                                        <m:ctrlPr>
                                          <a:rPr lang="en-US" i="1" u="none">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i="1" u="none">
                                            <a:effectLst/>
                                            <a:latin typeface="Cambria Math" panose="02040503050406030204" pitchFamily="18" charset="0"/>
                                            <a:ea typeface="Times New Roman" panose="02020603050405020304" pitchFamily="18" charset="0"/>
                                          </a:rPr>
                                          <m:t>1</m:t>
                                        </m:r>
                                      </m:sub>
                                    </m:sSub>
                                  </m:e>
                                </m:d>
                              </m:oMath>
                            </m:oMathPara>
                          </a14:m>
                          <a:endParaRPr lang="en-US" u="none" dirty="0"/>
                        </a:p>
                      </a:txBody>
                      <a:tcPr/>
                    </a:tc>
                    <a:extLst>
                      <a:ext uri="{0D108BD9-81ED-4DB2-BD59-A6C34878D82A}">
                        <a16:rowId xmlns:a16="http://schemas.microsoft.com/office/drawing/2014/main" val="10001"/>
                      </a:ext>
                    </a:extLst>
                  </a:tr>
                  <a:tr h="361016">
                    <a:tc>
                      <a:txBody>
                        <a:bodyPr/>
                        <a:lstStyle/>
                        <a:p>
                          <a:pPr algn="ctr"/>
                          <a:r>
                            <a:rPr lang="en-US" dirty="0" smtClean="0"/>
                            <a:t>-1.5</a:t>
                          </a:r>
                          <a:endParaRPr lang="en-US" dirty="0"/>
                        </a:p>
                      </a:txBody>
                      <a:tcPr/>
                    </a:tc>
                    <a:tc>
                      <a:txBody>
                        <a:bodyPr/>
                        <a:lstStyle/>
                        <a:p>
                          <a:pPr algn="ctr"/>
                          <a:r>
                            <a:rPr lang="en-US" dirty="0" smtClean="0"/>
                            <a:t>-0.20</a:t>
                          </a:r>
                          <a:endParaRPr lang="en-US" dirty="0"/>
                        </a:p>
                      </a:txBody>
                      <a:tcPr/>
                    </a:tc>
                    <a:extLst>
                      <a:ext uri="{0D108BD9-81ED-4DB2-BD59-A6C34878D82A}">
                        <a16:rowId xmlns:a16="http://schemas.microsoft.com/office/drawing/2014/main" val="10002"/>
                      </a:ext>
                    </a:extLst>
                  </a:tr>
                  <a:tr h="361016">
                    <a:tc>
                      <a:txBody>
                        <a:bodyPr/>
                        <a:lstStyle/>
                        <a:p>
                          <a:pPr algn="ctr"/>
                          <a:r>
                            <a:rPr lang="en-US" dirty="0" smtClean="0"/>
                            <a:t>+2.5</a:t>
                          </a:r>
                          <a:endParaRPr lang="en-US" dirty="0"/>
                        </a:p>
                      </a:txBody>
                      <a:tcPr/>
                    </a:tc>
                    <a:tc>
                      <a:txBody>
                        <a:bodyPr/>
                        <a:lstStyle/>
                        <a:p>
                          <a:pPr algn="ctr"/>
                          <a:r>
                            <a:rPr lang="en-US" dirty="0" smtClean="0"/>
                            <a:t>+0.32</a:t>
                          </a:r>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nvPr>
            </p:nvGraphicFramePr>
            <p:xfrm>
              <a:off x="3262245" y="2400748"/>
              <a:ext cx="2183813" cy="1486237"/>
            </p:xfrm>
            <a:graphic>
              <a:graphicData uri="http://schemas.openxmlformats.org/drawingml/2006/table">
                <a:tbl>
                  <a:tblPr firstRow="1" bandRow="1">
                    <a:tableStyleId>{5940675A-B579-460E-94D1-54222C63F5DA}</a:tableStyleId>
                  </a:tblPr>
                  <a:tblGrid>
                    <a:gridCol w="1126925">
                      <a:extLst>
                        <a:ext uri="{9D8B030D-6E8A-4147-A177-3AD203B41FA5}">
                          <a16:colId xmlns:a16="http://schemas.microsoft.com/office/drawing/2014/main" val="20000"/>
                        </a:ext>
                      </a:extLst>
                    </a:gridCol>
                    <a:gridCol w="1056888">
                      <a:extLst>
                        <a:ext uri="{9D8B030D-6E8A-4147-A177-3AD203B41FA5}">
                          <a16:colId xmlns:a16="http://schemas.microsoft.com/office/drawing/2014/main" val="20001"/>
                        </a:ext>
                      </a:extLst>
                    </a:gridCol>
                  </a:tblGrid>
                  <a:tr h="38895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cement main </a:t>
                          </a:r>
                          <a:r>
                            <a:rPr lang="en-US" dirty="0" smtClean="0"/>
                            <a:t>effect</a:t>
                          </a:r>
                          <a:endParaRPr lang="en-US" u="none" dirty="0">
                            <a:effectLst/>
                            <a:latin typeface="Times New Roman" panose="02020603050405020304" pitchFamily="18" charset="0"/>
                            <a:ea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00"/>
                      </a:ext>
                    </a:extLst>
                  </a:tr>
                  <a:tr h="365760">
                    <a:tc>
                      <a:txBody>
                        <a:bodyPr/>
                        <a:lstStyle/>
                        <a:p>
                          <a:pPr algn="ctr"/>
                          <a:r>
                            <a:rPr lang="en-US" dirty="0" smtClean="0"/>
                            <a:t>cement</a:t>
                          </a:r>
                          <a:endParaRPr lang="en-US" dirty="0"/>
                        </a:p>
                      </a:txBody>
                      <a:tcPr/>
                    </a:tc>
                    <a:tc>
                      <a:txBody>
                        <a:bodyPr/>
                        <a:lstStyle/>
                        <a:p>
                          <a:endParaRPr lang="en-US"/>
                        </a:p>
                      </a:txBody>
                      <a:tcPr>
                        <a:blipFill>
                          <a:blip r:embed="rId3"/>
                          <a:stretch>
                            <a:fillRect l="-106897" t="-115000" r="-1149" b="-228333"/>
                          </a:stretch>
                        </a:blipFill>
                      </a:tcPr>
                    </a:tc>
                    <a:extLst>
                      <a:ext uri="{0D108BD9-81ED-4DB2-BD59-A6C34878D82A}">
                        <a16:rowId xmlns:a16="http://schemas.microsoft.com/office/drawing/2014/main" val="10001"/>
                      </a:ext>
                    </a:extLst>
                  </a:tr>
                  <a:tr h="365760">
                    <a:tc>
                      <a:txBody>
                        <a:bodyPr/>
                        <a:lstStyle/>
                        <a:p>
                          <a:pPr algn="ctr"/>
                          <a:r>
                            <a:rPr lang="en-US" dirty="0" smtClean="0"/>
                            <a:t>-1.5</a:t>
                          </a:r>
                          <a:endParaRPr lang="en-US" dirty="0"/>
                        </a:p>
                      </a:txBody>
                      <a:tcPr/>
                    </a:tc>
                    <a:tc>
                      <a:txBody>
                        <a:bodyPr/>
                        <a:lstStyle/>
                        <a:p>
                          <a:pPr algn="ctr"/>
                          <a:r>
                            <a:rPr lang="en-US" dirty="0" smtClean="0"/>
                            <a:t>-</a:t>
                          </a:r>
                          <a:r>
                            <a:rPr lang="en-US" dirty="0" smtClean="0"/>
                            <a:t>0.20</a:t>
                          </a:r>
                          <a:endParaRPr lang="en-US" dirty="0"/>
                        </a:p>
                      </a:txBody>
                      <a:tcPr/>
                    </a:tc>
                    <a:extLst>
                      <a:ext uri="{0D108BD9-81ED-4DB2-BD59-A6C34878D82A}">
                        <a16:rowId xmlns:a16="http://schemas.microsoft.com/office/drawing/2014/main" val="10002"/>
                      </a:ext>
                    </a:extLst>
                  </a:tr>
                  <a:tr h="365760">
                    <a:tc>
                      <a:txBody>
                        <a:bodyPr/>
                        <a:lstStyle/>
                        <a:p>
                          <a:pPr algn="ctr"/>
                          <a:r>
                            <a:rPr lang="en-US" dirty="0" smtClean="0"/>
                            <a:t>+</a:t>
                          </a:r>
                          <a:r>
                            <a:rPr lang="en-US" dirty="0" smtClean="0"/>
                            <a:t>2.5</a:t>
                          </a:r>
                          <a:endParaRPr lang="en-US" dirty="0"/>
                        </a:p>
                      </a:txBody>
                      <a:tcPr/>
                    </a:tc>
                    <a:tc>
                      <a:txBody>
                        <a:bodyPr/>
                        <a:lstStyle/>
                        <a:p>
                          <a:pPr algn="ctr"/>
                          <a:r>
                            <a:rPr lang="en-US" dirty="0" smtClean="0"/>
                            <a:t>+</a:t>
                          </a:r>
                          <a:r>
                            <a:rPr lang="en-US" dirty="0" smtClean="0"/>
                            <a:t>0.32</a:t>
                          </a:r>
                          <a:endParaRPr lang="en-US" dirty="0"/>
                        </a:p>
                      </a:txBody>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nvPr>
            </p:nvGraphicFramePr>
            <p:xfrm>
              <a:off x="5680769" y="2400748"/>
              <a:ext cx="1841046" cy="1486237"/>
            </p:xfrm>
            <a:graphic>
              <a:graphicData uri="http://schemas.openxmlformats.org/drawingml/2006/table">
                <a:tbl>
                  <a:tblPr firstRow="1" bandRow="1">
                    <a:tableStyleId>{5940675A-B579-460E-94D1-54222C63F5DA}</a:tableStyleId>
                  </a:tblPr>
                  <a:tblGrid>
                    <a:gridCol w="761847">
                      <a:extLst>
                        <a:ext uri="{9D8B030D-6E8A-4147-A177-3AD203B41FA5}">
                          <a16:colId xmlns:a16="http://schemas.microsoft.com/office/drawing/2014/main" val="20000"/>
                        </a:ext>
                      </a:extLst>
                    </a:gridCol>
                    <a:gridCol w="1079199">
                      <a:extLst>
                        <a:ext uri="{9D8B030D-6E8A-4147-A177-3AD203B41FA5}">
                          <a16:colId xmlns:a16="http://schemas.microsoft.com/office/drawing/2014/main" val="20001"/>
                        </a:ext>
                      </a:extLst>
                    </a:gridCol>
                  </a:tblGrid>
                  <a:tr h="38895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age main effect</a:t>
                          </a:r>
                          <a:endParaRPr lang="en-US" u="none" dirty="0">
                            <a:effectLst/>
                            <a:latin typeface="Times New Roman" panose="02020603050405020304" pitchFamily="18" charset="0"/>
                            <a:ea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00"/>
                      </a:ext>
                    </a:extLst>
                  </a:tr>
                  <a:tr h="361016">
                    <a:tc>
                      <a:txBody>
                        <a:bodyPr/>
                        <a:lstStyle/>
                        <a:p>
                          <a:pPr algn="ctr"/>
                          <a:r>
                            <a:rPr lang="en-US" dirty="0" smtClean="0"/>
                            <a:t>age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u="none" smtClean="0">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b="0" i="1" u="none" smtClean="0">
                                        <a:effectLst/>
                                        <a:latin typeface="Cambria Math" panose="02040503050406030204" pitchFamily="18" charset="0"/>
                                        <a:ea typeface="Times New Roman" panose="02020603050405020304" pitchFamily="18" charset="0"/>
                                      </a:rPr>
                                      <m:t>8</m:t>
                                    </m:r>
                                  </m:sub>
                                </m:sSub>
                                <m:d>
                                  <m:dPr>
                                    <m:ctrlPr>
                                      <a:rPr lang="en-US" i="1" u="none">
                                        <a:effectLst/>
                                        <a:latin typeface="Cambria Math" panose="02040503050406030204" pitchFamily="18" charset="0"/>
                                        <a:ea typeface="Times New Roman" panose="02020603050405020304" pitchFamily="18" charset="0"/>
                                      </a:rPr>
                                    </m:ctrlPr>
                                  </m:dPr>
                                  <m:e>
                                    <m:sSub>
                                      <m:sSubPr>
                                        <m:ctrlPr>
                                          <a:rPr lang="en-US" i="1" u="none">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b="0" i="1" u="none" smtClean="0">
                                            <a:effectLst/>
                                            <a:latin typeface="Cambria Math" panose="02040503050406030204" pitchFamily="18" charset="0"/>
                                            <a:ea typeface="Times New Roman" panose="02020603050405020304" pitchFamily="18" charset="0"/>
                                          </a:rPr>
                                          <m:t>8</m:t>
                                        </m:r>
                                      </m:sub>
                                    </m:sSub>
                                  </m:e>
                                </m:d>
                              </m:oMath>
                            </m:oMathPara>
                          </a14:m>
                          <a:endParaRPr lang="en-US" u="none" dirty="0"/>
                        </a:p>
                      </a:txBody>
                      <a:tcPr/>
                    </a:tc>
                    <a:extLst>
                      <a:ext uri="{0D108BD9-81ED-4DB2-BD59-A6C34878D82A}">
                        <a16:rowId xmlns:a16="http://schemas.microsoft.com/office/drawing/2014/main" val="10001"/>
                      </a:ext>
                    </a:extLst>
                  </a:tr>
                  <a:tr h="361016">
                    <a:tc>
                      <a:txBody>
                        <a:bodyPr/>
                        <a:lstStyle/>
                        <a:p>
                          <a:pPr algn="ctr"/>
                          <a:r>
                            <a:rPr lang="en-US" dirty="0" smtClean="0"/>
                            <a:t>-1.0</a:t>
                          </a:r>
                          <a:endParaRPr lang="en-US" dirty="0"/>
                        </a:p>
                      </a:txBody>
                      <a:tcPr/>
                    </a:tc>
                    <a:tc>
                      <a:txBody>
                        <a:bodyPr/>
                        <a:lstStyle/>
                        <a:p>
                          <a:pPr algn="ctr"/>
                          <a:r>
                            <a:rPr lang="en-US" dirty="0" smtClean="0"/>
                            <a:t>-0.16</a:t>
                          </a:r>
                          <a:endParaRPr lang="en-US" dirty="0"/>
                        </a:p>
                      </a:txBody>
                      <a:tcPr/>
                    </a:tc>
                    <a:extLst>
                      <a:ext uri="{0D108BD9-81ED-4DB2-BD59-A6C34878D82A}">
                        <a16:rowId xmlns:a16="http://schemas.microsoft.com/office/drawing/2014/main" val="10002"/>
                      </a:ext>
                    </a:extLst>
                  </a:tr>
                  <a:tr h="361016">
                    <a:tc>
                      <a:txBody>
                        <a:bodyPr/>
                        <a:lstStyle/>
                        <a:p>
                          <a:pPr algn="ctr"/>
                          <a:r>
                            <a:rPr lang="en-US" dirty="0" smtClean="0"/>
                            <a:t>+5.0</a:t>
                          </a:r>
                          <a:endParaRPr lang="en-US" dirty="0"/>
                        </a:p>
                      </a:txBody>
                      <a:tcPr/>
                    </a:tc>
                    <a:tc>
                      <a:txBody>
                        <a:bodyPr/>
                        <a:lstStyle/>
                        <a:p>
                          <a:pPr algn="ctr"/>
                          <a:r>
                            <a:rPr lang="en-US" dirty="0" smtClean="0"/>
                            <a:t>+0.22</a:t>
                          </a:r>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nvPr>
            </p:nvGraphicFramePr>
            <p:xfrm>
              <a:off x="5680769" y="2400748"/>
              <a:ext cx="1841046" cy="1486237"/>
            </p:xfrm>
            <a:graphic>
              <a:graphicData uri="http://schemas.openxmlformats.org/drawingml/2006/table">
                <a:tbl>
                  <a:tblPr firstRow="1" bandRow="1">
                    <a:tableStyleId>{5940675A-B579-460E-94D1-54222C63F5DA}</a:tableStyleId>
                  </a:tblPr>
                  <a:tblGrid>
                    <a:gridCol w="761847">
                      <a:extLst>
                        <a:ext uri="{9D8B030D-6E8A-4147-A177-3AD203B41FA5}">
                          <a16:colId xmlns:a16="http://schemas.microsoft.com/office/drawing/2014/main" val="20000"/>
                        </a:ext>
                      </a:extLst>
                    </a:gridCol>
                    <a:gridCol w="1079199">
                      <a:extLst>
                        <a:ext uri="{9D8B030D-6E8A-4147-A177-3AD203B41FA5}">
                          <a16:colId xmlns:a16="http://schemas.microsoft.com/office/drawing/2014/main" val="20001"/>
                        </a:ext>
                      </a:extLst>
                    </a:gridCol>
                  </a:tblGrid>
                  <a:tr h="38895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age main </a:t>
                          </a:r>
                          <a:r>
                            <a:rPr lang="en-US" dirty="0" smtClean="0"/>
                            <a:t>effect</a:t>
                          </a:r>
                          <a:endParaRPr lang="en-US" u="none" dirty="0">
                            <a:effectLst/>
                            <a:latin typeface="Times New Roman" panose="02020603050405020304" pitchFamily="18" charset="0"/>
                            <a:ea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00"/>
                      </a:ext>
                    </a:extLst>
                  </a:tr>
                  <a:tr h="365760">
                    <a:tc>
                      <a:txBody>
                        <a:bodyPr/>
                        <a:lstStyle/>
                        <a:p>
                          <a:pPr algn="ctr"/>
                          <a:r>
                            <a:rPr lang="en-US" dirty="0" smtClean="0"/>
                            <a:t>age</a:t>
                          </a:r>
                          <a:endParaRPr lang="en-US" dirty="0"/>
                        </a:p>
                      </a:txBody>
                      <a:tcPr/>
                    </a:tc>
                    <a:tc>
                      <a:txBody>
                        <a:bodyPr/>
                        <a:lstStyle/>
                        <a:p>
                          <a:endParaRPr lang="en-US"/>
                        </a:p>
                      </a:txBody>
                      <a:tcPr>
                        <a:blipFill>
                          <a:blip r:embed="rId4"/>
                          <a:stretch>
                            <a:fillRect l="-70787" t="-115000" r="-1124" b="-228333"/>
                          </a:stretch>
                        </a:blipFill>
                      </a:tcPr>
                    </a:tc>
                    <a:extLst>
                      <a:ext uri="{0D108BD9-81ED-4DB2-BD59-A6C34878D82A}">
                        <a16:rowId xmlns:a16="http://schemas.microsoft.com/office/drawing/2014/main" val="10001"/>
                      </a:ext>
                    </a:extLst>
                  </a:tr>
                  <a:tr h="365760">
                    <a:tc>
                      <a:txBody>
                        <a:bodyPr/>
                        <a:lstStyle/>
                        <a:p>
                          <a:pPr algn="ctr"/>
                          <a:r>
                            <a:rPr lang="en-US" dirty="0" smtClean="0"/>
                            <a:t>-</a:t>
                          </a:r>
                          <a:r>
                            <a:rPr lang="en-US" dirty="0" smtClean="0"/>
                            <a:t>1.0</a:t>
                          </a:r>
                          <a:endParaRPr lang="en-US" dirty="0"/>
                        </a:p>
                      </a:txBody>
                      <a:tcPr/>
                    </a:tc>
                    <a:tc>
                      <a:txBody>
                        <a:bodyPr/>
                        <a:lstStyle/>
                        <a:p>
                          <a:pPr algn="ctr"/>
                          <a:r>
                            <a:rPr lang="en-US" dirty="0" smtClean="0"/>
                            <a:t>-</a:t>
                          </a:r>
                          <a:r>
                            <a:rPr lang="en-US" dirty="0" smtClean="0"/>
                            <a:t>0.16</a:t>
                          </a:r>
                          <a:endParaRPr lang="en-US" dirty="0"/>
                        </a:p>
                      </a:txBody>
                      <a:tcPr/>
                    </a:tc>
                    <a:extLst>
                      <a:ext uri="{0D108BD9-81ED-4DB2-BD59-A6C34878D82A}">
                        <a16:rowId xmlns:a16="http://schemas.microsoft.com/office/drawing/2014/main" val="10002"/>
                      </a:ext>
                    </a:extLst>
                  </a:tr>
                  <a:tr h="365760">
                    <a:tc>
                      <a:txBody>
                        <a:bodyPr/>
                        <a:lstStyle/>
                        <a:p>
                          <a:pPr algn="ctr"/>
                          <a:r>
                            <a:rPr lang="en-US" dirty="0" smtClean="0"/>
                            <a:t>+</a:t>
                          </a:r>
                          <a:r>
                            <a:rPr lang="en-US" dirty="0" smtClean="0"/>
                            <a:t>5.0</a:t>
                          </a:r>
                          <a:endParaRPr lang="en-US" dirty="0"/>
                        </a:p>
                      </a:txBody>
                      <a:tcPr/>
                    </a:tc>
                    <a:tc>
                      <a:txBody>
                        <a:bodyPr/>
                        <a:lstStyle/>
                        <a:p>
                          <a:pPr algn="ctr"/>
                          <a:r>
                            <a:rPr lang="en-US" dirty="0" smtClean="0"/>
                            <a:t>+</a:t>
                          </a:r>
                          <a:r>
                            <a:rPr lang="en-US" dirty="0" smtClean="0"/>
                            <a:t>0.22</a:t>
                          </a:r>
                          <a:endParaRPr lang="en-US" dirty="0"/>
                        </a:p>
                      </a:txBody>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231284" y="2400748"/>
              <a:ext cx="2861540" cy="2135505"/>
            </p:xfrm>
            <a:graphic>
              <a:graphicData uri="http://schemas.openxmlformats.org/drawingml/2006/table">
                <a:tbl>
                  <a:tblPr firstRow="1" bandRow="1">
                    <a:tableStyleId>{5940675A-B579-460E-94D1-54222C63F5DA}</a:tableStyleId>
                  </a:tblPr>
                  <a:tblGrid>
                    <a:gridCol w="1182577">
                      <a:extLst>
                        <a:ext uri="{9D8B030D-6E8A-4147-A177-3AD203B41FA5}">
                          <a16:colId xmlns:a16="http://schemas.microsoft.com/office/drawing/2014/main" val="20000"/>
                        </a:ext>
                      </a:extLst>
                    </a:gridCol>
                    <a:gridCol w="711613">
                      <a:extLst>
                        <a:ext uri="{9D8B030D-6E8A-4147-A177-3AD203B41FA5}">
                          <a16:colId xmlns:a16="http://schemas.microsoft.com/office/drawing/2014/main" val="20001"/>
                        </a:ext>
                      </a:extLst>
                    </a:gridCol>
                    <a:gridCol w="967350">
                      <a:extLst>
                        <a:ext uri="{9D8B030D-6E8A-4147-A177-3AD203B41FA5}">
                          <a16:colId xmlns:a16="http://schemas.microsoft.com/office/drawing/2014/main" val="20002"/>
                        </a:ext>
                      </a:extLst>
                    </a:gridCol>
                  </a:tblGrid>
                  <a:tr h="370840">
                    <a:tc gridSpan="3">
                      <a:txBody>
                        <a:bodyPr/>
                        <a:lstStyle/>
                        <a:p>
                          <a:pPr algn="ctr"/>
                          <a:r>
                            <a:rPr lang="en-US" dirty="0" smtClean="0"/>
                            <a:t>cement-age</a:t>
                          </a:r>
                          <a:r>
                            <a:rPr lang="en-US" baseline="0" dirty="0" smtClean="0"/>
                            <a:t> </a:t>
                          </a:r>
                          <a:r>
                            <a:rPr lang="en-US" dirty="0" smtClean="0"/>
                            <a:t>interaction</a:t>
                          </a:r>
                          <a:br>
                            <a:rPr lang="en-US" dirty="0" smtClean="0"/>
                          </a:br>
                          <a:r>
                            <a:rPr lang="en-US" baseline="0" dirty="0" smtClean="0"/>
                            <a:t> </a:t>
                          </a:r>
                          <a14:m>
                            <m:oMath xmlns:m="http://schemas.openxmlformats.org/officeDocument/2006/math">
                              <m:r>
                                <a:rPr lang="en-US" b="0" i="0" u="none" smtClean="0">
                                  <a:effectLst/>
                                  <a:latin typeface="Cambria Math" panose="02040503050406030204" pitchFamily="18" charset="0"/>
                                  <a:ea typeface="Times New Roman" panose="02020603050405020304" pitchFamily="18" charset="0"/>
                                </a:rPr>
                                <m:t>=</m:t>
                              </m:r>
                              <m:sSub>
                                <m:sSubPr>
                                  <m:ctrlPr>
                                    <a:rPr lang="en-US" i="1" u="none">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i="1" u="none">
                                      <a:effectLst/>
                                      <a:latin typeface="Cambria Math" panose="02040503050406030204" pitchFamily="18" charset="0"/>
                                      <a:ea typeface="Times New Roman" panose="02020603050405020304" pitchFamily="18" charset="0"/>
                                    </a:rPr>
                                    <m:t>1</m:t>
                                  </m:r>
                                  <m:r>
                                    <a:rPr lang="en-US" b="0" i="1" u="none" smtClean="0">
                                      <a:effectLst/>
                                      <a:latin typeface="Cambria Math" panose="02040503050406030204" pitchFamily="18" charset="0"/>
                                      <a:ea typeface="Times New Roman" panose="02020603050405020304" pitchFamily="18" charset="0"/>
                                    </a:rPr>
                                    <m:t>,8</m:t>
                                  </m:r>
                                </m:sub>
                              </m:sSub>
                              <m:d>
                                <m:dPr>
                                  <m:ctrlPr>
                                    <a:rPr lang="en-US" i="1" u="none">
                                      <a:effectLst/>
                                      <a:latin typeface="Cambria Math" panose="02040503050406030204" pitchFamily="18" charset="0"/>
                                      <a:ea typeface="Times New Roman" panose="02020603050405020304" pitchFamily="18" charset="0"/>
                                    </a:rPr>
                                  </m:ctrlPr>
                                </m:dPr>
                                <m:e>
                                  <m:sSub>
                                    <m:sSubPr>
                                      <m:ctrlPr>
                                        <a:rPr lang="en-US" i="1" u="none">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i="1" u="none">
                                          <a:effectLst/>
                                          <a:latin typeface="Cambria Math" panose="02040503050406030204" pitchFamily="18" charset="0"/>
                                          <a:ea typeface="Times New Roman" panose="02020603050405020304" pitchFamily="18" charset="0"/>
                                        </a:rPr>
                                        <m:t>1</m:t>
                                      </m:r>
                                    </m:sub>
                                  </m:sSub>
                                  <m:r>
                                    <a:rPr lang="en-US" b="0" i="1" u="none" smtClean="0">
                                      <a:effectLst/>
                                      <a:latin typeface="Cambria Math" panose="02040503050406030204" pitchFamily="18" charset="0"/>
                                      <a:ea typeface="Times New Roman" panose="02020603050405020304" pitchFamily="18" charset="0"/>
                                    </a:rPr>
                                    <m:t>,</m:t>
                                  </m:r>
                                  <m:sSub>
                                    <m:sSubPr>
                                      <m:ctrlPr>
                                        <a:rPr lang="en-US" i="1" u="none" smtClean="0">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b="0" i="1" u="none" smtClean="0">
                                          <a:effectLst/>
                                          <a:latin typeface="Cambria Math" panose="02040503050406030204" pitchFamily="18" charset="0"/>
                                          <a:ea typeface="Times New Roman" panose="02020603050405020304" pitchFamily="18" charset="0"/>
                                        </a:rPr>
                                        <m:t>8</m:t>
                                      </m:r>
                                    </m:sub>
                                  </m:sSub>
                                </m:e>
                              </m:d>
                            </m:oMath>
                          </a14:m>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a:p>
                      </a:txBody>
                      <a:tcPr/>
                    </a:tc>
                    <a:tc gridSpan="2">
                      <a:txBody>
                        <a:bodyPr/>
                        <a:lstStyle/>
                        <a:p>
                          <a:pPr algn="ctr"/>
                          <a:r>
                            <a:rPr lang="en-US" dirty="0" smtClean="0"/>
                            <a:t>age</a:t>
                          </a:r>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cement</a:t>
                          </a:r>
                          <a:endParaRPr lang="en-US" dirty="0"/>
                        </a:p>
                      </a:txBody>
                      <a:tcPr/>
                    </a:tc>
                    <a:tc>
                      <a:txBody>
                        <a:bodyPr/>
                        <a:lstStyle/>
                        <a:p>
                          <a:pPr algn="ctr"/>
                          <a:r>
                            <a:rPr lang="en-US" dirty="0" smtClean="0"/>
                            <a:t>-1.0</a:t>
                          </a:r>
                          <a:endParaRPr lang="en-US" dirty="0"/>
                        </a:p>
                      </a:txBody>
                      <a:tcPr/>
                    </a:tc>
                    <a:tc>
                      <a:txBody>
                        <a:bodyPr/>
                        <a:lstStyle/>
                        <a:p>
                          <a:pPr algn="ctr"/>
                          <a:r>
                            <a:rPr lang="en-US" dirty="0" smtClean="0"/>
                            <a:t>+5.0</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-1.5</a:t>
                          </a:r>
                          <a:endParaRPr lang="en-US" dirty="0"/>
                        </a:p>
                      </a:txBody>
                      <a:tcPr/>
                    </a:tc>
                    <a:tc>
                      <a:txBody>
                        <a:bodyPr/>
                        <a:lstStyle/>
                        <a:p>
                          <a:pPr algn="ctr"/>
                          <a:r>
                            <a:rPr lang="en-US" dirty="0" smtClean="0"/>
                            <a:t>0.02</a:t>
                          </a:r>
                          <a:endParaRPr lang="en-US" dirty="0"/>
                        </a:p>
                      </a:txBody>
                      <a:tcPr/>
                    </a:tc>
                    <a:tc>
                      <a:txBody>
                        <a:bodyPr/>
                        <a:lstStyle/>
                        <a:p>
                          <a:pPr algn="ctr"/>
                          <a:r>
                            <a:rPr lang="en-US" dirty="0" smtClean="0"/>
                            <a:t>0.11</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+2.5</a:t>
                          </a:r>
                          <a:endParaRPr lang="en-US" dirty="0"/>
                        </a:p>
                      </a:txBody>
                      <a:tcPr/>
                    </a:tc>
                    <a:tc>
                      <a:txBody>
                        <a:bodyPr/>
                        <a:lstStyle/>
                        <a:p>
                          <a:pPr algn="ctr"/>
                          <a:r>
                            <a:rPr lang="en-US" dirty="0" smtClean="0"/>
                            <a:t>-0.03</a:t>
                          </a:r>
                          <a:endParaRPr lang="en-US" dirty="0"/>
                        </a:p>
                      </a:txBody>
                      <a:tcPr/>
                    </a:tc>
                    <a:tc>
                      <a:txBody>
                        <a:bodyPr/>
                        <a:lstStyle/>
                        <a:p>
                          <a:pPr algn="ctr"/>
                          <a:r>
                            <a:rPr lang="en-US" dirty="0" smtClean="0"/>
                            <a:t>-0.18</a:t>
                          </a: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7" name="Table 6"/>
              <p:cNvGraphicFramePr>
                <a:graphicFrameLocks noGrp="1"/>
              </p:cNvGraphicFramePr>
              <p:nvPr>
                <p:extLst/>
              </p:nvPr>
            </p:nvGraphicFramePr>
            <p:xfrm>
              <a:off x="231284" y="2400748"/>
              <a:ext cx="2861540" cy="2135505"/>
            </p:xfrm>
            <a:graphic>
              <a:graphicData uri="http://schemas.openxmlformats.org/drawingml/2006/table">
                <a:tbl>
                  <a:tblPr firstRow="1" bandRow="1">
                    <a:tableStyleId>{5940675A-B579-460E-94D1-54222C63F5DA}</a:tableStyleId>
                  </a:tblPr>
                  <a:tblGrid>
                    <a:gridCol w="1182577">
                      <a:extLst>
                        <a:ext uri="{9D8B030D-6E8A-4147-A177-3AD203B41FA5}">
                          <a16:colId xmlns:a16="http://schemas.microsoft.com/office/drawing/2014/main" val="20000"/>
                        </a:ext>
                      </a:extLst>
                    </a:gridCol>
                    <a:gridCol w="711613">
                      <a:extLst>
                        <a:ext uri="{9D8B030D-6E8A-4147-A177-3AD203B41FA5}">
                          <a16:colId xmlns:a16="http://schemas.microsoft.com/office/drawing/2014/main" val="20001"/>
                        </a:ext>
                      </a:extLst>
                    </a:gridCol>
                    <a:gridCol w="967350">
                      <a:extLst>
                        <a:ext uri="{9D8B030D-6E8A-4147-A177-3AD203B41FA5}">
                          <a16:colId xmlns:a16="http://schemas.microsoft.com/office/drawing/2014/main" val="20002"/>
                        </a:ext>
                      </a:extLst>
                    </a:gridCol>
                  </a:tblGrid>
                  <a:tr h="652145">
                    <a:tc gridSpan="3">
                      <a:txBody>
                        <a:bodyPr/>
                        <a:lstStyle/>
                        <a:p>
                          <a:endParaRPr lang="en-US"/>
                        </a:p>
                      </a:txBody>
                      <a:tcPr>
                        <a:blipFill>
                          <a:blip r:embed="rId5"/>
                          <a:stretch>
                            <a:fillRect l="-212" t="-4673" r="-425" b="-242056"/>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a:p>
                      </a:txBody>
                      <a:tcPr/>
                    </a:tc>
                    <a:tc gridSpan="2">
                      <a:txBody>
                        <a:bodyPr/>
                        <a:lstStyle/>
                        <a:p>
                          <a:pPr algn="ctr"/>
                          <a:r>
                            <a:rPr lang="en-US" dirty="0" smtClean="0"/>
                            <a:t>age</a:t>
                          </a:r>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cement</a:t>
                          </a:r>
                          <a:endParaRPr lang="en-US" dirty="0"/>
                        </a:p>
                      </a:txBody>
                      <a:tcPr/>
                    </a:tc>
                    <a:tc>
                      <a:txBody>
                        <a:bodyPr/>
                        <a:lstStyle/>
                        <a:p>
                          <a:pPr algn="ctr"/>
                          <a:r>
                            <a:rPr lang="en-US" dirty="0" smtClean="0"/>
                            <a:t>-</a:t>
                          </a:r>
                          <a:r>
                            <a:rPr lang="en-US" dirty="0" smtClean="0"/>
                            <a:t>1.0</a:t>
                          </a:r>
                          <a:endParaRPr lang="en-US" dirty="0"/>
                        </a:p>
                      </a:txBody>
                      <a:tcPr/>
                    </a:tc>
                    <a:tc>
                      <a:txBody>
                        <a:bodyPr/>
                        <a:lstStyle/>
                        <a:p>
                          <a:pPr algn="ctr"/>
                          <a:r>
                            <a:rPr lang="en-US" dirty="0" smtClean="0"/>
                            <a:t>+</a:t>
                          </a:r>
                          <a:r>
                            <a:rPr lang="en-US" dirty="0" smtClean="0"/>
                            <a:t>5.0</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-1.5</a:t>
                          </a:r>
                          <a:endParaRPr lang="en-US" dirty="0"/>
                        </a:p>
                      </a:txBody>
                      <a:tcPr/>
                    </a:tc>
                    <a:tc>
                      <a:txBody>
                        <a:bodyPr/>
                        <a:lstStyle/>
                        <a:p>
                          <a:pPr algn="ctr"/>
                          <a:r>
                            <a:rPr lang="en-US" dirty="0" smtClean="0"/>
                            <a:t>0.02</a:t>
                          </a:r>
                          <a:endParaRPr lang="en-US" dirty="0"/>
                        </a:p>
                      </a:txBody>
                      <a:tcPr/>
                    </a:tc>
                    <a:tc>
                      <a:txBody>
                        <a:bodyPr/>
                        <a:lstStyle/>
                        <a:p>
                          <a:pPr algn="ctr"/>
                          <a:r>
                            <a:rPr lang="en-US" dirty="0" smtClean="0"/>
                            <a:t>0.11</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a:t>
                          </a:r>
                          <a:r>
                            <a:rPr lang="en-US" dirty="0" smtClean="0"/>
                            <a:t>2.5</a:t>
                          </a:r>
                          <a:endParaRPr lang="en-US" dirty="0"/>
                        </a:p>
                      </a:txBody>
                      <a:tcPr/>
                    </a:tc>
                    <a:tc>
                      <a:txBody>
                        <a:bodyPr/>
                        <a:lstStyle/>
                        <a:p>
                          <a:pPr algn="ctr"/>
                          <a:r>
                            <a:rPr lang="en-US" dirty="0" smtClean="0"/>
                            <a:t>-0.03</a:t>
                          </a:r>
                          <a:endParaRPr lang="en-US" dirty="0"/>
                        </a:p>
                      </a:txBody>
                      <a:tcPr/>
                    </a:tc>
                    <a:tc>
                      <a:txBody>
                        <a:bodyPr/>
                        <a:lstStyle/>
                        <a:p>
                          <a:pPr algn="ctr"/>
                          <a:r>
                            <a:rPr lang="en-US" dirty="0" smtClean="0"/>
                            <a:t>-</a:t>
                          </a:r>
                          <a:r>
                            <a:rPr lang="en-US" dirty="0" smtClean="0"/>
                            <a:t>0.18</a:t>
                          </a: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375333074"/>
                  </p:ext>
                </p:extLst>
              </p:nvPr>
            </p:nvGraphicFramePr>
            <p:xfrm>
              <a:off x="1537980" y="4571392"/>
              <a:ext cx="7541465" cy="2135505"/>
            </p:xfrm>
            <a:graphic>
              <a:graphicData uri="http://schemas.openxmlformats.org/drawingml/2006/table">
                <a:tbl>
                  <a:tblPr firstRow="1" bandRow="1">
                    <a:tableStyleId>{5940675A-B579-460E-94D1-54222C63F5DA}</a:tableStyleId>
                  </a:tblPr>
                  <a:tblGrid>
                    <a:gridCol w="1016961">
                      <a:extLst>
                        <a:ext uri="{9D8B030D-6E8A-4147-A177-3AD203B41FA5}">
                          <a16:colId xmlns:a16="http://schemas.microsoft.com/office/drawing/2014/main" val="20000"/>
                        </a:ext>
                      </a:extLst>
                    </a:gridCol>
                    <a:gridCol w="3178394">
                      <a:extLst>
                        <a:ext uri="{9D8B030D-6E8A-4147-A177-3AD203B41FA5}">
                          <a16:colId xmlns:a16="http://schemas.microsoft.com/office/drawing/2014/main" val="20001"/>
                        </a:ext>
                      </a:extLst>
                    </a:gridCol>
                    <a:gridCol w="3346110">
                      <a:extLst>
                        <a:ext uri="{9D8B030D-6E8A-4147-A177-3AD203B41FA5}">
                          <a16:colId xmlns:a16="http://schemas.microsoft.com/office/drawing/2014/main" val="20002"/>
                        </a:ext>
                      </a:extLst>
                    </a:gridCol>
                  </a:tblGrid>
                  <a:tr h="370840">
                    <a:tc gridSpan="3">
                      <a:txBody>
                        <a:bodyPr/>
                        <a:lstStyle/>
                        <a:p>
                          <a:pPr algn="ctr"/>
                          <a:r>
                            <a:rPr lang="en-US" dirty="0" smtClean="0"/>
                            <a:t>combined cement-age</a:t>
                          </a:r>
                          <a:r>
                            <a:rPr lang="en-US" baseline="0" dirty="0" smtClean="0"/>
                            <a:t> </a:t>
                          </a:r>
                          <a:r>
                            <a:rPr lang="en-US" dirty="0" smtClean="0"/>
                            <a:t>effect</a:t>
                          </a:r>
                          <a:br>
                            <a:rPr lang="en-US" dirty="0" smtClean="0"/>
                          </a:br>
                          <a:r>
                            <a:rPr lang="en-US" baseline="0" dirty="0" smtClean="0"/>
                            <a:t> </a:t>
                          </a:r>
                          <a14:m>
                            <m:oMath xmlns:m="http://schemas.openxmlformats.org/officeDocument/2006/math">
                              <m:r>
                                <a:rPr lang="en-US" b="0" i="0" u="none" smtClean="0">
                                  <a:effectLst/>
                                  <a:latin typeface="Cambria Math" panose="02040503050406030204" pitchFamily="18" charset="0"/>
                                  <a:ea typeface="Times New Roman" panose="02020603050405020304" pitchFamily="18" charset="0"/>
                                </a:rPr>
                                <m:t>=</m:t>
                              </m:r>
                              <m:sSub>
                                <m:sSubPr>
                                  <m:ctrlPr>
                                    <a:rPr lang="en-US" i="1" u="none" smtClean="0">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b="0" i="1" u="none" smtClean="0">
                                      <a:effectLst/>
                                      <a:latin typeface="Cambria Math" panose="02040503050406030204" pitchFamily="18" charset="0"/>
                                      <a:ea typeface="Times New Roman" panose="02020603050405020304" pitchFamily="18" charset="0"/>
                                    </a:rPr>
                                    <m:t>0</m:t>
                                  </m:r>
                                </m:sub>
                              </m:sSub>
                              <m:r>
                                <a:rPr lang="en-US" b="0" i="1" u="none" smtClean="0">
                                  <a:effectLst/>
                                  <a:latin typeface="Cambria Math" panose="02040503050406030204" pitchFamily="18" charset="0"/>
                                  <a:ea typeface="Times New Roman" panose="02020603050405020304" pitchFamily="18" charset="0"/>
                                </a:rPr>
                                <m:t>+</m:t>
                              </m:r>
                              <m:sSub>
                                <m:sSubPr>
                                  <m:ctrlPr>
                                    <a:rPr lang="en-US" i="1" u="none" smtClean="0">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i="1" u="none">
                                      <a:effectLst/>
                                      <a:latin typeface="Cambria Math" panose="02040503050406030204" pitchFamily="18" charset="0"/>
                                      <a:ea typeface="Times New Roman" panose="02020603050405020304" pitchFamily="18" charset="0"/>
                                    </a:rPr>
                                    <m:t>1</m:t>
                                  </m:r>
                                </m:sub>
                              </m:sSub>
                              <m:d>
                                <m:dPr>
                                  <m:ctrlPr>
                                    <a:rPr lang="en-US" i="1" u="none">
                                      <a:effectLst/>
                                      <a:latin typeface="Cambria Math" panose="02040503050406030204" pitchFamily="18" charset="0"/>
                                      <a:ea typeface="Times New Roman" panose="02020603050405020304" pitchFamily="18" charset="0"/>
                                    </a:rPr>
                                  </m:ctrlPr>
                                </m:dPr>
                                <m:e>
                                  <m:sSub>
                                    <m:sSubPr>
                                      <m:ctrlPr>
                                        <a:rPr lang="en-US" i="1" u="none">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i="1" u="none">
                                          <a:effectLst/>
                                          <a:latin typeface="Cambria Math" panose="02040503050406030204" pitchFamily="18" charset="0"/>
                                          <a:ea typeface="Times New Roman" panose="02020603050405020304" pitchFamily="18" charset="0"/>
                                        </a:rPr>
                                        <m:t>1</m:t>
                                      </m:r>
                                    </m:sub>
                                  </m:sSub>
                                </m:e>
                              </m:d>
                              <m:r>
                                <a:rPr lang="en-US" b="0" i="1" u="none" smtClean="0">
                                  <a:effectLst/>
                                  <a:latin typeface="Cambria Math" panose="02040503050406030204" pitchFamily="18" charset="0"/>
                                  <a:ea typeface="Times New Roman" panose="02020603050405020304" pitchFamily="18" charset="0"/>
                                </a:rPr>
                                <m:t>+</m:t>
                              </m:r>
                              <m:sSub>
                                <m:sSubPr>
                                  <m:ctrlPr>
                                    <a:rPr lang="en-US" i="1" u="none" smtClean="0">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b="0" i="1" u="none" smtClean="0">
                                      <a:effectLst/>
                                      <a:latin typeface="Cambria Math" panose="02040503050406030204" pitchFamily="18" charset="0"/>
                                      <a:ea typeface="Times New Roman" panose="02020603050405020304" pitchFamily="18" charset="0"/>
                                    </a:rPr>
                                    <m:t>8</m:t>
                                  </m:r>
                                </m:sub>
                              </m:sSub>
                              <m:d>
                                <m:dPr>
                                  <m:ctrlPr>
                                    <a:rPr lang="en-US" i="1" u="none">
                                      <a:effectLst/>
                                      <a:latin typeface="Cambria Math" panose="02040503050406030204" pitchFamily="18" charset="0"/>
                                      <a:ea typeface="Times New Roman" panose="02020603050405020304" pitchFamily="18" charset="0"/>
                                    </a:rPr>
                                  </m:ctrlPr>
                                </m:dPr>
                                <m:e>
                                  <m:sSub>
                                    <m:sSubPr>
                                      <m:ctrlPr>
                                        <a:rPr lang="en-US" i="1" u="none">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b="0" i="1" u="none" smtClean="0">
                                          <a:effectLst/>
                                          <a:latin typeface="Cambria Math" panose="02040503050406030204" pitchFamily="18" charset="0"/>
                                          <a:ea typeface="Times New Roman" panose="02020603050405020304" pitchFamily="18" charset="0"/>
                                        </a:rPr>
                                        <m:t>8</m:t>
                                      </m:r>
                                    </m:sub>
                                  </m:sSub>
                                </m:e>
                              </m:d>
                              <m:r>
                                <a:rPr lang="en-US" b="0" i="1" u="none" smtClean="0">
                                  <a:effectLst/>
                                  <a:latin typeface="Cambria Math" panose="02040503050406030204" pitchFamily="18" charset="0"/>
                                  <a:ea typeface="Times New Roman" panose="02020603050405020304" pitchFamily="18" charset="0"/>
                                </a:rPr>
                                <m:t>+</m:t>
                              </m:r>
                              <m:sSub>
                                <m:sSubPr>
                                  <m:ctrlPr>
                                    <a:rPr lang="en-US" i="1" u="none">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i="1" u="none">
                                      <a:effectLst/>
                                      <a:latin typeface="Cambria Math" panose="02040503050406030204" pitchFamily="18" charset="0"/>
                                      <a:ea typeface="Times New Roman" panose="02020603050405020304" pitchFamily="18" charset="0"/>
                                    </a:rPr>
                                    <m:t>1</m:t>
                                  </m:r>
                                  <m:r>
                                    <a:rPr lang="en-US" b="0" i="1" u="none" smtClean="0">
                                      <a:effectLst/>
                                      <a:latin typeface="Cambria Math" panose="02040503050406030204" pitchFamily="18" charset="0"/>
                                      <a:ea typeface="Times New Roman" panose="02020603050405020304" pitchFamily="18" charset="0"/>
                                    </a:rPr>
                                    <m:t>,8</m:t>
                                  </m:r>
                                </m:sub>
                              </m:sSub>
                              <m:d>
                                <m:dPr>
                                  <m:ctrlPr>
                                    <a:rPr lang="en-US" i="1" u="none">
                                      <a:effectLst/>
                                      <a:latin typeface="Cambria Math" panose="02040503050406030204" pitchFamily="18" charset="0"/>
                                      <a:ea typeface="Times New Roman" panose="02020603050405020304" pitchFamily="18" charset="0"/>
                                    </a:rPr>
                                  </m:ctrlPr>
                                </m:dPr>
                                <m:e>
                                  <m:sSub>
                                    <m:sSubPr>
                                      <m:ctrlPr>
                                        <a:rPr lang="en-US" i="1" u="none">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i="1" u="none">
                                          <a:effectLst/>
                                          <a:latin typeface="Cambria Math" panose="02040503050406030204" pitchFamily="18" charset="0"/>
                                          <a:ea typeface="Times New Roman" panose="02020603050405020304" pitchFamily="18" charset="0"/>
                                        </a:rPr>
                                        <m:t>1</m:t>
                                      </m:r>
                                    </m:sub>
                                  </m:sSub>
                                  <m:r>
                                    <a:rPr lang="en-US" b="0" i="1" u="none" smtClean="0">
                                      <a:effectLst/>
                                      <a:latin typeface="Cambria Math" panose="02040503050406030204" pitchFamily="18" charset="0"/>
                                      <a:ea typeface="Times New Roman" panose="02020603050405020304" pitchFamily="18" charset="0"/>
                                    </a:rPr>
                                    <m:t>,</m:t>
                                  </m:r>
                                  <m:sSub>
                                    <m:sSubPr>
                                      <m:ctrlPr>
                                        <a:rPr lang="en-US" i="1" u="none" smtClean="0">
                                          <a:effectLst/>
                                          <a:latin typeface="Cambria Math" panose="02040503050406030204" pitchFamily="18" charset="0"/>
                                          <a:ea typeface="Times New Roman" panose="02020603050405020304" pitchFamily="18" charset="0"/>
                                        </a:rPr>
                                      </m:ctrlPr>
                                    </m:sSubPr>
                                    <m:e>
                                      <m:r>
                                        <a:rPr lang="en-US" i="1" u="none">
                                          <a:effectLst/>
                                          <a:latin typeface="Cambria Math" panose="02040503050406030204" pitchFamily="18" charset="0"/>
                                          <a:ea typeface="Times New Roman" panose="02020603050405020304" pitchFamily="18" charset="0"/>
                                        </a:rPr>
                                        <m:t>𝑥</m:t>
                                      </m:r>
                                    </m:e>
                                    <m:sub>
                                      <m:r>
                                        <a:rPr lang="en-US" b="0" i="1" u="none" smtClean="0">
                                          <a:effectLst/>
                                          <a:latin typeface="Cambria Math" panose="02040503050406030204" pitchFamily="18" charset="0"/>
                                          <a:ea typeface="Times New Roman" panose="02020603050405020304" pitchFamily="18" charset="0"/>
                                        </a:rPr>
                                        <m:t>8</m:t>
                                      </m:r>
                                    </m:sub>
                                  </m:sSub>
                                </m:e>
                              </m:d>
                            </m:oMath>
                          </a14:m>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a:p>
                      </a:txBody>
                      <a:tcPr/>
                    </a:tc>
                    <a:tc gridSpan="2">
                      <a:txBody>
                        <a:bodyPr/>
                        <a:lstStyle/>
                        <a:p>
                          <a:pPr algn="ctr"/>
                          <a:r>
                            <a:rPr lang="en-US" dirty="0" smtClean="0"/>
                            <a:t>age</a:t>
                          </a:r>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cement</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-1.5</a:t>
                          </a:r>
                          <a:endParaRPr lang="en-US" dirty="0"/>
                        </a:p>
                      </a:txBody>
                      <a:tcPr/>
                    </a:tc>
                    <a:tc>
                      <a:txBody>
                        <a:bodyPr/>
                        <a:lstStyle/>
                        <a:p>
                          <a:pPr algn="ctr"/>
                          <a:r>
                            <a:rPr lang="en-US" dirty="0" smtClean="0"/>
                            <a:t>0.42-0.20-0.16+0.02 = 0.08 </a:t>
                          </a:r>
                          <a:endParaRPr lang="en-US" dirty="0"/>
                        </a:p>
                      </a:txBody>
                      <a:tcPr/>
                    </a:tc>
                    <a:tc>
                      <a:txBody>
                        <a:bodyPr/>
                        <a:lstStyle/>
                        <a:p>
                          <a:pPr algn="ctr"/>
                          <a:r>
                            <a:rPr lang="en-US" dirty="0" smtClean="0"/>
                            <a:t>0.42-0.20+0.22+0.11 = +0.55 </a:t>
                          </a:r>
                          <a:endParaRPr lang="en-US" dirty="0"/>
                        </a:p>
                      </a:txBody>
                      <a:tcPr/>
                    </a:tc>
                    <a:extLst>
                      <a:ext uri="{0D108BD9-81ED-4DB2-BD59-A6C34878D82A}">
                        <a16:rowId xmlns:a16="http://schemas.microsoft.com/office/drawing/2014/main" val="10003"/>
                      </a:ext>
                    </a:extLst>
                  </a:tr>
                  <a:tr h="370840">
                    <a:tc>
                      <a:txBody>
                        <a:bodyPr/>
                        <a:lstStyle/>
                        <a:p>
                          <a:pPr algn="ctr"/>
                          <a:r>
                            <a:rPr lang="en-US" smtClean="0"/>
                            <a:t>+2.5</a:t>
                          </a:r>
                          <a:endParaRPr lang="en-US" dirty="0"/>
                        </a:p>
                      </a:txBody>
                      <a:tcPr/>
                    </a:tc>
                    <a:tc>
                      <a:txBody>
                        <a:bodyPr/>
                        <a:lstStyle/>
                        <a:p>
                          <a:pPr algn="ctr"/>
                          <a:r>
                            <a:rPr lang="en-US" dirty="0" smtClean="0"/>
                            <a:t>0.42+0.32-0.16-0.03 = 0.55</a:t>
                          </a:r>
                          <a:endParaRPr lang="en-US" dirty="0"/>
                        </a:p>
                      </a:txBody>
                      <a:tcPr/>
                    </a:tc>
                    <a:tc>
                      <a:txBody>
                        <a:bodyPr/>
                        <a:lstStyle/>
                        <a:p>
                          <a:pPr algn="ctr"/>
                          <a:r>
                            <a:rPr lang="en-US" dirty="0" smtClean="0"/>
                            <a:t>0.42+0.32+0.22-0.18 = +0.78</a:t>
                          </a: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375333074"/>
                  </p:ext>
                </p:extLst>
              </p:nvPr>
            </p:nvGraphicFramePr>
            <p:xfrm>
              <a:off x="1537980" y="4571392"/>
              <a:ext cx="7541465" cy="2135505"/>
            </p:xfrm>
            <a:graphic>
              <a:graphicData uri="http://schemas.openxmlformats.org/drawingml/2006/table">
                <a:tbl>
                  <a:tblPr firstRow="1" bandRow="1">
                    <a:tableStyleId>{5940675A-B579-460E-94D1-54222C63F5DA}</a:tableStyleId>
                  </a:tblPr>
                  <a:tblGrid>
                    <a:gridCol w="1016961">
                      <a:extLst>
                        <a:ext uri="{9D8B030D-6E8A-4147-A177-3AD203B41FA5}">
                          <a16:colId xmlns:a16="http://schemas.microsoft.com/office/drawing/2014/main" val="20000"/>
                        </a:ext>
                      </a:extLst>
                    </a:gridCol>
                    <a:gridCol w="3178394">
                      <a:extLst>
                        <a:ext uri="{9D8B030D-6E8A-4147-A177-3AD203B41FA5}">
                          <a16:colId xmlns:a16="http://schemas.microsoft.com/office/drawing/2014/main" val="20001"/>
                        </a:ext>
                      </a:extLst>
                    </a:gridCol>
                    <a:gridCol w="3346110">
                      <a:extLst>
                        <a:ext uri="{9D8B030D-6E8A-4147-A177-3AD203B41FA5}">
                          <a16:colId xmlns:a16="http://schemas.microsoft.com/office/drawing/2014/main" val="20002"/>
                        </a:ext>
                      </a:extLst>
                    </a:gridCol>
                  </a:tblGrid>
                  <a:tr h="652145">
                    <a:tc gridSpan="3">
                      <a:txBody>
                        <a:bodyPr/>
                        <a:lstStyle/>
                        <a:p>
                          <a:endParaRPr lang="en-US"/>
                        </a:p>
                      </a:txBody>
                      <a:tcPr>
                        <a:blipFill>
                          <a:blip r:embed="rId6"/>
                          <a:stretch>
                            <a:fillRect l="-81" t="-4673" r="-162" b="-242056"/>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a:p>
                      </a:txBody>
                      <a:tcPr/>
                    </a:tc>
                    <a:tc gridSpan="2">
                      <a:txBody>
                        <a:bodyPr/>
                        <a:lstStyle/>
                        <a:p>
                          <a:pPr algn="ctr"/>
                          <a:r>
                            <a:rPr lang="en-US" dirty="0" smtClean="0"/>
                            <a:t>age</a:t>
                          </a:r>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cement</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-1.5</a:t>
                          </a:r>
                          <a:endParaRPr lang="en-US" dirty="0"/>
                        </a:p>
                      </a:txBody>
                      <a:tcPr/>
                    </a:tc>
                    <a:tc>
                      <a:txBody>
                        <a:bodyPr/>
                        <a:lstStyle/>
                        <a:p>
                          <a:pPr algn="ctr"/>
                          <a:r>
                            <a:rPr lang="en-US" dirty="0" smtClean="0"/>
                            <a:t>0.42-0.20-0.16+0.02 = 0.08 </a:t>
                          </a:r>
                          <a:endParaRPr lang="en-US" dirty="0"/>
                        </a:p>
                      </a:txBody>
                      <a:tcPr/>
                    </a:tc>
                    <a:tc>
                      <a:txBody>
                        <a:bodyPr/>
                        <a:lstStyle/>
                        <a:p>
                          <a:pPr algn="ctr"/>
                          <a:r>
                            <a:rPr lang="en-US" dirty="0" smtClean="0"/>
                            <a:t>0.42-0.20+0.22+0.11 = +0.55 </a:t>
                          </a:r>
                          <a:endParaRPr lang="en-US" dirty="0"/>
                        </a:p>
                      </a:txBody>
                      <a:tcPr/>
                    </a:tc>
                    <a:extLst>
                      <a:ext uri="{0D108BD9-81ED-4DB2-BD59-A6C34878D82A}">
                        <a16:rowId xmlns:a16="http://schemas.microsoft.com/office/drawing/2014/main" val="10003"/>
                      </a:ext>
                    </a:extLst>
                  </a:tr>
                  <a:tr h="370840">
                    <a:tc>
                      <a:txBody>
                        <a:bodyPr/>
                        <a:lstStyle/>
                        <a:p>
                          <a:pPr algn="ctr"/>
                          <a:r>
                            <a:rPr lang="en-US" smtClean="0"/>
                            <a:t>+</a:t>
                          </a:r>
                          <a:r>
                            <a:rPr lang="en-US" smtClean="0"/>
                            <a:t>2.5</a:t>
                          </a:r>
                          <a:endParaRPr lang="en-US" dirty="0"/>
                        </a:p>
                      </a:txBody>
                      <a:tcPr/>
                    </a:tc>
                    <a:tc>
                      <a:txBody>
                        <a:bodyPr/>
                        <a:lstStyle/>
                        <a:p>
                          <a:pPr algn="ctr"/>
                          <a:r>
                            <a:rPr lang="en-US" dirty="0" smtClean="0"/>
                            <a:t>0.42+0.32-0.16-0.03 = 0.55</a:t>
                          </a:r>
                          <a:endParaRPr lang="en-US" dirty="0"/>
                        </a:p>
                      </a:txBody>
                      <a:tcPr/>
                    </a:tc>
                    <a:tc>
                      <a:txBody>
                        <a:bodyPr/>
                        <a:lstStyle/>
                        <a:p>
                          <a:pPr algn="ctr"/>
                          <a:r>
                            <a:rPr lang="en-US" dirty="0" smtClean="0"/>
                            <a:t>0.42+0.32+0.22-0.18 = +0.78</a:t>
                          </a:r>
                          <a:endParaRPr lang="en-US" dirty="0"/>
                        </a:p>
                      </a:txBody>
                      <a:tcPr/>
                    </a:tc>
                    <a:extLst>
                      <a:ext uri="{0D108BD9-81ED-4DB2-BD59-A6C34878D82A}">
                        <a16:rowId xmlns:a16="http://schemas.microsoft.com/office/drawing/2014/main" val="10004"/>
                      </a:ext>
                    </a:extLst>
                  </a:tr>
                </a:tbl>
              </a:graphicData>
            </a:graphic>
          </p:graphicFrame>
        </mc:Fallback>
      </mc:AlternateContent>
      <p:sp>
        <p:nvSpPr>
          <p:cNvPr id="11" name="Bent-Up Arrow 10"/>
          <p:cNvSpPr/>
          <p:nvPr/>
        </p:nvSpPr>
        <p:spPr>
          <a:xfrm rot="5400000">
            <a:off x="277173" y="4897947"/>
            <a:ext cx="1194097" cy="132751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nvPr>
            </p:nvGraphicFramePr>
            <p:xfrm>
              <a:off x="7670293" y="2387302"/>
              <a:ext cx="1137529" cy="1005840"/>
            </p:xfrm>
            <a:graphic>
              <a:graphicData uri="http://schemas.openxmlformats.org/drawingml/2006/table">
                <a:tbl>
                  <a:tblPr firstRow="1" bandRow="1">
                    <a:tableStyleId>{5940675A-B579-460E-94D1-54222C63F5DA}</a:tableStyleId>
                  </a:tblPr>
                  <a:tblGrid>
                    <a:gridCol w="1137529">
                      <a:extLst>
                        <a:ext uri="{9D8B030D-6E8A-4147-A177-3AD203B41FA5}">
                          <a16:colId xmlns:a16="http://schemas.microsoft.com/office/drawing/2014/main" val="20000"/>
                        </a:ext>
                      </a:extLst>
                    </a:gridCol>
                  </a:tblGrid>
                  <a:tr h="278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Average </a:t>
                          </a:r>
                          <a14:m>
                            <m:oMath xmlns:m="http://schemas.openxmlformats.org/officeDocument/2006/math">
                              <m:sSub>
                                <m:sSubPr>
                                  <m:ctrlPr>
                                    <a:rPr lang="en-US" i="1" u="none" smtClean="0">
                                      <a:effectLst/>
                                      <a:latin typeface="Cambria Math" panose="02040503050406030204" pitchFamily="18" charset="0"/>
                                      <a:ea typeface="Times New Roman" panose="02020603050405020304" pitchFamily="18" charset="0"/>
                                    </a:rPr>
                                  </m:ctrlPr>
                                </m:sSubPr>
                                <m:e>
                                  <m:r>
                                    <a:rPr lang="en-US" i="1" u="none" smtClean="0">
                                      <a:effectLst/>
                                      <a:latin typeface="Cambria Math" panose="02040503050406030204" pitchFamily="18" charset="0"/>
                                      <a:ea typeface="Times New Roman" panose="02020603050405020304" pitchFamily="18" charset="0"/>
                                    </a:rPr>
                                    <m:t>𝑓</m:t>
                                  </m:r>
                                </m:e>
                                <m:sub>
                                  <m:r>
                                    <a:rPr lang="en-US" i="1" u="none" smtClean="0">
                                      <a:effectLst/>
                                      <a:latin typeface="Cambria Math" panose="02040503050406030204" pitchFamily="18" charset="0"/>
                                      <a:ea typeface="Times New Roman" panose="02020603050405020304" pitchFamily="18" charset="0"/>
                                    </a:rPr>
                                    <m:t>0</m:t>
                                  </m:r>
                                </m:sub>
                              </m:sSub>
                            </m:oMath>
                          </a14:m>
                          <a:r>
                            <a:rPr lang="en-US" baseline="0" dirty="0" smtClean="0"/>
                            <a:t> </a:t>
                          </a:r>
                          <a:endParaRPr lang="en-US" u="none" dirty="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10000"/>
                      </a:ext>
                    </a:extLst>
                  </a:tr>
                  <a:tr h="365760">
                    <a:tc>
                      <a:txBody>
                        <a:bodyPr/>
                        <a:lstStyle/>
                        <a:p>
                          <a:pPr algn="ctr"/>
                          <a:r>
                            <a:rPr lang="en-US" dirty="0" smtClean="0"/>
                            <a:t>0.42</a:t>
                          </a:r>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10" name="Table 9"/>
              <p:cNvGraphicFramePr>
                <a:graphicFrameLocks noGrp="1"/>
              </p:cNvGraphicFramePr>
              <p:nvPr>
                <p:extLst/>
              </p:nvPr>
            </p:nvGraphicFramePr>
            <p:xfrm>
              <a:off x="7670293" y="2387302"/>
              <a:ext cx="1137529" cy="1005840"/>
            </p:xfrm>
            <a:graphic>
              <a:graphicData uri="http://schemas.openxmlformats.org/drawingml/2006/table">
                <a:tbl>
                  <a:tblPr firstRow="1" bandRow="1">
                    <a:tableStyleId>{5940675A-B579-460E-94D1-54222C63F5DA}</a:tableStyleId>
                  </a:tblPr>
                  <a:tblGrid>
                    <a:gridCol w="1137529">
                      <a:extLst>
                        <a:ext uri="{9D8B030D-6E8A-4147-A177-3AD203B41FA5}">
                          <a16:colId xmlns:a16="http://schemas.microsoft.com/office/drawing/2014/main" val="20000"/>
                        </a:ext>
                      </a:extLst>
                    </a:gridCol>
                  </a:tblGrid>
                  <a:tr h="640080">
                    <a:tc>
                      <a:txBody>
                        <a:bodyPr/>
                        <a:lstStyle/>
                        <a:p>
                          <a:endParaRPr lang="en-US"/>
                        </a:p>
                      </a:txBody>
                      <a:tcPr>
                        <a:blipFill>
                          <a:blip r:embed="rId7"/>
                          <a:stretch>
                            <a:fillRect l="-535" t="-4717" r="-1070" b="-71698"/>
                          </a:stretch>
                        </a:blipFill>
                      </a:tcPr>
                    </a:tc>
                    <a:extLst>
                      <a:ext uri="{0D108BD9-81ED-4DB2-BD59-A6C34878D82A}">
                        <a16:rowId xmlns:a16="http://schemas.microsoft.com/office/drawing/2014/main" val="10000"/>
                      </a:ext>
                    </a:extLst>
                  </a:tr>
                  <a:tr h="365760">
                    <a:tc>
                      <a:txBody>
                        <a:bodyPr/>
                        <a:lstStyle/>
                        <a:p>
                          <a:pPr algn="ctr"/>
                          <a:r>
                            <a:rPr lang="en-US" dirty="0" smtClean="0"/>
                            <a:t>0.42</a:t>
                          </a:r>
                          <a:endParaRPr lang="en-US" dirty="0"/>
                        </a:p>
                      </a:txBody>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621415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smtClean="0"/>
              <a:t>:  Predictive Modeling of </a:t>
            </a:r>
            <a:r>
              <a:rPr lang="en-US" dirty="0" smtClean="0"/>
              <a:t>CPU performance</a:t>
            </a:r>
            <a:endParaRPr lang="en-US" dirty="0"/>
          </a:p>
        </p:txBody>
      </p:sp>
      <p:sp>
        <p:nvSpPr>
          <p:cNvPr id="3" name="Content Placeholder 2"/>
          <p:cNvSpPr>
            <a:spLocks noGrp="1"/>
          </p:cNvSpPr>
          <p:nvPr>
            <p:ph idx="1"/>
          </p:nvPr>
        </p:nvSpPr>
        <p:spPr/>
        <p:txBody>
          <a:bodyPr/>
          <a:lstStyle/>
          <a:p>
            <a:r>
              <a:rPr lang="en-US" sz="2000" dirty="0" smtClean="0"/>
              <a:t>Data in cpus.txt, which is the same as the </a:t>
            </a:r>
            <a:r>
              <a:rPr lang="en-US" sz="2000" dirty="0" err="1" smtClean="0"/>
              <a:t>cpus</a:t>
            </a:r>
            <a:r>
              <a:rPr lang="en-US" sz="2000" dirty="0" smtClean="0"/>
              <a:t> </a:t>
            </a:r>
            <a:r>
              <a:rPr lang="en-US" sz="2000" dirty="0"/>
              <a:t>data in </a:t>
            </a:r>
            <a:r>
              <a:rPr lang="en-US" sz="2000" dirty="0" smtClean="0"/>
              <a:t>the MASS package</a:t>
            </a:r>
          </a:p>
          <a:p>
            <a:r>
              <a:rPr lang="en-US" sz="2000" dirty="0" smtClean="0"/>
              <a:t>209 cases, with 9 variables and 6 predictor variables</a:t>
            </a:r>
          </a:p>
          <a:p>
            <a:r>
              <a:rPr lang="en-US" sz="2000" dirty="0"/>
              <a:t>“</a:t>
            </a:r>
            <a:r>
              <a:rPr lang="en-US" sz="2000" dirty="0" err="1"/>
              <a:t>perf</a:t>
            </a:r>
            <a:r>
              <a:rPr lang="en-US" sz="2000" dirty="0"/>
              <a:t>” is the response, which is CPU performance. Ignore “</a:t>
            </a:r>
            <a:r>
              <a:rPr lang="en-US" sz="2000" dirty="0" err="1"/>
              <a:t>estperf</a:t>
            </a:r>
            <a:r>
              <a:rPr lang="en-US" sz="2000" dirty="0"/>
              <a:t>” which was another author’s estimated performance. </a:t>
            </a:r>
            <a:endParaRPr lang="en-US" sz="2000" dirty="0" smtClean="0"/>
          </a:p>
          <a:p>
            <a:r>
              <a:rPr lang="en-US" sz="2000" dirty="0" smtClean="0"/>
              <a:t>The </a:t>
            </a:r>
            <a:r>
              <a:rPr lang="en-US" sz="2000" dirty="0"/>
              <a:t>six numerical predictors are cycle time (nanoseconds), cache </a:t>
            </a:r>
            <a:r>
              <a:rPr lang="en-US" sz="2000" dirty="0" smtClean="0"/>
              <a:t>size, </a:t>
            </a:r>
            <a:r>
              <a:rPr lang="en-US" sz="2000" dirty="0"/>
              <a:t>min and max main memory </a:t>
            </a:r>
            <a:r>
              <a:rPr lang="en-US" sz="2000" dirty="0" smtClean="0"/>
              <a:t>size, </a:t>
            </a:r>
            <a:r>
              <a:rPr lang="en-US" sz="2000" dirty="0"/>
              <a:t>and min and max number of channels. </a:t>
            </a:r>
            <a:r>
              <a:rPr lang="en-US" sz="2000" dirty="0" smtClean="0"/>
              <a:t>See V&amp;R for additional discussion</a:t>
            </a:r>
          </a:p>
          <a:p>
            <a:r>
              <a:rPr lang="en-US" sz="2000" dirty="0" smtClean="0"/>
              <a:t>The objective is to learn the predictive relationship between CPU performance and the predictor variables</a:t>
            </a:r>
          </a:p>
        </p:txBody>
      </p:sp>
    </p:spTree>
    <p:extLst>
      <p:ext uri="{BB962C8B-B14F-4D97-AF65-F5344CB8AC3E}">
        <p14:creationId xmlns:p14="http://schemas.microsoft.com/office/powerpoint/2010/main" val="3675964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Modeling of CPU data</a:t>
            </a:r>
            <a:endParaRPr lang="en-US" dirty="0"/>
          </a:p>
        </p:txBody>
      </p:sp>
      <p:sp>
        <p:nvSpPr>
          <p:cNvPr id="3" name="Content Placeholder 2"/>
          <p:cNvSpPr>
            <a:spLocks noGrp="1"/>
          </p:cNvSpPr>
          <p:nvPr>
            <p:ph idx="1"/>
          </p:nvPr>
        </p:nvSpPr>
        <p:spPr/>
        <p:txBody>
          <a:bodyPr/>
          <a:lstStyle/>
          <a:p>
            <a:pPr marL="457200" indent="-457200">
              <a:buNone/>
            </a:pPr>
            <a:r>
              <a:rPr lang="en-US" sz="1600" dirty="0"/>
              <a:t>#######R code for reading in </a:t>
            </a:r>
            <a:r>
              <a:rPr lang="en-US" sz="1600" dirty="0" err="1"/>
              <a:t>cpus</a:t>
            </a:r>
            <a:r>
              <a:rPr lang="en-US" sz="1600" dirty="0"/>
              <a:t> data set, taking log(response) and then converting to [0,1] interval, and standardizing predictors</a:t>
            </a:r>
            <a:r>
              <a:rPr lang="en-US" sz="1600" dirty="0" smtClean="0"/>
              <a:t>##############</a:t>
            </a:r>
          </a:p>
          <a:p>
            <a:pPr marL="457200" indent="-457200">
              <a:buNone/>
            </a:pPr>
            <a:endParaRPr lang="en-US" sz="1600" dirty="0"/>
          </a:p>
          <a:p>
            <a:pPr marL="457200" indent="-457200">
              <a:buNone/>
            </a:pPr>
            <a:r>
              <a:rPr lang="en-US" sz="1600" dirty="0"/>
              <a:t>CPUS&lt;-</a:t>
            </a:r>
            <a:r>
              <a:rPr lang="en-US" sz="1600" dirty="0" err="1"/>
              <a:t>read.table</a:t>
            </a:r>
            <a:r>
              <a:rPr lang="en-US" sz="1600" dirty="0"/>
              <a:t>("cpus.txt",</a:t>
            </a:r>
            <a:r>
              <a:rPr lang="en-US" sz="1600" dirty="0" err="1"/>
              <a:t>sep</a:t>
            </a:r>
            <a:r>
              <a:rPr lang="en-US" sz="1600" dirty="0"/>
              <a:t>="\t")</a:t>
            </a:r>
          </a:p>
          <a:p>
            <a:pPr marL="457200" indent="-457200">
              <a:buNone/>
            </a:pPr>
            <a:r>
              <a:rPr lang="en-US" sz="1600" dirty="0"/>
              <a:t>CPUS1&lt;-CPUS[2:8]</a:t>
            </a:r>
          </a:p>
          <a:p>
            <a:pPr marL="457200" indent="-457200">
              <a:buNone/>
            </a:pPr>
            <a:r>
              <a:rPr lang="en-US" sz="1600" dirty="0"/>
              <a:t>k&lt;-</a:t>
            </a:r>
            <a:r>
              <a:rPr lang="en-US" sz="1600" dirty="0" err="1"/>
              <a:t>ncol</a:t>
            </a:r>
            <a:r>
              <a:rPr lang="en-US" sz="1600" dirty="0"/>
              <a:t>(CPUS1);</a:t>
            </a:r>
          </a:p>
          <a:p>
            <a:pPr marL="457200" indent="-457200">
              <a:buNone/>
            </a:pPr>
            <a:r>
              <a:rPr lang="en-US" sz="1600" dirty="0"/>
              <a:t>CPUS1[c(1:3,k)]&lt;-</a:t>
            </a:r>
            <a:r>
              <a:rPr lang="en-US" sz="1600" dirty="0" err="1"/>
              <a:t>sapply</a:t>
            </a:r>
            <a:r>
              <a:rPr lang="en-US" sz="1600" dirty="0"/>
              <a:t>(CPUS1[c(1:3,k)], log10)  #take log of first three predictors and response</a:t>
            </a:r>
          </a:p>
          <a:p>
            <a:pPr marL="457200" indent="-457200">
              <a:buNone/>
            </a:pPr>
            <a:r>
              <a:rPr lang="en-US" sz="1600" dirty="0"/>
              <a:t>CPUS1[1:(k-1)]&lt;-</a:t>
            </a:r>
            <a:r>
              <a:rPr lang="en-US" sz="1600" dirty="0" err="1"/>
              <a:t>sapply</a:t>
            </a:r>
            <a:r>
              <a:rPr lang="en-US" sz="1600" dirty="0"/>
              <a:t>(CPUS1[1:(k-1)], function(x) (x-mean(x))/</a:t>
            </a:r>
            <a:r>
              <a:rPr lang="en-US" sz="1600" dirty="0" err="1"/>
              <a:t>sd</a:t>
            </a:r>
            <a:r>
              <a:rPr lang="en-US" sz="1600" dirty="0"/>
              <a:t>(x)) #standardize predictors</a:t>
            </a:r>
          </a:p>
          <a:p>
            <a:pPr marL="457200" indent="-457200">
              <a:buNone/>
            </a:pPr>
            <a:r>
              <a:rPr lang="en-US" sz="1600" dirty="0"/>
              <a:t>CPUS1[k]&lt;-(CPUS1[k]-min(CPUS1[k]))/(max(CPUS1[k])-min(CPUS1[k]))</a:t>
            </a:r>
          </a:p>
          <a:p>
            <a:pPr marL="457200" indent="-457200">
              <a:buNone/>
            </a:pPr>
            <a:r>
              <a:rPr lang="en-US" sz="1600" dirty="0"/>
              <a:t>CPUS[1:10,]</a:t>
            </a:r>
          </a:p>
          <a:p>
            <a:pPr marL="457200" indent="-457200">
              <a:buNone/>
            </a:pPr>
            <a:r>
              <a:rPr lang="en-US" sz="1600" dirty="0"/>
              <a:t>pairs(CPUS1)</a:t>
            </a:r>
          </a:p>
        </p:txBody>
      </p:sp>
    </p:spTree>
    <p:extLst>
      <p:ext uri="{BB962C8B-B14F-4D97-AF65-F5344CB8AC3E}">
        <p14:creationId xmlns:p14="http://schemas.microsoft.com/office/powerpoint/2010/main" val="269335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Graphical Depiction of a Neural </a:t>
            </a:r>
            <a:r>
              <a:rPr lang="en-US" dirty="0" smtClean="0"/>
              <a:t>Network with Multiple (3 in this case) Hidden Layers</a:t>
            </a:r>
            <a:endParaRPr lang="en-US" dirty="0"/>
          </a:p>
        </p:txBody>
      </p:sp>
      <p:sp>
        <p:nvSpPr>
          <p:cNvPr id="3" name="Content Placeholder 2"/>
          <p:cNvSpPr>
            <a:spLocks noGrp="1"/>
          </p:cNvSpPr>
          <p:nvPr>
            <p:ph idx="1"/>
          </p:nvPr>
        </p:nvSpPr>
        <p:spPr>
          <a:xfrm>
            <a:off x="1308235" y="1850794"/>
            <a:ext cx="687788" cy="659076"/>
          </a:xfrm>
        </p:spPr>
        <p:txBody>
          <a:bodyPr lIns="0" tIns="0" rIns="0" bIns="0"/>
          <a:lstStyle/>
          <a:p>
            <a:pPr marL="0" indent="0" algn="ctr">
              <a:spcBef>
                <a:spcPts val="0"/>
              </a:spcBef>
              <a:buNone/>
            </a:pPr>
            <a:r>
              <a:rPr lang="en-US" sz="1800" dirty="0"/>
              <a:t>i</a:t>
            </a:r>
            <a:r>
              <a:rPr lang="en-US" sz="1800" dirty="0" smtClean="0"/>
              <a:t>nput</a:t>
            </a:r>
          </a:p>
          <a:p>
            <a:pPr marL="0" indent="0" algn="ctr">
              <a:spcBef>
                <a:spcPts val="0"/>
              </a:spcBef>
              <a:buNone/>
            </a:pPr>
            <a:r>
              <a:rPr lang="en-US" sz="1800" dirty="0" smtClean="0"/>
              <a:t>layer</a:t>
            </a:r>
            <a:endParaRPr lang="en-US" sz="1800" dirty="0"/>
          </a:p>
        </p:txBody>
      </p:sp>
      <p:sp>
        <p:nvSpPr>
          <p:cNvPr id="6" name="Flowchart: Connector 5"/>
          <p:cNvSpPr/>
          <p:nvPr/>
        </p:nvSpPr>
        <p:spPr>
          <a:xfrm>
            <a:off x="1469249" y="291873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7" name="Flowchart: Connector 6"/>
          <p:cNvSpPr/>
          <p:nvPr/>
        </p:nvSpPr>
        <p:spPr>
          <a:xfrm>
            <a:off x="1469249" y="3443147"/>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X</a:t>
            </a:r>
            <a:r>
              <a:rPr lang="en-US" sz="1200" baseline="-250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9" name="Flowchart: Connector 8"/>
          <p:cNvSpPr/>
          <p:nvPr/>
        </p:nvSpPr>
        <p:spPr>
          <a:xfrm>
            <a:off x="1469249" y="3967559"/>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X</a:t>
            </a:r>
            <a:r>
              <a:rPr lang="en-US" sz="1200" baseline="-25000" dirty="0" smtClean="0">
                <a:solidFill>
                  <a:schemeClr val="tx1"/>
                </a:solidFill>
                <a:latin typeface="Times New Roman" panose="02020603050405020304" pitchFamily="18" charset="0"/>
                <a:cs typeface="Times New Roman" panose="02020603050405020304" pitchFamily="18" charset="0"/>
              </a:rPr>
              <a:t>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10" name="Flowchart: Connector 9"/>
          <p:cNvSpPr/>
          <p:nvPr/>
        </p:nvSpPr>
        <p:spPr>
          <a:xfrm>
            <a:off x="1469249" y="5038555"/>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err="1" smtClean="0">
                <a:solidFill>
                  <a:schemeClr val="tx1"/>
                </a:solidFill>
                <a:latin typeface="Times New Roman" panose="02020603050405020304" pitchFamily="18" charset="0"/>
                <a:cs typeface="Times New Roman" panose="02020603050405020304" pitchFamily="18" charset="0"/>
              </a:rPr>
              <a:t>X</a:t>
            </a:r>
            <a:r>
              <a:rPr lang="en-US" sz="1200" i="1" baseline="-25000" dirty="0" err="1" smtClean="0">
                <a:solidFill>
                  <a:schemeClr val="tx1"/>
                </a:solidFill>
                <a:latin typeface="Times New Roman" panose="02020603050405020304" pitchFamily="18" charset="0"/>
                <a:cs typeface="Times New Roman" panose="02020603050405020304" pitchFamily="18" charset="0"/>
              </a:rPr>
              <a:t>k</a:t>
            </a:r>
            <a:endParaRPr lang="en-US" sz="1200" i="1" baseline="-25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1531102" y="4396797"/>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531102" y="4396797"/>
                <a:ext cx="242054" cy="492443"/>
              </a:xfrm>
              <a:prstGeom prst="rect">
                <a:avLst/>
              </a:prstGeom>
              <a:blipFill rotWithShape="0">
                <a:blip r:embed="rId2"/>
                <a:stretch>
                  <a:fillRect/>
                </a:stretch>
              </a:blipFill>
            </p:spPr>
            <p:txBody>
              <a:bodyPr/>
              <a:lstStyle/>
              <a:p>
                <a:r>
                  <a:rPr lang="en-US">
                    <a:noFill/>
                  </a:rPr>
                  <a:t> </a:t>
                </a:r>
              </a:p>
            </p:txBody>
          </p:sp>
        </mc:Fallback>
      </mc:AlternateContent>
      <p:sp>
        <p:nvSpPr>
          <p:cNvPr id="21" name="Flowchart: Connector 20"/>
          <p:cNvSpPr/>
          <p:nvPr/>
        </p:nvSpPr>
        <p:spPr>
          <a:xfrm>
            <a:off x="2830244" y="2586539"/>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2" name="Flowchart: Connector 21"/>
          <p:cNvSpPr/>
          <p:nvPr/>
        </p:nvSpPr>
        <p:spPr>
          <a:xfrm>
            <a:off x="2830244" y="3110952"/>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11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3" name="Flowchart: Connector 22"/>
          <p:cNvSpPr/>
          <p:nvPr/>
        </p:nvSpPr>
        <p:spPr>
          <a:xfrm>
            <a:off x="2830244" y="363536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12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4" name="Flowchart: Connector 23"/>
          <p:cNvSpPr/>
          <p:nvPr/>
        </p:nvSpPr>
        <p:spPr>
          <a:xfrm>
            <a:off x="2830244" y="544583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1</a:t>
            </a:r>
            <a:r>
              <a:rPr lang="en-US" sz="1200" i="1" baseline="-25000" dirty="0" smtClean="0">
                <a:solidFill>
                  <a:schemeClr val="tx1"/>
                </a:solidFill>
                <a:latin typeface="Times New Roman" panose="02020603050405020304" pitchFamily="18" charset="0"/>
                <a:cs typeface="Times New Roman" panose="02020603050405020304" pitchFamily="18" charset="0"/>
              </a:rPr>
              <a:t>M</a:t>
            </a:r>
            <a:r>
              <a:rPr lang="en-US" sz="1100" i="1" baseline="-40000" dirty="0" smtClean="0">
                <a:solidFill>
                  <a:schemeClr val="tx1"/>
                </a:solidFill>
                <a:latin typeface="Times New Roman" panose="02020603050405020304" pitchFamily="18" charset="0"/>
                <a:cs typeface="Times New Roman" panose="02020603050405020304" pitchFamily="18" charset="0"/>
              </a:rPr>
              <a:t>1</a:t>
            </a:r>
            <a:endParaRPr lang="en-US" sz="1100" i="1" baseline="-40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p:cNvSpPr txBox="1"/>
              <p:nvPr/>
            </p:nvSpPr>
            <p:spPr>
              <a:xfrm>
                <a:off x="2892097" y="4430361"/>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2892097" y="4430361"/>
                <a:ext cx="242054" cy="492443"/>
              </a:xfrm>
              <a:prstGeom prst="rect">
                <a:avLst/>
              </a:prstGeom>
              <a:blipFill rotWithShape="0">
                <a:blip r:embed="rId3"/>
                <a:stretch>
                  <a:fillRect/>
                </a:stretch>
              </a:blipFill>
            </p:spPr>
            <p:txBody>
              <a:bodyPr/>
              <a:lstStyle/>
              <a:p>
                <a:r>
                  <a:rPr lang="en-US">
                    <a:noFill/>
                  </a:rPr>
                  <a:t> </a:t>
                </a:r>
              </a:p>
            </p:txBody>
          </p:sp>
        </mc:Fallback>
      </mc:AlternateContent>
      <p:sp>
        <p:nvSpPr>
          <p:cNvPr id="26" name="Content Placeholder 2"/>
          <p:cNvSpPr txBox="1">
            <a:spLocks/>
          </p:cNvSpPr>
          <p:nvPr/>
        </p:nvSpPr>
        <p:spPr bwMode="auto">
          <a:xfrm>
            <a:off x="2669229" y="1639160"/>
            <a:ext cx="710071" cy="8707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first</a:t>
            </a:r>
          </a:p>
          <a:p>
            <a:pPr marL="0" indent="0" algn="ctr">
              <a:spcBef>
                <a:spcPts val="0"/>
              </a:spcBef>
              <a:buFontTx/>
              <a:buNone/>
            </a:pPr>
            <a:r>
              <a:rPr lang="en-US" sz="1800" kern="0" dirty="0" smtClean="0"/>
              <a:t>hidden</a:t>
            </a:r>
          </a:p>
          <a:p>
            <a:pPr marL="0" indent="0" algn="ctr">
              <a:spcBef>
                <a:spcPts val="0"/>
              </a:spcBef>
              <a:buFontTx/>
              <a:buNone/>
            </a:pPr>
            <a:r>
              <a:rPr lang="en-US" sz="1800" kern="0" dirty="0" smtClean="0"/>
              <a:t>layer</a:t>
            </a:r>
            <a:endParaRPr lang="en-US" sz="1800" kern="0" dirty="0"/>
          </a:p>
        </p:txBody>
      </p:sp>
      <p:sp>
        <p:nvSpPr>
          <p:cNvPr id="27" name="Flowchart: Connector 26"/>
          <p:cNvSpPr/>
          <p:nvPr/>
        </p:nvSpPr>
        <p:spPr>
          <a:xfrm>
            <a:off x="4191240" y="277869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8" name="Flowchart: Connector 27"/>
          <p:cNvSpPr/>
          <p:nvPr/>
        </p:nvSpPr>
        <p:spPr>
          <a:xfrm>
            <a:off x="4191240" y="3303107"/>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21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9" name="Flowchart: Connector 28"/>
          <p:cNvSpPr/>
          <p:nvPr/>
        </p:nvSpPr>
        <p:spPr>
          <a:xfrm>
            <a:off x="4191240" y="3827519"/>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22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30" name="Flowchart: Connector 29"/>
          <p:cNvSpPr/>
          <p:nvPr/>
        </p:nvSpPr>
        <p:spPr>
          <a:xfrm>
            <a:off x="4191240" y="5184762"/>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2</a:t>
            </a:r>
            <a:r>
              <a:rPr lang="en-US" sz="1200" i="1" baseline="-25000" dirty="0" smtClean="0">
                <a:solidFill>
                  <a:schemeClr val="tx1"/>
                </a:solidFill>
                <a:latin typeface="Times New Roman" panose="02020603050405020304" pitchFamily="18" charset="0"/>
                <a:cs typeface="Times New Roman" panose="02020603050405020304" pitchFamily="18" charset="0"/>
              </a:rPr>
              <a:t>M</a:t>
            </a:r>
            <a:r>
              <a:rPr lang="en-US" sz="1100" i="1" baseline="-40000" dirty="0" smtClean="0">
                <a:solidFill>
                  <a:schemeClr val="tx1"/>
                </a:solidFill>
                <a:latin typeface="Times New Roman" panose="02020603050405020304" pitchFamily="18" charset="0"/>
                <a:cs typeface="Times New Roman" panose="02020603050405020304" pitchFamily="18" charset="0"/>
              </a:rPr>
              <a:t>2</a:t>
            </a:r>
            <a:endParaRPr lang="en-US" sz="1100" i="1" baseline="-40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TextBox 30"/>
              <p:cNvSpPr txBox="1"/>
              <p:nvPr/>
            </p:nvSpPr>
            <p:spPr>
              <a:xfrm>
                <a:off x="4253093" y="4399875"/>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253093" y="4399875"/>
                <a:ext cx="242054" cy="492443"/>
              </a:xfrm>
              <a:prstGeom prst="rect">
                <a:avLst/>
              </a:prstGeom>
              <a:blipFill rotWithShape="0">
                <a:blip r:embed="rId4"/>
                <a:stretch>
                  <a:fillRect/>
                </a:stretch>
              </a:blipFill>
            </p:spPr>
            <p:txBody>
              <a:bodyPr/>
              <a:lstStyle/>
              <a:p>
                <a:r>
                  <a:rPr lang="en-US">
                    <a:noFill/>
                  </a:rPr>
                  <a:t> </a:t>
                </a:r>
              </a:p>
            </p:txBody>
          </p:sp>
        </mc:Fallback>
      </mc:AlternateContent>
      <p:sp>
        <p:nvSpPr>
          <p:cNvPr id="32" name="Content Placeholder 2"/>
          <p:cNvSpPr txBox="1">
            <a:spLocks/>
          </p:cNvSpPr>
          <p:nvPr/>
        </p:nvSpPr>
        <p:spPr bwMode="auto">
          <a:xfrm>
            <a:off x="3934811" y="1680241"/>
            <a:ext cx="875724" cy="9473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second</a:t>
            </a:r>
          </a:p>
          <a:p>
            <a:pPr marL="0" indent="0" algn="ctr">
              <a:spcBef>
                <a:spcPts val="0"/>
              </a:spcBef>
              <a:buFontTx/>
              <a:buNone/>
            </a:pPr>
            <a:r>
              <a:rPr lang="en-US" sz="1800" kern="0" dirty="0" smtClean="0"/>
              <a:t>hidden</a:t>
            </a:r>
          </a:p>
          <a:p>
            <a:pPr marL="0" indent="0" algn="ctr">
              <a:spcBef>
                <a:spcPts val="0"/>
              </a:spcBef>
              <a:buFontTx/>
              <a:buNone/>
            </a:pPr>
            <a:r>
              <a:rPr lang="en-US" sz="1800" kern="0" dirty="0" smtClean="0"/>
              <a:t>layer</a:t>
            </a:r>
            <a:endParaRPr lang="en-US" sz="1800" kern="0" dirty="0"/>
          </a:p>
        </p:txBody>
      </p:sp>
      <p:sp>
        <p:nvSpPr>
          <p:cNvPr id="40" name="Flowchart: Connector 39"/>
          <p:cNvSpPr/>
          <p:nvPr/>
        </p:nvSpPr>
        <p:spPr>
          <a:xfrm>
            <a:off x="5609969" y="2587860"/>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41" name="Flowchart: Connector 40"/>
          <p:cNvSpPr/>
          <p:nvPr/>
        </p:nvSpPr>
        <p:spPr>
          <a:xfrm>
            <a:off x="5609969" y="3112273"/>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31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42" name="Flowchart: Connector 41"/>
          <p:cNvSpPr/>
          <p:nvPr/>
        </p:nvSpPr>
        <p:spPr>
          <a:xfrm>
            <a:off x="5609969" y="3636685"/>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32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43" name="Flowchart: Connector 42"/>
          <p:cNvSpPr/>
          <p:nvPr/>
        </p:nvSpPr>
        <p:spPr>
          <a:xfrm>
            <a:off x="5609969" y="5447155"/>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3</a:t>
            </a:r>
            <a:r>
              <a:rPr lang="en-US" sz="1200" i="1" baseline="-25000" dirty="0" smtClean="0">
                <a:solidFill>
                  <a:schemeClr val="tx1"/>
                </a:solidFill>
                <a:latin typeface="Times New Roman" panose="02020603050405020304" pitchFamily="18" charset="0"/>
                <a:cs typeface="Times New Roman" panose="02020603050405020304" pitchFamily="18" charset="0"/>
              </a:rPr>
              <a:t>M</a:t>
            </a:r>
            <a:r>
              <a:rPr lang="en-US" sz="1100" i="1" baseline="-40000" dirty="0" smtClean="0">
                <a:solidFill>
                  <a:schemeClr val="tx1"/>
                </a:solidFill>
                <a:latin typeface="Times New Roman" panose="02020603050405020304" pitchFamily="18" charset="0"/>
                <a:cs typeface="Times New Roman" panose="02020603050405020304" pitchFamily="18" charset="0"/>
              </a:rPr>
              <a:t>3</a:t>
            </a:r>
            <a:endParaRPr lang="en-US" sz="1100" i="1" baseline="-40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4" name="TextBox 43"/>
              <p:cNvSpPr txBox="1"/>
              <p:nvPr/>
            </p:nvSpPr>
            <p:spPr>
              <a:xfrm>
                <a:off x="5671822" y="4431682"/>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44" name="TextBox 43"/>
              <p:cNvSpPr txBox="1">
                <a:spLocks noRot="1" noChangeAspect="1" noMove="1" noResize="1" noEditPoints="1" noAdjustHandles="1" noChangeArrowheads="1" noChangeShapeType="1" noTextEdit="1"/>
              </p:cNvSpPr>
              <p:nvPr/>
            </p:nvSpPr>
            <p:spPr>
              <a:xfrm>
                <a:off x="5671822" y="4431682"/>
                <a:ext cx="242054" cy="492443"/>
              </a:xfrm>
              <a:prstGeom prst="rect">
                <a:avLst/>
              </a:prstGeom>
              <a:blipFill rotWithShape="0">
                <a:blip r:embed="rId5"/>
                <a:stretch>
                  <a:fillRect/>
                </a:stretch>
              </a:blipFill>
            </p:spPr>
            <p:txBody>
              <a:bodyPr/>
              <a:lstStyle/>
              <a:p>
                <a:r>
                  <a:rPr lang="en-US">
                    <a:noFill/>
                  </a:rPr>
                  <a:t> </a:t>
                </a:r>
              </a:p>
            </p:txBody>
          </p:sp>
        </mc:Fallback>
      </mc:AlternateContent>
      <p:sp>
        <p:nvSpPr>
          <p:cNvPr id="45" name="Content Placeholder 2"/>
          <p:cNvSpPr txBox="1">
            <a:spLocks/>
          </p:cNvSpPr>
          <p:nvPr/>
        </p:nvSpPr>
        <p:spPr bwMode="auto">
          <a:xfrm>
            <a:off x="5448954" y="1640481"/>
            <a:ext cx="710071" cy="8707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third</a:t>
            </a:r>
          </a:p>
          <a:p>
            <a:pPr marL="0" indent="0" algn="ctr">
              <a:spcBef>
                <a:spcPts val="0"/>
              </a:spcBef>
              <a:buFontTx/>
              <a:buNone/>
            </a:pPr>
            <a:r>
              <a:rPr lang="en-US" sz="1800" kern="0" dirty="0" smtClean="0"/>
              <a:t>hidden</a:t>
            </a:r>
          </a:p>
          <a:p>
            <a:pPr marL="0" indent="0" algn="ctr">
              <a:spcBef>
                <a:spcPts val="0"/>
              </a:spcBef>
              <a:buFontTx/>
              <a:buNone/>
            </a:pPr>
            <a:r>
              <a:rPr lang="en-US" sz="1800" kern="0" dirty="0" smtClean="0"/>
              <a:t>layer</a:t>
            </a:r>
            <a:endParaRPr lang="en-US" sz="1800" kern="0" dirty="0"/>
          </a:p>
        </p:txBody>
      </p:sp>
      <p:sp>
        <p:nvSpPr>
          <p:cNvPr id="46" name="Content Placeholder 2"/>
          <p:cNvSpPr txBox="1">
            <a:spLocks/>
          </p:cNvSpPr>
          <p:nvPr/>
        </p:nvSpPr>
        <p:spPr bwMode="auto">
          <a:xfrm>
            <a:off x="6718340" y="1916491"/>
            <a:ext cx="954669" cy="6700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output</a:t>
            </a:r>
          </a:p>
          <a:p>
            <a:pPr marL="0" indent="0" algn="ctr">
              <a:spcBef>
                <a:spcPts val="0"/>
              </a:spcBef>
              <a:buFontTx/>
              <a:buNone/>
            </a:pPr>
            <a:r>
              <a:rPr lang="en-US" sz="1800" kern="0" dirty="0" smtClean="0"/>
              <a:t>layer</a:t>
            </a:r>
            <a:endParaRPr lang="en-US" sz="1800" kern="0" dirty="0"/>
          </a:p>
        </p:txBody>
      </p:sp>
      <p:sp>
        <p:nvSpPr>
          <p:cNvPr id="48" name="Flowchart: Connector 47"/>
          <p:cNvSpPr/>
          <p:nvPr/>
        </p:nvSpPr>
        <p:spPr>
          <a:xfrm>
            <a:off x="6989934" y="3825427"/>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Y</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cxnSp>
        <p:nvCxnSpPr>
          <p:cNvPr id="55" name="Straight Arrow Connector 54"/>
          <p:cNvCxnSpPr>
            <a:stCxn id="6" idx="6"/>
            <a:endCxn id="22" idx="2"/>
          </p:cNvCxnSpPr>
          <p:nvPr/>
        </p:nvCxnSpPr>
        <p:spPr>
          <a:xfrm>
            <a:off x="1880729" y="3124474"/>
            <a:ext cx="949515" cy="192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 idx="6"/>
            <a:endCxn id="23" idx="1"/>
          </p:cNvCxnSpPr>
          <p:nvPr/>
        </p:nvCxnSpPr>
        <p:spPr>
          <a:xfrm>
            <a:off x="1880729" y="3124474"/>
            <a:ext cx="1009775" cy="57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 idx="6"/>
            <a:endCxn id="24" idx="1"/>
          </p:cNvCxnSpPr>
          <p:nvPr/>
        </p:nvCxnSpPr>
        <p:spPr>
          <a:xfrm>
            <a:off x="1880729" y="3124474"/>
            <a:ext cx="1009775" cy="238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6"/>
            <a:endCxn id="22" idx="2"/>
          </p:cNvCxnSpPr>
          <p:nvPr/>
        </p:nvCxnSpPr>
        <p:spPr>
          <a:xfrm flipV="1">
            <a:off x="1880729" y="3316692"/>
            <a:ext cx="949515" cy="332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9" idx="6"/>
            <a:endCxn id="22" idx="3"/>
          </p:cNvCxnSpPr>
          <p:nvPr/>
        </p:nvCxnSpPr>
        <p:spPr>
          <a:xfrm flipV="1">
            <a:off x="1880729" y="3462172"/>
            <a:ext cx="1009775" cy="711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0" idx="6"/>
            <a:endCxn id="22" idx="3"/>
          </p:cNvCxnSpPr>
          <p:nvPr/>
        </p:nvCxnSpPr>
        <p:spPr>
          <a:xfrm flipV="1">
            <a:off x="1880729" y="3462172"/>
            <a:ext cx="1009775" cy="1782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 idx="6"/>
            <a:endCxn id="23" idx="2"/>
          </p:cNvCxnSpPr>
          <p:nvPr/>
        </p:nvCxnSpPr>
        <p:spPr>
          <a:xfrm>
            <a:off x="1880729" y="3648887"/>
            <a:ext cx="949515" cy="192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9" idx="6"/>
            <a:endCxn id="23" idx="2"/>
          </p:cNvCxnSpPr>
          <p:nvPr/>
        </p:nvCxnSpPr>
        <p:spPr>
          <a:xfrm flipV="1">
            <a:off x="1880729" y="3841104"/>
            <a:ext cx="949515" cy="332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 idx="6"/>
            <a:endCxn id="24" idx="2"/>
          </p:cNvCxnSpPr>
          <p:nvPr/>
        </p:nvCxnSpPr>
        <p:spPr>
          <a:xfrm>
            <a:off x="1880729" y="4173299"/>
            <a:ext cx="949515" cy="1478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 idx="6"/>
            <a:endCxn id="24" idx="1"/>
          </p:cNvCxnSpPr>
          <p:nvPr/>
        </p:nvCxnSpPr>
        <p:spPr>
          <a:xfrm>
            <a:off x="1880729" y="3648887"/>
            <a:ext cx="1009775" cy="1857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0" idx="6"/>
            <a:endCxn id="24" idx="2"/>
          </p:cNvCxnSpPr>
          <p:nvPr/>
        </p:nvCxnSpPr>
        <p:spPr>
          <a:xfrm>
            <a:off x="1880729" y="5244295"/>
            <a:ext cx="949515" cy="407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0" idx="6"/>
            <a:endCxn id="23" idx="3"/>
          </p:cNvCxnSpPr>
          <p:nvPr/>
        </p:nvCxnSpPr>
        <p:spPr>
          <a:xfrm flipV="1">
            <a:off x="1880729" y="3986584"/>
            <a:ext cx="1009775" cy="12577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21" idx="6"/>
            <a:endCxn id="28" idx="1"/>
          </p:cNvCxnSpPr>
          <p:nvPr/>
        </p:nvCxnSpPr>
        <p:spPr>
          <a:xfrm>
            <a:off x="3241724" y="2792279"/>
            <a:ext cx="1009776" cy="57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1" idx="6"/>
            <a:endCxn id="30" idx="1"/>
          </p:cNvCxnSpPr>
          <p:nvPr/>
        </p:nvCxnSpPr>
        <p:spPr>
          <a:xfrm>
            <a:off x="3241724" y="2792279"/>
            <a:ext cx="1009776" cy="2452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2" idx="6"/>
            <a:endCxn id="29" idx="2"/>
          </p:cNvCxnSpPr>
          <p:nvPr/>
        </p:nvCxnSpPr>
        <p:spPr>
          <a:xfrm>
            <a:off x="3241724" y="3316692"/>
            <a:ext cx="949516" cy="7165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4" idx="6"/>
            <a:endCxn id="28" idx="3"/>
          </p:cNvCxnSpPr>
          <p:nvPr/>
        </p:nvCxnSpPr>
        <p:spPr>
          <a:xfrm flipV="1">
            <a:off x="3241724" y="3654327"/>
            <a:ext cx="1009776" cy="1997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2" idx="6"/>
            <a:endCxn id="28" idx="2"/>
          </p:cNvCxnSpPr>
          <p:nvPr/>
        </p:nvCxnSpPr>
        <p:spPr>
          <a:xfrm>
            <a:off x="3241724" y="3316692"/>
            <a:ext cx="949516" cy="192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3" idx="6"/>
            <a:endCxn id="28" idx="2"/>
          </p:cNvCxnSpPr>
          <p:nvPr/>
        </p:nvCxnSpPr>
        <p:spPr>
          <a:xfrm flipV="1">
            <a:off x="3241724" y="3508847"/>
            <a:ext cx="949516" cy="332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23" idx="6"/>
            <a:endCxn id="30" idx="2"/>
          </p:cNvCxnSpPr>
          <p:nvPr/>
        </p:nvCxnSpPr>
        <p:spPr>
          <a:xfrm>
            <a:off x="3241724" y="3841104"/>
            <a:ext cx="949516" cy="1549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2" idx="6"/>
            <a:endCxn id="30" idx="1"/>
          </p:cNvCxnSpPr>
          <p:nvPr/>
        </p:nvCxnSpPr>
        <p:spPr>
          <a:xfrm>
            <a:off x="3241724" y="3316692"/>
            <a:ext cx="1009776" cy="1928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24" idx="6"/>
            <a:endCxn id="30" idx="2"/>
          </p:cNvCxnSpPr>
          <p:nvPr/>
        </p:nvCxnSpPr>
        <p:spPr>
          <a:xfrm flipV="1">
            <a:off x="3241724" y="5390502"/>
            <a:ext cx="949516" cy="26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24" idx="6"/>
            <a:endCxn id="29" idx="3"/>
          </p:cNvCxnSpPr>
          <p:nvPr/>
        </p:nvCxnSpPr>
        <p:spPr>
          <a:xfrm flipV="1">
            <a:off x="3241724" y="4178739"/>
            <a:ext cx="1009776" cy="1472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3" idx="6"/>
            <a:endCxn id="29" idx="2"/>
          </p:cNvCxnSpPr>
          <p:nvPr/>
        </p:nvCxnSpPr>
        <p:spPr>
          <a:xfrm>
            <a:off x="3241724" y="3841104"/>
            <a:ext cx="949516" cy="192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21" idx="6"/>
            <a:endCxn id="29" idx="1"/>
          </p:cNvCxnSpPr>
          <p:nvPr/>
        </p:nvCxnSpPr>
        <p:spPr>
          <a:xfrm>
            <a:off x="3241724" y="2792279"/>
            <a:ext cx="1009776" cy="1095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27" idx="6"/>
            <a:endCxn id="41" idx="1"/>
          </p:cNvCxnSpPr>
          <p:nvPr/>
        </p:nvCxnSpPr>
        <p:spPr>
          <a:xfrm>
            <a:off x="4602720" y="2984434"/>
            <a:ext cx="1067509" cy="188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27" idx="6"/>
            <a:endCxn id="42" idx="1"/>
          </p:cNvCxnSpPr>
          <p:nvPr/>
        </p:nvCxnSpPr>
        <p:spPr>
          <a:xfrm>
            <a:off x="4602720" y="2984434"/>
            <a:ext cx="1067509" cy="712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27" idx="6"/>
            <a:endCxn id="43" idx="1"/>
          </p:cNvCxnSpPr>
          <p:nvPr/>
        </p:nvCxnSpPr>
        <p:spPr>
          <a:xfrm>
            <a:off x="4602720" y="2984434"/>
            <a:ext cx="1067509" cy="2522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28" idx="6"/>
            <a:endCxn id="41" idx="2"/>
          </p:cNvCxnSpPr>
          <p:nvPr/>
        </p:nvCxnSpPr>
        <p:spPr>
          <a:xfrm flipV="1">
            <a:off x="4602720" y="3318013"/>
            <a:ext cx="1007249" cy="19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29" idx="6"/>
            <a:endCxn id="41" idx="2"/>
          </p:cNvCxnSpPr>
          <p:nvPr/>
        </p:nvCxnSpPr>
        <p:spPr>
          <a:xfrm flipV="1">
            <a:off x="4602720" y="3318013"/>
            <a:ext cx="1007249" cy="715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30" idx="6"/>
            <a:endCxn id="41" idx="3"/>
          </p:cNvCxnSpPr>
          <p:nvPr/>
        </p:nvCxnSpPr>
        <p:spPr>
          <a:xfrm flipV="1">
            <a:off x="4602720" y="3463493"/>
            <a:ext cx="1067509" cy="1927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28" idx="6"/>
            <a:endCxn id="42" idx="1"/>
          </p:cNvCxnSpPr>
          <p:nvPr/>
        </p:nvCxnSpPr>
        <p:spPr>
          <a:xfrm>
            <a:off x="4602720" y="3508847"/>
            <a:ext cx="1067509" cy="188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29" idx="6"/>
            <a:endCxn id="42" idx="2"/>
          </p:cNvCxnSpPr>
          <p:nvPr/>
        </p:nvCxnSpPr>
        <p:spPr>
          <a:xfrm flipV="1">
            <a:off x="4602720" y="3842425"/>
            <a:ext cx="1007249" cy="19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9" idx="6"/>
            <a:endCxn id="43" idx="2"/>
          </p:cNvCxnSpPr>
          <p:nvPr/>
        </p:nvCxnSpPr>
        <p:spPr>
          <a:xfrm>
            <a:off x="4602720" y="4033259"/>
            <a:ext cx="1007249" cy="1619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28" idx="6"/>
            <a:endCxn id="43" idx="1"/>
          </p:cNvCxnSpPr>
          <p:nvPr/>
        </p:nvCxnSpPr>
        <p:spPr>
          <a:xfrm>
            <a:off x="4602720" y="3508847"/>
            <a:ext cx="1067509" cy="1998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30" idx="6"/>
            <a:endCxn id="43" idx="2"/>
          </p:cNvCxnSpPr>
          <p:nvPr/>
        </p:nvCxnSpPr>
        <p:spPr>
          <a:xfrm>
            <a:off x="4602720" y="5390502"/>
            <a:ext cx="1007249" cy="262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30" idx="6"/>
            <a:endCxn id="42" idx="3"/>
          </p:cNvCxnSpPr>
          <p:nvPr/>
        </p:nvCxnSpPr>
        <p:spPr>
          <a:xfrm flipV="1">
            <a:off x="4602720" y="3987905"/>
            <a:ext cx="1067509" cy="1402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42" idx="6"/>
            <a:endCxn id="48" idx="2"/>
          </p:cNvCxnSpPr>
          <p:nvPr/>
        </p:nvCxnSpPr>
        <p:spPr>
          <a:xfrm>
            <a:off x="6021449" y="3842425"/>
            <a:ext cx="968485" cy="188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43" idx="6"/>
            <a:endCxn id="48" idx="3"/>
          </p:cNvCxnSpPr>
          <p:nvPr/>
        </p:nvCxnSpPr>
        <p:spPr>
          <a:xfrm flipV="1">
            <a:off x="6021449" y="4176647"/>
            <a:ext cx="1028745" cy="1476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41" idx="6"/>
            <a:endCxn id="48" idx="2"/>
          </p:cNvCxnSpPr>
          <p:nvPr/>
        </p:nvCxnSpPr>
        <p:spPr>
          <a:xfrm>
            <a:off x="6021449" y="3318013"/>
            <a:ext cx="968485" cy="713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40" idx="6"/>
            <a:endCxn id="48" idx="1"/>
          </p:cNvCxnSpPr>
          <p:nvPr/>
        </p:nvCxnSpPr>
        <p:spPr>
          <a:xfrm>
            <a:off x="6021449" y="2793600"/>
            <a:ext cx="1028745" cy="1092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130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scatterplot of transformed </a:t>
            </a:r>
            <a:r>
              <a:rPr lang="en-US" dirty="0" err="1" smtClean="0"/>
              <a:t>cpus</a:t>
            </a:r>
            <a:r>
              <a:rPr lang="en-US" dirty="0" smtClean="0"/>
              <a:t> data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747429"/>
            <a:ext cx="6103937"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992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CPUS Example Continued</a:t>
            </a:r>
            <a:endParaRPr lang="en-US" dirty="0"/>
          </a:p>
        </p:txBody>
      </p:sp>
      <p:sp>
        <p:nvSpPr>
          <p:cNvPr id="3" name="Content Placeholder 2"/>
          <p:cNvSpPr>
            <a:spLocks noGrp="1"/>
          </p:cNvSpPr>
          <p:nvPr>
            <p:ph idx="1"/>
          </p:nvPr>
        </p:nvSpPr>
        <p:spPr/>
        <p:txBody>
          <a:bodyPr/>
          <a:lstStyle/>
          <a:p>
            <a:pPr marL="0" indent="0">
              <a:buNone/>
            </a:pPr>
            <a:r>
              <a:rPr lang="en-US" sz="1600" dirty="0"/>
              <a:t>#############Fit a neural network model to the CPUS1 data####################</a:t>
            </a:r>
          </a:p>
          <a:p>
            <a:pPr marL="287338" indent="-287338">
              <a:buNone/>
            </a:pPr>
            <a:r>
              <a:rPr lang="en-US" sz="1600" dirty="0"/>
              <a:t>library(</a:t>
            </a:r>
            <a:r>
              <a:rPr lang="en-US" sz="1600" dirty="0" err="1"/>
              <a:t>nnet</a:t>
            </a:r>
            <a:r>
              <a:rPr lang="en-US" sz="1600" dirty="0"/>
              <a:t>)</a:t>
            </a:r>
          </a:p>
          <a:p>
            <a:pPr marL="287338" indent="-287338">
              <a:buNone/>
            </a:pPr>
            <a:r>
              <a:rPr lang="en-US" sz="1600" dirty="0" smtClean="0"/>
              <a:t>cpus.nn1&lt;-</a:t>
            </a:r>
            <a:r>
              <a:rPr lang="en-US" sz="1600" dirty="0" err="1" smtClean="0"/>
              <a:t>nnet</a:t>
            </a:r>
            <a:r>
              <a:rPr lang="en-US" sz="1600" dirty="0" smtClean="0"/>
              <a:t>(perf~.,CPUS1,linout=</a:t>
            </a:r>
            <a:r>
              <a:rPr lang="en-US" sz="1600" dirty="0" err="1" smtClean="0"/>
              <a:t>T,skip</a:t>
            </a:r>
            <a:r>
              <a:rPr lang="en-US" sz="1600" dirty="0" smtClean="0"/>
              <a:t>=</a:t>
            </a:r>
            <a:r>
              <a:rPr lang="en-US" sz="1600" dirty="0" err="1" smtClean="0"/>
              <a:t>F,size</a:t>
            </a:r>
            <a:r>
              <a:rPr lang="en-US" sz="1600" dirty="0" smtClean="0"/>
              <a:t>=10,decay=.05,maxit=1000,trace=F)</a:t>
            </a:r>
          </a:p>
          <a:p>
            <a:pPr marL="287338" indent="-287338">
              <a:buNone/>
            </a:pPr>
            <a:r>
              <a:rPr lang="en-US" sz="1600" dirty="0" err="1" smtClean="0"/>
              <a:t>yhat</a:t>
            </a:r>
            <a:r>
              <a:rPr lang="en-US" sz="1600" dirty="0" smtClean="0"/>
              <a:t>&lt;-</a:t>
            </a:r>
            <a:r>
              <a:rPr lang="en-US" sz="1600" dirty="0" err="1" smtClean="0"/>
              <a:t>as.numeric</a:t>
            </a:r>
            <a:r>
              <a:rPr lang="en-US" sz="1600" dirty="0" smtClean="0"/>
              <a:t>(predict(cpus.nn1))</a:t>
            </a:r>
          </a:p>
          <a:p>
            <a:pPr marL="287338" indent="-287338">
              <a:buNone/>
            </a:pPr>
            <a:r>
              <a:rPr lang="en-US" sz="1600" dirty="0" smtClean="0"/>
              <a:t>y&lt;-CPUS1[[7]]; e&lt;-y-</a:t>
            </a:r>
            <a:r>
              <a:rPr lang="en-US" sz="1600" dirty="0" err="1" smtClean="0"/>
              <a:t>yhat</a:t>
            </a:r>
            <a:endParaRPr lang="en-US" sz="1600" dirty="0" smtClean="0"/>
          </a:p>
          <a:p>
            <a:pPr marL="287338" indent="-287338">
              <a:buNone/>
            </a:pPr>
            <a:r>
              <a:rPr lang="en-US" sz="1600" dirty="0" smtClean="0"/>
              <a:t>plot(</a:t>
            </a:r>
            <a:r>
              <a:rPr lang="en-US" sz="1600" dirty="0" err="1" smtClean="0"/>
              <a:t>yhat,y</a:t>
            </a:r>
            <a:r>
              <a:rPr lang="en-US" sz="1600" dirty="0" smtClean="0"/>
              <a:t>)</a:t>
            </a:r>
          </a:p>
          <a:p>
            <a:pPr marL="287338" indent="-287338">
              <a:buNone/>
            </a:pPr>
            <a:r>
              <a:rPr lang="en-US" sz="1600" dirty="0" smtClean="0"/>
              <a:t>c(</a:t>
            </a:r>
            <a:r>
              <a:rPr lang="en-US" sz="1600" dirty="0" err="1" smtClean="0"/>
              <a:t>sd</a:t>
            </a:r>
            <a:r>
              <a:rPr lang="en-US" sz="1600" dirty="0" smtClean="0"/>
              <a:t>(y),</a:t>
            </a:r>
            <a:r>
              <a:rPr lang="en-US" sz="1600" dirty="0" err="1" smtClean="0"/>
              <a:t>sd</a:t>
            </a:r>
            <a:r>
              <a:rPr lang="en-US" sz="1600" dirty="0" smtClean="0"/>
              <a:t>(e))</a:t>
            </a:r>
          </a:p>
          <a:p>
            <a:pPr marL="287338" indent="-287338">
              <a:buNone/>
            </a:pPr>
            <a:r>
              <a:rPr lang="en-US" sz="1600" dirty="0" smtClean="0"/>
              <a:t> </a:t>
            </a:r>
            <a:r>
              <a:rPr lang="en-US" sz="1600" dirty="0"/>
              <a:t>#repeat but using logistic output function, for which the response MUST BE SCALED TO [0,1] RANGE</a:t>
            </a:r>
          </a:p>
          <a:p>
            <a:pPr marL="287338" indent="-287338">
              <a:buNone/>
            </a:pPr>
            <a:r>
              <a:rPr lang="en-US" sz="1600" dirty="0"/>
              <a:t>cpus.nn1&lt;-</a:t>
            </a:r>
            <a:r>
              <a:rPr lang="en-US" sz="1600" dirty="0" err="1"/>
              <a:t>nnet</a:t>
            </a:r>
            <a:r>
              <a:rPr lang="en-US" sz="1600" dirty="0"/>
              <a:t>(perf~.,CPUS1,linout=</a:t>
            </a:r>
            <a:r>
              <a:rPr lang="en-US" sz="1600" dirty="0" err="1"/>
              <a:t>F,skip</a:t>
            </a:r>
            <a:r>
              <a:rPr lang="en-US" sz="1600" dirty="0"/>
              <a:t>=</a:t>
            </a:r>
            <a:r>
              <a:rPr lang="en-US" sz="1600" dirty="0" err="1"/>
              <a:t>F,size</a:t>
            </a:r>
            <a:r>
              <a:rPr lang="en-US" sz="1600" dirty="0"/>
              <a:t>=10,decay=0.05,maxit=1000,trace=F)</a:t>
            </a:r>
          </a:p>
          <a:p>
            <a:pPr marL="287338" indent="-287338">
              <a:buNone/>
            </a:pPr>
            <a:r>
              <a:rPr lang="en-US" sz="1600" dirty="0" err="1"/>
              <a:t>yhat</a:t>
            </a:r>
            <a:r>
              <a:rPr lang="en-US" sz="1600" dirty="0"/>
              <a:t>&lt;-</a:t>
            </a:r>
            <a:r>
              <a:rPr lang="en-US" sz="1600" dirty="0" err="1"/>
              <a:t>as.numeric</a:t>
            </a:r>
            <a:r>
              <a:rPr lang="en-US" sz="1600" dirty="0"/>
              <a:t>(predict(cpus.nn1))</a:t>
            </a:r>
          </a:p>
          <a:p>
            <a:pPr marL="287338" indent="-287338">
              <a:buNone/>
            </a:pPr>
            <a:r>
              <a:rPr lang="en-US" sz="1600" dirty="0"/>
              <a:t>y&lt;-CPUS1[[7]]; e&lt;-y-</a:t>
            </a:r>
            <a:r>
              <a:rPr lang="en-US" sz="1600" dirty="0" err="1"/>
              <a:t>yhat</a:t>
            </a:r>
            <a:endParaRPr lang="en-US" sz="1600" dirty="0"/>
          </a:p>
          <a:p>
            <a:pPr marL="287338" indent="-287338">
              <a:buNone/>
            </a:pPr>
            <a:r>
              <a:rPr lang="en-US" sz="1600" dirty="0"/>
              <a:t>c(</a:t>
            </a:r>
            <a:r>
              <a:rPr lang="en-US" sz="1600" dirty="0" err="1"/>
              <a:t>sd</a:t>
            </a:r>
            <a:r>
              <a:rPr lang="en-US" sz="1600" dirty="0"/>
              <a:t>(y),</a:t>
            </a:r>
            <a:r>
              <a:rPr lang="en-US" sz="1600" dirty="0" err="1"/>
              <a:t>sd</a:t>
            </a:r>
            <a:r>
              <a:rPr lang="en-US" sz="1600" dirty="0"/>
              <a:t>(e))</a:t>
            </a:r>
          </a:p>
          <a:p>
            <a:pPr marL="287338" indent="-287338">
              <a:buNone/>
            </a:pPr>
            <a:r>
              <a:rPr lang="en-US" sz="1600" dirty="0"/>
              <a:t>##</a:t>
            </a:r>
          </a:p>
          <a:p>
            <a:pPr marL="287338" indent="-287338">
              <a:buNone/>
            </a:pPr>
            <a:r>
              <a:rPr lang="en-US" sz="1600" dirty="0"/>
              <a:t>summary(cpus.nn1)</a:t>
            </a:r>
          </a:p>
        </p:txBody>
      </p:sp>
    </p:spTree>
    <p:extLst>
      <p:ext uri="{BB962C8B-B14F-4D97-AF65-F5344CB8AC3E}">
        <p14:creationId xmlns:p14="http://schemas.microsoft.com/office/powerpoint/2010/main" val="3920470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Why do we need to standardize the predictors (and the response variable when using a linear output activation function)?</a:t>
            </a:r>
          </a:p>
          <a:p>
            <a:r>
              <a:rPr lang="en-US" dirty="0" smtClean="0"/>
              <a:t>How can we get r^2 for this example (the </a:t>
            </a:r>
            <a:r>
              <a:rPr lang="en-US" dirty="0" err="1" smtClean="0"/>
              <a:t>nnet</a:t>
            </a:r>
            <a:r>
              <a:rPr lang="en-US" dirty="0" smtClean="0"/>
              <a:t> function in R does not spit it out)</a:t>
            </a:r>
          </a:p>
          <a:p>
            <a:r>
              <a:rPr lang="en-US" dirty="0" smtClean="0"/>
              <a:t>Which predictor variables appear to be the most important, and what R output do we look at to determine this?</a:t>
            </a:r>
          </a:p>
          <a:p>
            <a:r>
              <a:rPr lang="en-US" dirty="0" smtClean="0"/>
              <a:t>What value of </a:t>
            </a:r>
            <a:r>
              <a:rPr lang="en-US" i="1" dirty="0" smtClean="0">
                <a:latin typeface="Symbol" panose="05050102010706020507" pitchFamily="18" charset="2"/>
              </a:rPr>
              <a:t>l</a:t>
            </a:r>
            <a:r>
              <a:rPr lang="en-US" dirty="0" smtClean="0"/>
              <a:t> will give us the smallest training SSE?</a:t>
            </a:r>
          </a:p>
          <a:p>
            <a:r>
              <a:rPr lang="en-US" dirty="0" smtClean="0"/>
              <a:t>How can we decide the best value of </a:t>
            </a:r>
            <a:r>
              <a:rPr lang="en-US" i="1" dirty="0">
                <a:latin typeface="Symbol" panose="05050102010706020507" pitchFamily="18" charset="2"/>
              </a:rPr>
              <a:t>l</a:t>
            </a:r>
            <a:r>
              <a:rPr lang="en-US" dirty="0" smtClean="0"/>
              <a:t>?</a:t>
            </a:r>
          </a:p>
        </p:txBody>
      </p:sp>
    </p:spTree>
    <p:extLst>
      <p:ext uri="{BB962C8B-B14F-4D97-AF65-F5344CB8AC3E}">
        <p14:creationId xmlns:p14="http://schemas.microsoft.com/office/powerpoint/2010/main" val="966500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CPUS Example Continued</a:t>
            </a:r>
            <a:endParaRPr lang="en-US" dirty="0"/>
          </a:p>
        </p:txBody>
      </p:sp>
      <p:sp>
        <p:nvSpPr>
          <p:cNvPr id="3" name="Content Placeholder 2"/>
          <p:cNvSpPr>
            <a:spLocks noGrp="1"/>
          </p:cNvSpPr>
          <p:nvPr>
            <p:ph idx="1"/>
          </p:nvPr>
        </p:nvSpPr>
        <p:spPr/>
        <p:txBody>
          <a:bodyPr/>
          <a:lstStyle/>
          <a:p>
            <a:pPr marL="0" indent="0">
              <a:buNone/>
            </a:pPr>
            <a:r>
              <a:rPr lang="en-US" sz="1600" dirty="0" smtClean="0"/>
              <a:t>#######A function to determine the indices in a CV partition##################</a:t>
            </a:r>
            <a:endParaRPr lang="en-US" sz="1600" dirty="0"/>
          </a:p>
          <a:p>
            <a:pPr marL="0" indent="0">
              <a:buNone/>
            </a:pPr>
            <a:r>
              <a:rPr lang="en-US" sz="1600" dirty="0" err="1"/>
              <a:t>CVInd</a:t>
            </a:r>
            <a:r>
              <a:rPr lang="en-US" sz="1600" dirty="0"/>
              <a:t> &lt;- function(</a:t>
            </a:r>
            <a:r>
              <a:rPr lang="en-US" sz="1600" dirty="0" err="1"/>
              <a:t>n,K</a:t>
            </a:r>
            <a:r>
              <a:rPr lang="en-US" sz="1600" dirty="0"/>
              <a:t>) {  #n is sample size; K is number of parts; returns K-length list of indices for each part</a:t>
            </a:r>
          </a:p>
          <a:p>
            <a:pPr marL="0" indent="0">
              <a:buNone/>
            </a:pPr>
            <a:r>
              <a:rPr lang="en-US" sz="1600" dirty="0"/>
              <a:t>   m&lt;-floor(n/K)  #approximate size of each part</a:t>
            </a:r>
          </a:p>
          <a:p>
            <a:pPr marL="0" indent="0">
              <a:buNone/>
            </a:pPr>
            <a:r>
              <a:rPr lang="en-US" sz="1600" dirty="0"/>
              <a:t>   r&lt;-n-m*K  </a:t>
            </a:r>
          </a:p>
          <a:p>
            <a:pPr marL="0" indent="0">
              <a:buNone/>
            </a:pPr>
            <a:r>
              <a:rPr lang="en-US" sz="1600" dirty="0"/>
              <a:t>   I&lt;-sample(</a:t>
            </a:r>
            <a:r>
              <a:rPr lang="en-US" sz="1600" dirty="0" err="1"/>
              <a:t>n,n</a:t>
            </a:r>
            <a:r>
              <a:rPr lang="en-US" sz="1600" dirty="0"/>
              <a:t>)  #random reordering of the indices</a:t>
            </a:r>
          </a:p>
          <a:p>
            <a:pPr marL="0" indent="0">
              <a:buNone/>
            </a:pPr>
            <a:r>
              <a:rPr lang="en-US" sz="1600" dirty="0"/>
              <a:t>   </a:t>
            </a:r>
            <a:r>
              <a:rPr lang="en-US" sz="1600" dirty="0" err="1"/>
              <a:t>Ind</a:t>
            </a:r>
            <a:r>
              <a:rPr lang="en-US" sz="1600" dirty="0"/>
              <a:t>&lt;-list()  #will be list of indices for all K parts</a:t>
            </a:r>
          </a:p>
          <a:p>
            <a:pPr marL="0" indent="0">
              <a:buNone/>
            </a:pPr>
            <a:r>
              <a:rPr lang="en-US" sz="1600" dirty="0"/>
              <a:t>   length(</a:t>
            </a:r>
            <a:r>
              <a:rPr lang="en-US" sz="1600" dirty="0" err="1"/>
              <a:t>Ind</a:t>
            </a:r>
            <a:r>
              <a:rPr lang="en-US" sz="1600" dirty="0"/>
              <a:t>)&lt;-K</a:t>
            </a:r>
          </a:p>
          <a:p>
            <a:pPr marL="0" indent="0">
              <a:buNone/>
            </a:pPr>
            <a:r>
              <a:rPr lang="en-US" sz="1600" dirty="0"/>
              <a:t>   for (k in 1:K) {</a:t>
            </a:r>
          </a:p>
          <a:p>
            <a:pPr marL="0" indent="0">
              <a:buNone/>
            </a:pPr>
            <a:r>
              <a:rPr lang="en-US" sz="1600" dirty="0"/>
              <a:t>      if (k &lt;= r) </a:t>
            </a:r>
            <a:r>
              <a:rPr lang="en-US" sz="1600" dirty="0" err="1"/>
              <a:t>kpart</a:t>
            </a:r>
            <a:r>
              <a:rPr lang="en-US" sz="1600" dirty="0"/>
              <a:t> &lt;- ((m+1)*(k-1)+1):((m+1)*k)  </a:t>
            </a:r>
          </a:p>
          <a:p>
            <a:pPr marL="0" indent="0">
              <a:buNone/>
            </a:pPr>
            <a:r>
              <a:rPr lang="en-US" sz="1600" dirty="0"/>
              <a:t>         else </a:t>
            </a:r>
            <a:r>
              <a:rPr lang="en-US" sz="1600" dirty="0" err="1"/>
              <a:t>kpart</a:t>
            </a:r>
            <a:r>
              <a:rPr lang="en-US" sz="1600" dirty="0"/>
              <a:t>&lt;-((m+1)*</a:t>
            </a:r>
            <a:r>
              <a:rPr lang="en-US" sz="1600" dirty="0" err="1"/>
              <a:t>r+m</a:t>
            </a:r>
            <a:r>
              <a:rPr lang="en-US" sz="1600" dirty="0"/>
              <a:t>*(k-r-1)+1):((m+1)*</a:t>
            </a:r>
            <a:r>
              <a:rPr lang="en-US" sz="1600" dirty="0" err="1"/>
              <a:t>r+m</a:t>
            </a:r>
            <a:r>
              <a:rPr lang="en-US" sz="1600" dirty="0"/>
              <a:t>*(k-r))</a:t>
            </a:r>
          </a:p>
          <a:p>
            <a:pPr marL="0" indent="0">
              <a:buNone/>
            </a:pPr>
            <a:r>
              <a:rPr lang="en-US" sz="1600" dirty="0"/>
              <a:t>      </a:t>
            </a:r>
            <a:r>
              <a:rPr lang="en-US" sz="1600" dirty="0" err="1"/>
              <a:t>Ind</a:t>
            </a:r>
            <a:r>
              <a:rPr lang="en-US" sz="1600" dirty="0"/>
              <a:t>[[k]] &lt;- I[</a:t>
            </a:r>
            <a:r>
              <a:rPr lang="en-US" sz="1600" dirty="0" err="1"/>
              <a:t>kpart</a:t>
            </a:r>
            <a:r>
              <a:rPr lang="en-US" sz="1600" dirty="0"/>
              <a:t>]  #indices for </a:t>
            </a:r>
            <a:r>
              <a:rPr lang="en-US" sz="1600" dirty="0" err="1"/>
              <a:t>kth</a:t>
            </a:r>
            <a:r>
              <a:rPr lang="en-US" sz="1600" dirty="0"/>
              <a:t> part of data</a:t>
            </a:r>
          </a:p>
          <a:p>
            <a:pPr marL="0" indent="0">
              <a:buNone/>
            </a:pPr>
            <a:r>
              <a:rPr lang="en-US" sz="1600" dirty="0"/>
              <a:t>   }</a:t>
            </a:r>
          </a:p>
          <a:p>
            <a:pPr marL="0" indent="0">
              <a:buNone/>
            </a:pPr>
            <a:r>
              <a:rPr lang="en-US" sz="1600" dirty="0"/>
              <a:t>   </a:t>
            </a:r>
            <a:r>
              <a:rPr lang="en-US" sz="1600" dirty="0" err="1"/>
              <a:t>Ind</a:t>
            </a:r>
            <a:endParaRPr lang="en-US" sz="1600" dirty="0"/>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4065235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CPUS Example Continued</a:t>
            </a:r>
            <a:endParaRPr lang="en-US" dirty="0"/>
          </a:p>
        </p:txBody>
      </p:sp>
      <p:sp>
        <p:nvSpPr>
          <p:cNvPr id="3" name="Content Placeholder 2"/>
          <p:cNvSpPr>
            <a:spLocks noGrp="1"/>
          </p:cNvSpPr>
          <p:nvPr>
            <p:ph idx="1"/>
          </p:nvPr>
        </p:nvSpPr>
        <p:spPr/>
        <p:txBody>
          <a:bodyPr/>
          <a:lstStyle/>
          <a:p>
            <a:pPr marL="0" indent="0">
              <a:buNone/>
            </a:pPr>
            <a:r>
              <a:rPr lang="en-US" sz="1600" dirty="0" smtClean="0"/>
              <a:t>##Now use the same CV partition to compare Neural Net and linear </a:t>
            </a:r>
            <a:r>
              <a:rPr lang="en-US" sz="1600" dirty="0" err="1" smtClean="0"/>
              <a:t>reg</a:t>
            </a:r>
            <a:r>
              <a:rPr lang="en-US" sz="1600" dirty="0" smtClean="0"/>
              <a:t> models###</a:t>
            </a:r>
            <a:endParaRPr lang="en-US" sz="1600" dirty="0"/>
          </a:p>
          <a:p>
            <a:pPr marL="744538" indent="-744538">
              <a:buNone/>
            </a:pPr>
            <a:r>
              <a:rPr lang="en-US" sz="1600" dirty="0" err="1"/>
              <a:t>Ind</a:t>
            </a:r>
            <a:r>
              <a:rPr lang="en-US" sz="1600" dirty="0"/>
              <a:t>&lt;-</a:t>
            </a:r>
            <a:r>
              <a:rPr lang="en-US" sz="1600" dirty="0" err="1"/>
              <a:t>CVInd</a:t>
            </a:r>
            <a:r>
              <a:rPr lang="en-US" sz="1600" dirty="0"/>
              <a:t>(n=</a:t>
            </a:r>
            <a:r>
              <a:rPr lang="en-US" sz="1600" dirty="0" err="1"/>
              <a:t>nrow</a:t>
            </a:r>
            <a:r>
              <a:rPr lang="en-US" sz="1600" dirty="0"/>
              <a:t>(CPUS1</a:t>
            </a:r>
            <a:r>
              <a:rPr lang="en-US" sz="1600" dirty="0" smtClean="0"/>
              <a:t>),10)</a:t>
            </a:r>
            <a:endParaRPr lang="en-US" sz="1600" dirty="0"/>
          </a:p>
          <a:p>
            <a:pPr marL="744538" indent="-744538">
              <a:buNone/>
            </a:pPr>
            <a:r>
              <a:rPr lang="en-US" sz="1600" dirty="0"/>
              <a:t>K&lt;-length(</a:t>
            </a:r>
            <a:r>
              <a:rPr lang="en-US" sz="1600" dirty="0" err="1"/>
              <a:t>Ind</a:t>
            </a:r>
            <a:r>
              <a:rPr lang="en-US" sz="1600" dirty="0"/>
              <a:t>)</a:t>
            </a:r>
          </a:p>
          <a:p>
            <a:pPr marL="744538" indent="-744538">
              <a:buNone/>
            </a:pPr>
            <a:r>
              <a:rPr lang="en-US" sz="1600" dirty="0"/>
              <a:t>y&lt;-CPUS1$perf</a:t>
            </a:r>
          </a:p>
          <a:p>
            <a:pPr marL="744538" indent="-744538">
              <a:buNone/>
            </a:pPr>
            <a:r>
              <a:rPr lang="en-US" sz="1600" dirty="0" err="1"/>
              <a:t>yhat</a:t>
            </a:r>
            <a:r>
              <a:rPr lang="en-US" sz="1600" dirty="0"/>
              <a:t>&lt;-y</a:t>
            </a:r>
          </a:p>
          <a:p>
            <a:pPr marL="744538" indent="-744538">
              <a:buNone/>
            </a:pPr>
            <a:r>
              <a:rPr lang="en-US" sz="1600" dirty="0"/>
              <a:t>for (k in 1:K) {</a:t>
            </a:r>
          </a:p>
          <a:p>
            <a:pPr marL="744538" indent="-744538">
              <a:buNone/>
            </a:pPr>
            <a:r>
              <a:rPr lang="en-US" sz="1600" dirty="0"/>
              <a:t>   out&lt;-</a:t>
            </a:r>
            <a:r>
              <a:rPr lang="en-US" sz="1600" dirty="0" err="1"/>
              <a:t>nnet</a:t>
            </a:r>
            <a:r>
              <a:rPr lang="en-US" sz="1600" dirty="0"/>
              <a:t>(perf~.,CPUS1[-</a:t>
            </a:r>
            <a:r>
              <a:rPr lang="en-US" sz="1600" dirty="0" err="1"/>
              <a:t>Ind</a:t>
            </a:r>
            <a:r>
              <a:rPr lang="en-US" sz="1600" dirty="0"/>
              <a:t>[[k]],],</a:t>
            </a:r>
            <a:r>
              <a:rPr lang="en-US" sz="1600" dirty="0" err="1" smtClean="0"/>
              <a:t>linout</a:t>
            </a:r>
            <a:r>
              <a:rPr lang="en-US" sz="1600" dirty="0" smtClean="0"/>
              <a:t>=</a:t>
            </a:r>
            <a:r>
              <a:rPr lang="en-US" sz="1600" dirty="0" err="1" smtClean="0"/>
              <a:t>T,skip</a:t>
            </a:r>
            <a:r>
              <a:rPr lang="en-US" sz="1600" dirty="0" smtClean="0"/>
              <a:t>=</a:t>
            </a:r>
            <a:r>
              <a:rPr lang="en-US" sz="1600" dirty="0" err="1" smtClean="0"/>
              <a:t>T,size</a:t>
            </a:r>
            <a:r>
              <a:rPr lang="en-US" sz="1600" dirty="0" smtClean="0"/>
              <a:t>=10,decay=0.05,maxit=1000,trace=F</a:t>
            </a:r>
            <a:r>
              <a:rPr lang="en-US" sz="1600" dirty="0"/>
              <a:t>)</a:t>
            </a:r>
          </a:p>
          <a:p>
            <a:pPr marL="744538" indent="-744538">
              <a:buNone/>
            </a:pPr>
            <a:r>
              <a:rPr lang="en-US" sz="1600" dirty="0"/>
              <a:t>   </a:t>
            </a:r>
            <a:r>
              <a:rPr lang="en-US" sz="1600" dirty="0" err="1"/>
              <a:t>yhat</a:t>
            </a:r>
            <a:r>
              <a:rPr lang="en-US" sz="1600" dirty="0"/>
              <a:t>[</a:t>
            </a:r>
            <a:r>
              <a:rPr lang="en-US" sz="1600" dirty="0" err="1"/>
              <a:t>Ind</a:t>
            </a:r>
            <a:r>
              <a:rPr lang="en-US" sz="1600" dirty="0"/>
              <a:t>[[k]]]&lt;-</a:t>
            </a:r>
            <a:r>
              <a:rPr lang="en-US" sz="1600" dirty="0" err="1"/>
              <a:t>as.numeric</a:t>
            </a:r>
            <a:r>
              <a:rPr lang="en-US" sz="1600" dirty="0"/>
              <a:t>(predict(out,CPUS1[</a:t>
            </a:r>
            <a:r>
              <a:rPr lang="en-US" sz="1600" dirty="0" err="1"/>
              <a:t>Ind</a:t>
            </a:r>
            <a:r>
              <a:rPr lang="en-US" sz="1600" dirty="0"/>
              <a:t>[[k]],]))</a:t>
            </a:r>
          </a:p>
          <a:p>
            <a:pPr marL="744538" indent="-744538">
              <a:buNone/>
            </a:pPr>
            <a:r>
              <a:rPr lang="en-US" sz="1600" dirty="0"/>
              <a:t>}</a:t>
            </a:r>
          </a:p>
          <a:p>
            <a:pPr marL="744538" indent="-744538">
              <a:buNone/>
            </a:pPr>
            <a:r>
              <a:rPr lang="en-US" sz="1600" dirty="0" smtClean="0"/>
              <a:t>e1=y-</a:t>
            </a:r>
            <a:r>
              <a:rPr lang="en-US" sz="1600" dirty="0" err="1" smtClean="0"/>
              <a:t>yhat</a:t>
            </a:r>
            <a:endParaRPr lang="en-US" sz="1600" dirty="0"/>
          </a:p>
          <a:p>
            <a:pPr marL="744538" indent="-744538">
              <a:buNone/>
            </a:pPr>
            <a:r>
              <a:rPr lang="en-US" sz="1600" dirty="0" smtClean="0"/>
              <a:t>#</a:t>
            </a:r>
            <a:r>
              <a:rPr lang="en-US" sz="1600" dirty="0"/>
              <a:t>now compare to linear regression with same CV index partition</a:t>
            </a:r>
          </a:p>
          <a:p>
            <a:pPr marL="744538" indent="-744538">
              <a:buNone/>
            </a:pPr>
            <a:r>
              <a:rPr lang="en-US" sz="1600" dirty="0"/>
              <a:t>for (k in 1:K) {</a:t>
            </a:r>
          </a:p>
          <a:p>
            <a:pPr marL="744538" indent="-744538">
              <a:buNone/>
            </a:pPr>
            <a:r>
              <a:rPr lang="en-US" sz="1600" dirty="0"/>
              <a:t> </a:t>
            </a:r>
            <a:r>
              <a:rPr lang="en-US" sz="1600" dirty="0" smtClean="0"/>
              <a:t>  out&lt;-lm(perf~.,CPUS1[-</a:t>
            </a:r>
            <a:r>
              <a:rPr lang="en-US" sz="1600" dirty="0" err="1" smtClean="0"/>
              <a:t>Ind</a:t>
            </a:r>
            <a:r>
              <a:rPr lang="en-US" sz="1600" dirty="0" smtClean="0"/>
              <a:t>[[k]],])</a:t>
            </a:r>
            <a:endParaRPr lang="en-US" sz="1600" dirty="0"/>
          </a:p>
          <a:p>
            <a:pPr marL="744538" indent="-744538">
              <a:buNone/>
            </a:pPr>
            <a:r>
              <a:rPr lang="en-US" sz="1600" dirty="0"/>
              <a:t>   </a:t>
            </a:r>
            <a:r>
              <a:rPr lang="en-US" sz="1600" dirty="0" err="1"/>
              <a:t>yhat</a:t>
            </a:r>
            <a:r>
              <a:rPr lang="en-US" sz="1600" dirty="0"/>
              <a:t>[</a:t>
            </a:r>
            <a:r>
              <a:rPr lang="en-US" sz="1600" dirty="0" err="1"/>
              <a:t>Ind</a:t>
            </a:r>
            <a:r>
              <a:rPr lang="en-US" sz="1600" dirty="0"/>
              <a:t>[[k]]]&lt;-</a:t>
            </a:r>
            <a:r>
              <a:rPr lang="en-US" sz="1600" dirty="0" err="1"/>
              <a:t>as.numeric</a:t>
            </a:r>
            <a:r>
              <a:rPr lang="en-US" sz="1600" dirty="0"/>
              <a:t>(predict(out,CPUS1[</a:t>
            </a:r>
            <a:r>
              <a:rPr lang="en-US" sz="1600" dirty="0" err="1"/>
              <a:t>Ind</a:t>
            </a:r>
            <a:r>
              <a:rPr lang="en-US" sz="1600" dirty="0"/>
              <a:t>[[k]],]))</a:t>
            </a:r>
          </a:p>
          <a:p>
            <a:pPr marL="744538" indent="-744538">
              <a:buNone/>
            </a:pPr>
            <a:r>
              <a:rPr lang="en-US" sz="1600" dirty="0"/>
              <a:t>}</a:t>
            </a:r>
          </a:p>
          <a:p>
            <a:pPr marL="744538" indent="-744538">
              <a:buNone/>
            </a:pPr>
            <a:r>
              <a:rPr lang="en-US" sz="1600" dirty="0" smtClean="0"/>
              <a:t>e2=y-</a:t>
            </a:r>
            <a:r>
              <a:rPr lang="en-US" sz="1600" dirty="0" err="1" smtClean="0"/>
              <a:t>yhat</a:t>
            </a:r>
            <a:endParaRPr lang="en-US" sz="1600" dirty="0"/>
          </a:p>
          <a:p>
            <a:pPr marL="744538" indent="-744538">
              <a:buNone/>
            </a:pPr>
            <a:r>
              <a:rPr lang="en-US" sz="1600" dirty="0" smtClean="0"/>
              <a:t>c(</a:t>
            </a:r>
            <a:r>
              <a:rPr lang="en-US" sz="1600" dirty="0" err="1" smtClean="0"/>
              <a:t>sd</a:t>
            </a:r>
            <a:r>
              <a:rPr lang="en-US" sz="1600" dirty="0" smtClean="0"/>
              <a:t>(e1),</a:t>
            </a:r>
            <a:r>
              <a:rPr lang="en-US" sz="1600" dirty="0" err="1" smtClean="0"/>
              <a:t>sd</a:t>
            </a:r>
            <a:r>
              <a:rPr lang="en-US" sz="1600" dirty="0" smtClean="0"/>
              <a:t>(e2))</a:t>
            </a:r>
            <a:endParaRPr lang="en-US" sz="1600" dirty="0"/>
          </a:p>
        </p:txBody>
      </p:sp>
    </p:spTree>
    <p:extLst>
      <p:ext uri="{BB962C8B-B14F-4D97-AF65-F5344CB8AC3E}">
        <p14:creationId xmlns:p14="http://schemas.microsoft.com/office/powerpoint/2010/main" val="1579626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The </a:t>
            </a:r>
            <a:r>
              <a:rPr lang="en-US" dirty="0"/>
              <a:t>best value of </a:t>
            </a:r>
            <a:r>
              <a:rPr lang="en-US" i="1" dirty="0" smtClean="0">
                <a:latin typeface="Symbol" panose="05050102010706020507" pitchFamily="18" charset="2"/>
              </a:rPr>
              <a:t>l</a:t>
            </a:r>
            <a:r>
              <a:rPr lang="en-US" dirty="0" smtClean="0"/>
              <a:t> is the value that results in the smallest SSE</a:t>
            </a:r>
            <a:r>
              <a:rPr lang="en-US" baseline="-25000" dirty="0" smtClean="0"/>
              <a:t>CV</a:t>
            </a:r>
            <a:r>
              <a:rPr lang="en-US" dirty="0" smtClean="0"/>
              <a:t> (or equivalently, the largest CV r^2, smallest CV SD(e), </a:t>
            </a:r>
            <a:r>
              <a:rPr lang="en-US" dirty="0" err="1" smtClean="0"/>
              <a:t>etc</a:t>
            </a:r>
            <a:r>
              <a:rPr lang="en-US" dirty="0" smtClean="0"/>
              <a:t>). </a:t>
            </a:r>
            <a:endParaRPr lang="en-US" dirty="0"/>
          </a:p>
          <a:p>
            <a:r>
              <a:rPr lang="en-US" dirty="0"/>
              <a:t>How can we decide the best number of hidden layer nodes?</a:t>
            </a:r>
          </a:p>
          <a:p>
            <a:r>
              <a:rPr lang="en-US" dirty="0" smtClean="0"/>
              <a:t>Why should we use the same CV partition when comparing two models?</a:t>
            </a:r>
          </a:p>
          <a:p>
            <a:r>
              <a:rPr lang="en-US" dirty="0" smtClean="0"/>
              <a:t>What are the pros and cons of n-fold CV versus K-fold CV for other K, e.g., 3, 5, or 10?</a:t>
            </a:r>
          </a:p>
        </p:txBody>
      </p:sp>
    </p:spTree>
    <p:extLst>
      <p:ext uri="{BB962C8B-B14F-4D97-AF65-F5344CB8AC3E}">
        <p14:creationId xmlns:p14="http://schemas.microsoft.com/office/powerpoint/2010/main" val="448138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Predictive Modeling of Income Data</a:t>
            </a:r>
            <a:endParaRPr lang="en-US" dirty="0"/>
          </a:p>
        </p:txBody>
      </p:sp>
      <p:sp>
        <p:nvSpPr>
          <p:cNvPr id="3" name="Content Placeholder 2"/>
          <p:cNvSpPr>
            <a:spLocks noGrp="1"/>
          </p:cNvSpPr>
          <p:nvPr>
            <p:ph idx="1"/>
          </p:nvPr>
        </p:nvSpPr>
        <p:spPr/>
        <p:txBody>
          <a:bodyPr/>
          <a:lstStyle/>
          <a:p>
            <a:r>
              <a:rPr lang="en-US" sz="2000" dirty="0" smtClean="0"/>
              <a:t>Data in adult_train.csv is from the 1994 US Census (also </a:t>
            </a:r>
            <a:r>
              <a:rPr lang="en-US" sz="2000" dirty="0"/>
              <a:t>see http://archive.ics.uci.edu/ml/datasets/Census+Income)</a:t>
            </a:r>
            <a:endParaRPr lang="en-US" sz="2000" dirty="0" smtClean="0"/>
          </a:p>
          <a:p>
            <a:r>
              <a:rPr lang="en-US" sz="2000" dirty="0" smtClean="0"/>
              <a:t>32561 cases, with 15 variables. This is a small sample from the US census with 15 potentially relevant variables. Each row represents a "similar" population segment with </a:t>
            </a:r>
            <a:r>
              <a:rPr lang="en-US" sz="2000" dirty="0"/>
              <a:t>weight given by "</a:t>
            </a:r>
            <a:r>
              <a:rPr lang="en-US" sz="2000" dirty="0" err="1"/>
              <a:t>fnlwgt</a:t>
            </a:r>
            <a:r>
              <a:rPr lang="en-US" sz="2000" dirty="0"/>
              <a:t>" </a:t>
            </a:r>
            <a:endParaRPr lang="en-US" sz="2000" dirty="0" smtClean="0"/>
          </a:p>
          <a:p>
            <a:r>
              <a:rPr lang="en-US" sz="2000" dirty="0" smtClean="0"/>
              <a:t>income has been converted to a binary categorical variable (&lt;= or &gt; 50k) with roughly a 75%/25% population split </a:t>
            </a:r>
          </a:p>
          <a:p>
            <a:r>
              <a:rPr lang="en-US" sz="2000" dirty="0" smtClean="0"/>
              <a:t>Later we will fit predictive models to classify income based on the other variables (classification). Here, the objective is to predict the number of hours per week spent working based on the other variables (regression)</a:t>
            </a:r>
          </a:p>
          <a:p>
            <a:r>
              <a:rPr lang="en-US" sz="2000" dirty="0" smtClean="0"/>
              <a:t>This is already a very cleaned data set, but we may need to do a little additional cleaning</a:t>
            </a:r>
          </a:p>
          <a:p>
            <a:pPr lvl="1"/>
            <a:r>
              <a:rPr lang="en-US" sz="2000" dirty="0" smtClean="0"/>
              <a:t>What should we do about the missing "?" values</a:t>
            </a:r>
            <a:endParaRPr lang="en-US" sz="2000" dirty="0"/>
          </a:p>
        </p:txBody>
      </p:sp>
    </p:spTree>
    <p:extLst>
      <p:ext uri="{BB962C8B-B14F-4D97-AF65-F5344CB8AC3E}">
        <p14:creationId xmlns:p14="http://schemas.microsoft.com/office/powerpoint/2010/main" val="2452929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Few </a:t>
            </a:r>
            <a:r>
              <a:rPr lang="en-US" dirty="0"/>
              <a:t>R</a:t>
            </a:r>
            <a:r>
              <a:rPr lang="en-US" dirty="0" smtClean="0"/>
              <a:t>ows</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1190495"/>
            <a:ext cx="9151938" cy="5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86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in the Data</a:t>
            </a:r>
            <a:endParaRPr lang="en-US" dirty="0"/>
          </a:p>
        </p:txBody>
      </p:sp>
      <p:sp>
        <p:nvSpPr>
          <p:cNvPr id="3" name="Content Placeholder 2"/>
          <p:cNvSpPr>
            <a:spLocks noGrp="1"/>
          </p:cNvSpPr>
          <p:nvPr>
            <p:ph idx="1"/>
          </p:nvPr>
        </p:nvSpPr>
        <p:spPr/>
        <p:txBody>
          <a:bodyPr/>
          <a:lstStyle/>
          <a:p>
            <a:pPr marL="457200" indent="-457200">
              <a:buNone/>
            </a:pPr>
            <a:r>
              <a:rPr lang="en-US" sz="1600" dirty="0"/>
              <a:t>XX&lt;-</a:t>
            </a:r>
            <a:r>
              <a:rPr lang="en-US" sz="1600" dirty="0" err="1"/>
              <a:t>read.table</a:t>
            </a:r>
            <a:r>
              <a:rPr lang="en-US" sz="1600" dirty="0"/>
              <a:t>("adult_train.csv",</a:t>
            </a:r>
            <a:r>
              <a:rPr lang="en-US" sz="1600" dirty="0" err="1"/>
              <a:t>sep</a:t>
            </a:r>
            <a:r>
              <a:rPr lang="en-US" sz="1600" dirty="0"/>
              <a:t>=",",header=</a:t>
            </a:r>
            <a:r>
              <a:rPr lang="en-US" sz="1600" dirty="0" err="1"/>
              <a:t>TRUE,strip.white</a:t>
            </a:r>
            <a:r>
              <a:rPr lang="en-US" sz="1600" dirty="0"/>
              <a:t>=</a:t>
            </a:r>
            <a:r>
              <a:rPr lang="en-US" sz="1600" dirty="0" err="1"/>
              <a:t>TRUE,na.strings</a:t>
            </a:r>
            <a:r>
              <a:rPr lang="en-US" sz="1600" dirty="0"/>
              <a:t>="?")</a:t>
            </a:r>
          </a:p>
          <a:p>
            <a:pPr marL="457200" indent="-457200">
              <a:buNone/>
            </a:pPr>
            <a:r>
              <a:rPr lang="en-US" sz="1600" dirty="0"/>
              <a:t>XX&lt;-</a:t>
            </a:r>
            <a:r>
              <a:rPr lang="en-US" sz="1600" dirty="0" err="1"/>
              <a:t>na.omit</a:t>
            </a:r>
            <a:r>
              <a:rPr lang="en-US" sz="1600" dirty="0"/>
              <a:t>(XX)</a:t>
            </a:r>
          </a:p>
          <a:p>
            <a:pPr marL="457200" indent="-457200">
              <a:buNone/>
            </a:pPr>
            <a:r>
              <a:rPr lang="en-US" sz="1600" dirty="0"/>
              <a:t>INCOME&lt;-XX</a:t>
            </a:r>
          </a:p>
          <a:p>
            <a:pPr marL="457200" indent="-457200">
              <a:buNone/>
            </a:pPr>
            <a:r>
              <a:rPr lang="en-US" sz="1600" dirty="0"/>
              <a:t>INCOME[,</a:t>
            </a:r>
            <a:r>
              <a:rPr lang="en-US" sz="1600" dirty="0" smtClean="0"/>
              <a:t>c(1,5,11,12,13)]&lt;-</a:t>
            </a:r>
            <a:r>
              <a:rPr lang="en-US" sz="1600" dirty="0"/>
              <a:t>scale(INCOME[,</a:t>
            </a:r>
            <a:r>
              <a:rPr lang="en-US" sz="1600" dirty="0" smtClean="0"/>
              <a:t>c(1,5,11,12,13)]) </a:t>
            </a:r>
            <a:r>
              <a:rPr lang="en-US" sz="1600" dirty="0"/>
              <a:t>#standardize the continuous </a:t>
            </a:r>
            <a:r>
              <a:rPr lang="en-US" sz="1600" dirty="0" smtClean="0"/>
              <a:t>variables</a:t>
            </a:r>
            <a:endParaRPr lang="en-US" sz="1600" dirty="0"/>
          </a:p>
          <a:p>
            <a:pPr marL="457200" indent="-457200">
              <a:buNone/>
            </a:pPr>
            <a:endParaRPr lang="en-US" sz="1600" dirty="0" smtClean="0"/>
          </a:p>
          <a:p>
            <a:pPr marL="457200" indent="-457200">
              <a:buNone/>
            </a:pPr>
            <a:endParaRPr lang="en-US" sz="1600" dirty="0"/>
          </a:p>
          <a:p>
            <a:pPr marL="457200" indent="-457200">
              <a:buNone/>
            </a:pPr>
            <a:endParaRPr lang="en-US" sz="1600" dirty="0" smtClean="0"/>
          </a:p>
          <a:p>
            <a:r>
              <a:rPr lang="en-US" sz="2000" dirty="0" err="1" smtClean="0"/>
              <a:t>strip.white</a:t>
            </a:r>
            <a:r>
              <a:rPr lang="en-US" sz="2000" dirty="0" smtClean="0"/>
              <a:t>=TRUE removes leading/trailing blank space in character fields, so it can recognize the "?" missing values</a:t>
            </a:r>
          </a:p>
          <a:p>
            <a:endParaRPr lang="en-US" sz="2000" dirty="0"/>
          </a:p>
          <a:p>
            <a:r>
              <a:rPr lang="en-US" sz="2000" dirty="0" smtClean="0"/>
              <a:t>What should we do about "</a:t>
            </a:r>
            <a:r>
              <a:rPr lang="en-US" sz="2000" dirty="0" err="1" smtClean="0"/>
              <a:t>fnlwgt</a:t>
            </a:r>
            <a:r>
              <a:rPr lang="en-US" sz="2000" dirty="0" smtClean="0"/>
              <a:t>", which is a weight assigned to the segment of the population represented by each row?</a:t>
            </a:r>
            <a:endParaRPr lang="en-US" sz="1800" dirty="0"/>
          </a:p>
        </p:txBody>
      </p:sp>
    </p:spTree>
    <p:extLst>
      <p:ext uri="{BB962C8B-B14F-4D97-AF65-F5344CB8AC3E}">
        <p14:creationId xmlns:p14="http://schemas.microsoft.com/office/powerpoint/2010/main" val="3590829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Preliminary Exploratory Analyses</a:t>
            </a:r>
            <a:endParaRPr lang="en-US" dirty="0"/>
          </a:p>
        </p:txBody>
      </p:sp>
      <p:sp>
        <p:nvSpPr>
          <p:cNvPr id="3" name="Content Placeholder 2"/>
          <p:cNvSpPr>
            <a:spLocks noGrp="1"/>
          </p:cNvSpPr>
          <p:nvPr>
            <p:ph idx="1"/>
          </p:nvPr>
        </p:nvSpPr>
        <p:spPr>
          <a:xfrm>
            <a:off x="457200" y="1219200"/>
            <a:ext cx="8229600" cy="2137954"/>
          </a:xfrm>
        </p:spPr>
        <p:txBody>
          <a:bodyPr/>
          <a:lstStyle/>
          <a:p>
            <a:pPr marL="457200" indent="-457200">
              <a:buNone/>
            </a:pPr>
            <a:r>
              <a:rPr lang="en-US" sz="1600" dirty="0"/>
              <a:t>##exploring individual variables</a:t>
            </a:r>
          </a:p>
          <a:p>
            <a:pPr marL="457200" indent="-457200">
              <a:buNone/>
            </a:pPr>
            <a:r>
              <a:rPr lang="en-US" sz="1600" dirty="0" smtClean="0"/>
              <a:t>summary(INCOME)</a:t>
            </a:r>
          </a:p>
          <a:p>
            <a:pPr marL="457200" indent="-457200">
              <a:buNone/>
            </a:pPr>
            <a:r>
              <a:rPr lang="en-US" sz="1600" dirty="0" smtClean="0"/>
              <a:t>par(</a:t>
            </a:r>
            <a:r>
              <a:rPr lang="en-US" sz="1600" dirty="0" err="1" smtClean="0"/>
              <a:t>mfrow</a:t>
            </a:r>
            <a:r>
              <a:rPr lang="en-US" sz="1600" dirty="0" smtClean="0"/>
              <a:t>=c(2,3)); for </a:t>
            </a:r>
            <a:r>
              <a:rPr lang="en-US" sz="1600" dirty="0"/>
              <a:t>(i in c(1,5,11,12,13)) </a:t>
            </a:r>
            <a:r>
              <a:rPr lang="en-US" sz="1600" dirty="0" err="1"/>
              <a:t>hist</a:t>
            </a:r>
            <a:r>
              <a:rPr lang="en-US" sz="1600" dirty="0"/>
              <a:t>(XX[[i]],</a:t>
            </a:r>
            <a:r>
              <a:rPr lang="en-US" sz="1600" dirty="0" err="1"/>
              <a:t>xlab</a:t>
            </a:r>
            <a:r>
              <a:rPr lang="en-US" sz="1600" dirty="0"/>
              <a:t>=names(XX)[i</a:t>
            </a:r>
            <a:r>
              <a:rPr lang="en-US" sz="1600" dirty="0" smtClean="0"/>
              <a:t>]); plot(XX[[15]])</a:t>
            </a:r>
          </a:p>
          <a:p>
            <a:pPr marL="457200" indent="-457200">
              <a:buNone/>
            </a:pPr>
            <a:r>
              <a:rPr lang="en-US" sz="1600" dirty="0" smtClean="0"/>
              <a:t>par(</a:t>
            </a:r>
            <a:r>
              <a:rPr lang="en-US" sz="1600" dirty="0" err="1" smtClean="0"/>
              <a:t>mfrow</a:t>
            </a:r>
            <a:r>
              <a:rPr lang="en-US" sz="1600" dirty="0" smtClean="0"/>
              <a:t>=c(1,1)); plot(XX[[</a:t>
            </a:r>
            <a:r>
              <a:rPr lang="en-US" sz="1600" dirty="0"/>
              <a:t>2</a:t>
            </a:r>
            <a:r>
              <a:rPr lang="en-US" sz="1600" dirty="0" smtClean="0"/>
              <a:t>]],</a:t>
            </a:r>
            <a:r>
              <a:rPr lang="en-US" sz="1600" dirty="0" err="1" smtClean="0"/>
              <a:t>cex.names</a:t>
            </a:r>
            <a:r>
              <a:rPr lang="en-US" sz="1600" dirty="0" smtClean="0"/>
              <a:t>=.7)</a:t>
            </a:r>
            <a:endParaRPr lang="en-US" sz="1600" dirty="0"/>
          </a:p>
          <a:p>
            <a:pPr marL="457200" indent="-457200">
              <a:buNone/>
            </a:pPr>
            <a:r>
              <a:rPr lang="en-US" sz="1600" dirty="0"/>
              <a:t>for (i in </a:t>
            </a:r>
            <a:r>
              <a:rPr lang="en-US" sz="1600" dirty="0" smtClean="0"/>
              <a:t>c(2,4,6,7,8,9,10,14,15</a:t>
            </a:r>
            <a:r>
              <a:rPr lang="en-US" sz="1600" dirty="0"/>
              <a:t>)) </a:t>
            </a:r>
            <a:r>
              <a:rPr lang="en-US" sz="1600" dirty="0" smtClean="0"/>
              <a:t>print(round(table(XX</a:t>
            </a:r>
            <a:r>
              <a:rPr lang="en-US" sz="1600" dirty="0"/>
              <a:t>[[i]])/</a:t>
            </a:r>
            <a:r>
              <a:rPr lang="en-US" sz="1600" dirty="0" err="1"/>
              <a:t>nrow</a:t>
            </a:r>
            <a:r>
              <a:rPr lang="en-US" sz="1600" dirty="0"/>
              <a:t>(XX</a:t>
            </a:r>
            <a:r>
              <a:rPr lang="en-US" sz="1600" dirty="0" smtClean="0"/>
              <a:t>),3))</a:t>
            </a:r>
            <a:endParaRPr lang="en-US" sz="1600" dirty="0"/>
          </a:p>
          <a:p>
            <a:pPr marL="457200" indent="-457200">
              <a:buNone/>
            </a:pPr>
            <a:endParaRPr lang="en-US" sz="1600" dirty="0" smtClean="0"/>
          </a:p>
        </p:txBody>
      </p:sp>
      <p:sp>
        <p:nvSpPr>
          <p:cNvPr id="5" name="Content Placeholder 2"/>
          <p:cNvSpPr txBox="1">
            <a:spLocks/>
          </p:cNvSpPr>
          <p:nvPr/>
        </p:nvSpPr>
        <p:spPr bwMode="auto">
          <a:xfrm>
            <a:off x="452844" y="2795467"/>
            <a:ext cx="3339731" cy="3892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a:buNone/>
            </a:pPr>
            <a:r>
              <a:rPr lang="en-US" sz="2000" kern="0" dirty="0">
                <a:solidFill>
                  <a:srgbClr val="000000"/>
                </a:solidFill>
              </a:rPr>
              <a:t>S</a:t>
            </a:r>
            <a:r>
              <a:rPr lang="en-US" sz="2000" kern="0" dirty="0" smtClean="0">
                <a:solidFill>
                  <a:srgbClr val="000000"/>
                </a:solidFill>
              </a:rPr>
              <a:t>hould we be concerned with anything here or do any further cleaning?</a:t>
            </a:r>
            <a:endParaRPr lang="en-US" sz="1800" kern="0" dirty="0">
              <a:solidFill>
                <a:srgbClr val="000000"/>
              </a:solidFill>
            </a:endParaRPr>
          </a:p>
          <a:p>
            <a:pPr marL="0" indent="0">
              <a:buNone/>
            </a:pPr>
            <a:endParaRPr lang="en-US" sz="1600" kern="0" dirty="0" smtClean="0"/>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541" y="2795467"/>
            <a:ext cx="5197911" cy="403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74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Graphical Depiction of a Neural </a:t>
            </a:r>
            <a:r>
              <a:rPr lang="en-US" dirty="0" smtClean="0"/>
              <a:t>Network with a Single Hidden Layer</a:t>
            </a:r>
            <a:endParaRPr lang="en-US" dirty="0"/>
          </a:p>
        </p:txBody>
      </p:sp>
      <p:sp>
        <p:nvSpPr>
          <p:cNvPr id="3" name="Content Placeholder 2"/>
          <p:cNvSpPr>
            <a:spLocks noGrp="1"/>
          </p:cNvSpPr>
          <p:nvPr>
            <p:ph idx="1"/>
          </p:nvPr>
        </p:nvSpPr>
        <p:spPr>
          <a:xfrm>
            <a:off x="1920486" y="1529178"/>
            <a:ext cx="687788" cy="659076"/>
          </a:xfrm>
        </p:spPr>
        <p:txBody>
          <a:bodyPr lIns="0" tIns="0" rIns="0" bIns="0"/>
          <a:lstStyle/>
          <a:p>
            <a:pPr marL="0" indent="0" algn="ctr">
              <a:spcBef>
                <a:spcPts val="0"/>
              </a:spcBef>
              <a:buNone/>
            </a:pPr>
            <a:r>
              <a:rPr lang="en-US" sz="1800" dirty="0"/>
              <a:t>i</a:t>
            </a:r>
            <a:r>
              <a:rPr lang="en-US" sz="1800" dirty="0" smtClean="0"/>
              <a:t>nput</a:t>
            </a:r>
          </a:p>
          <a:p>
            <a:pPr marL="0" indent="0" algn="ctr">
              <a:spcBef>
                <a:spcPts val="0"/>
              </a:spcBef>
              <a:buNone/>
            </a:pPr>
            <a:r>
              <a:rPr lang="en-US" sz="1800" dirty="0" smtClean="0"/>
              <a:t>layer</a:t>
            </a:r>
            <a:endParaRPr lang="en-US" sz="1800" dirty="0"/>
          </a:p>
        </p:txBody>
      </p:sp>
      <p:sp>
        <p:nvSpPr>
          <p:cNvPr id="6" name="Flowchart: Connector 5"/>
          <p:cNvSpPr/>
          <p:nvPr/>
        </p:nvSpPr>
        <p:spPr>
          <a:xfrm>
            <a:off x="2081500" y="2529121"/>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7" name="Flowchart: Connector 6"/>
          <p:cNvSpPr/>
          <p:nvPr/>
        </p:nvSpPr>
        <p:spPr>
          <a:xfrm>
            <a:off x="2081500" y="3284121"/>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X</a:t>
            </a:r>
            <a:r>
              <a:rPr lang="en-US" sz="1200" baseline="-250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9" name="Flowchart: Connector 8"/>
          <p:cNvSpPr/>
          <p:nvPr/>
        </p:nvSpPr>
        <p:spPr>
          <a:xfrm>
            <a:off x="2081500" y="3967559"/>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X</a:t>
            </a:r>
            <a:r>
              <a:rPr lang="en-US" sz="1200" baseline="-25000" dirty="0" smtClean="0">
                <a:solidFill>
                  <a:schemeClr val="tx1"/>
                </a:solidFill>
                <a:latin typeface="Times New Roman" panose="02020603050405020304" pitchFamily="18" charset="0"/>
                <a:cs typeface="Times New Roman" panose="02020603050405020304" pitchFamily="18" charset="0"/>
              </a:rPr>
              <a:t>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10" name="Flowchart: Connector 9"/>
          <p:cNvSpPr/>
          <p:nvPr/>
        </p:nvSpPr>
        <p:spPr>
          <a:xfrm>
            <a:off x="2081500" y="540431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err="1" smtClean="0">
                <a:solidFill>
                  <a:schemeClr val="tx1"/>
                </a:solidFill>
                <a:latin typeface="Times New Roman" panose="02020603050405020304" pitchFamily="18" charset="0"/>
                <a:cs typeface="Times New Roman" panose="02020603050405020304" pitchFamily="18" charset="0"/>
              </a:rPr>
              <a:t>X</a:t>
            </a:r>
            <a:r>
              <a:rPr lang="en-US" sz="1200" i="1" baseline="-25000" dirty="0" err="1" smtClean="0">
                <a:solidFill>
                  <a:schemeClr val="tx1"/>
                </a:solidFill>
                <a:latin typeface="Times New Roman" panose="02020603050405020304" pitchFamily="18" charset="0"/>
                <a:cs typeface="Times New Roman" panose="02020603050405020304" pitchFamily="18" charset="0"/>
              </a:rPr>
              <a:t>k</a:t>
            </a:r>
            <a:endParaRPr lang="en-US" sz="1200" i="1" baseline="-25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2143353" y="4579677"/>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143353" y="4579677"/>
                <a:ext cx="242054" cy="492443"/>
              </a:xfrm>
              <a:prstGeom prst="rect">
                <a:avLst/>
              </a:prstGeom>
              <a:blipFill rotWithShape="0">
                <a:blip r:embed="rId2"/>
                <a:stretch>
                  <a:fillRect/>
                </a:stretch>
              </a:blipFill>
            </p:spPr>
            <p:txBody>
              <a:bodyPr/>
              <a:lstStyle/>
              <a:p>
                <a:r>
                  <a:rPr lang="en-US">
                    <a:noFill/>
                  </a:rPr>
                  <a:t> </a:t>
                </a:r>
              </a:p>
            </p:txBody>
          </p:sp>
        </mc:Fallback>
      </mc:AlternateContent>
      <p:sp>
        <p:nvSpPr>
          <p:cNvPr id="21" name="Flowchart: Connector 20"/>
          <p:cNvSpPr/>
          <p:nvPr/>
        </p:nvSpPr>
        <p:spPr>
          <a:xfrm>
            <a:off x="4070650" y="2196926"/>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2" name="Flowchart: Connector 21"/>
          <p:cNvSpPr/>
          <p:nvPr/>
        </p:nvSpPr>
        <p:spPr>
          <a:xfrm>
            <a:off x="4070650" y="2943976"/>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3" name="Flowchart: Connector 22"/>
          <p:cNvSpPr/>
          <p:nvPr/>
        </p:nvSpPr>
        <p:spPr>
          <a:xfrm>
            <a:off x="4070650" y="363536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4" name="Flowchart: Connector 23"/>
          <p:cNvSpPr/>
          <p:nvPr/>
        </p:nvSpPr>
        <p:spPr>
          <a:xfrm>
            <a:off x="4070650" y="5811593"/>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i="1" baseline="-25000" dirty="0" smtClean="0">
                <a:solidFill>
                  <a:schemeClr val="tx1"/>
                </a:solidFill>
                <a:latin typeface="Times New Roman" panose="02020603050405020304" pitchFamily="18" charset="0"/>
                <a:cs typeface="Times New Roman" panose="02020603050405020304" pitchFamily="18" charset="0"/>
              </a:rPr>
              <a:t>M</a:t>
            </a:r>
            <a:endParaRPr lang="en-US" sz="1100" i="1" baseline="-40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p:cNvSpPr txBox="1"/>
              <p:nvPr/>
            </p:nvSpPr>
            <p:spPr>
              <a:xfrm>
                <a:off x="4132503" y="4549630"/>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132503" y="4549630"/>
                <a:ext cx="242054" cy="492443"/>
              </a:xfrm>
              <a:prstGeom prst="rect">
                <a:avLst/>
              </a:prstGeom>
              <a:blipFill rotWithShape="0">
                <a:blip r:embed="rId3"/>
                <a:stretch>
                  <a:fillRect/>
                </a:stretch>
              </a:blipFill>
            </p:spPr>
            <p:txBody>
              <a:bodyPr/>
              <a:lstStyle/>
              <a:p>
                <a:r>
                  <a:rPr lang="en-US">
                    <a:noFill/>
                  </a:rPr>
                  <a:t> </a:t>
                </a:r>
              </a:p>
            </p:txBody>
          </p:sp>
        </mc:Fallback>
      </mc:AlternateContent>
      <p:sp>
        <p:nvSpPr>
          <p:cNvPr id="26" name="Content Placeholder 2"/>
          <p:cNvSpPr txBox="1">
            <a:spLocks/>
          </p:cNvSpPr>
          <p:nvPr/>
        </p:nvSpPr>
        <p:spPr bwMode="auto">
          <a:xfrm>
            <a:off x="3909635" y="1494190"/>
            <a:ext cx="710071" cy="729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hidden</a:t>
            </a:r>
          </a:p>
          <a:p>
            <a:pPr marL="0" indent="0" algn="ctr">
              <a:spcBef>
                <a:spcPts val="0"/>
              </a:spcBef>
              <a:buFontTx/>
              <a:buNone/>
            </a:pPr>
            <a:r>
              <a:rPr lang="en-US" sz="1800" kern="0" dirty="0" smtClean="0"/>
              <a:t>layer</a:t>
            </a:r>
            <a:endParaRPr lang="en-US" sz="1800" kern="0" dirty="0"/>
          </a:p>
        </p:txBody>
      </p:sp>
      <p:sp>
        <p:nvSpPr>
          <p:cNvPr id="46" name="Content Placeholder 2"/>
          <p:cNvSpPr txBox="1">
            <a:spLocks/>
          </p:cNvSpPr>
          <p:nvPr/>
        </p:nvSpPr>
        <p:spPr bwMode="auto">
          <a:xfrm>
            <a:off x="6087003" y="1523694"/>
            <a:ext cx="954669" cy="6700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output</a:t>
            </a:r>
          </a:p>
          <a:p>
            <a:pPr marL="0" indent="0" algn="ctr">
              <a:spcBef>
                <a:spcPts val="0"/>
              </a:spcBef>
              <a:buFontTx/>
              <a:buNone/>
            </a:pPr>
            <a:r>
              <a:rPr lang="en-US" sz="1800" kern="0" dirty="0" smtClean="0"/>
              <a:t>layer</a:t>
            </a:r>
            <a:endParaRPr lang="en-US" sz="1800" kern="0" dirty="0"/>
          </a:p>
        </p:txBody>
      </p:sp>
      <p:sp>
        <p:nvSpPr>
          <p:cNvPr id="48" name="Flowchart: Connector 47"/>
          <p:cNvSpPr/>
          <p:nvPr/>
        </p:nvSpPr>
        <p:spPr>
          <a:xfrm>
            <a:off x="6422206" y="3930886"/>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Y</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cxnSp>
        <p:nvCxnSpPr>
          <p:cNvPr id="55" name="Straight Arrow Connector 54"/>
          <p:cNvCxnSpPr>
            <a:stCxn id="6" idx="6"/>
            <a:endCxn id="22" idx="2"/>
          </p:cNvCxnSpPr>
          <p:nvPr/>
        </p:nvCxnSpPr>
        <p:spPr>
          <a:xfrm>
            <a:off x="2492980" y="2734861"/>
            <a:ext cx="1577670" cy="414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 idx="6"/>
            <a:endCxn id="23" idx="1"/>
          </p:cNvCxnSpPr>
          <p:nvPr/>
        </p:nvCxnSpPr>
        <p:spPr>
          <a:xfrm>
            <a:off x="2492980" y="2734861"/>
            <a:ext cx="1637930" cy="960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 idx="6"/>
            <a:endCxn id="24" idx="1"/>
          </p:cNvCxnSpPr>
          <p:nvPr/>
        </p:nvCxnSpPr>
        <p:spPr>
          <a:xfrm>
            <a:off x="2492980" y="2734861"/>
            <a:ext cx="1637930" cy="3136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6"/>
            <a:endCxn id="22" idx="2"/>
          </p:cNvCxnSpPr>
          <p:nvPr/>
        </p:nvCxnSpPr>
        <p:spPr>
          <a:xfrm flipV="1">
            <a:off x="2492980" y="3149716"/>
            <a:ext cx="1577670" cy="340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9" idx="6"/>
            <a:endCxn id="22" idx="3"/>
          </p:cNvCxnSpPr>
          <p:nvPr/>
        </p:nvCxnSpPr>
        <p:spPr>
          <a:xfrm flipV="1">
            <a:off x="2492980" y="3295196"/>
            <a:ext cx="1637930" cy="87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0" idx="6"/>
            <a:endCxn id="22" idx="3"/>
          </p:cNvCxnSpPr>
          <p:nvPr/>
        </p:nvCxnSpPr>
        <p:spPr>
          <a:xfrm flipV="1">
            <a:off x="2492980" y="3295196"/>
            <a:ext cx="1637930" cy="2314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 idx="6"/>
            <a:endCxn id="23" idx="2"/>
          </p:cNvCxnSpPr>
          <p:nvPr/>
        </p:nvCxnSpPr>
        <p:spPr>
          <a:xfrm>
            <a:off x="2492980" y="3489861"/>
            <a:ext cx="1577670" cy="351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9" idx="6"/>
            <a:endCxn id="23" idx="2"/>
          </p:cNvCxnSpPr>
          <p:nvPr/>
        </p:nvCxnSpPr>
        <p:spPr>
          <a:xfrm flipV="1">
            <a:off x="2492980" y="3841104"/>
            <a:ext cx="1577670" cy="332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 idx="6"/>
            <a:endCxn id="24" idx="2"/>
          </p:cNvCxnSpPr>
          <p:nvPr/>
        </p:nvCxnSpPr>
        <p:spPr>
          <a:xfrm>
            <a:off x="2492980" y="4173299"/>
            <a:ext cx="1577670" cy="1844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 idx="6"/>
            <a:endCxn id="24" idx="1"/>
          </p:cNvCxnSpPr>
          <p:nvPr/>
        </p:nvCxnSpPr>
        <p:spPr>
          <a:xfrm>
            <a:off x="2492980" y="3489861"/>
            <a:ext cx="1637930" cy="238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0" idx="6"/>
            <a:endCxn id="24" idx="2"/>
          </p:cNvCxnSpPr>
          <p:nvPr/>
        </p:nvCxnSpPr>
        <p:spPr>
          <a:xfrm>
            <a:off x="2492980" y="5610054"/>
            <a:ext cx="1577670" cy="407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0" idx="6"/>
            <a:endCxn id="23" idx="3"/>
          </p:cNvCxnSpPr>
          <p:nvPr/>
        </p:nvCxnSpPr>
        <p:spPr>
          <a:xfrm flipV="1">
            <a:off x="2492980" y="3986584"/>
            <a:ext cx="1637930" cy="162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2" idx="6"/>
            <a:endCxn id="48" idx="2"/>
          </p:cNvCxnSpPr>
          <p:nvPr/>
        </p:nvCxnSpPr>
        <p:spPr>
          <a:xfrm>
            <a:off x="4482130" y="3149716"/>
            <a:ext cx="1940076" cy="986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24" idx="6"/>
            <a:endCxn id="48" idx="3"/>
          </p:cNvCxnSpPr>
          <p:nvPr/>
        </p:nvCxnSpPr>
        <p:spPr>
          <a:xfrm flipV="1">
            <a:off x="4482130" y="4282106"/>
            <a:ext cx="2000336" cy="1735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3" idx="6"/>
            <a:endCxn id="48" idx="2"/>
          </p:cNvCxnSpPr>
          <p:nvPr/>
        </p:nvCxnSpPr>
        <p:spPr>
          <a:xfrm>
            <a:off x="4482130" y="3841104"/>
            <a:ext cx="1940076" cy="295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21" idx="6"/>
            <a:endCxn id="48" idx="1"/>
          </p:cNvCxnSpPr>
          <p:nvPr/>
        </p:nvCxnSpPr>
        <p:spPr>
          <a:xfrm>
            <a:off x="4482130" y="2402666"/>
            <a:ext cx="2000336" cy="15884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3" name="TextBox 212"/>
              <p:cNvSpPr txBox="1"/>
              <p:nvPr/>
            </p:nvSpPr>
            <p:spPr>
              <a:xfrm>
                <a:off x="5406894" y="2970431"/>
                <a:ext cx="23006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0</m:t>
                          </m:r>
                        </m:sub>
                      </m:sSub>
                    </m:oMath>
                  </m:oMathPara>
                </a14:m>
                <a:endParaRPr lang="en-US" sz="1400" dirty="0"/>
              </a:p>
            </p:txBody>
          </p:sp>
        </mc:Choice>
        <mc:Fallback xmlns="">
          <p:sp>
            <p:nvSpPr>
              <p:cNvPr id="213" name="TextBox 212"/>
              <p:cNvSpPr txBox="1">
                <a:spLocks noRot="1" noChangeAspect="1" noMove="1" noResize="1" noEditPoints="1" noAdjustHandles="1" noChangeArrowheads="1" noChangeShapeType="1" noTextEdit="1"/>
              </p:cNvSpPr>
              <p:nvPr/>
            </p:nvSpPr>
            <p:spPr>
              <a:xfrm>
                <a:off x="5406894" y="2970431"/>
                <a:ext cx="230063" cy="215444"/>
              </a:xfrm>
              <a:prstGeom prst="rect">
                <a:avLst/>
              </a:prstGeom>
              <a:blipFill rotWithShape="0">
                <a:blip r:embed="rId4"/>
                <a:stretch>
                  <a:fillRect l="-26316" r="-263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5352289" y="3385051"/>
                <a:ext cx="2258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1</m:t>
                          </m:r>
                        </m:sub>
                      </m:sSub>
                    </m:oMath>
                  </m:oMathPara>
                </a14:m>
                <a:endParaRPr lang="en-US" sz="1400" dirty="0"/>
              </a:p>
            </p:txBody>
          </p:sp>
        </mc:Choice>
        <mc:Fallback xmlns="">
          <p:sp>
            <p:nvSpPr>
              <p:cNvPr id="74" name="TextBox 73"/>
              <p:cNvSpPr txBox="1">
                <a:spLocks noRot="1" noChangeAspect="1" noMove="1" noResize="1" noEditPoints="1" noAdjustHandles="1" noChangeArrowheads="1" noChangeShapeType="1" noTextEdit="1"/>
              </p:cNvSpPr>
              <p:nvPr/>
            </p:nvSpPr>
            <p:spPr>
              <a:xfrm>
                <a:off x="5352289" y="3385051"/>
                <a:ext cx="225895" cy="215444"/>
              </a:xfrm>
              <a:prstGeom prst="rect">
                <a:avLst/>
              </a:prstGeom>
              <a:blipFill rotWithShape="0">
                <a:blip r:embed="rId5"/>
                <a:stretch>
                  <a:fillRect l="-24324" r="-270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5308888" y="3745975"/>
                <a:ext cx="23006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2</m:t>
                          </m:r>
                        </m:sub>
                      </m:sSub>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5308888" y="3745975"/>
                <a:ext cx="230063" cy="215444"/>
              </a:xfrm>
              <a:prstGeom prst="rect">
                <a:avLst/>
              </a:prstGeom>
              <a:blipFill rotWithShape="0">
                <a:blip r:embed="rId6"/>
                <a:stretch>
                  <a:fillRect l="-26316" r="-263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5336124" y="4846490"/>
                <a:ext cx="2733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𝑀</m:t>
                          </m:r>
                        </m:sub>
                      </m:sSub>
                    </m:oMath>
                  </m:oMathPara>
                </a14:m>
                <a:endParaRPr lang="en-US" sz="1400" dirty="0"/>
              </a:p>
            </p:txBody>
          </p:sp>
        </mc:Choice>
        <mc:Fallback xmlns="">
          <p:sp>
            <p:nvSpPr>
              <p:cNvPr id="76" name="TextBox 75"/>
              <p:cNvSpPr txBox="1">
                <a:spLocks noRot="1" noChangeAspect="1" noMove="1" noResize="1" noEditPoints="1" noAdjustHandles="1" noChangeArrowheads="1" noChangeShapeType="1" noTextEdit="1"/>
              </p:cNvSpPr>
              <p:nvPr/>
            </p:nvSpPr>
            <p:spPr>
              <a:xfrm>
                <a:off x="5336124" y="4846490"/>
                <a:ext cx="273344" cy="215444"/>
              </a:xfrm>
              <a:prstGeom prst="rect">
                <a:avLst/>
              </a:prstGeom>
              <a:blipFill rotWithShape="0">
                <a:blip r:embed="rId7"/>
                <a:stretch>
                  <a:fillRect l="-20000"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3144703" y="2687199"/>
                <a:ext cx="3110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10</m:t>
                          </m:r>
                        </m:sub>
                      </m:sSub>
                    </m:oMath>
                  </m:oMathPara>
                </a14:m>
                <a:endParaRPr lang="en-US" sz="1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3144703" y="2687199"/>
                <a:ext cx="311047" cy="215444"/>
              </a:xfrm>
              <a:prstGeom prst="rect">
                <a:avLst/>
              </a:prstGeom>
              <a:blipFill rotWithShape="0">
                <a:blip r:embed="rId8"/>
                <a:stretch>
                  <a:fillRect l="-7843"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3002655" y="2886741"/>
                <a:ext cx="3152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20</m:t>
                          </m:r>
                        </m:sub>
                      </m:sSub>
                    </m:oMath>
                  </m:oMathPara>
                </a14:m>
                <a:endParaRPr lang="en-US" sz="1400" dirty="0"/>
              </a:p>
            </p:txBody>
          </p:sp>
        </mc:Choice>
        <mc:Fallback xmlns="">
          <p:sp>
            <p:nvSpPr>
              <p:cNvPr id="78" name="TextBox 77"/>
              <p:cNvSpPr txBox="1">
                <a:spLocks noRot="1" noChangeAspect="1" noMove="1" noResize="1" noEditPoints="1" noAdjustHandles="1" noChangeArrowheads="1" noChangeShapeType="1" noTextEdit="1"/>
              </p:cNvSpPr>
              <p:nvPr/>
            </p:nvSpPr>
            <p:spPr>
              <a:xfrm>
                <a:off x="3002655" y="2886741"/>
                <a:ext cx="315214" cy="215444"/>
              </a:xfrm>
              <a:prstGeom prst="rect">
                <a:avLst/>
              </a:prstGeom>
              <a:blipFill rotWithShape="0">
                <a:blip r:embed="rId9"/>
                <a:stretch>
                  <a:fillRect l="-7843" r="-1961"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669640" y="4846234"/>
                <a:ext cx="35529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𝑀</m:t>
                          </m:r>
                          <m:r>
                            <a:rPr lang="en-US" sz="1400" b="0" i="1" smtClean="0">
                              <a:latin typeface="Cambria Math" panose="02040503050406030204" pitchFamily="18" charset="0"/>
                            </a:rPr>
                            <m:t>0</m:t>
                          </m:r>
                        </m:sub>
                      </m:sSub>
                    </m:oMath>
                  </m:oMathPara>
                </a14:m>
                <a:endParaRPr lang="en-US" sz="1400" dirty="0"/>
              </a:p>
            </p:txBody>
          </p:sp>
        </mc:Choice>
        <mc:Fallback xmlns="">
          <p:sp>
            <p:nvSpPr>
              <p:cNvPr id="80" name="TextBox 79"/>
              <p:cNvSpPr txBox="1">
                <a:spLocks noRot="1" noChangeAspect="1" noMove="1" noResize="1" noEditPoints="1" noAdjustHandles="1" noChangeArrowheads="1" noChangeShapeType="1" noTextEdit="1"/>
              </p:cNvSpPr>
              <p:nvPr/>
            </p:nvSpPr>
            <p:spPr>
              <a:xfrm>
                <a:off x="3669640" y="4846234"/>
                <a:ext cx="355290" cy="215444"/>
              </a:xfrm>
              <a:prstGeom prst="rect">
                <a:avLst/>
              </a:prstGeom>
              <a:blipFill rotWithShape="0">
                <a:blip r:embed="rId10"/>
                <a:stretch>
                  <a:fillRect l="-6897" r="-172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910851" y="3181599"/>
                <a:ext cx="3110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11</m:t>
                          </m:r>
                        </m:sub>
                      </m:sSub>
                    </m:oMath>
                  </m:oMathPara>
                </a14:m>
                <a:endParaRPr lang="en-US" sz="1400" dirty="0"/>
              </a:p>
            </p:txBody>
          </p:sp>
        </mc:Choice>
        <mc:Fallback xmlns="">
          <p:sp>
            <p:nvSpPr>
              <p:cNvPr id="82" name="TextBox 81"/>
              <p:cNvSpPr txBox="1">
                <a:spLocks noRot="1" noChangeAspect="1" noMove="1" noResize="1" noEditPoints="1" noAdjustHandles="1" noChangeArrowheads="1" noChangeShapeType="1" noTextEdit="1"/>
              </p:cNvSpPr>
              <p:nvPr/>
            </p:nvSpPr>
            <p:spPr>
              <a:xfrm>
                <a:off x="2910851" y="3181599"/>
                <a:ext cx="311047" cy="215444"/>
              </a:xfrm>
              <a:prstGeom prst="rect">
                <a:avLst/>
              </a:prstGeom>
              <a:blipFill rotWithShape="0">
                <a:blip r:embed="rId11"/>
                <a:stretch>
                  <a:fillRect l="-7843"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3020985" y="3429670"/>
                <a:ext cx="3152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21</m:t>
                          </m:r>
                        </m:sub>
                      </m:sSub>
                    </m:oMath>
                  </m:oMathPara>
                </a14:m>
                <a:endParaRPr lang="en-US" sz="1400" dirty="0"/>
              </a:p>
            </p:txBody>
          </p:sp>
        </mc:Choice>
        <mc:Fallback xmlns="">
          <p:sp>
            <p:nvSpPr>
              <p:cNvPr id="85" name="TextBox 84"/>
              <p:cNvSpPr txBox="1">
                <a:spLocks noRot="1" noChangeAspect="1" noMove="1" noResize="1" noEditPoints="1" noAdjustHandles="1" noChangeArrowheads="1" noChangeShapeType="1" noTextEdit="1"/>
              </p:cNvSpPr>
              <p:nvPr/>
            </p:nvSpPr>
            <p:spPr>
              <a:xfrm>
                <a:off x="3020985" y="3429670"/>
                <a:ext cx="315214" cy="215444"/>
              </a:xfrm>
              <a:prstGeom prst="rect">
                <a:avLst/>
              </a:prstGeom>
              <a:blipFill rotWithShape="0">
                <a:blip r:embed="rId12"/>
                <a:stretch>
                  <a:fillRect l="-7843" r="-1961"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2913020" y="4146020"/>
                <a:ext cx="35529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𝑀</m:t>
                          </m:r>
                          <m:r>
                            <a:rPr lang="en-US" sz="1400" b="0" i="1" smtClean="0">
                              <a:latin typeface="Cambria Math" panose="02040503050406030204" pitchFamily="18" charset="0"/>
                            </a:rPr>
                            <m:t>1</m:t>
                          </m:r>
                        </m:sub>
                      </m:sSub>
                    </m:oMath>
                  </m:oMathPara>
                </a14:m>
                <a:endParaRPr lang="en-US" sz="1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2913020" y="4146020"/>
                <a:ext cx="355290" cy="215444"/>
              </a:xfrm>
              <a:prstGeom prst="rect">
                <a:avLst/>
              </a:prstGeom>
              <a:blipFill rotWithShape="0">
                <a:blip r:embed="rId13"/>
                <a:stretch>
                  <a:fillRect l="-6897" r="-172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2604968" y="4884724"/>
                <a:ext cx="3181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1</m:t>
                          </m:r>
                          <m:r>
                            <a:rPr lang="en-US" sz="1400" b="0" i="1" smtClean="0">
                              <a:latin typeface="Cambria Math" panose="02040503050406030204" pitchFamily="18" charset="0"/>
                            </a:rPr>
                            <m:t>𝑘</m:t>
                          </m:r>
                        </m:sub>
                      </m:sSub>
                    </m:oMath>
                  </m:oMathPara>
                </a14:m>
                <a:endParaRPr lang="en-US" sz="1400" dirty="0"/>
              </a:p>
            </p:txBody>
          </p:sp>
        </mc:Choice>
        <mc:Fallback xmlns="">
          <p:sp>
            <p:nvSpPr>
              <p:cNvPr id="88" name="TextBox 87"/>
              <p:cNvSpPr txBox="1">
                <a:spLocks noRot="1" noChangeAspect="1" noMove="1" noResize="1" noEditPoints="1" noAdjustHandles="1" noChangeArrowheads="1" noChangeShapeType="1" noTextEdit="1"/>
              </p:cNvSpPr>
              <p:nvPr/>
            </p:nvSpPr>
            <p:spPr>
              <a:xfrm>
                <a:off x="2604968" y="4884724"/>
                <a:ext cx="318100" cy="215444"/>
              </a:xfrm>
              <a:prstGeom prst="rect">
                <a:avLst/>
              </a:prstGeom>
              <a:blipFill rotWithShape="0">
                <a:blip r:embed="rId14"/>
                <a:stretch>
                  <a:fillRect l="-566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2860171" y="5148241"/>
                <a:ext cx="32226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2</m:t>
                          </m:r>
                          <m:r>
                            <a:rPr lang="en-US" sz="1400" b="0" i="1" smtClean="0">
                              <a:latin typeface="Cambria Math" panose="02040503050406030204" pitchFamily="18" charset="0"/>
                            </a:rPr>
                            <m:t>𝑘</m:t>
                          </m:r>
                        </m:sub>
                      </m:sSub>
                    </m:oMath>
                  </m:oMathPara>
                </a14:m>
                <a:endParaRPr lang="en-US" sz="1400" dirty="0"/>
              </a:p>
            </p:txBody>
          </p:sp>
        </mc:Choice>
        <mc:Fallback xmlns="">
          <p:sp>
            <p:nvSpPr>
              <p:cNvPr id="89" name="TextBox 88"/>
              <p:cNvSpPr txBox="1">
                <a:spLocks noRot="1" noChangeAspect="1" noMove="1" noResize="1" noEditPoints="1" noAdjustHandles="1" noChangeArrowheads="1" noChangeShapeType="1" noTextEdit="1"/>
              </p:cNvSpPr>
              <p:nvPr/>
            </p:nvSpPr>
            <p:spPr>
              <a:xfrm>
                <a:off x="2860171" y="5148241"/>
                <a:ext cx="322268" cy="215444"/>
              </a:xfrm>
              <a:prstGeom prst="rect">
                <a:avLst/>
              </a:prstGeom>
              <a:blipFill rotWithShape="0">
                <a:blip r:embed="rId15"/>
                <a:stretch>
                  <a:fillRect l="-5660" r="-1887"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3178792" y="5603102"/>
                <a:ext cx="36234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rPr>
                            <m:t>𝑀</m:t>
                          </m:r>
                          <m:r>
                            <a:rPr lang="en-US" sz="1400" b="0" i="1" smtClean="0">
                              <a:latin typeface="Cambria Math" panose="02040503050406030204" pitchFamily="18" charset="0"/>
                            </a:rPr>
                            <m:t>𝑘</m:t>
                          </m:r>
                        </m:sub>
                      </m:sSub>
                    </m:oMath>
                  </m:oMathPara>
                </a14:m>
                <a:endParaRPr lang="en-US" sz="1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3178792" y="5603102"/>
                <a:ext cx="362343" cy="215444"/>
              </a:xfrm>
              <a:prstGeom prst="rect">
                <a:avLst/>
              </a:prstGeom>
              <a:blipFill rotWithShape="0">
                <a:blip r:embed="rId16"/>
                <a:stretch>
                  <a:fillRect l="-5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627453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Preliminary Exploratory Analyses</a:t>
            </a:r>
            <a:endParaRPr lang="en-US" dirty="0"/>
          </a:p>
        </p:txBody>
      </p:sp>
      <p:sp>
        <p:nvSpPr>
          <p:cNvPr id="3" name="Content Placeholder 2"/>
          <p:cNvSpPr>
            <a:spLocks noGrp="1"/>
          </p:cNvSpPr>
          <p:nvPr>
            <p:ph idx="1"/>
          </p:nvPr>
        </p:nvSpPr>
        <p:spPr>
          <a:xfrm>
            <a:off x="-1" y="1075765"/>
            <a:ext cx="9009529" cy="5325035"/>
          </a:xfrm>
        </p:spPr>
        <p:txBody>
          <a:bodyPr/>
          <a:lstStyle/>
          <a:p>
            <a:pPr marL="457200" indent="-457200">
              <a:buNone/>
            </a:pPr>
            <a:r>
              <a:rPr lang="en-US" sz="1600" dirty="0" smtClean="0"/>
              <a:t>##</a:t>
            </a:r>
            <a:r>
              <a:rPr lang="en-US" sz="1600" dirty="0"/>
              <a:t>exploring </a:t>
            </a:r>
            <a:r>
              <a:rPr lang="en-US" sz="1600" dirty="0" smtClean="0"/>
              <a:t>pairwise </a:t>
            </a:r>
            <a:r>
              <a:rPr lang="en-US" sz="1600" dirty="0"/>
              <a:t>predictor/response relationships</a:t>
            </a:r>
          </a:p>
          <a:p>
            <a:pPr marL="457200" indent="-457200">
              <a:buNone/>
            </a:pPr>
            <a:r>
              <a:rPr lang="en-US" sz="1600" dirty="0"/>
              <a:t>par(</a:t>
            </a:r>
            <a:r>
              <a:rPr lang="en-US" sz="1600" dirty="0" err="1"/>
              <a:t>mfrow</a:t>
            </a:r>
            <a:r>
              <a:rPr lang="en-US" sz="1600" dirty="0"/>
              <a:t>=c(2,1))</a:t>
            </a:r>
          </a:p>
          <a:p>
            <a:pPr marL="457200" indent="-457200">
              <a:buNone/>
            </a:pPr>
            <a:r>
              <a:rPr lang="en-US" sz="1600" dirty="0"/>
              <a:t>plot(jitter(XX$age,3),jitter(XX$hours.per.week,3),</a:t>
            </a:r>
            <a:r>
              <a:rPr lang="en-US" sz="1600" dirty="0" err="1"/>
              <a:t>pch</a:t>
            </a:r>
            <a:r>
              <a:rPr lang="en-US" sz="1600" dirty="0"/>
              <a:t>=16,cex=.5)</a:t>
            </a:r>
          </a:p>
          <a:p>
            <a:pPr marL="457200" indent="-457200">
              <a:buNone/>
            </a:pPr>
            <a:r>
              <a:rPr lang="en-US" sz="1600" dirty="0"/>
              <a:t>plot(jitter(XX$education.num,3),jitter(XX$hours.per.week,3),</a:t>
            </a:r>
            <a:r>
              <a:rPr lang="en-US" sz="1600" dirty="0" err="1"/>
              <a:t>pch</a:t>
            </a:r>
            <a:r>
              <a:rPr lang="en-US" sz="1600" dirty="0"/>
              <a:t>=16,cex=.5)</a:t>
            </a:r>
          </a:p>
          <a:p>
            <a:pPr marL="457200" indent="-457200">
              <a:buNone/>
            </a:pPr>
            <a:r>
              <a:rPr lang="en-US" sz="1600" dirty="0"/>
              <a:t>par(</a:t>
            </a:r>
            <a:r>
              <a:rPr lang="en-US" sz="1600" dirty="0" err="1"/>
              <a:t>mfrow</a:t>
            </a:r>
            <a:r>
              <a:rPr lang="en-US" sz="1600" dirty="0"/>
              <a:t>=c(1,1</a:t>
            </a:r>
            <a:r>
              <a:rPr lang="en-US" sz="1600" dirty="0" smtClean="0"/>
              <a:t>))</a:t>
            </a:r>
          </a:p>
          <a:p>
            <a:pPr marL="457200" indent="-457200">
              <a:buNone/>
            </a:pPr>
            <a:r>
              <a:rPr lang="en-US" sz="1600" dirty="0" err="1" smtClean="0"/>
              <a:t>barplot</a:t>
            </a:r>
            <a:r>
              <a:rPr lang="en-US" sz="1600" dirty="0" smtClean="0"/>
              <a:t>(</a:t>
            </a:r>
            <a:r>
              <a:rPr lang="en-US" sz="1600" dirty="0" err="1" smtClean="0"/>
              <a:t>tapply</a:t>
            </a:r>
            <a:r>
              <a:rPr lang="en-US" sz="1600" dirty="0" smtClean="0"/>
              <a:t>(</a:t>
            </a:r>
            <a:r>
              <a:rPr lang="en-US" sz="1600" dirty="0" err="1" smtClean="0"/>
              <a:t>XX$hours.per.week,XX$education.num,mean</a:t>
            </a:r>
            <a:r>
              <a:rPr lang="en-US" sz="1600" dirty="0"/>
              <a:t>),</a:t>
            </a:r>
            <a:r>
              <a:rPr lang="en-US" sz="1600" dirty="0" err="1"/>
              <a:t>ylim</a:t>
            </a:r>
            <a:r>
              <a:rPr lang="en-US" sz="1600" dirty="0"/>
              <a:t>=c(30,50),</a:t>
            </a:r>
            <a:r>
              <a:rPr lang="en-US" sz="1600" dirty="0" err="1"/>
              <a:t>cex.names</a:t>
            </a:r>
            <a:r>
              <a:rPr lang="en-US" sz="1600" dirty="0"/>
              <a:t>=.7,xpd=F, </a:t>
            </a:r>
            <a:r>
              <a:rPr lang="en-US" sz="1600" dirty="0" err="1"/>
              <a:t>xlab</a:t>
            </a:r>
            <a:r>
              <a:rPr lang="en-US" sz="1600" dirty="0"/>
              <a:t>="</a:t>
            </a:r>
            <a:r>
              <a:rPr lang="en-US" sz="1600" dirty="0" err="1"/>
              <a:t>Education.num</a:t>
            </a:r>
            <a:r>
              <a:rPr lang="en-US" sz="1600" dirty="0"/>
              <a:t>")</a:t>
            </a:r>
            <a:endParaRPr lang="en-US" sz="1600" dirty="0" smtClean="0"/>
          </a:p>
          <a:p>
            <a:pPr marL="457200" indent="-457200">
              <a:buNone/>
            </a:pPr>
            <a:r>
              <a:rPr lang="en-US" sz="1600" dirty="0" smtClean="0"/>
              <a:t>for </a:t>
            </a:r>
            <a:r>
              <a:rPr lang="en-US" sz="1600" dirty="0"/>
              <a:t>(i in c(2,4,6,7,8,9,14,15)) {</a:t>
            </a:r>
            <a:r>
              <a:rPr lang="en-US" sz="1600" dirty="0" smtClean="0"/>
              <a:t>print(round(</a:t>
            </a:r>
            <a:r>
              <a:rPr lang="en-US" sz="1600" dirty="0" err="1" smtClean="0"/>
              <a:t>tapply</a:t>
            </a:r>
            <a:r>
              <a:rPr lang="en-US" sz="1600" dirty="0" smtClean="0"/>
              <a:t>(</a:t>
            </a:r>
            <a:r>
              <a:rPr lang="en-US" sz="1600" dirty="0" err="1" smtClean="0"/>
              <a:t>XX$hours.per.week,XX</a:t>
            </a:r>
            <a:r>
              <a:rPr lang="en-US" sz="1600" dirty="0"/>
              <a:t>[[i]],mean</a:t>
            </a:r>
            <a:r>
              <a:rPr lang="en-US" sz="1600" dirty="0" smtClean="0"/>
              <a:t>),2)); </a:t>
            </a:r>
            <a:r>
              <a:rPr lang="en-US" sz="1600" dirty="0"/>
              <a:t>cat("\n</a:t>
            </a:r>
            <a:r>
              <a:rPr lang="en-US" sz="1600" dirty="0" smtClean="0"/>
              <a:t>")}</a:t>
            </a:r>
          </a:p>
          <a:p>
            <a:pPr marL="0" indent="0">
              <a:spcBef>
                <a:spcPts val="2000"/>
              </a:spcBef>
              <a:buNone/>
            </a:pPr>
            <a:r>
              <a:rPr lang="en-US" sz="1800" dirty="0" smtClean="0"/>
              <a:t>Some points to consider regarding correlation versus functional dependence (points that apply to ANY regression analysis)</a:t>
            </a:r>
          </a:p>
          <a:p>
            <a:pPr marL="339725" indent="-169863"/>
            <a:r>
              <a:rPr lang="en-US" sz="1800" dirty="0" smtClean="0"/>
              <a:t>If </a:t>
            </a:r>
            <a:r>
              <a:rPr lang="en-US" sz="1800" dirty="0" err="1" smtClean="0"/>
              <a:t>hours.per.week</a:t>
            </a:r>
            <a:r>
              <a:rPr lang="en-US" sz="1800" dirty="0" smtClean="0"/>
              <a:t> appears correlated with another variable, it does not mean that </a:t>
            </a:r>
            <a:r>
              <a:rPr lang="en-US" sz="1800" dirty="0" err="1" smtClean="0"/>
              <a:t>hours.per.week</a:t>
            </a:r>
            <a:r>
              <a:rPr lang="en-US" sz="1800" dirty="0" smtClean="0"/>
              <a:t> has a functional dependence on that variable</a:t>
            </a:r>
          </a:p>
          <a:p>
            <a:pPr marL="339725" indent="-169863"/>
            <a:r>
              <a:rPr lang="en-US" sz="1800" dirty="0" smtClean="0"/>
              <a:t>The two could appear correlated because they both depend on another variable (either one of the existing variables or an unrecorded nuisance variable)</a:t>
            </a:r>
          </a:p>
          <a:p>
            <a:pPr marL="339725" indent="-169863"/>
            <a:r>
              <a:rPr lang="en-US" sz="1800" dirty="0" smtClean="0"/>
              <a:t>If you have recorded enough nuisance variables, a multiple regression analysis can sometimes distinguish which correlations are truly due to a functional dependence</a:t>
            </a:r>
          </a:p>
          <a:p>
            <a:pPr marL="339725" indent="-169863"/>
            <a:r>
              <a:rPr lang="en-US" sz="1800" dirty="0" smtClean="0"/>
              <a:t>If your goal is pure prediction (and not explanatory), does it matter? </a:t>
            </a:r>
            <a:endParaRPr lang="en-US" sz="1800" dirty="0"/>
          </a:p>
        </p:txBody>
      </p:sp>
    </p:spTree>
    <p:extLst>
      <p:ext uri="{BB962C8B-B14F-4D97-AF65-F5344CB8AC3E}">
        <p14:creationId xmlns:p14="http://schemas.microsoft.com/office/powerpoint/2010/main" val="2677579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41" y="13919"/>
            <a:ext cx="6027737" cy="414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rotWithShape="1">
          <a:blip r:embed="rId3"/>
          <a:srcRect t="11962" r="25524" b="22358"/>
          <a:stretch/>
        </p:blipFill>
        <p:spPr>
          <a:xfrm>
            <a:off x="3215775" y="4196019"/>
            <a:ext cx="5602404" cy="2509580"/>
          </a:xfrm>
          <a:prstGeom prst="rect">
            <a:avLst/>
          </a:prstGeom>
        </p:spPr>
      </p:pic>
    </p:spTree>
    <p:extLst>
      <p:ext uri="{BB962C8B-B14F-4D97-AF65-F5344CB8AC3E}">
        <p14:creationId xmlns:p14="http://schemas.microsoft.com/office/powerpoint/2010/main" val="2024296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74638"/>
            <a:ext cx="8634549" cy="792162"/>
          </a:xfrm>
        </p:spPr>
        <p:txBody>
          <a:bodyPr/>
          <a:lstStyle/>
          <a:p>
            <a:r>
              <a:rPr lang="en-US" dirty="0" smtClean="0"/>
              <a:t>A Typical Next Step in Predictive Modeling</a:t>
            </a:r>
            <a:endParaRPr lang="en-US" dirty="0"/>
          </a:p>
        </p:txBody>
      </p:sp>
      <p:sp>
        <p:nvSpPr>
          <p:cNvPr id="3" name="Content Placeholder 2"/>
          <p:cNvSpPr>
            <a:spLocks noGrp="1"/>
          </p:cNvSpPr>
          <p:nvPr>
            <p:ph idx="1"/>
          </p:nvPr>
        </p:nvSpPr>
        <p:spPr>
          <a:xfrm>
            <a:off x="457200" y="1219200"/>
            <a:ext cx="8503920" cy="3823063"/>
          </a:xfrm>
        </p:spPr>
        <p:txBody>
          <a:bodyPr/>
          <a:lstStyle/>
          <a:p>
            <a:pPr marL="457200" indent="-457200">
              <a:buNone/>
            </a:pPr>
            <a:r>
              <a:rPr lang="en-US" sz="1600" dirty="0" smtClean="0"/>
              <a:t>##linear regression with all predictors included</a:t>
            </a:r>
            <a:endParaRPr lang="en-US" sz="1600" dirty="0"/>
          </a:p>
          <a:p>
            <a:pPr marL="457200" indent="-457200">
              <a:buNone/>
            </a:pPr>
            <a:r>
              <a:rPr lang="en-US" sz="1600" dirty="0" err="1"/>
              <a:t>Inc.lm</a:t>
            </a:r>
            <a:r>
              <a:rPr lang="en-US" sz="1600" dirty="0"/>
              <a:t>&lt;-lm(</a:t>
            </a:r>
            <a:r>
              <a:rPr lang="en-US" sz="1600" dirty="0" err="1"/>
              <a:t>hours.per.week</a:t>
            </a:r>
            <a:r>
              <a:rPr lang="en-US" sz="1600" dirty="0"/>
              <a:t> ~ .,data=INCOME[,-3])</a:t>
            </a:r>
          </a:p>
          <a:p>
            <a:pPr marL="457200" indent="-457200">
              <a:buNone/>
            </a:pPr>
            <a:r>
              <a:rPr lang="en-US" sz="1600" dirty="0"/>
              <a:t>summary(</a:t>
            </a:r>
            <a:r>
              <a:rPr lang="en-US" sz="1600" dirty="0" err="1"/>
              <a:t>Inc.lm</a:t>
            </a:r>
            <a:r>
              <a:rPr lang="en-US" sz="1600" dirty="0" smtClean="0"/>
              <a:t>)</a:t>
            </a:r>
          </a:p>
          <a:p>
            <a:pPr marL="457200" indent="-457200">
              <a:buNone/>
            </a:pPr>
            <a:r>
              <a:rPr lang="en-US" sz="1600" dirty="0" smtClean="0"/>
              <a:t>##</a:t>
            </a:r>
          </a:p>
          <a:p>
            <a:pPr marL="457200" indent="-457200">
              <a:buNone/>
            </a:pPr>
            <a:endParaRPr lang="en-US" sz="1600" dirty="0"/>
          </a:p>
          <a:p>
            <a:r>
              <a:rPr lang="en-US" sz="2000" dirty="0"/>
              <a:t>Why does the output for the predictor </a:t>
            </a:r>
            <a:r>
              <a:rPr lang="en-US" sz="2000" dirty="0" err="1"/>
              <a:t>education.num</a:t>
            </a:r>
            <a:r>
              <a:rPr lang="en-US" sz="2000" dirty="0"/>
              <a:t> say "NA</a:t>
            </a:r>
            <a:r>
              <a:rPr lang="en-US" sz="2000" dirty="0" smtClean="0"/>
              <a:t>"?</a:t>
            </a:r>
          </a:p>
          <a:p>
            <a:r>
              <a:rPr lang="en-US" sz="2000" dirty="0" smtClean="0"/>
              <a:t>What are the considerations and pros and cons of using education vs. </a:t>
            </a:r>
            <a:r>
              <a:rPr lang="en-US" sz="2000" dirty="0" err="1" smtClean="0"/>
              <a:t>education.num</a:t>
            </a:r>
            <a:r>
              <a:rPr lang="en-US" sz="2000" dirty="0" smtClean="0"/>
              <a:t> as a predictor?</a:t>
            </a:r>
          </a:p>
          <a:p>
            <a:r>
              <a:rPr lang="en-US" sz="2000" dirty="0" smtClean="0"/>
              <a:t>What conveys clearer information – the </a:t>
            </a:r>
            <a:r>
              <a:rPr lang="en-US" sz="2000" dirty="0" err="1" smtClean="0"/>
              <a:t>scatteplot</a:t>
            </a:r>
            <a:r>
              <a:rPr lang="en-US" sz="2000" dirty="0" smtClean="0"/>
              <a:t> of </a:t>
            </a:r>
            <a:r>
              <a:rPr lang="en-US" sz="2000" dirty="0" err="1" smtClean="0"/>
              <a:t>hours.per.week</a:t>
            </a:r>
            <a:r>
              <a:rPr lang="en-US" sz="2000" dirty="0" smtClean="0"/>
              <a:t> versus </a:t>
            </a:r>
            <a:r>
              <a:rPr lang="en-US" sz="2000" dirty="0" err="1" smtClean="0"/>
              <a:t>education.num</a:t>
            </a:r>
            <a:r>
              <a:rPr lang="en-US" sz="2000" dirty="0" smtClean="0"/>
              <a:t> on the previous slide, or the </a:t>
            </a:r>
            <a:r>
              <a:rPr lang="en-US" sz="2000" dirty="0" err="1" smtClean="0"/>
              <a:t>barplot</a:t>
            </a:r>
            <a:r>
              <a:rPr lang="en-US" sz="2000" dirty="0" smtClean="0"/>
              <a:t>?  </a:t>
            </a:r>
            <a:endParaRPr lang="en-US" sz="2000" dirty="0"/>
          </a:p>
        </p:txBody>
      </p:sp>
    </p:spTree>
    <p:extLst>
      <p:ext uri="{BB962C8B-B14F-4D97-AF65-F5344CB8AC3E}">
        <p14:creationId xmlns:p14="http://schemas.microsoft.com/office/powerpoint/2010/main" val="1318565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05363"/>
            <a:ext cx="8634549" cy="792162"/>
          </a:xfrm>
        </p:spPr>
        <p:txBody>
          <a:bodyPr/>
          <a:lstStyle/>
          <a:p>
            <a:r>
              <a:rPr lang="en-US" dirty="0" smtClean="0"/>
              <a:t>Some Typical Next Steps</a:t>
            </a:r>
            <a:endParaRPr lang="en-US" dirty="0"/>
          </a:p>
        </p:txBody>
      </p:sp>
      <p:sp>
        <p:nvSpPr>
          <p:cNvPr id="3" name="Content Placeholder 2"/>
          <p:cNvSpPr>
            <a:spLocks noGrp="1"/>
          </p:cNvSpPr>
          <p:nvPr>
            <p:ph idx="1"/>
          </p:nvPr>
        </p:nvSpPr>
        <p:spPr>
          <a:xfrm>
            <a:off x="457200" y="983671"/>
            <a:ext cx="8503920" cy="5360918"/>
          </a:xfrm>
        </p:spPr>
        <p:txBody>
          <a:bodyPr/>
          <a:lstStyle/>
          <a:p>
            <a:pPr marL="457200" indent="-457200">
              <a:buNone/>
            </a:pPr>
            <a:r>
              <a:rPr lang="en-US" sz="1600" dirty="0" smtClean="0"/>
              <a:t>##linear regression including interactions (generally not a good next step)</a:t>
            </a:r>
            <a:endParaRPr lang="en-US" sz="1600" dirty="0"/>
          </a:p>
          <a:p>
            <a:pPr marL="457200" indent="-457200">
              <a:buNone/>
            </a:pPr>
            <a:r>
              <a:rPr lang="en-US" sz="1600" dirty="0" err="1"/>
              <a:t>Inc.lm.full</a:t>
            </a:r>
            <a:r>
              <a:rPr lang="en-US" sz="1600" dirty="0"/>
              <a:t>&lt;-lm(</a:t>
            </a:r>
            <a:r>
              <a:rPr lang="en-US" sz="1600" dirty="0" err="1"/>
              <a:t>hours.per.week</a:t>
            </a:r>
            <a:r>
              <a:rPr lang="en-US" sz="1600" dirty="0"/>
              <a:t> ~ .^2,data=INCOME[,-c(3,4,14)])</a:t>
            </a:r>
          </a:p>
          <a:p>
            <a:pPr marL="457200" indent="-457200">
              <a:buNone/>
            </a:pPr>
            <a:r>
              <a:rPr lang="en-US" sz="1600" dirty="0"/>
              <a:t>summary(</a:t>
            </a:r>
            <a:r>
              <a:rPr lang="en-US" sz="1600" dirty="0" err="1"/>
              <a:t>Inc.lm.full</a:t>
            </a:r>
            <a:r>
              <a:rPr lang="en-US" sz="1600" dirty="0" smtClean="0"/>
              <a:t>)</a:t>
            </a:r>
            <a:endParaRPr lang="en-US" sz="1600" dirty="0"/>
          </a:p>
          <a:p>
            <a:pPr lvl="0">
              <a:spcBef>
                <a:spcPts val="1200"/>
              </a:spcBef>
            </a:pPr>
            <a:r>
              <a:rPr lang="en-US" sz="2000" dirty="0">
                <a:solidFill>
                  <a:srgbClr val="000000"/>
                </a:solidFill>
              </a:rPr>
              <a:t>Why </a:t>
            </a:r>
            <a:r>
              <a:rPr lang="en-US" sz="2000" dirty="0" smtClean="0">
                <a:solidFill>
                  <a:srgbClr val="000000"/>
                </a:solidFill>
              </a:rPr>
              <a:t>remove </a:t>
            </a:r>
            <a:r>
              <a:rPr lang="en-US" sz="2000" dirty="0" err="1" smtClean="0">
                <a:solidFill>
                  <a:srgbClr val="000000"/>
                </a:solidFill>
              </a:rPr>
              <a:t>native.country</a:t>
            </a:r>
            <a:r>
              <a:rPr lang="en-US" sz="2000" dirty="0">
                <a:solidFill>
                  <a:srgbClr val="000000"/>
                </a:solidFill>
              </a:rPr>
              <a:t> </a:t>
            </a:r>
            <a:r>
              <a:rPr lang="en-US" sz="2000" dirty="0" smtClean="0">
                <a:solidFill>
                  <a:srgbClr val="000000"/>
                </a:solidFill>
              </a:rPr>
              <a:t>when including interactions?</a:t>
            </a:r>
          </a:p>
          <a:p>
            <a:pPr lvl="0"/>
            <a:r>
              <a:rPr lang="en-US" sz="2000" dirty="0" smtClean="0">
                <a:solidFill>
                  <a:srgbClr val="000000"/>
                </a:solidFill>
              </a:rPr>
              <a:t>How do you interpret the model with interactions?</a:t>
            </a:r>
            <a:endParaRPr lang="en-US" sz="2000" dirty="0">
              <a:solidFill>
                <a:srgbClr val="000000"/>
              </a:solidFill>
            </a:endParaRPr>
          </a:p>
          <a:p>
            <a:pPr marL="457200" indent="-457200">
              <a:buNone/>
            </a:pPr>
            <a:endParaRPr lang="en-US" sz="1600" dirty="0" smtClean="0"/>
          </a:p>
          <a:p>
            <a:pPr marL="457200" indent="-457200">
              <a:buNone/>
            </a:pPr>
            <a:r>
              <a:rPr lang="en-US" sz="1600" dirty="0" smtClean="0"/>
              <a:t>##stepwise linear regression</a:t>
            </a:r>
          </a:p>
          <a:p>
            <a:pPr marL="457200" indent="-457200">
              <a:buNone/>
            </a:pPr>
            <a:r>
              <a:rPr lang="en-US" sz="1600" dirty="0" smtClean="0"/>
              <a:t>Inc.lm0</a:t>
            </a:r>
            <a:r>
              <a:rPr lang="en-US" sz="1600" dirty="0"/>
              <a:t>&lt;-lm(</a:t>
            </a:r>
            <a:r>
              <a:rPr lang="en-US" sz="1600" dirty="0" err="1"/>
              <a:t>hours.per.week</a:t>
            </a:r>
            <a:r>
              <a:rPr lang="en-US" sz="1600" dirty="0"/>
              <a:t> ~ 1,data=INCOME[,-c(3,4)])</a:t>
            </a:r>
          </a:p>
          <a:p>
            <a:pPr marL="457200" indent="-457200">
              <a:buNone/>
            </a:pPr>
            <a:r>
              <a:rPr lang="en-US" sz="1600" dirty="0" err="1"/>
              <a:t>Inc.lm</a:t>
            </a:r>
            <a:r>
              <a:rPr lang="en-US" sz="1600" dirty="0"/>
              <a:t>&lt;-lm(</a:t>
            </a:r>
            <a:r>
              <a:rPr lang="en-US" sz="1600" dirty="0" err="1"/>
              <a:t>hours.per.week</a:t>
            </a:r>
            <a:r>
              <a:rPr lang="en-US" sz="1600" dirty="0"/>
              <a:t> ~ .,data=INCOME</a:t>
            </a:r>
            <a:r>
              <a:rPr lang="en-US" sz="1600" dirty="0" smtClean="0"/>
              <a:t>[,-c(3,4)])</a:t>
            </a:r>
            <a:endParaRPr lang="en-US" sz="1600" dirty="0"/>
          </a:p>
          <a:p>
            <a:pPr marL="457200" indent="-457200">
              <a:buNone/>
            </a:pPr>
            <a:r>
              <a:rPr lang="en-US" sz="1600" dirty="0" err="1" smtClean="0"/>
              <a:t>Inc.lm.step</a:t>
            </a:r>
            <a:r>
              <a:rPr lang="en-US" sz="1600" dirty="0"/>
              <a:t>&lt;-step(Inc.lm0, scope=formula(</a:t>
            </a:r>
            <a:r>
              <a:rPr lang="en-US" sz="1600" dirty="0" err="1"/>
              <a:t>Inc.lm</a:t>
            </a:r>
            <a:r>
              <a:rPr lang="en-US" sz="1600" dirty="0"/>
              <a:t>), direction="both", trace=0)</a:t>
            </a:r>
          </a:p>
          <a:p>
            <a:pPr marL="457200" indent="-457200">
              <a:buNone/>
            </a:pPr>
            <a:r>
              <a:rPr lang="en-US" sz="1600" dirty="0"/>
              <a:t>summary(</a:t>
            </a:r>
            <a:r>
              <a:rPr lang="en-US" sz="1600" dirty="0" err="1"/>
              <a:t>Inc.lm.step</a:t>
            </a:r>
            <a:r>
              <a:rPr lang="en-US" sz="1600" dirty="0" smtClean="0"/>
              <a:t>)</a:t>
            </a:r>
            <a:endParaRPr lang="en-US" sz="1600" dirty="0"/>
          </a:p>
          <a:p>
            <a:pPr>
              <a:spcBef>
                <a:spcPts val="1200"/>
              </a:spcBef>
            </a:pPr>
            <a:r>
              <a:rPr lang="en-US" sz="2000" dirty="0" smtClean="0"/>
              <a:t>How do you interpret the coefficients? How much do the various predictors impact </a:t>
            </a:r>
            <a:r>
              <a:rPr lang="en-US" sz="2000" dirty="0" err="1" smtClean="0"/>
              <a:t>hours.per.week</a:t>
            </a:r>
            <a:r>
              <a:rPr lang="en-US" sz="2000" dirty="0" smtClean="0"/>
              <a:t>?</a:t>
            </a:r>
          </a:p>
          <a:p>
            <a:r>
              <a:rPr lang="en-US" sz="2000" dirty="0" smtClean="0"/>
              <a:t>Why might stepwise linear regression give a better idea of which predictors are important than the t-test P-values for the model with all predictors included?  </a:t>
            </a:r>
          </a:p>
          <a:p>
            <a:r>
              <a:rPr lang="en-US" sz="2000" dirty="0" smtClean="0"/>
              <a:t>Why not use scope=formula(</a:t>
            </a:r>
            <a:r>
              <a:rPr lang="en-US" sz="2000" dirty="0" err="1" smtClean="0"/>
              <a:t>Inc.lm.full</a:t>
            </a:r>
            <a:r>
              <a:rPr lang="en-US" sz="2000" dirty="0" smtClean="0"/>
              <a:t>) in the preceding stepwise regression?</a:t>
            </a:r>
            <a:endParaRPr lang="en-US" sz="2000" dirty="0"/>
          </a:p>
        </p:txBody>
      </p:sp>
    </p:spTree>
    <p:extLst>
      <p:ext uri="{BB962C8B-B14F-4D97-AF65-F5344CB8AC3E}">
        <p14:creationId xmlns:p14="http://schemas.microsoft.com/office/powerpoint/2010/main" val="237808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274638"/>
            <a:ext cx="8634549" cy="792162"/>
          </a:xfrm>
        </p:spPr>
        <p:txBody>
          <a:bodyPr/>
          <a:lstStyle/>
          <a:p>
            <a:r>
              <a:rPr lang="en-US" dirty="0" smtClean="0"/>
              <a:t>Now Try a Neural Network Model</a:t>
            </a:r>
            <a:endParaRPr lang="en-US" dirty="0"/>
          </a:p>
        </p:txBody>
      </p:sp>
      <p:sp>
        <p:nvSpPr>
          <p:cNvPr id="3" name="Content Placeholder 2"/>
          <p:cNvSpPr>
            <a:spLocks noGrp="1"/>
          </p:cNvSpPr>
          <p:nvPr>
            <p:ph idx="1"/>
          </p:nvPr>
        </p:nvSpPr>
        <p:spPr>
          <a:xfrm>
            <a:off x="457200" y="1219200"/>
            <a:ext cx="8503920" cy="5194663"/>
          </a:xfrm>
        </p:spPr>
        <p:txBody>
          <a:bodyPr/>
          <a:lstStyle/>
          <a:p>
            <a:pPr marL="457200" indent="-457200">
              <a:buNone/>
            </a:pPr>
            <a:r>
              <a:rPr lang="en-US" sz="1600" dirty="0" smtClean="0"/>
              <a:t>##Neural network model</a:t>
            </a:r>
            <a:endParaRPr lang="en-US" sz="1600" dirty="0"/>
          </a:p>
          <a:p>
            <a:pPr marL="457200" indent="-457200">
              <a:buNone/>
            </a:pPr>
            <a:r>
              <a:rPr lang="en-US" sz="1600" dirty="0"/>
              <a:t>library(</a:t>
            </a:r>
            <a:r>
              <a:rPr lang="en-US" sz="1600" dirty="0" err="1"/>
              <a:t>nnet</a:t>
            </a:r>
            <a:r>
              <a:rPr lang="en-US" sz="1600" dirty="0"/>
              <a:t>)</a:t>
            </a:r>
          </a:p>
          <a:p>
            <a:pPr marL="457200" indent="-457200">
              <a:buNone/>
            </a:pPr>
            <a:r>
              <a:rPr lang="en-US" sz="1600" dirty="0"/>
              <a:t>Inc.nn1&lt;-</a:t>
            </a:r>
            <a:r>
              <a:rPr lang="en-US" sz="1600" dirty="0" err="1"/>
              <a:t>nnet</a:t>
            </a:r>
            <a:r>
              <a:rPr lang="en-US" sz="1600" dirty="0"/>
              <a:t>(</a:t>
            </a:r>
            <a:r>
              <a:rPr lang="en-US" sz="1600" dirty="0" err="1"/>
              <a:t>hours.per.week</a:t>
            </a:r>
            <a:r>
              <a:rPr lang="en-US" sz="1600" dirty="0"/>
              <a:t> ~ . ,INCOME[,-c(3,4)], </a:t>
            </a:r>
            <a:r>
              <a:rPr lang="en-US" sz="1600" dirty="0" err="1"/>
              <a:t>linout</a:t>
            </a:r>
            <a:r>
              <a:rPr lang="en-US" sz="1600" dirty="0"/>
              <a:t>=T, skip=F, size=10, decay=.</a:t>
            </a:r>
            <a:r>
              <a:rPr lang="en-US" sz="1600" dirty="0" smtClean="0"/>
              <a:t>05, </a:t>
            </a:r>
            <a:r>
              <a:rPr lang="en-US" sz="1600" dirty="0" err="1" smtClean="0"/>
              <a:t>maxit</a:t>
            </a:r>
            <a:r>
              <a:rPr lang="en-US" sz="1600" dirty="0" smtClean="0"/>
              <a:t>=100</a:t>
            </a:r>
            <a:r>
              <a:rPr lang="en-US" sz="1600" dirty="0"/>
              <a:t>, trace=F)</a:t>
            </a:r>
          </a:p>
          <a:p>
            <a:pPr marL="457200" indent="-457200">
              <a:buNone/>
            </a:pPr>
            <a:r>
              <a:rPr lang="en-US" sz="1600" dirty="0" err="1"/>
              <a:t>yhat</a:t>
            </a:r>
            <a:r>
              <a:rPr lang="en-US" sz="1600" dirty="0"/>
              <a:t>&lt;-</a:t>
            </a:r>
            <a:r>
              <a:rPr lang="en-US" sz="1600" dirty="0" err="1"/>
              <a:t>as.numeric</a:t>
            </a:r>
            <a:r>
              <a:rPr lang="en-US" sz="1600" dirty="0"/>
              <a:t>(predict(Inc.nn1))</a:t>
            </a:r>
          </a:p>
          <a:p>
            <a:pPr marL="457200" indent="-457200">
              <a:buNone/>
            </a:pPr>
            <a:r>
              <a:rPr lang="en-US" sz="1600" dirty="0"/>
              <a:t>y&lt;-</a:t>
            </a:r>
            <a:r>
              <a:rPr lang="en-US" sz="1600" dirty="0" err="1"/>
              <a:t>INCOME$hours.per.week</a:t>
            </a:r>
            <a:r>
              <a:rPr lang="en-US" sz="1600" dirty="0"/>
              <a:t>; e&lt;-y-</a:t>
            </a:r>
            <a:r>
              <a:rPr lang="en-US" sz="1600" dirty="0" err="1"/>
              <a:t>yhat</a:t>
            </a:r>
            <a:endParaRPr lang="en-US" sz="1600" dirty="0"/>
          </a:p>
          <a:p>
            <a:pPr marL="457200" indent="-457200">
              <a:buNone/>
            </a:pPr>
            <a:r>
              <a:rPr lang="en-US" sz="1600" dirty="0" smtClean="0"/>
              <a:t>1-var(e</a:t>
            </a:r>
            <a:r>
              <a:rPr lang="en-US" sz="1600" dirty="0"/>
              <a:t>)/</a:t>
            </a:r>
            <a:r>
              <a:rPr lang="en-US" sz="1600" dirty="0" err="1"/>
              <a:t>var</a:t>
            </a:r>
            <a:r>
              <a:rPr lang="en-US" sz="1600" dirty="0"/>
              <a:t>(y</a:t>
            </a:r>
            <a:r>
              <a:rPr lang="en-US" sz="1600" dirty="0" smtClean="0"/>
              <a:t>) #training r^2</a:t>
            </a:r>
            <a:endParaRPr lang="en-US" sz="1600" dirty="0"/>
          </a:p>
          <a:p>
            <a:pPr marL="457200" indent="-457200">
              <a:buNone/>
            </a:pPr>
            <a:r>
              <a:rPr lang="en-US" sz="1600" dirty="0"/>
              <a:t>summary(Inc.nn1</a:t>
            </a:r>
            <a:r>
              <a:rPr lang="en-US" sz="1600" dirty="0" smtClean="0"/>
              <a:t>)</a:t>
            </a:r>
          </a:p>
          <a:p>
            <a:pPr marL="457200" indent="-457200">
              <a:buNone/>
            </a:pPr>
            <a:r>
              <a:rPr lang="en-US" sz="1600" dirty="0" err="1"/>
              <a:t>yhat</a:t>
            </a:r>
            <a:r>
              <a:rPr lang="en-US" sz="1600" dirty="0"/>
              <a:t> &lt;- function(</a:t>
            </a:r>
            <a:r>
              <a:rPr lang="en-US" sz="1600" dirty="0" err="1"/>
              <a:t>X.model</a:t>
            </a:r>
            <a:r>
              <a:rPr lang="en-US" sz="1600" dirty="0"/>
              <a:t>, </a:t>
            </a:r>
            <a:r>
              <a:rPr lang="en-US" sz="1600" dirty="0" err="1"/>
              <a:t>newdata</a:t>
            </a:r>
            <a:r>
              <a:rPr lang="en-US" sz="1600" dirty="0"/>
              <a:t>) </a:t>
            </a:r>
            <a:r>
              <a:rPr lang="en-US" sz="1600" dirty="0" err="1"/>
              <a:t>as.numeric</a:t>
            </a:r>
            <a:r>
              <a:rPr lang="en-US" sz="1600" dirty="0"/>
              <a:t>(predict(</a:t>
            </a:r>
            <a:r>
              <a:rPr lang="en-US" sz="1600" dirty="0" err="1"/>
              <a:t>X.model</a:t>
            </a:r>
            <a:r>
              <a:rPr lang="en-US" sz="1600" dirty="0"/>
              <a:t>, </a:t>
            </a:r>
            <a:r>
              <a:rPr lang="en-US" sz="1600" dirty="0" err="1"/>
              <a:t>newdata</a:t>
            </a:r>
            <a:r>
              <a:rPr lang="en-US" sz="1600" dirty="0"/>
              <a:t>))</a:t>
            </a:r>
          </a:p>
          <a:p>
            <a:pPr marL="457200" indent="-457200">
              <a:buNone/>
            </a:pPr>
            <a:r>
              <a:rPr lang="en-US" sz="1600" dirty="0" err="1" smtClean="0"/>
              <a:t>ALEPlot</a:t>
            </a:r>
            <a:r>
              <a:rPr lang="en-US" sz="1600" dirty="0" smtClean="0"/>
              <a:t>(INCOME</a:t>
            </a:r>
            <a:r>
              <a:rPr lang="en-US" sz="1600" dirty="0"/>
              <a:t>[,-</a:t>
            </a:r>
            <a:r>
              <a:rPr lang="en-US" sz="1600" dirty="0" smtClean="0"/>
              <a:t>c(3,4,13)], Inc.nn1</a:t>
            </a:r>
            <a:r>
              <a:rPr lang="en-US" sz="1600" dirty="0"/>
              <a:t>, </a:t>
            </a:r>
            <a:r>
              <a:rPr lang="en-US" sz="1600" dirty="0" err="1"/>
              <a:t>pred.fun</a:t>
            </a:r>
            <a:r>
              <a:rPr lang="en-US" sz="1600" dirty="0"/>
              <a:t>=</a:t>
            </a:r>
            <a:r>
              <a:rPr lang="en-US" sz="1600" dirty="0" err="1"/>
              <a:t>yhat</a:t>
            </a:r>
            <a:r>
              <a:rPr lang="en-US" sz="1600" dirty="0"/>
              <a:t>, </a:t>
            </a:r>
            <a:r>
              <a:rPr lang="en-US" sz="1600" dirty="0" smtClean="0"/>
              <a:t>J=1, K=500</a:t>
            </a:r>
            <a:r>
              <a:rPr lang="en-US" sz="1600" dirty="0"/>
              <a:t>, </a:t>
            </a:r>
            <a:r>
              <a:rPr lang="en-US" sz="1600" dirty="0" err="1"/>
              <a:t>NA.plot</a:t>
            </a:r>
            <a:r>
              <a:rPr lang="en-US" sz="1600" dirty="0"/>
              <a:t> = </a:t>
            </a:r>
            <a:r>
              <a:rPr lang="en-US" sz="1600" dirty="0" smtClean="0"/>
              <a:t>TRUE);</a:t>
            </a:r>
            <a:endParaRPr lang="en-US" sz="1600" dirty="0"/>
          </a:p>
          <a:p>
            <a:pPr lvl="0"/>
            <a:r>
              <a:rPr lang="en-US" sz="2000" dirty="0" smtClean="0">
                <a:solidFill>
                  <a:srgbClr val="000000"/>
                </a:solidFill>
              </a:rPr>
              <a:t>How did the </a:t>
            </a:r>
            <a:r>
              <a:rPr lang="en-US" sz="2000" dirty="0" err="1" smtClean="0">
                <a:solidFill>
                  <a:srgbClr val="000000"/>
                </a:solidFill>
              </a:rPr>
              <a:t>nnet</a:t>
            </a:r>
            <a:r>
              <a:rPr lang="en-US" sz="2000" dirty="0" smtClean="0">
                <a:solidFill>
                  <a:srgbClr val="000000"/>
                </a:solidFill>
              </a:rPr>
              <a:t>() function treat the categorical predictors?</a:t>
            </a:r>
          </a:p>
          <a:p>
            <a:pPr lvl="0"/>
            <a:r>
              <a:rPr lang="en-US" sz="2000" dirty="0" smtClean="0">
                <a:solidFill>
                  <a:srgbClr val="000000"/>
                </a:solidFill>
              </a:rPr>
              <a:t>Why is </a:t>
            </a:r>
            <a:r>
              <a:rPr lang="en-US" sz="2000" dirty="0" err="1" smtClean="0">
                <a:solidFill>
                  <a:srgbClr val="000000"/>
                </a:solidFill>
              </a:rPr>
              <a:t>maxit</a:t>
            </a:r>
            <a:r>
              <a:rPr lang="en-US" sz="2000" dirty="0" smtClean="0">
                <a:solidFill>
                  <a:srgbClr val="000000"/>
                </a:solidFill>
              </a:rPr>
              <a:t> reduced to 100?</a:t>
            </a:r>
          </a:p>
          <a:p>
            <a:pPr lvl="0"/>
            <a:r>
              <a:rPr lang="en-US" sz="2000" dirty="0" smtClean="0">
                <a:solidFill>
                  <a:srgbClr val="000000"/>
                </a:solidFill>
              </a:rPr>
              <a:t>training r^2 ~ 29% for size = 10 and decay = 0.05 (although it varies from implementation to implementation), which is a little better than for the linear regression with interactions (r^2_adj </a:t>
            </a:r>
            <a:r>
              <a:rPr lang="en-US" sz="2000" dirty="0">
                <a:solidFill>
                  <a:srgbClr val="000000"/>
                </a:solidFill>
              </a:rPr>
              <a:t>~ </a:t>
            </a:r>
            <a:r>
              <a:rPr lang="en-US" sz="2000" dirty="0" smtClean="0">
                <a:solidFill>
                  <a:srgbClr val="000000"/>
                </a:solidFill>
              </a:rPr>
              <a:t>24.7% ). In comparing the two models, what factors should you consider?</a:t>
            </a:r>
          </a:p>
          <a:p>
            <a:pPr lvl="0"/>
            <a:r>
              <a:rPr lang="en-US" sz="2000" dirty="0" smtClean="0">
                <a:solidFill>
                  <a:srgbClr val="000000"/>
                </a:solidFill>
              </a:rPr>
              <a:t>If you used CV to evaluate the model (which you absolutely should do before selecting the best model), how would you implement CV?</a:t>
            </a:r>
            <a:endParaRPr lang="en-US" sz="2000" dirty="0">
              <a:solidFill>
                <a:srgbClr val="000000"/>
              </a:solidFill>
            </a:endParaRPr>
          </a:p>
        </p:txBody>
      </p:sp>
    </p:spTree>
    <p:extLst>
      <p:ext uri="{BB962C8B-B14F-4D97-AF65-F5344CB8AC3E}">
        <p14:creationId xmlns:p14="http://schemas.microsoft.com/office/powerpoint/2010/main" val="398421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Multi-Response Neural Networks</a:t>
            </a:r>
            <a:endParaRPr lang="en-US" dirty="0"/>
          </a:p>
        </p:txBody>
      </p:sp>
      <p:sp>
        <p:nvSpPr>
          <p:cNvPr id="3" name="Content Placeholder 2"/>
          <p:cNvSpPr>
            <a:spLocks noGrp="1"/>
          </p:cNvSpPr>
          <p:nvPr>
            <p:ph idx="1"/>
          </p:nvPr>
        </p:nvSpPr>
        <p:spPr/>
        <p:txBody>
          <a:bodyPr/>
          <a:lstStyle/>
          <a:p>
            <a:r>
              <a:rPr lang="en-US" dirty="0" smtClean="0"/>
              <a:t>Neural networks also apply to the situation in which we have more than one (say </a:t>
            </a:r>
            <a:r>
              <a:rPr lang="en-US" i="1" dirty="0">
                <a:latin typeface="Times New Roman" pitchFamily="18" charset="0"/>
                <a:cs typeface="Times New Roman" pitchFamily="18" charset="0"/>
              </a:rPr>
              <a:t>K</a:t>
            </a:r>
            <a:r>
              <a:rPr lang="en-US" dirty="0" smtClean="0"/>
              <a:t>) response variables</a:t>
            </a:r>
          </a:p>
          <a:p>
            <a:r>
              <a:rPr lang="en-US" dirty="0" smtClean="0"/>
              <a:t>We handle this by including </a:t>
            </a:r>
            <a:r>
              <a:rPr lang="en-US" i="1" dirty="0">
                <a:latin typeface="Times New Roman" pitchFamily="18" charset="0"/>
                <a:cs typeface="Times New Roman" pitchFamily="18" charset="0"/>
              </a:rPr>
              <a:t>K</a:t>
            </a:r>
            <a:r>
              <a:rPr lang="en-US" dirty="0" smtClean="0"/>
              <a:t> nodes in the output layer (see the following slide)</a:t>
            </a:r>
          </a:p>
          <a:p>
            <a:r>
              <a:rPr lang="en-US" dirty="0" smtClean="0"/>
              <a:t>This is different than fitting </a:t>
            </a:r>
            <a:r>
              <a:rPr lang="en-US" i="1" dirty="0">
                <a:latin typeface="Times New Roman" pitchFamily="18" charset="0"/>
                <a:cs typeface="Times New Roman" pitchFamily="18" charset="0"/>
              </a:rPr>
              <a:t>K</a:t>
            </a:r>
            <a:r>
              <a:rPr lang="en-US" dirty="0" smtClean="0"/>
              <a:t> separate neural networks, one for each response, because the </a:t>
            </a:r>
            <a:r>
              <a:rPr lang="en-US" i="1" dirty="0">
                <a:latin typeface="Times New Roman" pitchFamily="18" charset="0"/>
                <a:cs typeface="Times New Roman" pitchFamily="18" charset="0"/>
              </a:rPr>
              <a:t>K</a:t>
            </a:r>
            <a:r>
              <a:rPr lang="en-US" dirty="0" smtClean="0"/>
              <a:t> responses share the same hidden layer node functions</a:t>
            </a:r>
          </a:p>
          <a:p>
            <a:r>
              <a:rPr lang="en-US" dirty="0" smtClean="0"/>
              <a:t>This is generally more effective than fitting </a:t>
            </a:r>
            <a:r>
              <a:rPr lang="en-US" i="1" dirty="0">
                <a:latin typeface="Times New Roman" pitchFamily="18" charset="0"/>
                <a:cs typeface="Times New Roman" pitchFamily="18" charset="0"/>
              </a:rPr>
              <a:t>K</a:t>
            </a:r>
            <a:r>
              <a:rPr lang="en-US" dirty="0"/>
              <a:t> separate neural </a:t>
            </a:r>
            <a:r>
              <a:rPr lang="en-US" dirty="0" smtClean="0"/>
              <a:t>networks models if the response variables have similar functional dependencies on the predictors. If the responses have completely different dependencies on the predictors, then you are better off fitting </a:t>
            </a:r>
            <a:r>
              <a:rPr lang="en-US" i="1" dirty="0">
                <a:latin typeface="Times New Roman" pitchFamily="18" charset="0"/>
                <a:cs typeface="Times New Roman" pitchFamily="18" charset="0"/>
              </a:rPr>
              <a:t>K</a:t>
            </a:r>
            <a:r>
              <a:rPr lang="en-US" dirty="0"/>
              <a:t> separate neural networks </a:t>
            </a:r>
            <a:r>
              <a:rPr lang="en-US" dirty="0" smtClean="0"/>
              <a:t>models</a:t>
            </a:r>
          </a:p>
        </p:txBody>
      </p:sp>
    </p:spTree>
    <p:extLst>
      <p:ext uri="{BB962C8B-B14F-4D97-AF65-F5344CB8AC3E}">
        <p14:creationId xmlns:p14="http://schemas.microsoft.com/office/powerpoint/2010/main" val="3960350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Depiction of </a:t>
            </a:r>
            <a:r>
              <a:rPr lang="en-US" dirty="0" smtClean="0"/>
              <a:t>a (single hidden layer) Neural </a:t>
            </a:r>
            <a:r>
              <a:rPr lang="en-US" dirty="0"/>
              <a:t>Network with </a:t>
            </a:r>
            <a:r>
              <a:rPr lang="en-US" i="1" dirty="0">
                <a:latin typeface="Times New Roman" panose="02020603050405020304" pitchFamily="18" charset="0"/>
                <a:cs typeface="Times New Roman" panose="02020603050405020304" pitchFamily="18" charset="0"/>
              </a:rPr>
              <a:t>K</a:t>
            </a:r>
            <a:r>
              <a:rPr lang="en-US" dirty="0"/>
              <a:t> Response Variables</a:t>
            </a:r>
          </a:p>
        </p:txBody>
      </p:sp>
      <p:sp>
        <p:nvSpPr>
          <p:cNvPr id="3" name="Content Placeholder 2"/>
          <p:cNvSpPr>
            <a:spLocks noGrp="1"/>
          </p:cNvSpPr>
          <p:nvPr>
            <p:ph idx="1"/>
          </p:nvPr>
        </p:nvSpPr>
        <p:spPr>
          <a:xfrm>
            <a:off x="1920486" y="1529178"/>
            <a:ext cx="687788" cy="659076"/>
          </a:xfrm>
        </p:spPr>
        <p:txBody>
          <a:bodyPr lIns="0" tIns="0" rIns="0" bIns="0"/>
          <a:lstStyle/>
          <a:p>
            <a:pPr marL="0" indent="0" algn="ctr">
              <a:spcBef>
                <a:spcPts val="0"/>
              </a:spcBef>
              <a:buNone/>
            </a:pPr>
            <a:r>
              <a:rPr lang="en-US" sz="1800" dirty="0"/>
              <a:t>i</a:t>
            </a:r>
            <a:r>
              <a:rPr lang="en-US" sz="1800" dirty="0" smtClean="0"/>
              <a:t>nput</a:t>
            </a:r>
          </a:p>
          <a:p>
            <a:pPr marL="0" indent="0" algn="ctr">
              <a:spcBef>
                <a:spcPts val="0"/>
              </a:spcBef>
              <a:buNone/>
            </a:pPr>
            <a:r>
              <a:rPr lang="en-US" sz="1800" dirty="0" smtClean="0"/>
              <a:t>layer</a:t>
            </a:r>
            <a:endParaRPr lang="en-US" sz="1800" dirty="0"/>
          </a:p>
        </p:txBody>
      </p:sp>
      <p:sp>
        <p:nvSpPr>
          <p:cNvPr id="6" name="Flowchart: Connector 5"/>
          <p:cNvSpPr/>
          <p:nvPr/>
        </p:nvSpPr>
        <p:spPr>
          <a:xfrm>
            <a:off x="2081500" y="2529121"/>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7" name="Flowchart: Connector 6"/>
          <p:cNvSpPr/>
          <p:nvPr/>
        </p:nvSpPr>
        <p:spPr>
          <a:xfrm>
            <a:off x="2081500" y="3284121"/>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X</a:t>
            </a:r>
            <a:r>
              <a:rPr lang="en-US" sz="1200" baseline="-250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9" name="Flowchart: Connector 8"/>
          <p:cNvSpPr/>
          <p:nvPr/>
        </p:nvSpPr>
        <p:spPr>
          <a:xfrm>
            <a:off x="2081500" y="3967559"/>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X</a:t>
            </a:r>
            <a:r>
              <a:rPr lang="en-US" sz="1200" baseline="-25000" dirty="0" smtClean="0">
                <a:solidFill>
                  <a:schemeClr val="tx1"/>
                </a:solidFill>
                <a:latin typeface="Times New Roman" panose="02020603050405020304" pitchFamily="18" charset="0"/>
                <a:cs typeface="Times New Roman" panose="02020603050405020304" pitchFamily="18" charset="0"/>
              </a:rPr>
              <a:t>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10" name="Flowchart: Connector 9"/>
          <p:cNvSpPr/>
          <p:nvPr/>
        </p:nvSpPr>
        <p:spPr>
          <a:xfrm>
            <a:off x="2081500" y="540431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err="1" smtClean="0">
                <a:solidFill>
                  <a:schemeClr val="tx1"/>
                </a:solidFill>
                <a:latin typeface="Times New Roman" panose="02020603050405020304" pitchFamily="18" charset="0"/>
                <a:cs typeface="Times New Roman" panose="02020603050405020304" pitchFamily="18" charset="0"/>
              </a:rPr>
              <a:t>X</a:t>
            </a:r>
            <a:r>
              <a:rPr lang="en-US" sz="1200" i="1" baseline="-25000" dirty="0" err="1" smtClean="0">
                <a:solidFill>
                  <a:schemeClr val="tx1"/>
                </a:solidFill>
                <a:latin typeface="Times New Roman" panose="02020603050405020304" pitchFamily="18" charset="0"/>
                <a:cs typeface="Times New Roman" panose="02020603050405020304" pitchFamily="18" charset="0"/>
              </a:rPr>
              <a:t>k</a:t>
            </a:r>
            <a:endParaRPr lang="en-US" sz="1200" i="1" baseline="-25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p:cNvSpPr txBox="1"/>
              <p:nvPr/>
            </p:nvSpPr>
            <p:spPr>
              <a:xfrm>
                <a:off x="2143353" y="4579677"/>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143353" y="4579677"/>
                <a:ext cx="242054" cy="492443"/>
              </a:xfrm>
              <a:prstGeom prst="rect">
                <a:avLst/>
              </a:prstGeom>
              <a:blipFill rotWithShape="0">
                <a:blip r:embed="rId2"/>
                <a:stretch>
                  <a:fillRect/>
                </a:stretch>
              </a:blipFill>
            </p:spPr>
            <p:txBody>
              <a:bodyPr/>
              <a:lstStyle/>
              <a:p>
                <a:r>
                  <a:rPr lang="en-US">
                    <a:noFill/>
                  </a:rPr>
                  <a:t> </a:t>
                </a:r>
              </a:p>
            </p:txBody>
          </p:sp>
        </mc:Fallback>
      </mc:AlternateContent>
      <p:sp>
        <p:nvSpPr>
          <p:cNvPr id="21" name="Flowchart: Connector 20"/>
          <p:cNvSpPr/>
          <p:nvPr/>
        </p:nvSpPr>
        <p:spPr>
          <a:xfrm>
            <a:off x="4070650" y="2196926"/>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2" name="Flowchart: Connector 21"/>
          <p:cNvSpPr/>
          <p:nvPr/>
        </p:nvSpPr>
        <p:spPr>
          <a:xfrm>
            <a:off x="4070650" y="2943976"/>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3" name="Flowchart: Connector 22"/>
          <p:cNvSpPr/>
          <p:nvPr/>
        </p:nvSpPr>
        <p:spPr>
          <a:xfrm>
            <a:off x="4070650" y="3635364"/>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baseline="-25000" dirty="0" smtClean="0">
                <a:solidFill>
                  <a:schemeClr val="tx1"/>
                </a:solidFill>
                <a:latin typeface="Times New Roman" panose="02020603050405020304" pitchFamily="18" charset="0"/>
                <a:cs typeface="Times New Roman" panose="02020603050405020304" pitchFamily="18" charset="0"/>
              </a:rPr>
              <a:t>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24" name="Flowchart: Connector 23"/>
          <p:cNvSpPr/>
          <p:nvPr/>
        </p:nvSpPr>
        <p:spPr>
          <a:xfrm>
            <a:off x="4070650" y="5811593"/>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H</a:t>
            </a:r>
            <a:r>
              <a:rPr lang="en-US" sz="1200" i="1" baseline="-25000" dirty="0" smtClean="0">
                <a:solidFill>
                  <a:schemeClr val="tx1"/>
                </a:solidFill>
                <a:latin typeface="Times New Roman" panose="02020603050405020304" pitchFamily="18" charset="0"/>
                <a:cs typeface="Times New Roman" panose="02020603050405020304" pitchFamily="18" charset="0"/>
              </a:rPr>
              <a:t>M</a:t>
            </a:r>
            <a:endParaRPr lang="en-US" sz="1100" i="1" baseline="-40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p:cNvSpPr txBox="1"/>
              <p:nvPr/>
            </p:nvSpPr>
            <p:spPr>
              <a:xfrm>
                <a:off x="4132503" y="4549630"/>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132503" y="4549630"/>
                <a:ext cx="242054" cy="492443"/>
              </a:xfrm>
              <a:prstGeom prst="rect">
                <a:avLst/>
              </a:prstGeom>
              <a:blipFill rotWithShape="0">
                <a:blip r:embed="rId3"/>
                <a:stretch>
                  <a:fillRect/>
                </a:stretch>
              </a:blipFill>
            </p:spPr>
            <p:txBody>
              <a:bodyPr/>
              <a:lstStyle/>
              <a:p>
                <a:r>
                  <a:rPr lang="en-US">
                    <a:noFill/>
                  </a:rPr>
                  <a:t> </a:t>
                </a:r>
              </a:p>
            </p:txBody>
          </p:sp>
        </mc:Fallback>
      </mc:AlternateContent>
      <p:sp>
        <p:nvSpPr>
          <p:cNvPr id="26" name="Content Placeholder 2"/>
          <p:cNvSpPr txBox="1">
            <a:spLocks/>
          </p:cNvSpPr>
          <p:nvPr/>
        </p:nvSpPr>
        <p:spPr bwMode="auto">
          <a:xfrm>
            <a:off x="3909635" y="1494190"/>
            <a:ext cx="710071" cy="729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hidden</a:t>
            </a:r>
          </a:p>
          <a:p>
            <a:pPr marL="0" indent="0" algn="ctr">
              <a:spcBef>
                <a:spcPts val="0"/>
              </a:spcBef>
              <a:buFontTx/>
              <a:buNone/>
            </a:pPr>
            <a:r>
              <a:rPr lang="en-US" sz="1800" kern="0" dirty="0" smtClean="0"/>
              <a:t>layer</a:t>
            </a:r>
            <a:endParaRPr lang="en-US" sz="1800" kern="0" dirty="0"/>
          </a:p>
        </p:txBody>
      </p:sp>
      <p:sp>
        <p:nvSpPr>
          <p:cNvPr id="46" name="Content Placeholder 2"/>
          <p:cNvSpPr txBox="1">
            <a:spLocks/>
          </p:cNvSpPr>
          <p:nvPr/>
        </p:nvSpPr>
        <p:spPr bwMode="auto">
          <a:xfrm>
            <a:off x="6087003" y="1523694"/>
            <a:ext cx="954669" cy="6700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pPr>
            <a:r>
              <a:rPr lang="en-US" sz="1800" kern="0" dirty="0" smtClean="0"/>
              <a:t>output</a:t>
            </a:r>
          </a:p>
          <a:p>
            <a:pPr marL="0" indent="0" algn="ctr">
              <a:spcBef>
                <a:spcPts val="0"/>
              </a:spcBef>
              <a:buFontTx/>
              <a:buNone/>
            </a:pPr>
            <a:r>
              <a:rPr lang="en-US" sz="1800" kern="0" dirty="0" smtClean="0"/>
              <a:t>layer</a:t>
            </a:r>
            <a:endParaRPr lang="en-US" sz="1800" kern="0" dirty="0"/>
          </a:p>
        </p:txBody>
      </p:sp>
      <p:sp>
        <p:nvSpPr>
          <p:cNvPr id="48" name="Flowchart: Connector 47"/>
          <p:cNvSpPr/>
          <p:nvPr/>
        </p:nvSpPr>
        <p:spPr>
          <a:xfrm>
            <a:off x="6418444" y="3795711"/>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Y</a:t>
            </a:r>
            <a:r>
              <a:rPr lang="en-US" sz="1200" baseline="-25000" dirty="0" smtClean="0">
                <a:solidFill>
                  <a:schemeClr val="tx1"/>
                </a:solidFill>
                <a:latin typeface="Times New Roman" panose="02020603050405020304" pitchFamily="18" charset="0"/>
                <a:cs typeface="Times New Roman" panose="02020603050405020304" pitchFamily="18" charset="0"/>
              </a:rPr>
              <a:t>2</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cxnSp>
        <p:nvCxnSpPr>
          <p:cNvPr id="55" name="Straight Arrow Connector 54"/>
          <p:cNvCxnSpPr>
            <a:stCxn id="6" idx="6"/>
            <a:endCxn id="22" idx="2"/>
          </p:cNvCxnSpPr>
          <p:nvPr/>
        </p:nvCxnSpPr>
        <p:spPr>
          <a:xfrm>
            <a:off x="2492980" y="2734861"/>
            <a:ext cx="1577670" cy="414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 idx="6"/>
            <a:endCxn id="23" idx="1"/>
          </p:cNvCxnSpPr>
          <p:nvPr/>
        </p:nvCxnSpPr>
        <p:spPr>
          <a:xfrm>
            <a:off x="2492980" y="2734861"/>
            <a:ext cx="1637930" cy="960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 idx="6"/>
            <a:endCxn id="24" idx="1"/>
          </p:cNvCxnSpPr>
          <p:nvPr/>
        </p:nvCxnSpPr>
        <p:spPr>
          <a:xfrm>
            <a:off x="2492980" y="2734861"/>
            <a:ext cx="1637930" cy="3136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7" idx="6"/>
            <a:endCxn id="22" idx="2"/>
          </p:cNvCxnSpPr>
          <p:nvPr/>
        </p:nvCxnSpPr>
        <p:spPr>
          <a:xfrm flipV="1">
            <a:off x="2492980" y="3149716"/>
            <a:ext cx="1577670" cy="340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9" idx="6"/>
            <a:endCxn id="22" idx="3"/>
          </p:cNvCxnSpPr>
          <p:nvPr/>
        </p:nvCxnSpPr>
        <p:spPr>
          <a:xfrm flipV="1">
            <a:off x="2492980" y="3295196"/>
            <a:ext cx="1637930" cy="878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0" idx="6"/>
            <a:endCxn id="22" idx="3"/>
          </p:cNvCxnSpPr>
          <p:nvPr/>
        </p:nvCxnSpPr>
        <p:spPr>
          <a:xfrm flipV="1">
            <a:off x="2492980" y="3295196"/>
            <a:ext cx="1637930" cy="2314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 idx="6"/>
            <a:endCxn id="23" idx="2"/>
          </p:cNvCxnSpPr>
          <p:nvPr/>
        </p:nvCxnSpPr>
        <p:spPr>
          <a:xfrm>
            <a:off x="2492980" y="3489861"/>
            <a:ext cx="1577670" cy="351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9" idx="6"/>
            <a:endCxn id="23" idx="2"/>
          </p:cNvCxnSpPr>
          <p:nvPr/>
        </p:nvCxnSpPr>
        <p:spPr>
          <a:xfrm flipV="1">
            <a:off x="2492980" y="3841104"/>
            <a:ext cx="1577670" cy="332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 idx="6"/>
            <a:endCxn id="24" idx="2"/>
          </p:cNvCxnSpPr>
          <p:nvPr/>
        </p:nvCxnSpPr>
        <p:spPr>
          <a:xfrm>
            <a:off x="2492980" y="4173299"/>
            <a:ext cx="1577670" cy="1844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 idx="6"/>
            <a:endCxn id="24" idx="1"/>
          </p:cNvCxnSpPr>
          <p:nvPr/>
        </p:nvCxnSpPr>
        <p:spPr>
          <a:xfrm>
            <a:off x="2492980" y="3489861"/>
            <a:ext cx="1637930" cy="238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10" idx="6"/>
            <a:endCxn id="24" idx="2"/>
          </p:cNvCxnSpPr>
          <p:nvPr/>
        </p:nvCxnSpPr>
        <p:spPr>
          <a:xfrm>
            <a:off x="2492980" y="5610054"/>
            <a:ext cx="1577670" cy="407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0" idx="6"/>
            <a:endCxn id="23" idx="3"/>
          </p:cNvCxnSpPr>
          <p:nvPr/>
        </p:nvCxnSpPr>
        <p:spPr>
          <a:xfrm flipV="1">
            <a:off x="2492980" y="3986584"/>
            <a:ext cx="1637930" cy="1623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2" idx="6"/>
            <a:endCxn id="48" idx="2"/>
          </p:cNvCxnSpPr>
          <p:nvPr/>
        </p:nvCxnSpPr>
        <p:spPr>
          <a:xfrm>
            <a:off x="4482130" y="3149716"/>
            <a:ext cx="1936314" cy="85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24" idx="6"/>
            <a:endCxn id="48" idx="3"/>
          </p:cNvCxnSpPr>
          <p:nvPr/>
        </p:nvCxnSpPr>
        <p:spPr>
          <a:xfrm flipV="1">
            <a:off x="4482130" y="4146931"/>
            <a:ext cx="1996574" cy="18704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3" idx="6"/>
            <a:endCxn id="48" idx="2"/>
          </p:cNvCxnSpPr>
          <p:nvPr/>
        </p:nvCxnSpPr>
        <p:spPr>
          <a:xfrm>
            <a:off x="4482130" y="3841104"/>
            <a:ext cx="1936314" cy="160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21" idx="6"/>
            <a:endCxn id="48" idx="1"/>
          </p:cNvCxnSpPr>
          <p:nvPr/>
        </p:nvCxnSpPr>
        <p:spPr>
          <a:xfrm>
            <a:off x="4482130" y="2402666"/>
            <a:ext cx="1996574" cy="1453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3" name="TextBox 212"/>
              <p:cNvSpPr txBox="1"/>
              <p:nvPr/>
            </p:nvSpPr>
            <p:spPr>
              <a:xfrm>
                <a:off x="5287485" y="2900892"/>
                <a:ext cx="30540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20</m:t>
                          </m:r>
                        </m:sub>
                      </m:sSub>
                    </m:oMath>
                  </m:oMathPara>
                </a14:m>
                <a:endParaRPr lang="en-US" sz="1400" dirty="0"/>
              </a:p>
            </p:txBody>
          </p:sp>
        </mc:Choice>
        <mc:Fallback xmlns="">
          <p:sp>
            <p:nvSpPr>
              <p:cNvPr id="213" name="TextBox 212"/>
              <p:cNvSpPr txBox="1">
                <a:spLocks noRot="1" noChangeAspect="1" noMove="1" noResize="1" noEditPoints="1" noAdjustHandles="1" noChangeArrowheads="1" noChangeShapeType="1" noTextEdit="1"/>
              </p:cNvSpPr>
              <p:nvPr/>
            </p:nvSpPr>
            <p:spPr>
              <a:xfrm>
                <a:off x="5287485" y="2900892"/>
                <a:ext cx="305405" cy="215444"/>
              </a:xfrm>
              <a:prstGeom prst="rect">
                <a:avLst/>
              </a:prstGeom>
              <a:blipFill rotWithShape="0">
                <a:blip r:embed="rId4"/>
                <a:stretch>
                  <a:fillRect l="-18000" r="-2000"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5262698" y="3137904"/>
                <a:ext cx="3012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11</m:t>
                          </m:r>
                        </m:sub>
                      </m:sSub>
                    </m:oMath>
                  </m:oMathPara>
                </a14:m>
                <a:endParaRPr lang="en-US" sz="1400" dirty="0"/>
              </a:p>
            </p:txBody>
          </p:sp>
        </mc:Choice>
        <mc:Fallback xmlns="">
          <p:sp>
            <p:nvSpPr>
              <p:cNvPr id="74" name="TextBox 73"/>
              <p:cNvSpPr txBox="1">
                <a:spLocks noRot="1" noChangeAspect="1" noMove="1" noResize="1" noEditPoints="1" noAdjustHandles="1" noChangeArrowheads="1" noChangeShapeType="1" noTextEdit="1"/>
              </p:cNvSpPr>
              <p:nvPr/>
            </p:nvSpPr>
            <p:spPr>
              <a:xfrm>
                <a:off x="5262698" y="3137904"/>
                <a:ext cx="301236" cy="215444"/>
              </a:xfrm>
              <a:prstGeom prst="rect">
                <a:avLst/>
              </a:prstGeom>
              <a:blipFill rotWithShape="0">
                <a:blip r:embed="rId5"/>
                <a:stretch>
                  <a:fillRect l="-18000"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3144703" y="2687199"/>
                <a:ext cx="3110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10</m:t>
                          </m:r>
                        </m:sub>
                      </m:sSub>
                    </m:oMath>
                  </m:oMathPara>
                </a14:m>
                <a:endParaRPr lang="en-US" sz="1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3144703" y="2687199"/>
                <a:ext cx="311047" cy="215444"/>
              </a:xfrm>
              <a:prstGeom prst="rect">
                <a:avLst/>
              </a:prstGeom>
              <a:blipFill rotWithShape="0">
                <a:blip r:embed="rId6"/>
                <a:stretch>
                  <a:fillRect l="-7843"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3002655" y="2886741"/>
                <a:ext cx="3152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20</m:t>
                          </m:r>
                        </m:sub>
                      </m:sSub>
                    </m:oMath>
                  </m:oMathPara>
                </a14:m>
                <a:endParaRPr lang="en-US" sz="1400" dirty="0"/>
              </a:p>
            </p:txBody>
          </p:sp>
        </mc:Choice>
        <mc:Fallback xmlns="">
          <p:sp>
            <p:nvSpPr>
              <p:cNvPr id="78" name="TextBox 77"/>
              <p:cNvSpPr txBox="1">
                <a:spLocks noRot="1" noChangeAspect="1" noMove="1" noResize="1" noEditPoints="1" noAdjustHandles="1" noChangeArrowheads="1" noChangeShapeType="1" noTextEdit="1"/>
              </p:cNvSpPr>
              <p:nvPr/>
            </p:nvSpPr>
            <p:spPr>
              <a:xfrm>
                <a:off x="3002655" y="2886741"/>
                <a:ext cx="315214" cy="215444"/>
              </a:xfrm>
              <a:prstGeom prst="rect">
                <a:avLst/>
              </a:prstGeom>
              <a:blipFill rotWithShape="0">
                <a:blip r:embed="rId7"/>
                <a:stretch>
                  <a:fillRect l="-7843" r="-1961"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669640" y="4846234"/>
                <a:ext cx="35529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𝑀</m:t>
                          </m:r>
                          <m:r>
                            <a:rPr lang="en-US" sz="1400" b="0" i="1" smtClean="0">
                              <a:latin typeface="Cambria Math" panose="02040503050406030204" pitchFamily="18" charset="0"/>
                            </a:rPr>
                            <m:t>0</m:t>
                          </m:r>
                        </m:sub>
                      </m:sSub>
                    </m:oMath>
                  </m:oMathPara>
                </a14:m>
                <a:endParaRPr lang="en-US" sz="1400" dirty="0"/>
              </a:p>
            </p:txBody>
          </p:sp>
        </mc:Choice>
        <mc:Fallback xmlns="">
          <p:sp>
            <p:nvSpPr>
              <p:cNvPr id="80" name="TextBox 79"/>
              <p:cNvSpPr txBox="1">
                <a:spLocks noRot="1" noChangeAspect="1" noMove="1" noResize="1" noEditPoints="1" noAdjustHandles="1" noChangeArrowheads="1" noChangeShapeType="1" noTextEdit="1"/>
              </p:cNvSpPr>
              <p:nvPr/>
            </p:nvSpPr>
            <p:spPr>
              <a:xfrm>
                <a:off x="3669640" y="4846234"/>
                <a:ext cx="355290" cy="215444"/>
              </a:xfrm>
              <a:prstGeom prst="rect">
                <a:avLst/>
              </a:prstGeom>
              <a:blipFill rotWithShape="0">
                <a:blip r:embed="rId8"/>
                <a:stretch>
                  <a:fillRect l="-6897" r="-172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910851" y="3181599"/>
                <a:ext cx="31104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11</m:t>
                          </m:r>
                        </m:sub>
                      </m:sSub>
                    </m:oMath>
                  </m:oMathPara>
                </a14:m>
                <a:endParaRPr lang="en-US" sz="1400" dirty="0"/>
              </a:p>
            </p:txBody>
          </p:sp>
        </mc:Choice>
        <mc:Fallback xmlns="">
          <p:sp>
            <p:nvSpPr>
              <p:cNvPr id="82" name="TextBox 81"/>
              <p:cNvSpPr txBox="1">
                <a:spLocks noRot="1" noChangeAspect="1" noMove="1" noResize="1" noEditPoints="1" noAdjustHandles="1" noChangeArrowheads="1" noChangeShapeType="1" noTextEdit="1"/>
              </p:cNvSpPr>
              <p:nvPr/>
            </p:nvSpPr>
            <p:spPr>
              <a:xfrm>
                <a:off x="2910851" y="3181599"/>
                <a:ext cx="311047" cy="215444"/>
              </a:xfrm>
              <a:prstGeom prst="rect">
                <a:avLst/>
              </a:prstGeom>
              <a:blipFill rotWithShape="0">
                <a:blip r:embed="rId9"/>
                <a:stretch>
                  <a:fillRect l="-7843"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3020985" y="3429670"/>
                <a:ext cx="31521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21</m:t>
                          </m:r>
                        </m:sub>
                      </m:sSub>
                    </m:oMath>
                  </m:oMathPara>
                </a14:m>
                <a:endParaRPr lang="en-US" sz="1400" dirty="0"/>
              </a:p>
            </p:txBody>
          </p:sp>
        </mc:Choice>
        <mc:Fallback xmlns="">
          <p:sp>
            <p:nvSpPr>
              <p:cNvPr id="85" name="TextBox 84"/>
              <p:cNvSpPr txBox="1">
                <a:spLocks noRot="1" noChangeAspect="1" noMove="1" noResize="1" noEditPoints="1" noAdjustHandles="1" noChangeArrowheads="1" noChangeShapeType="1" noTextEdit="1"/>
              </p:cNvSpPr>
              <p:nvPr/>
            </p:nvSpPr>
            <p:spPr>
              <a:xfrm>
                <a:off x="3020985" y="3429670"/>
                <a:ext cx="315214" cy="215444"/>
              </a:xfrm>
              <a:prstGeom prst="rect">
                <a:avLst/>
              </a:prstGeom>
              <a:blipFill rotWithShape="0">
                <a:blip r:embed="rId10"/>
                <a:stretch>
                  <a:fillRect l="-7843" r="-1961"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2913020" y="4146020"/>
                <a:ext cx="35529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𝑀</m:t>
                          </m:r>
                          <m:r>
                            <a:rPr lang="en-US" sz="1400" b="0" i="1" smtClean="0">
                              <a:latin typeface="Cambria Math" panose="02040503050406030204" pitchFamily="18" charset="0"/>
                            </a:rPr>
                            <m:t>1</m:t>
                          </m:r>
                        </m:sub>
                      </m:sSub>
                    </m:oMath>
                  </m:oMathPara>
                </a14:m>
                <a:endParaRPr lang="en-US" sz="1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2913020" y="4146020"/>
                <a:ext cx="355290" cy="215444"/>
              </a:xfrm>
              <a:prstGeom prst="rect">
                <a:avLst/>
              </a:prstGeom>
              <a:blipFill rotWithShape="0">
                <a:blip r:embed="rId11"/>
                <a:stretch>
                  <a:fillRect l="-6897" r="-172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2604968" y="4884724"/>
                <a:ext cx="31842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oMath>
                  </m:oMathPara>
                </a14:m>
                <a:endParaRPr lang="en-US" sz="1400" dirty="0"/>
              </a:p>
            </p:txBody>
          </p:sp>
        </mc:Choice>
        <mc:Fallback xmlns="">
          <p:sp>
            <p:nvSpPr>
              <p:cNvPr id="88" name="TextBox 87"/>
              <p:cNvSpPr txBox="1">
                <a:spLocks noRot="1" noChangeAspect="1" noMove="1" noResize="1" noEditPoints="1" noAdjustHandles="1" noChangeArrowheads="1" noChangeShapeType="1" noTextEdit="1"/>
              </p:cNvSpPr>
              <p:nvPr/>
            </p:nvSpPr>
            <p:spPr>
              <a:xfrm>
                <a:off x="2604968" y="4884724"/>
                <a:ext cx="318421" cy="215444"/>
              </a:xfrm>
              <a:prstGeom prst="rect">
                <a:avLst/>
              </a:prstGeom>
              <a:blipFill rotWithShape="0">
                <a:blip r:embed="rId12"/>
                <a:stretch>
                  <a:fillRect l="-5660" r="-188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2860171" y="5148241"/>
                <a:ext cx="31842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𝑘</m:t>
                          </m:r>
                          <m:r>
                            <a:rPr lang="en-US" sz="1400" b="0" i="1" smtClean="0">
                              <a:latin typeface="Cambria Math" panose="02040503050406030204" pitchFamily="18" charset="0"/>
                            </a:rPr>
                            <m:t>2</m:t>
                          </m:r>
                        </m:sub>
                      </m:sSub>
                    </m:oMath>
                  </m:oMathPara>
                </a14:m>
                <a:endParaRPr lang="en-US" sz="1400" dirty="0"/>
              </a:p>
            </p:txBody>
          </p:sp>
        </mc:Choice>
        <mc:Fallback xmlns="">
          <p:sp>
            <p:nvSpPr>
              <p:cNvPr id="89" name="TextBox 88"/>
              <p:cNvSpPr txBox="1">
                <a:spLocks noRot="1" noChangeAspect="1" noMove="1" noResize="1" noEditPoints="1" noAdjustHandles="1" noChangeArrowheads="1" noChangeShapeType="1" noTextEdit="1"/>
              </p:cNvSpPr>
              <p:nvPr/>
            </p:nvSpPr>
            <p:spPr>
              <a:xfrm>
                <a:off x="2860171" y="5148241"/>
                <a:ext cx="318421" cy="215444"/>
              </a:xfrm>
              <a:prstGeom prst="rect">
                <a:avLst/>
              </a:prstGeom>
              <a:blipFill rotWithShape="0">
                <a:blip r:embed="rId13"/>
                <a:stretch>
                  <a:fillRect l="-5769" r="-3846"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3178792" y="5603102"/>
                <a:ext cx="36170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𝑘𝑀</m:t>
                          </m:r>
                        </m:sub>
                      </m:sSub>
                    </m:oMath>
                  </m:oMathPara>
                </a14:m>
                <a:endParaRPr lang="en-US" sz="1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3178792" y="5603102"/>
                <a:ext cx="361701" cy="215444"/>
              </a:xfrm>
              <a:prstGeom prst="rect">
                <a:avLst/>
              </a:prstGeom>
              <a:blipFill rotWithShape="0">
                <a:blip r:embed="rId14"/>
                <a:stretch>
                  <a:fillRect l="-5000" b="-20000"/>
                </a:stretch>
              </a:blipFill>
            </p:spPr>
            <p:txBody>
              <a:bodyPr/>
              <a:lstStyle/>
              <a:p>
                <a:r>
                  <a:rPr lang="en-US">
                    <a:noFill/>
                  </a:rPr>
                  <a:t> </a:t>
                </a:r>
              </a:p>
            </p:txBody>
          </p:sp>
        </mc:Fallback>
      </mc:AlternateContent>
      <p:sp>
        <p:nvSpPr>
          <p:cNvPr id="47" name="Flowchart: Connector 46"/>
          <p:cNvSpPr/>
          <p:nvPr/>
        </p:nvSpPr>
        <p:spPr>
          <a:xfrm>
            <a:off x="6418444" y="3185366"/>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Y</a:t>
            </a:r>
            <a:r>
              <a:rPr lang="en-US" sz="1200" baseline="-25000" dirty="0" smtClean="0">
                <a:solidFill>
                  <a:schemeClr val="tx1"/>
                </a:solidFill>
                <a:latin typeface="Times New Roman" panose="02020603050405020304" pitchFamily="18" charset="0"/>
                <a:cs typeface="Times New Roman" panose="02020603050405020304" pitchFamily="18" charset="0"/>
              </a:rPr>
              <a:t>1</a:t>
            </a:r>
            <a:endParaRPr lang="en-US" sz="1200" baseline="-25000" dirty="0">
              <a:solidFill>
                <a:schemeClr val="tx1"/>
              </a:solidFill>
              <a:latin typeface="Times New Roman" panose="02020603050405020304" pitchFamily="18" charset="0"/>
              <a:cs typeface="Times New Roman" panose="02020603050405020304" pitchFamily="18" charset="0"/>
            </a:endParaRPr>
          </a:p>
        </p:txBody>
      </p:sp>
      <p:sp>
        <p:nvSpPr>
          <p:cNvPr id="49" name="Flowchart: Connector 48"/>
          <p:cNvSpPr/>
          <p:nvPr/>
        </p:nvSpPr>
        <p:spPr>
          <a:xfrm>
            <a:off x="6418444" y="5311400"/>
            <a:ext cx="411480" cy="411480"/>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i="1" dirty="0" smtClean="0">
                <a:solidFill>
                  <a:schemeClr val="tx1"/>
                </a:solidFill>
                <a:latin typeface="Times New Roman" panose="02020603050405020304" pitchFamily="18" charset="0"/>
                <a:cs typeface="Times New Roman" panose="02020603050405020304" pitchFamily="18" charset="0"/>
              </a:rPr>
              <a:t>Y</a:t>
            </a:r>
            <a:r>
              <a:rPr lang="en-US" sz="1200" i="1" baseline="-25000" dirty="0" smtClean="0">
                <a:solidFill>
                  <a:schemeClr val="tx1"/>
                </a:solidFill>
                <a:latin typeface="Times New Roman" panose="02020603050405020304" pitchFamily="18" charset="0"/>
                <a:cs typeface="Times New Roman" panose="02020603050405020304" pitchFamily="18" charset="0"/>
              </a:rPr>
              <a:t>K</a:t>
            </a:r>
            <a:endParaRPr lang="en-US" sz="1200" i="1" baseline="-250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0" name="TextBox 49"/>
              <p:cNvSpPr txBox="1"/>
              <p:nvPr/>
            </p:nvSpPr>
            <p:spPr>
              <a:xfrm>
                <a:off x="6503157" y="4486763"/>
                <a:ext cx="2420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503157" y="4486763"/>
                <a:ext cx="242054" cy="492443"/>
              </a:xfrm>
              <a:prstGeom prst="rect">
                <a:avLst/>
              </a:prstGeom>
              <a:blipFill rotWithShape="0">
                <a:blip r:embed="rId15"/>
                <a:stretch>
                  <a:fillRect/>
                </a:stretch>
              </a:blipFill>
            </p:spPr>
            <p:txBody>
              <a:bodyPr/>
              <a:lstStyle/>
              <a:p>
                <a:r>
                  <a:rPr lang="en-US">
                    <a:noFill/>
                  </a:rPr>
                  <a:t> </a:t>
                </a:r>
              </a:p>
            </p:txBody>
          </p:sp>
        </mc:Fallback>
      </mc:AlternateContent>
      <p:cxnSp>
        <p:nvCxnSpPr>
          <p:cNvPr id="51" name="Straight Arrow Connector 50"/>
          <p:cNvCxnSpPr>
            <a:stCxn id="21" idx="6"/>
            <a:endCxn id="47" idx="1"/>
          </p:cNvCxnSpPr>
          <p:nvPr/>
        </p:nvCxnSpPr>
        <p:spPr>
          <a:xfrm>
            <a:off x="4482130" y="2402666"/>
            <a:ext cx="1996574" cy="842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1" idx="6"/>
            <a:endCxn id="49" idx="1"/>
          </p:cNvCxnSpPr>
          <p:nvPr/>
        </p:nvCxnSpPr>
        <p:spPr>
          <a:xfrm>
            <a:off x="4482130" y="2402666"/>
            <a:ext cx="1996574" cy="29689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2" idx="6"/>
            <a:endCxn id="47" idx="2"/>
          </p:cNvCxnSpPr>
          <p:nvPr/>
        </p:nvCxnSpPr>
        <p:spPr>
          <a:xfrm>
            <a:off x="4482130" y="3149716"/>
            <a:ext cx="1936314" cy="241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2" idx="6"/>
            <a:endCxn id="49" idx="1"/>
          </p:cNvCxnSpPr>
          <p:nvPr/>
        </p:nvCxnSpPr>
        <p:spPr>
          <a:xfrm>
            <a:off x="4482130" y="3149716"/>
            <a:ext cx="1996574" cy="2221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3" idx="6"/>
            <a:endCxn id="47" idx="2"/>
          </p:cNvCxnSpPr>
          <p:nvPr/>
        </p:nvCxnSpPr>
        <p:spPr>
          <a:xfrm flipV="1">
            <a:off x="4482130" y="3391106"/>
            <a:ext cx="1936314" cy="449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3" idx="6"/>
            <a:endCxn id="49" idx="2"/>
          </p:cNvCxnSpPr>
          <p:nvPr/>
        </p:nvCxnSpPr>
        <p:spPr>
          <a:xfrm>
            <a:off x="4482130" y="3841104"/>
            <a:ext cx="1936314" cy="16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6"/>
            <a:endCxn id="47" idx="3"/>
          </p:cNvCxnSpPr>
          <p:nvPr/>
        </p:nvCxnSpPr>
        <p:spPr>
          <a:xfrm flipV="1">
            <a:off x="4482130" y="3536586"/>
            <a:ext cx="1996574" cy="24807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 idx="6"/>
            <a:endCxn id="49" idx="2"/>
          </p:cNvCxnSpPr>
          <p:nvPr/>
        </p:nvCxnSpPr>
        <p:spPr>
          <a:xfrm flipV="1">
            <a:off x="4482130" y="5517140"/>
            <a:ext cx="1936314" cy="500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p:cNvSpPr txBox="1"/>
              <p:nvPr/>
            </p:nvSpPr>
            <p:spPr>
              <a:xfrm>
                <a:off x="5545121" y="2758518"/>
                <a:ext cx="3012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10</m:t>
                          </m:r>
                        </m:sub>
                      </m:sSub>
                    </m:oMath>
                  </m:oMathPara>
                </a14:m>
                <a:endParaRPr lang="en-US" sz="1400" dirty="0"/>
              </a:p>
            </p:txBody>
          </p:sp>
        </mc:Choice>
        <mc:Fallback xmlns="">
          <p:sp>
            <p:nvSpPr>
              <p:cNvPr id="93" name="TextBox 92"/>
              <p:cNvSpPr txBox="1">
                <a:spLocks noRot="1" noChangeAspect="1" noMove="1" noResize="1" noEditPoints="1" noAdjustHandles="1" noChangeArrowheads="1" noChangeShapeType="1" noTextEdit="1"/>
              </p:cNvSpPr>
              <p:nvPr/>
            </p:nvSpPr>
            <p:spPr>
              <a:xfrm>
                <a:off x="5545121" y="2758518"/>
                <a:ext cx="301236" cy="215444"/>
              </a:xfrm>
              <a:prstGeom prst="rect">
                <a:avLst/>
              </a:prstGeom>
              <a:blipFill rotWithShape="0">
                <a:blip r:embed="rId16"/>
                <a:stretch>
                  <a:fillRect l="-20408" r="-204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4758768" y="2820949"/>
                <a:ext cx="32464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𝐾</m:t>
                          </m:r>
                          <m:r>
                            <a:rPr lang="en-US" sz="1400" b="0" i="1" smtClean="0">
                              <a:latin typeface="Cambria Math" panose="02040503050406030204" pitchFamily="18" charset="0"/>
                            </a:rPr>
                            <m:t>0</m:t>
                          </m:r>
                        </m:sub>
                      </m:sSub>
                    </m:oMath>
                  </m:oMathPara>
                </a14:m>
                <a:endParaRPr lang="en-US" sz="1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4758768" y="2820949"/>
                <a:ext cx="324641" cy="215444"/>
              </a:xfrm>
              <a:prstGeom prst="rect">
                <a:avLst/>
              </a:prstGeom>
              <a:blipFill rotWithShape="0">
                <a:blip r:embed="rId17"/>
                <a:stretch>
                  <a:fillRect l="-18868" r="-1887"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5711185" y="3613290"/>
                <a:ext cx="30540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21</m:t>
                          </m:r>
                        </m:sub>
                      </m:sSub>
                    </m:oMath>
                  </m:oMathPara>
                </a14:m>
                <a:endParaRPr lang="en-US" sz="1400" dirty="0"/>
              </a:p>
            </p:txBody>
          </p:sp>
        </mc:Choice>
        <mc:Fallback xmlns="">
          <p:sp>
            <p:nvSpPr>
              <p:cNvPr id="95" name="TextBox 94"/>
              <p:cNvSpPr txBox="1">
                <a:spLocks noRot="1" noChangeAspect="1" noMove="1" noResize="1" noEditPoints="1" noAdjustHandles="1" noChangeArrowheads="1" noChangeShapeType="1" noTextEdit="1"/>
              </p:cNvSpPr>
              <p:nvPr/>
            </p:nvSpPr>
            <p:spPr>
              <a:xfrm>
                <a:off x="5711185" y="3613290"/>
                <a:ext cx="305405" cy="215444"/>
              </a:xfrm>
              <a:prstGeom prst="rect">
                <a:avLst/>
              </a:prstGeom>
              <a:blipFill rotWithShape="0">
                <a:blip r:embed="rId18"/>
                <a:stretch>
                  <a:fillRect l="-20000" r="-2000"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4710951" y="3355184"/>
                <a:ext cx="32464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𝐾</m:t>
                          </m:r>
                          <m:r>
                            <a:rPr lang="en-US" sz="1400" b="0" i="1" smtClean="0">
                              <a:latin typeface="Cambria Math" panose="02040503050406030204" pitchFamily="18" charset="0"/>
                            </a:rPr>
                            <m:t>1</m:t>
                          </m:r>
                        </m:sub>
                      </m:sSub>
                    </m:oMath>
                  </m:oMathPara>
                </a14:m>
                <a:endParaRPr lang="en-US" sz="1400" dirty="0"/>
              </a:p>
            </p:txBody>
          </p:sp>
        </mc:Choice>
        <mc:Fallback xmlns="">
          <p:sp>
            <p:nvSpPr>
              <p:cNvPr id="96" name="TextBox 95"/>
              <p:cNvSpPr txBox="1">
                <a:spLocks noRot="1" noChangeAspect="1" noMove="1" noResize="1" noEditPoints="1" noAdjustHandles="1" noChangeArrowheads="1" noChangeShapeType="1" noTextEdit="1"/>
              </p:cNvSpPr>
              <p:nvPr/>
            </p:nvSpPr>
            <p:spPr>
              <a:xfrm>
                <a:off x="4710951" y="3355184"/>
                <a:ext cx="324641" cy="215444"/>
              </a:xfrm>
              <a:prstGeom prst="rect">
                <a:avLst/>
              </a:prstGeom>
              <a:blipFill rotWithShape="0">
                <a:blip r:embed="rId19"/>
                <a:stretch>
                  <a:fillRect l="-18868" r="-188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5185931" y="4816035"/>
                <a:ext cx="3454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𝑀</m:t>
                          </m:r>
                          <m:r>
                            <a:rPr lang="en-US" sz="1400" b="0" i="1" smtClean="0">
                              <a:latin typeface="Cambria Math" panose="02040503050406030204" pitchFamily="18" charset="0"/>
                            </a:rPr>
                            <m:t>1</m:t>
                          </m:r>
                        </m:sub>
                      </m:sSub>
                    </m:oMath>
                  </m:oMathPara>
                </a14:m>
                <a:endParaRPr lang="en-US" sz="1400" dirty="0"/>
              </a:p>
            </p:txBody>
          </p:sp>
        </mc:Choice>
        <mc:Fallback xmlns="">
          <p:sp>
            <p:nvSpPr>
              <p:cNvPr id="97" name="TextBox 96"/>
              <p:cNvSpPr txBox="1">
                <a:spLocks noRot="1" noChangeAspect="1" noMove="1" noResize="1" noEditPoints="1" noAdjustHandles="1" noChangeArrowheads="1" noChangeShapeType="1" noTextEdit="1"/>
              </p:cNvSpPr>
              <p:nvPr/>
            </p:nvSpPr>
            <p:spPr>
              <a:xfrm>
                <a:off x="5185931" y="4816035"/>
                <a:ext cx="345479" cy="215444"/>
              </a:xfrm>
              <a:prstGeom prst="rect">
                <a:avLst/>
              </a:prstGeom>
              <a:blipFill rotWithShape="0">
                <a:blip r:embed="rId20"/>
                <a:stretch>
                  <a:fillRect l="-17857" r="-1786"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5270653" y="5107399"/>
                <a:ext cx="34547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𝑀</m:t>
                          </m:r>
                          <m:r>
                            <a:rPr lang="en-US" sz="1400" b="0" i="1" smtClean="0">
                              <a:latin typeface="Cambria Math" panose="02040503050406030204" pitchFamily="18" charset="0"/>
                            </a:rPr>
                            <m:t>2</m:t>
                          </m:r>
                        </m:sub>
                      </m:sSub>
                    </m:oMath>
                  </m:oMathPara>
                </a14:m>
                <a:endParaRPr lang="en-US" sz="1400" dirty="0"/>
              </a:p>
            </p:txBody>
          </p:sp>
        </mc:Choice>
        <mc:Fallback xmlns="">
          <p:sp>
            <p:nvSpPr>
              <p:cNvPr id="98" name="TextBox 97"/>
              <p:cNvSpPr txBox="1">
                <a:spLocks noRot="1" noChangeAspect="1" noMove="1" noResize="1" noEditPoints="1" noAdjustHandles="1" noChangeArrowheads="1" noChangeShapeType="1" noTextEdit="1"/>
              </p:cNvSpPr>
              <p:nvPr/>
            </p:nvSpPr>
            <p:spPr>
              <a:xfrm>
                <a:off x="5270653" y="5107399"/>
                <a:ext cx="345479" cy="215444"/>
              </a:xfrm>
              <a:prstGeom prst="rect">
                <a:avLst/>
              </a:prstGeom>
              <a:blipFill rotWithShape="0">
                <a:blip r:embed="rId21"/>
                <a:stretch>
                  <a:fillRect l="-17857" r="-1786"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5589673" y="5545954"/>
                <a:ext cx="3686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𝑀𝐾</m:t>
                          </m:r>
                        </m:sub>
                      </m:sSub>
                    </m:oMath>
                  </m:oMathPara>
                </a14:m>
                <a:endParaRPr lang="en-US" sz="1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5589673" y="5545954"/>
                <a:ext cx="368691" cy="215444"/>
              </a:xfrm>
              <a:prstGeom prst="rect">
                <a:avLst/>
              </a:prstGeom>
              <a:blipFill rotWithShape="0">
                <a:blip r:embed="rId22"/>
                <a:stretch>
                  <a:fillRect l="-16667" b="-34286"/>
                </a:stretch>
              </a:blipFill>
            </p:spPr>
            <p:txBody>
              <a:bodyPr/>
              <a:lstStyle/>
              <a:p>
                <a:r>
                  <a:rPr lang="en-US">
                    <a:noFill/>
                  </a:rPr>
                  <a:t> </a:t>
                </a:r>
              </a:p>
            </p:txBody>
          </p:sp>
        </mc:Fallback>
      </mc:AlternateContent>
    </p:spTree>
    <p:extLst>
      <p:ext uri="{BB962C8B-B14F-4D97-AF65-F5344CB8AC3E}">
        <p14:creationId xmlns:p14="http://schemas.microsoft.com/office/powerpoint/2010/main" val="3383519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for Classification</a:t>
            </a:r>
            <a:endParaRPr lang="en-US" dirty="0"/>
          </a:p>
        </p:txBody>
      </p:sp>
      <p:sp>
        <p:nvSpPr>
          <p:cNvPr id="3" name="Content Placeholder 2"/>
          <p:cNvSpPr>
            <a:spLocks noGrp="1"/>
          </p:cNvSpPr>
          <p:nvPr>
            <p:ph idx="1"/>
          </p:nvPr>
        </p:nvSpPr>
        <p:spPr/>
        <p:txBody>
          <a:bodyPr/>
          <a:lstStyle/>
          <a:p>
            <a:r>
              <a:rPr lang="en-US" dirty="0" smtClean="0"/>
              <a:t>The most common application of multi-response neural networks is for classification when we have a categorical response with </a:t>
            </a:r>
            <a:r>
              <a:rPr lang="en-US" i="1" dirty="0" smtClean="0">
                <a:latin typeface="Times New Roman" pitchFamily="18" charset="0"/>
                <a:cs typeface="Times New Roman" pitchFamily="18" charset="0"/>
              </a:rPr>
              <a:t>K</a:t>
            </a:r>
            <a:r>
              <a:rPr lang="en-US" dirty="0" smtClean="0"/>
              <a:t> categories (aka classes). Note that this also applies to binary responses (</a:t>
            </a:r>
            <a:r>
              <a:rPr lang="en-US" i="1" dirty="0">
                <a:latin typeface="Times New Roman" pitchFamily="18" charset="0"/>
                <a:cs typeface="Times New Roman" pitchFamily="18" charset="0"/>
              </a:rPr>
              <a:t>K</a:t>
            </a:r>
            <a:r>
              <a:rPr lang="en-US" dirty="0"/>
              <a:t> </a:t>
            </a:r>
            <a:r>
              <a:rPr lang="en-US" dirty="0" smtClean="0"/>
              <a:t>= 2</a:t>
            </a:r>
            <a:r>
              <a:rPr lang="en-US" dirty="0"/>
              <a:t>)</a:t>
            </a:r>
            <a:endParaRPr lang="en-US" dirty="0" smtClean="0"/>
          </a:p>
          <a:p>
            <a:r>
              <a:rPr lang="en-US" dirty="0" smtClean="0"/>
              <a:t>To handle this (most software does this internally), make a </a:t>
            </a:r>
            <a:r>
              <a:rPr lang="en-US" i="1" dirty="0" smtClean="0">
                <a:latin typeface="Times New Roman" pitchFamily="18" charset="0"/>
                <a:cs typeface="Times New Roman" pitchFamily="18" charset="0"/>
              </a:rPr>
              <a:t>K</a:t>
            </a:r>
            <a:r>
              <a:rPr lang="en-US" dirty="0" smtClean="0"/>
              <a:t>-length 0/1 response vector, e.g., for the </a:t>
            </a:r>
            <a:r>
              <a:rPr lang="en-US" dirty="0" err="1" smtClean="0"/>
              <a:t>fgl</a:t>
            </a:r>
            <a:r>
              <a:rPr lang="en-US" dirty="0" smtClean="0"/>
              <a:t> data:</a:t>
            </a:r>
          </a:p>
          <a:p>
            <a:pPr marL="457200" indent="0">
              <a:buNone/>
            </a:pPr>
            <a:r>
              <a:rPr lang="es-ES" b="1" u="sng" dirty="0" err="1" smtClean="0"/>
              <a:t>Type</a:t>
            </a:r>
            <a:r>
              <a:rPr lang="es-ES" b="1" u="sng" dirty="0"/>
              <a:t>		</a:t>
            </a:r>
            <a:r>
              <a:rPr lang="es-ES" b="1" i="1" u="sng" dirty="0">
                <a:latin typeface="Times New Roman" pitchFamily="18" charset="0"/>
                <a:cs typeface="Times New Roman" pitchFamily="18" charset="0"/>
              </a:rPr>
              <a:t>y</a:t>
            </a:r>
            <a:r>
              <a:rPr lang="es-ES" b="1" u="sng" baseline="-25000" dirty="0"/>
              <a:t>1</a:t>
            </a:r>
            <a:r>
              <a:rPr lang="es-ES" b="1" u="sng" dirty="0"/>
              <a:t>	</a:t>
            </a:r>
            <a:r>
              <a:rPr lang="es-ES" b="1" i="1" u="sng" dirty="0">
                <a:latin typeface="Times New Roman" pitchFamily="18" charset="0"/>
                <a:cs typeface="Times New Roman" pitchFamily="18" charset="0"/>
              </a:rPr>
              <a:t> </a:t>
            </a:r>
            <a:r>
              <a:rPr lang="es-ES" b="1" i="1" u="sng" dirty="0" smtClean="0">
                <a:latin typeface="Times New Roman" pitchFamily="18" charset="0"/>
                <a:cs typeface="Times New Roman" pitchFamily="18" charset="0"/>
              </a:rPr>
              <a:t>y</a:t>
            </a:r>
            <a:r>
              <a:rPr lang="es-ES" b="1" u="sng" baseline="-25000" dirty="0" smtClean="0"/>
              <a:t>2 </a:t>
            </a:r>
            <a:r>
              <a:rPr lang="es-ES" b="1" u="sng" dirty="0"/>
              <a:t>	</a:t>
            </a:r>
            <a:r>
              <a:rPr lang="es-ES" b="1" i="1" u="sng" dirty="0">
                <a:latin typeface="Times New Roman" pitchFamily="18" charset="0"/>
                <a:cs typeface="Times New Roman" pitchFamily="18" charset="0"/>
              </a:rPr>
              <a:t> </a:t>
            </a:r>
            <a:r>
              <a:rPr lang="es-ES" b="1" i="1" u="sng" dirty="0" smtClean="0">
                <a:latin typeface="Times New Roman" pitchFamily="18" charset="0"/>
                <a:cs typeface="Times New Roman" pitchFamily="18" charset="0"/>
              </a:rPr>
              <a:t>y</a:t>
            </a:r>
            <a:r>
              <a:rPr lang="es-ES" b="1" u="sng" baseline="-25000" dirty="0" smtClean="0"/>
              <a:t>3 </a:t>
            </a:r>
            <a:r>
              <a:rPr lang="es-ES" b="1" u="sng" dirty="0"/>
              <a:t>	</a:t>
            </a:r>
            <a:r>
              <a:rPr lang="es-ES" b="1" i="1" u="sng" dirty="0">
                <a:latin typeface="Times New Roman" pitchFamily="18" charset="0"/>
                <a:cs typeface="Times New Roman" pitchFamily="18" charset="0"/>
              </a:rPr>
              <a:t> </a:t>
            </a:r>
            <a:r>
              <a:rPr lang="es-ES" b="1" i="1" u="sng" dirty="0" smtClean="0">
                <a:latin typeface="Times New Roman" pitchFamily="18" charset="0"/>
                <a:cs typeface="Times New Roman" pitchFamily="18" charset="0"/>
              </a:rPr>
              <a:t>y</a:t>
            </a:r>
            <a:r>
              <a:rPr lang="es-ES" b="1" u="sng" baseline="-25000" dirty="0" smtClean="0"/>
              <a:t>4 </a:t>
            </a:r>
            <a:r>
              <a:rPr lang="es-ES" b="1" u="sng" dirty="0"/>
              <a:t>	</a:t>
            </a:r>
            <a:r>
              <a:rPr lang="es-ES" b="1" i="1" u="sng" dirty="0">
                <a:latin typeface="Times New Roman" pitchFamily="18" charset="0"/>
                <a:cs typeface="Times New Roman" pitchFamily="18" charset="0"/>
              </a:rPr>
              <a:t> </a:t>
            </a:r>
            <a:r>
              <a:rPr lang="es-ES" b="1" i="1" u="sng" dirty="0" smtClean="0">
                <a:latin typeface="Times New Roman" pitchFamily="18" charset="0"/>
                <a:cs typeface="Times New Roman" pitchFamily="18" charset="0"/>
              </a:rPr>
              <a:t>y</a:t>
            </a:r>
            <a:r>
              <a:rPr lang="es-ES" b="1" u="sng" baseline="-25000" dirty="0" smtClean="0"/>
              <a:t>5 </a:t>
            </a:r>
            <a:r>
              <a:rPr lang="es-ES" b="1" u="sng" dirty="0"/>
              <a:t>	</a:t>
            </a:r>
            <a:r>
              <a:rPr lang="es-ES" b="1" i="1" u="sng" dirty="0">
                <a:latin typeface="Times New Roman" pitchFamily="18" charset="0"/>
                <a:cs typeface="Times New Roman" pitchFamily="18" charset="0"/>
              </a:rPr>
              <a:t> </a:t>
            </a:r>
            <a:r>
              <a:rPr lang="es-ES" b="1" i="1" u="sng" dirty="0" smtClean="0">
                <a:latin typeface="Times New Roman" pitchFamily="18" charset="0"/>
                <a:cs typeface="Times New Roman" pitchFamily="18" charset="0"/>
              </a:rPr>
              <a:t>y</a:t>
            </a:r>
            <a:r>
              <a:rPr lang="es-ES" b="1" u="sng" baseline="-25000" dirty="0" smtClean="0"/>
              <a:t>6</a:t>
            </a:r>
            <a:endParaRPr lang="es-ES" b="1" u="sng" dirty="0"/>
          </a:p>
          <a:p>
            <a:pPr marL="457200" indent="0">
              <a:buNone/>
            </a:pPr>
            <a:r>
              <a:rPr lang="es-ES" dirty="0" err="1"/>
              <a:t>WinF</a:t>
            </a:r>
            <a:r>
              <a:rPr lang="es-ES" dirty="0"/>
              <a:t>		1	0	0	0	0	0</a:t>
            </a:r>
          </a:p>
          <a:p>
            <a:pPr marL="457200" indent="0">
              <a:buNone/>
            </a:pPr>
            <a:r>
              <a:rPr lang="es-ES" dirty="0" err="1" smtClean="0"/>
              <a:t>WinNF</a:t>
            </a:r>
            <a:r>
              <a:rPr lang="es-ES" dirty="0" smtClean="0"/>
              <a:t>	</a:t>
            </a:r>
            <a:r>
              <a:rPr lang="es-ES" dirty="0"/>
              <a:t>	0	1	0	0	0	0</a:t>
            </a:r>
          </a:p>
          <a:p>
            <a:pPr marL="457200" indent="0">
              <a:buNone/>
            </a:pPr>
            <a:r>
              <a:rPr lang="es-ES" dirty="0" err="1"/>
              <a:t>Veh</a:t>
            </a:r>
            <a:r>
              <a:rPr lang="es-ES" dirty="0"/>
              <a:t>		0	0	1	0	0	0</a:t>
            </a:r>
          </a:p>
          <a:p>
            <a:pPr marL="457200" indent="0">
              <a:buNone/>
            </a:pPr>
            <a:r>
              <a:rPr lang="es-ES" dirty="0"/>
              <a:t>Con		0	0	0	1	0	0</a:t>
            </a:r>
          </a:p>
          <a:p>
            <a:pPr marL="457200" indent="0">
              <a:buNone/>
            </a:pPr>
            <a:r>
              <a:rPr lang="es-ES" dirty="0"/>
              <a:t>Tab1		0	0	0	0	1	0</a:t>
            </a:r>
          </a:p>
          <a:p>
            <a:pPr marL="457200" indent="0">
              <a:buNone/>
            </a:pPr>
            <a:r>
              <a:rPr lang="es-ES" dirty="0"/>
              <a:t>Head		0	0	0	0	0	1</a:t>
            </a:r>
          </a:p>
          <a:p>
            <a:pPr marL="0" indent="0">
              <a:buNone/>
            </a:pPr>
            <a:endParaRPr lang="en-US" dirty="0"/>
          </a:p>
        </p:txBody>
      </p:sp>
    </p:spTree>
    <p:extLst>
      <p:ext uri="{BB962C8B-B14F-4D97-AF65-F5344CB8AC3E}">
        <p14:creationId xmlns:p14="http://schemas.microsoft.com/office/powerpoint/2010/main" val="21782866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Predicting Glass Type in Forensics</a:t>
            </a:r>
            <a:endParaRPr lang="en-US" dirty="0"/>
          </a:p>
        </p:txBody>
      </p:sp>
      <p:sp>
        <p:nvSpPr>
          <p:cNvPr id="3" name="Content Placeholder 2"/>
          <p:cNvSpPr>
            <a:spLocks noGrp="1"/>
          </p:cNvSpPr>
          <p:nvPr>
            <p:ph idx="1"/>
          </p:nvPr>
        </p:nvSpPr>
        <p:spPr/>
        <p:txBody>
          <a:bodyPr/>
          <a:lstStyle/>
          <a:p>
            <a:r>
              <a:rPr lang="en-US" sz="2000" dirty="0" smtClean="0"/>
              <a:t>Data in fgl.txt, which is the same as the FGL </a:t>
            </a:r>
            <a:r>
              <a:rPr lang="en-US" sz="2000" dirty="0"/>
              <a:t>data in </a:t>
            </a:r>
            <a:r>
              <a:rPr lang="en-US" sz="2000" dirty="0" smtClean="0"/>
              <a:t>the MASS </a:t>
            </a:r>
            <a:r>
              <a:rPr lang="en-US" sz="2000" dirty="0"/>
              <a:t>package. See V&amp;R for additional discussion</a:t>
            </a:r>
            <a:endParaRPr lang="en-US" sz="2000" dirty="0" smtClean="0"/>
          </a:p>
          <a:p>
            <a:r>
              <a:rPr lang="en-US" sz="2000" dirty="0" smtClean="0"/>
              <a:t>214 cases, with 9 predictor variables and a categorical response</a:t>
            </a:r>
          </a:p>
          <a:p>
            <a:r>
              <a:rPr lang="en-US" sz="2000" dirty="0" smtClean="0"/>
              <a:t>Each row contains the results of an analysis of a fragment of glass</a:t>
            </a:r>
          </a:p>
          <a:p>
            <a:r>
              <a:rPr lang="en-US" sz="2000" dirty="0" smtClean="0"/>
              <a:t>“type” </a:t>
            </a:r>
            <a:r>
              <a:rPr lang="en-US" sz="2000" dirty="0"/>
              <a:t>is the response, </a:t>
            </a:r>
            <a:r>
              <a:rPr lang="en-US" sz="2000" dirty="0" smtClean="0"/>
              <a:t>one of six </a:t>
            </a:r>
            <a:r>
              <a:rPr lang="en-US" sz="2000" dirty="0"/>
              <a:t>different glass </a:t>
            </a:r>
            <a:r>
              <a:rPr lang="en-US" sz="2000" dirty="0" smtClean="0"/>
              <a:t>types:  window </a:t>
            </a:r>
            <a:r>
              <a:rPr lang="en-US" sz="2000" dirty="0"/>
              <a:t>float glass (</a:t>
            </a:r>
            <a:r>
              <a:rPr lang="en-US" sz="2000" dirty="0" err="1"/>
              <a:t>WinF</a:t>
            </a:r>
            <a:r>
              <a:rPr lang="en-US" sz="2000" dirty="0"/>
              <a:t>: </a:t>
            </a:r>
            <a:r>
              <a:rPr lang="en-US" sz="2000" dirty="0" smtClean="0"/>
              <a:t>70 rows), </a:t>
            </a:r>
            <a:r>
              <a:rPr lang="en-US" sz="2000" dirty="0"/>
              <a:t>window non-float glass (</a:t>
            </a:r>
            <a:r>
              <a:rPr lang="en-US" sz="2000" dirty="0" err="1"/>
              <a:t>WinNF</a:t>
            </a:r>
            <a:r>
              <a:rPr lang="en-US" sz="2000" dirty="0"/>
              <a:t>: </a:t>
            </a:r>
            <a:r>
              <a:rPr lang="en-US" sz="2000" dirty="0" smtClean="0"/>
              <a:t>76 rows), </a:t>
            </a:r>
            <a:r>
              <a:rPr lang="en-US" sz="2000" dirty="0"/>
              <a:t>vehicle window glass (</a:t>
            </a:r>
            <a:r>
              <a:rPr lang="en-US" sz="2000" dirty="0" err="1"/>
              <a:t>Veh</a:t>
            </a:r>
            <a:r>
              <a:rPr lang="en-US" sz="2000" dirty="0"/>
              <a:t>: </a:t>
            </a:r>
            <a:r>
              <a:rPr lang="en-US" sz="2000" dirty="0" smtClean="0"/>
              <a:t>17 rows), </a:t>
            </a:r>
            <a:r>
              <a:rPr lang="en-US" sz="2000" dirty="0"/>
              <a:t>containers (Con: </a:t>
            </a:r>
            <a:r>
              <a:rPr lang="en-US" sz="2000" dirty="0" smtClean="0"/>
              <a:t>13 rows), </a:t>
            </a:r>
            <a:r>
              <a:rPr lang="en-US" sz="2000" dirty="0"/>
              <a:t>tableware (</a:t>
            </a:r>
            <a:r>
              <a:rPr lang="en-US" sz="2000" dirty="0" err="1"/>
              <a:t>Tabl</a:t>
            </a:r>
            <a:r>
              <a:rPr lang="en-US" sz="2000" dirty="0"/>
              <a:t>: </a:t>
            </a:r>
            <a:r>
              <a:rPr lang="en-US" sz="2000" dirty="0" smtClean="0"/>
              <a:t>9 rows) </a:t>
            </a:r>
            <a:r>
              <a:rPr lang="en-US" sz="2000" dirty="0"/>
              <a:t>and vehicle headlamps (Head: </a:t>
            </a:r>
            <a:r>
              <a:rPr lang="en-US" sz="2000" dirty="0" smtClean="0"/>
              <a:t>29 rows). </a:t>
            </a:r>
          </a:p>
          <a:p>
            <a:r>
              <a:rPr lang="en-US" sz="2000" dirty="0" smtClean="0"/>
              <a:t>Eight of the predictors are the chemical composition of the fragment, and the ninth (RI) is the refractive index </a:t>
            </a:r>
          </a:p>
          <a:p>
            <a:r>
              <a:rPr lang="en-US" sz="2000" dirty="0" smtClean="0"/>
              <a:t>The objective is to train a predictive model to predict the glass type based on a fragment of the glass, for forensic purposes</a:t>
            </a:r>
          </a:p>
        </p:txBody>
      </p:sp>
    </p:spTree>
    <p:extLst>
      <p:ext uri="{BB962C8B-B14F-4D97-AF65-F5344CB8AC3E}">
        <p14:creationId xmlns:p14="http://schemas.microsoft.com/office/powerpoint/2010/main" val="4036487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Data and Transform some Variables</a:t>
            </a:r>
            <a:endParaRPr lang="en-US" dirty="0"/>
          </a:p>
        </p:txBody>
      </p:sp>
      <p:sp>
        <p:nvSpPr>
          <p:cNvPr id="3" name="Content Placeholder 2"/>
          <p:cNvSpPr>
            <a:spLocks noGrp="1"/>
          </p:cNvSpPr>
          <p:nvPr>
            <p:ph idx="1"/>
          </p:nvPr>
        </p:nvSpPr>
        <p:spPr/>
        <p:txBody>
          <a:bodyPr/>
          <a:lstStyle/>
          <a:p>
            <a:pPr marL="0" indent="0">
              <a:buNone/>
            </a:pPr>
            <a:r>
              <a:rPr lang="en-US" sz="1600" dirty="0" smtClean="0"/>
              <a:t>######Read data, convert </a:t>
            </a:r>
            <a:r>
              <a:rPr lang="en-US" sz="1600" dirty="0"/>
              <a:t>response to binary, and </a:t>
            </a:r>
            <a:r>
              <a:rPr lang="en-US" sz="1600" dirty="0" smtClean="0"/>
              <a:t>standardize </a:t>
            </a:r>
            <a:r>
              <a:rPr lang="en-US" sz="1600" dirty="0"/>
              <a:t>predictors</a:t>
            </a:r>
            <a:r>
              <a:rPr lang="en-US" sz="1600" dirty="0" smtClean="0"/>
              <a:t>#####</a:t>
            </a:r>
            <a:endParaRPr lang="en-US" sz="1600" dirty="0"/>
          </a:p>
          <a:p>
            <a:pPr marL="457200" indent="-457200">
              <a:buNone/>
            </a:pPr>
            <a:r>
              <a:rPr lang="en-US" sz="1600" dirty="0"/>
              <a:t>FGL&lt;-</a:t>
            </a:r>
            <a:r>
              <a:rPr lang="en-US" sz="1600" dirty="0" err="1"/>
              <a:t>read.table</a:t>
            </a:r>
            <a:r>
              <a:rPr lang="en-US" sz="1600" dirty="0"/>
              <a:t>("fgl.txt",</a:t>
            </a:r>
            <a:r>
              <a:rPr lang="en-US" sz="1600" dirty="0" err="1"/>
              <a:t>sep</a:t>
            </a:r>
            <a:r>
              <a:rPr lang="en-US" sz="1600" dirty="0"/>
              <a:t>="\t")</a:t>
            </a:r>
          </a:p>
          <a:p>
            <a:pPr marL="457200" indent="-457200">
              <a:buNone/>
            </a:pPr>
            <a:r>
              <a:rPr lang="en-US" sz="1600" dirty="0"/>
              <a:t>z&lt;-(</a:t>
            </a:r>
            <a:r>
              <a:rPr lang="en-US" sz="1600" dirty="0" err="1"/>
              <a:t>FGL$type</a:t>
            </a:r>
            <a:r>
              <a:rPr lang="en-US" sz="1600" dirty="0"/>
              <a:t> == "</a:t>
            </a:r>
            <a:r>
              <a:rPr lang="en-US" sz="1600" dirty="0" err="1"/>
              <a:t>WinF</a:t>
            </a:r>
            <a:r>
              <a:rPr lang="en-US" sz="1600" dirty="0"/>
              <a:t>") | (</a:t>
            </a:r>
            <a:r>
              <a:rPr lang="en-US" sz="1600" dirty="0" err="1"/>
              <a:t>FGL$type</a:t>
            </a:r>
            <a:r>
              <a:rPr lang="en-US" sz="1600" dirty="0"/>
              <a:t> == "</a:t>
            </a:r>
            <a:r>
              <a:rPr lang="en-US" sz="1600" dirty="0" err="1"/>
              <a:t>WinNF</a:t>
            </a:r>
            <a:r>
              <a:rPr lang="en-US" sz="1600" dirty="0"/>
              <a:t>")</a:t>
            </a:r>
          </a:p>
          <a:p>
            <a:pPr marL="457200" indent="-457200">
              <a:buNone/>
            </a:pPr>
            <a:r>
              <a:rPr lang="en-US" sz="1600" dirty="0"/>
              <a:t>y&lt;-</a:t>
            </a:r>
            <a:r>
              <a:rPr lang="en-US" sz="1600" dirty="0" err="1"/>
              <a:t>as.character</a:t>
            </a:r>
            <a:r>
              <a:rPr lang="en-US" sz="1600" dirty="0"/>
              <a:t>(</a:t>
            </a:r>
            <a:r>
              <a:rPr lang="en-US" sz="1600" dirty="0" err="1"/>
              <a:t>FGL$type</a:t>
            </a:r>
            <a:r>
              <a:rPr lang="en-US" sz="1600" dirty="0"/>
              <a:t>)</a:t>
            </a:r>
          </a:p>
          <a:p>
            <a:pPr marL="457200" indent="-457200">
              <a:buNone/>
            </a:pPr>
            <a:r>
              <a:rPr lang="en-US" sz="1600" dirty="0"/>
              <a:t>y[z]&lt;-"Win"; y[!z]&lt;-"Other"</a:t>
            </a:r>
          </a:p>
          <a:p>
            <a:pPr marL="457200" indent="-457200">
              <a:buNone/>
            </a:pPr>
            <a:r>
              <a:rPr lang="en-US" sz="1600" dirty="0"/>
              <a:t>FGL&lt;-</a:t>
            </a:r>
            <a:r>
              <a:rPr lang="en-US" sz="1600" dirty="0" err="1"/>
              <a:t>data.frame</a:t>
            </a:r>
            <a:r>
              <a:rPr lang="en-US" sz="1600" dirty="0"/>
              <a:t>(FGL,"</a:t>
            </a:r>
            <a:r>
              <a:rPr lang="en-US" sz="1600" dirty="0" err="1"/>
              <a:t>type_bin</a:t>
            </a:r>
            <a:r>
              <a:rPr lang="en-US" sz="1600" dirty="0"/>
              <a:t>"=</a:t>
            </a:r>
            <a:r>
              <a:rPr lang="en-US" sz="1600" dirty="0" err="1"/>
              <a:t>as.factor</a:t>
            </a:r>
            <a:r>
              <a:rPr lang="en-US" sz="1600" dirty="0"/>
              <a:t>(y))  #add a binary factor response column</a:t>
            </a:r>
          </a:p>
          <a:p>
            <a:pPr marL="457200" indent="-457200">
              <a:buNone/>
            </a:pPr>
            <a:r>
              <a:rPr lang="en-US" sz="1600" dirty="0"/>
              <a:t>y[y == "Win"]&lt;-1;y[y == "Other"]&lt;-0;</a:t>
            </a:r>
          </a:p>
          <a:p>
            <a:pPr marL="457200" indent="-457200">
              <a:buNone/>
            </a:pPr>
            <a:r>
              <a:rPr lang="en-US" sz="1600" dirty="0"/>
              <a:t>FGL&lt;-</a:t>
            </a:r>
            <a:r>
              <a:rPr lang="en-US" sz="1600" dirty="0" err="1"/>
              <a:t>data.frame</a:t>
            </a:r>
            <a:r>
              <a:rPr lang="en-US" sz="1600" dirty="0"/>
              <a:t>(FGL,"type01"=</a:t>
            </a:r>
            <a:r>
              <a:rPr lang="en-US" sz="1600" dirty="0" err="1"/>
              <a:t>as.numeric</a:t>
            </a:r>
            <a:r>
              <a:rPr lang="en-US" sz="1600" dirty="0"/>
              <a:t>(y))  #also add a binary numeric response column</a:t>
            </a:r>
          </a:p>
          <a:p>
            <a:pPr marL="457200" indent="-457200">
              <a:buNone/>
            </a:pPr>
            <a:r>
              <a:rPr lang="en-US" sz="1600" dirty="0"/>
              <a:t>FGL1&lt;-FGL</a:t>
            </a:r>
          </a:p>
          <a:p>
            <a:pPr marL="457200" indent="-457200">
              <a:buNone/>
            </a:pPr>
            <a:r>
              <a:rPr lang="en-US" sz="1600" dirty="0"/>
              <a:t>k&lt;-</a:t>
            </a:r>
            <a:r>
              <a:rPr lang="en-US" sz="1600" dirty="0" err="1"/>
              <a:t>ncol</a:t>
            </a:r>
            <a:r>
              <a:rPr lang="en-US" sz="1600" dirty="0"/>
              <a:t>(FGL)-3;</a:t>
            </a:r>
          </a:p>
          <a:p>
            <a:pPr marL="457200" indent="-457200">
              <a:buNone/>
            </a:pPr>
            <a:r>
              <a:rPr lang="en-US" sz="1600" dirty="0"/>
              <a:t>FGL1[1:k]&lt;-</a:t>
            </a:r>
            <a:r>
              <a:rPr lang="en-US" sz="1600" dirty="0" err="1"/>
              <a:t>sapply</a:t>
            </a:r>
            <a:r>
              <a:rPr lang="en-US" sz="1600" dirty="0"/>
              <a:t>(FGL1[1:k], function(x) (x-mean(x))/</a:t>
            </a:r>
            <a:r>
              <a:rPr lang="en-US" sz="1600" dirty="0" err="1"/>
              <a:t>sd</a:t>
            </a:r>
            <a:r>
              <a:rPr lang="en-US" sz="1600" dirty="0"/>
              <a:t>(x)) #standardize predictors</a:t>
            </a:r>
          </a:p>
          <a:p>
            <a:pPr marL="457200" indent="-457200">
              <a:buNone/>
            </a:pPr>
            <a:r>
              <a:rPr lang="en-US" sz="1600" dirty="0"/>
              <a:t>FGL</a:t>
            </a:r>
          </a:p>
        </p:txBody>
      </p:sp>
    </p:spTree>
    <p:extLst>
      <p:ext uri="{BB962C8B-B14F-4D97-AF65-F5344CB8AC3E}">
        <p14:creationId xmlns:p14="http://schemas.microsoft.com/office/powerpoint/2010/main" val="416622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Definition of What a Neural Network Model Really Is</a:t>
            </a:r>
            <a:endParaRPr lang="en-US" dirty="0"/>
          </a:p>
        </p:txBody>
      </p:sp>
      <p:sp>
        <p:nvSpPr>
          <p:cNvPr id="3" name="Content Placeholder 2"/>
          <p:cNvSpPr>
            <a:spLocks noGrp="1"/>
          </p:cNvSpPr>
          <p:nvPr>
            <p:ph idx="1"/>
          </p:nvPr>
        </p:nvSpPr>
        <p:spPr/>
        <p:txBody>
          <a:bodyPr/>
          <a:lstStyle/>
          <a:p>
            <a:pPr marR="0" algn="just">
              <a:spcBef>
                <a:spcPts val="0"/>
              </a:spcBef>
              <a:spcAft>
                <a:spcPts val="0"/>
              </a:spcAft>
            </a:pPr>
            <a:r>
              <a:rPr lang="en-US" dirty="0">
                <a:latin typeface="Times New Roman"/>
                <a:ea typeface="Times New Roman"/>
              </a:rPr>
              <a:t>each "node" represents an activation function </a:t>
            </a:r>
            <a:r>
              <a:rPr lang="en-US" dirty="0" smtClean="0">
                <a:latin typeface="Times New Roman"/>
                <a:ea typeface="Times New Roman"/>
              </a:rPr>
              <a:t>(labeled </a:t>
            </a:r>
            <a:r>
              <a:rPr lang="en-US" dirty="0">
                <a:latin typeface="Times New Roman"/>
                <a:ea typeface="Times New Roman"/>
              </a:rPr>
              <a:t>as the function output, with function input a linear combo of </a:t>
            </a:r>
            <a:r>
              <a:rPr lang="en-US" dirty="0" smtClean="0">
                <a:latin typeface="Times New Roman"/>
                <a:ea typeface="Times New Roman"/>
              </a:rPr>
              <a:t>outputs from previous layer)</a:t>
            </a:r>
          </a:p>
          <a:p>
            <a:pPr marR="0" algn="just">
              <a:spcBef>
                <a:spcPts val="0"/>
              </a:spcBef>
              <a:spcAft>
                <a:spcPts val="0"/>
              </a:spcAft>
            </a:pPr>
            <a:r>
              <a:rPr lang="en-US" i="1" dirty="0" smtClean="0">
                <a:latin typeface="Times New Roman"/>
                <a:ea typeface="Times New Roman"/>
              </a:rPr>
              <a:t>X</a:t>
            </a:r>
            <a:r>
              <a:rPr lang="en-US" dirty="0" smtClean="0">
                <a:latin typeface="Times New Roman"/>
                <a:ea typeface="Times New Roman"/>
              </a:rPr>
              <a:t>'s</a:t>
            </a:r>
            <a:r>
              <a:rPr lang="en-US" dirty="0">
                <a:latin typeface="Times New Roman"/>
                <a:ea typeface="Times New Roman"/>
              </a:rPr>
              <a:t>:  input (i.e., predictor) variables, in "input layer"</a:t>
            </a:r>
          </a:p>
          <a:p>
            <a:pPr marR="0" algn="just">
              <a:spcBef>
                <a:spcPts val="0"/>
              </a:spcBef>
              <a:spcAft>
                <a:spcPts val="0"/>
              </a:spcAft>
            </a:pPr>
            <a:r>
              <a:rPr lang="en-US" i="1" dirty="0">
                <a:latin typeface="Times New Roman"/>
                <a:ea typeface="Times New Roman"/>
              </a:rPr>
              <a:t>Y</a:t>
            </a:r>
            <a:r>
              <a:rPr lang="en-US" dirty="0">
                <a:latin typeface="Times New Roman"/>
                <a:ea typeface="Times New Roman"/>
              </a:rPr>
              <a:t>:  output (i.e. response) variable, in "output layer"</a:t>
            </a:r>
          </a:p>
          <a:p>
            <a:pPr marR="0" algn="just">
              <a:spcBef>
                <a:spcPts val="0"/>
              </a:spcBef>
              <a:spcAft>
                <a:spcPts val="0"/>
              </a:spcAft>
            </a:pPr>
            <a:r>
              <a:rPr lang="en-US" dirty="0">
                <a:latin typeface="Times New Roman"/>
                <a:ea typeface="Times New Roman"/>
              </a:rPr>
              <a:t>H's:  internal dummy variables, in "hidden layer"</a:t>
            </a:r>
          </a:p>
          <a:p>
            <a:pPr marR="0" algn="just">
              <a:spcBef>
                <a:spcPts val="0"/>
              </a:spcBef>
              <a:spcAft>
                <a:spcPts val="0"/>
              </a:spcAft>
            </a:pPr>
            <a:r>
              <a:rPr lang="en-US" dirty="0" smtClean="0">
                <a:latin typeface="Times New Roman"/>
                <a:ea typeface="Times New Roman"/>
              </a:rPr>
              <a:t> </a:t>
            </a:r>
            <a:r>
              <a:rPr lang="en-US" i="1" dirty="0" smtClean="0">
                <a:latin typeface="Symbol"/>
                <a:ea typeface="Times New Roman"/>
              </a:rPr>
              <a:t>a</a:t>
            </a:r>
            <a:r>
              <a:rPr lang="en-US" dirty="0" smtClean="0">
                <a:latin typeface="Times New Roman"/>
                <a:ea typeface="Times New Roman"/>
              </a:rPr>
              <a:t>'s </a:t>
            </a:r>
            <a:r>
              <a:rPr lang="en-US" dirty="0">
                <a:latin typeface="Times New Roman"/>
                <a:ea typeface="Times New Roman"/>
              </a:rPr>
              <a:t>and </a:t>
            </a:r>
            <a:r>
              <a:rPr lang="en-US" i="1" dirty="0">
                <a:latin typeface="Symbol"/>
                <a:ea typeface="Times New Roman"/>
              </a:rPr>
              <a:t>b</a:t>
            </a:r>
            <a:r>
              <a:rPr lang="en-US" dirty="0">
                <a:latin typeface="Times New Roman"/>
                <a:ea typeface="Times New Roman"/>
              </a:rPr>
              <a:t>'s:  model parameters, to be estimated</a:t>
            </a:r>
          </a:p>
          <a:p>
            <a:pPr marR="0" algn="just">
              <a:spcBef>
                <a:spcPts val="0"/>
              </a:spcBef>
              <a:spcAft>
                <a:spcPts val="0"/>
              </a:spcAft>
            </a:pPr>
            <a:r>
              <a:rPr lang="en-US" dirty="0">
                <a:latin typeface="Times New Roman"/>
                <a:ea typeface="Times New Roman"/>
              </a:rPr>
              <a:t>the NN model:</a:t>
            </a:r>
          </a:p>
          <a:p>
            <a:pPr marL="0" marR="0" indent="0" algn="just">
              <a:spcBef>
                <a:spcPts val="1500"/>
              </a:spcBef>
              <a:spcAft>
                <a:spcPts val="0"/>
              </a:spcAft>
              <a:buNone/>
            </a:pPr>
            <a:r>
              <a:rPr lang="en-US" dirty="0">
                <a:latin typeface="Times New Roman"/>
                <a:ea typeface="Times New Roman"/>
              </a:rPr>
              <a:t> </a:t>
            </a:r>
            <a:r>
              <a:rPr lang="en-US" dirty="0" smtClean="0">
                <a:latin typeface="Times New Roman"/>
                <a:ea typeface="Times New Roman"/>
              </a:rPr>
              <a:t>for </a:t>
            </a:r>
            <a:r>
              <a:rPr lang="en-US" i="1" dirty="0" smtClean="0">
                <a:latin typeface="Times New Roman"/>
                <a:ea typeface="Times New Roman"/>
              </a:rPr>
              <a:t>m</a:t>
            </a:r>
            <a:r>
              <a:rPr lang="en-US" dirty="0" smtClean="0">
                <a:latin typeface="Times New Roman"/>
                <a:ea typeface="Times New Roman"/>
              </a:rPr>
              <a:t> </a:t>
            </a:r>
            <a:r>
              <a:rPr lang="en-US" dirty="0">
                <a:latin typeface="Times New Roman"/>
                <a:ea typeface="Times New Roman"/>
              </a:rPr>
              <a:t>= 1, 2, . . ., </a:t>
            </a:r>
            <a:r>
              <a:rPr lang="en-US" i="1" dirty="0" smtClean="0">
                <a:latin typeface="Times New Roman"/>
                <a:ea typeface="Times New Roman"/>
              </a:rPr>
              <a:t>M</a:t>
            </a:r>
            <a:r>
              <a:rPr lang="en-US" dirty="0" smtClean="0">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a:t>
            </a:r>
          </a:p>
          <a:p>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79095644"/>
              </p:ext>
            </p:extLst>
          </p:nvPr>
        </p:nvGraphicFramePr>
        <p:xfrm>
          <a:off x="1179513" y="4794250"/>
          <a:ext cx="5562600" cy="965200"/>
        </p:xfrm>
        <a:graphic>
          <a:graphicData uri="http://schemas.openxmlformats.org/presentationml/2006/ole">
            <mc:AlternateContent xmlns:mc="http://schemas.openxmlformats.org/markup-compatibility/2006">
              <mc:Choice xmlns:v="urn:schemas-microsoft-com:vml" Requires="v">
                <p:oleObj spid="_x0000_s9865" name="Equation" r:id="rId4" imgW="2781000" imgH="482400" progId="Equation.3">
                  <p:embed/>
                </p:oleObj>
              </mc:Choice>
              <mc:Fallback>
                <p:oleObj name="Equation" r:id="rId4" imgW="2781000" imgH="482400" progId="Equation.3">
                  <p:embed/>
                  <p:pic>
                    <p:nvPicPr>
                      <p:cNvPr id="0" name="Object 1"/>
                      <p:cNvPicPr>
                        <a:picLocks noChangeAspect="1" noChangeArrowheads="1"/>
                      </p:cNvPicPr>
                      <p:nvPr/>
                    </p:nvPicPr>
                    <p:blipFill>
                      <a:blip r:embed="rId5"/>
                      <a:srcRect/>
                      <a:stretch>
                        <a:fillRect/>
                      </a:stretch>
                    </p:blipFill>
                    <p:spPr bwMode="auto">
                      <a:xfrm>
                        <a:off x="1179513" y="4794250"/>
                        <a:ext cx="5562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83812043"/>
              </p:ext>
            </p:extLst>
          </p:nvPr>
        </p:nvGraphicFramePr>
        <p:xfrm>
          <a:off x="725168" y="5878513"/>
          <a:ext cx="5308600" cy="914400"/>
        </p:xfrm>
        <a:graphic>
          <a:graphicData uri="http://schemas.openxmlformats.org/presentationml/2006/ole">
            <mc:AlternateContent xmlns:mc="http://schemas.openxmlformats.org/markup-compatibility/2006">
              <mc:Choice xmlns:v="urn:schemas-microsoft-com:vml" Requires="v">
                <p:oleObj spid="_x0000_s9866" name="Equation" r:id="rId6" imgW="2654280" imgH="457200" progId="Equation.3">
                  <p:embed/>
                </p:oleObj>
              </mc:Choice>
              <mc:Fallback>
                <p:oleObj name="Equation" r:id="rId6" imgW="2654280" imgH="457200" progId="Equation.3">
                  <p:embed/>
                  <p:pic>
                    <p:nvPicPr>
                      <p:cNvPr id="0" name="Object 3"/>
                      <p:cNvPicPr>
                        <a:picLocks noChangeAspect="1" noChangeArrowheads="1"/>
                      </p:cNvPicPr>
                      <p:nvPr/>
                    </p:nvPicPr>
                    <p:blipFill>
                      <a:blip r:embed="rId7"/>
                      <a:srcRect/>
                      <a:stretch>
                        <a:fillRect/>
                      </a:stretch>
                    </p:blipFill>
                    <p:spPr bwMode="auto">
                      <a:xfrm>
                        <a:off x="725168" y="5878513"/>
                        <a:ext cx="5308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29803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Few Rows of fgl.txt 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9584761"/>
              </p:ext>
            </p:extLst>
          </p:nvPr>
        </p:nvGraphicFramePr>
        <p:xfrm>
          <a:off x="261260" y="1149539"/>
          <a:ext cx="8752110" cy="5577831"/>
        </p:xfrm>
        <a:graphic>
          <a:graphicData uri="http://schemas.openxmlformats.org/drawingml/2006/table">
            <a:tbl>
              <a:tblPr/>
              <a:tblGrid>
                <a:gridCol w="875211">
                  <a:extLst>
                    <a:ext uri="{9D8B030D-6E8A-4147-A177-3AD203B41FA5}">
                      <a16:colId xmlns:a16="http://schemas.microsoft.com/office/drawing/2014/main" val="20000"/>
                    </a:ext>
                  </a:extLst>
                </a:gridCol>
                <a:gridCol w="875211">
                  <a:extLst>
                    <a:ext uri="{9D8B030D-6E8A-4147-A177-3AD203B41FA5}">
                      <a16:colId xmlns:a16="http://schemas.microsoft.com/office/drawing/2014/main" val="20001"/>
                    </a:ext>
                  </a:extLst>
                </a:gridCol>
                <a:gridCol w="875211">
                  <a:extLst>
                    <a:ext uri="{9D8B030D-6E8A-4147-A177-3AD203B41FA5}">
                      <a16:colId xmlns:a16="http://schemas.microsoft.com/office/drawing/2014/main" val="20002"/>
                    </a:ext>
                  </a:extLst>
                </a:gridCol>
                <a:gridCol w="875211">
                  <a:extLst>
                    <a:ext uri="{9D8B030D-6E8A-4147-A177-3AD203B41FA5}">
                      <a16:colId xmlns:a16="http://schemas.microsoft.com/office/drawing/2014/main" val="20003"/>
                    </a:ext>
                  </a:extLst>
                </a:gridCol>
                <a:gridCol w="875211">
                  <a:extLst>
                    <a:ext uri="{9D8B030D-6E8A-4147-A177-3AD203B41FA5}">
                      <a16:colId xmlns:a16="http://schemas.microsoft.com/office/drawing/2014/main" val="20004"/>
                    </a:ext>
                  </a:extLst>
                </a:gridCol>
                <a:gridCol w="875211">
                  <a:extLst>
                    <a:ext uri="{9D8B030D-6E8A-4147-A177-3AD203B41FA5}">
                      <a16:colId xmlns:a16="http://schemas.microsoft.com/office/drawing/2014/main" val="20005"/>
                    </a:ext>
                  </a:extLst>
                </a:gridCol>
                <a:gridCol w="875211">
                  <a:extLst>
                    <a:ext uri="{9D8B030D-6E8A-4147-A177-3AD203B41FA5}">
                      <a16:colId xmlns:a16="http://schemas.microsoft.com/office/drawing/2014/main" val="20006"/>
                    </a:ext>
                  </a:extLst>
                </a:gridCol>
                <a:gridCol w="875211">
                  <a:extLst>
                    <a:ext uri="{9D8B030D-6E8A-4147-A177-3AD203B41FA5}">
                      <a16:colId xmlns:a16="http://schemas.microsoft.com/office/drawing/2014/main" val="20007"/>
                    </a:ext>
                  </a:extLst>
                </a:gridCol>
                <a:gridCol w="875211">
                  <a:extLst>
                    <a:ext uri="{9D8B030D-6E8A-4147-A177-3AD203B41FA5}">
                      <a16:colId xmlns:a16="http://schemas.microsoft.com/office/drawing/2014/main" val="20008"/>
                    </a:ext>
                  </a:extLst>
                </a:gridCol>
                <a:gridCol w="875211">
                  <a:extLst>
                    <a:ext uri="{9D8B030D-6E8A-4147-A177-3AD203B41FA5}">
                      <a16:colId xmlns:a16="http://schemas.microsoft.com/office/drawing/2014/main" val="20009"/>
                    </a:ext>
                  </a:extLst>
                </a:gridCol>
              </a:tblGrid>
              <a:tr h="265611">
                <a:tc>
                  <a:txBody>
                    <a:bodyPr/>
                    <a:lstStyle/>
                    <a:p>
                      <a:pPr algn="ctr" fontAlgn="b"/>
                      <a:r>
                        <a:rPr lang="en-US" sz="1600" b="0" i="0" u="none" strike="noStrike">
                          <a:solidFill>
                            <a:srgbClr val="000000"/>
                          </a:solidFill>
                          <a:effectLst/>
                          <a:latin typeface="Calibri"/>
                        </a:rPr>
                        <a:t>RI</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Na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Mg</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Al</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Si</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K</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Ca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Ba</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Fe</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type</a:t>
                      </a:r>
                    </a:p>
                  </a:txBody>
                  <a:tcPr marL="7620" marR="7620" marT="7620" marB="0" anchor="b">
                    <a:lnL>
                      <a:noFill/>
                    </a:lnL>
                    <a:lnR>
                      <a:noFill/>
                    </a:lnR>
                    <a:lnT>
                      <a:noFill/>
                    </a:lnT>
                    <a:lnB>
                      <a:noFill/>
                    </a:lnB>
                  </a:tcPr>
                </a:tc>
                <a:extLst>
                  <a:ext uri="{0D108BD9-81ED-4DB2-BD59-A6C34878D82A}">
                    <a16:rowId xmlns:a16="http://schemas.microsoft.com/office/drawing/2014/main" val="10000"/>
                  </a:ext>
                </a:extLst>
              </a:tr>
              <a:tr h="265611">
                <a:tc>
                  <a:txBody>
                    <a:bodyPr/>
                    <a:lstStyle/>
                    <a:p>
                      <a:pPr algn="ctr" fontAlgn="b"/>
                      <a:r>
                        <a:rPr lang="en-US" sz="1600" b="0" i="0" u="none" strike="noStrike">
                          <a:solidFill>
                            <a:srgbClr val="000000"/>
                          </a:solidFill>
                          <a:effectLst/>
                          <a:latin typeface="Calibri"/>
                        </a:rPr>
                        <a:t>3.01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13.64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4.49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71.78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8.75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1"/>
                  </a:ext>
                </a:extLst>
              </a:tr>
              <a:tr h="265611">
                <a:tc>
                  <a:txBody>
                    <a:bodyPr/>
                    <a:lstStyle/>
                    <a:p>
                      <a:pPr algn="ctr" fontAlgn="b"/>
                      <a:r>
                        <a:rPr lang="en-US" sz="1600" b="0" i="0" u="none" strike="noStrike">
                          <a:solidFill>
                            <a:srgbClr val="000000"/>
                          </a:solidFill>
                          <a:effectLst/>
                          <a:latin typeface="Calibri"/>
                        </a:rPr>
                        <a:t>-0.39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13.89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72.73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0.48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7.83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265611">
                <a:tc>
                  <a:txBody>
                    <a:bodyPr/>
                    <a:lstStyle/>
                    <a:p>
                      <a:pPr algn="ctr" fontAlgn="b"/>
                      <a:r>
                        <a:rPr lang="en-US" sz="1600" b="0" i="0" u="none" strike="noStrike">
                          <a:solidFill>
                            <a:srgbClr val="000000"/>
                          </a:solidFill>
                          <a:effectLst/>
                          <a:latin typeface="Calibri"/>
                        </a:rPr>
                        <a:t>-1.82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13.53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3.55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1.54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72.99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0.39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7.78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265611">
                <a:tc>
                  <a:txBody>
                    <a:bodyPr/>
                    <a:lstStyle/>
                    <a:p>
                      <a:pPr algn="ctr" fontAlgn="b"/>
                      <a:r>
                        <a:rPr lang="en-US" sz="1600" b="0" i="0" u="none" strike="noStrike">
                          <a:solidFill>
                            <a:srgbClr val="000000"/>
                          </a:solidFill>
                          <a:effectLst/>
                          <a:latin typeface="Calibri"/>
                        </a:rPr>
                        <a:t>-0.34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13.21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72.61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8.22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265611">
                <a:tc>
                  <a:txBody>
                    <a:bodyPr/>
                    <a:lstStyle/>
                    <a:p>
                      <a:pPr algn="ctr" fontAlgn="b"/>
                      <a:r>
                        <a:rPr lang="en-US" sz="1600" b="0" i="0" u="none" strike="noStrike">
                          <a:solidFill>
                            <a:srgbClr val="000000"/>
                          </a:solidFill>
                          <a:effectLst/>
                          <a:latin typeface="Calibri"/>
                        </a:rPr>
                        <a:t>-0.58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13.27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73.08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8.07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265611">
                <a:tc>
                  <a:txBody>
                    <a:bodyPr/>
                    <a:lstStyle/>
                    <a:p>
                      <a:pPr algn="ctr" fontAlgn="b"/>
                      <a:r>
                        <a:rPr lang="en-US" sz="1600" b="0" i="0" u="none" strike="noStrike">
                          <a:solidFill>
                            <a:srgbClr val="000000"/>
                          </a:solidFill>
                          <a:effectLst/>
                          <a:latin typeface="Calibri"/>
                        </a:rPr>
                        <a:t>-2.04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12.79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1.62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72.97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0.64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8.07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265611">
                <a:tc>
                  <a:txBody>
                    <a:bodyPr/>
                    <a:lstStyle/>
                    <a:p>
                      <a:pPr algn="ctr" fontAlgn="b"/>
                      <a:r>
                        <a:rPr lang="en-US" sz="1600" b="0" i="0" u="none" strike="noStrike">
                          <a:solidFill>
                            <a:srgbClr val="000000"/>
                          </a:solidFill>
                          <a:effectLst/>
                          <a:latin typeface="Calibri"/>
                        </a:rPr>
                        <a:t>-0.57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73.09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8.17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265611">
                <a:tc>
                  <a:txBody>
                    <a:bodyPr/>
                    <a:lstStyle/>
                    <a:p>
                      <a:pPr algn="ctr" fontAlgn="b"/>
                      <a:r>
                        <a:rPr lang="en-US" sz="1600" b="0" i="0" u="none" strike="noStrike">
                          <a:solidFill>
                            <a:srgbClr val="000000"/>
                          </a:solidFill>
                          <a:effectLst/>
                          <a:latin typeface="Calibri"/>
                        </a:rPr>
                        <a:t>-0.44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13.15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1.05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73.24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8.24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r h="265611">
                <a:tc>
                  <a:txBody>
                    <a:bodyPr/>
                    <a:lstStyle/>
                    <a:p>
                      <a:pPr algn="ctr" fontAlgn="b"/>
                      <a:r>
                        <a:rPr lang="en-US" sz="1600" b="0" i="0" u="none" strike="noStrike">
                          <a:solidFill>
                            <a:srgbClr val="000000"/>
                          </a:solidFill>
                          <a:effectLst/>
                          <a:latin typeface="Calibri"/>
                        </a:rPr>
                        <a:t>1.18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14.04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3.58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72.08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09"/>
                  </a:ext>
                </a:extLst>
              </a:tr>
              <a:tr h="265611">
                <a:tc>
                  <a:txBody>
                    <a:bodyPr/>
                    <a:lstStyle/>
                    <a:p>
                      <a:pPr algn="ctr" fontAlgn="b"/>
                      <a:r>
                        <a:rPr lang="en-US" sz="1600" b="0" i="0" u="none" strike="noStrike">
                          <a:solidFill>
                            <a:srgbClr val="000000"/>
                          </a:solidFill>
                          <a:effectLst/>
                          <a:latin typeface="Calibri"/>
                        </a:rPr>
                        <a:t>-0.45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72.99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0"/>
                  </a:ext>
                </a:extLst>
              </a:tr>
              <a:tr h="265611">
                <a:tc>
                  <a:txBody>
                    <a:bodyPr/>
                    <a:lstStyle/>
                    <a:p>
                      <a:pPr algn="ctr" fontAlgn="b"/>
                      <a:r>
                        <a:rPr lang="en-US" sz="1600" b="0" i="0" u="none" strike="noStrike">
                          <a:solidFill>
                            <a:srgbClr val="000000"/>
                          </a:solidFill>
                          <a:effectLst/>
                          <a:latin typeface="Calibri"/>
                        </a:rPr>
                        <a:t>-2.29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12.72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3.46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1.56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0.67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8.09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1"/>
                  </a:ext>
                </a:extLst>
              </a:tr>
              <a:tr h="265611">
                <a:tc>
                  <a:txBody>
                    <a:bodyPr/>
                    <a:lstStyle/>
                    <a:p>
                      <a:pPr algn="ctr" fontAlgn="b"/>
                      <a:r>
                        <a:rPr lang="en-US" sz="1600" b="0" i="0" u="none" strike="noStrike">
                          <a:solidFill>
                            <a:srgbClr val="000000"/>
                          </a:solidFill>
                          <a:effectLst/>
                          <a:latin typeface="Calibri"/>
                        </a:rPr>
                        <a:t>-0.37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73.01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8.56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2"/>
                  </a:ext>
                </a:extLst>
              </a:tr>
              <a:tr h="265611">
                <a:tc>
                  <a:txBody>
                    <a:bodyPr/>
                    <a:lstStyle/>
                    <a:p>
                      <a:pPr algn="ctr" fontAlgn="b"/>
                      <a:r>
                        <a:rPr lang="en-US" sz="1600" b="0" i="0" u="none" strike="noStrike">
                          <a:solidFill>
                            <a:srgbClr val="000000"/>
                          </a:solidFill>
                          <a:effectLst/>
                          <a:latin typeface="Calibri"/>
                        </a:rPr>
                        <a:t>-2.11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12.88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3.43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73.28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0.69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8.05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0.24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3"/>
                  </a:ext>
                </a:extLst>
              </a:tr>
              <a:tr h="265611">
                <a:tc>
                  <a:txBody>
                    <a:bodyPr/>
                    <a:lstStyle/>
                    <a:p>
                      <a:pPr algn="ctr" fontAlgn="b"/>
                      <a:r>
                        <a:rPr lang="en-US" sz="1600" b="0" i="0" u="none" strike="noStrike">
                          <a:solidFill>
                            <a:srgbClr val="000000"/>
                          </a:solidFill>
                          <a:effectLst/>
                          <a:latin typeface="Calibri"/>
                        </a:rPr>
                        <a:t>-0.52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12.86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3.56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73.21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8.38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4"/>
                  </a:ext>
                </a:extLst>
              </a:tr>
              <a:tr h="265611">
                <a:tc>
                  <a:txBody>
                    <a:bodyPr/>
                    <a:lstStyle/>
                    <a:p>
                      <a:pPr algn="ctr" fontAlgn="b"/>
                      <a:r>
                        <a:rPr lang="en-US" sz="1600" b="0" i="0" u="none" strike="noStrike">
                          <a:solidFill>
                            <a:srgbClr val="000000"/>
                          </a:solidFill>
                          <a:effectLst/>
                          <a:latin typeface="Calibri"/>
                        </a:rPr>
                        <a:t>-0.37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12.61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3.59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73.29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5"/>
                  </a:ext>
                </a:extLst>
              </a:tr>
              <a:tr h="265611">
                <a:tc>
                  <a:txBody>
                    <a:bodyPr/>
                    <a:lstStyle/>
                    <a:p>
                      <a:pPr algn="ctr" fontAlgn="b"/>
                      <a:r>
                        <a:rPr lang="en-US" sz="1600" b="0" i="0" u="none" strike="noStrike">
                          <a:solidFill>
                            <a:srgbClr val="000000"/>
                          </a:solidFill>
                          <a:effectLst/>
                          <a:latin typeface="Calibri"/>
                        </a:rPr>
                        <a:t>-0.39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12.81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3.54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73.24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8.39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6"/>
                  </a:ext>
                </a:extLst>
              </a:tr>
              <a:tr h="265611">
                <a:tc>
                  <a:txBody>
                    <a:bodyPr/>
                    <a:lstStyle/>
                    <a:p>
                      <a:pPr algn="ctr" fontAlgn="b"/>
                      <a:r>
                        <a:rPr lang="en-US" sz="1600" b="0" i="0" u="none" strike="noStrike">
                          <a:solidFill>
                            <a:srgbClr val="000000"/>
                          </a:solidFill>
                          <a:effectLst/>
                          <a:latin typeface="Calibri"/>
                        </a:rPr>
                        <a:t>-0.16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12.68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3.67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73.11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0.61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8.7</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7"/>
                  </a:ext>
                </a:extLst>
              </a:tr>
              <a:tr h="265611">
                <a:tc>
                  <a:txBody>
                    <a:bodyPr/>
                    <a:lstStyle/>
                    <a:p>
                      <a:pPr algn="ctr" fontAlgn="b"/>
                      <a:r>
                        <a:rPr lang="en-US" sz="1600" b="0" i="0" u="none" strike="noStrike">
                          <a:solidFill>
                            <a:srgbClr val="000000"/>
                          </a:solidFill>
                          <a:effectLst/>
                          <a:latin typeface="Calibri"/>
                        </a:rPr>
                        <a:t>3.96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14.36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3.85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0.89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71.36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0.15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9.15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8"/>
                  </a:ext>
                </a:extLst>
              </a:tr>
              <a:tr h="265611">
                <a:tc>
                  <a:txBody>
                    <a:bodyPr/>
                    <a:lstStyle/>
                    <a:p>
                      <a:pPr algn="ctr" fontAlgn="b"/>
                      <a:r>
                        <a:rPr lang="en-US" sz="1600" b="0" i="0" u="none" strike="noStrike">
                          <a:solidFill>
                            <a:srgbClr val="000000"/>
                          </a:solidFill>
                          <a:effectLst/>
                          <a:latin typeface="Calibri"/>
                        </a:rPr>
                        <a:t>1.11</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3.73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1.18</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72.12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0.06</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8.89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WinF</a:t>
                      </a:r>
                    </a:p>
                  </a:txBody>
                  <a:tcPr marL="7620" marR="7620" marT="7620" marB="0" anchor="b">
                    <a:lnL>
                      <a:noFill/>
                    </a:lnL>
                    <a:lnR>
                      <a:noFill/>
                    </a:lnR>
                    <a:lnT>
                      <a:noFill/>
                    </a:lnT>
                    <a:lnB>
                      <a:noFill/>
                    </a:lnB>
                  </a:tcPr>
                </a:tc>
                <a:extLst>
                  <a:ext uri="{0D108BD9-81ED-4DB2-BD59-A6C34878D82A}">
                    <a16:rowId xmlns:a16="http://schemas.microsoft.com/office/drawing/2014/main" val="10019"/>
                  </a:ext>
                </a:extLst>
              </a:tr>
              <a:tr h="265611">
                <a:tc>
                  <a:txBody>
                    <a:bodyPr/>
                    <a:lstStyle/>
                    <a:p>
                      <a:pPr algn="ctr" fontAlgn="b"/>
                      <a:r>
                        <a:rPr lang="en-US" sz="1600" b="0" i="0" u="none" strike="noStrike">
                          <a:solidFill>
                            <a:srgbClr val="000000"/>
                          </a:solidFill>
                          <a:effectLst/>
                          <a:latin typeface="Calibri"/>
                        </a:rPr>
                        <a:t>-0.65</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13.02</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3.54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1.69</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72.73</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0.54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8.44</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a:t>
                      </a:r>
                    </a:p>
                  </a:txBody>
                  <a:tcPr marL="7620" marR="7620" marT="762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0.07</a:t>
                      </a:r>
                    </a:p>
                  </a:txBody>
                  <a:tcPr marL="7620" marR="7620" marT="7620" marB="0" anchor="b">
                    <a:lnL>
                      <a:noFill/>
                    </a:lnL>
                    <a:lnR>
                      <a:noFill/>
                    </a:lnR>
                    <a:lnT>
                      <a:noFill/>
                    </a:lnT>
                    <a:lnB>
                      <a:noFill/>
                    </a:lnB>
                  </a:tcPr>
                </a:tc>
                <a:tc>
                  <a:txBody>
                    <a:bodyPr/>
                    <a:lstStyle/>
                    <a:p>
                      <a:pPr algn="ctr" fontAlgn="b"/>
                      <a:r>
                        <a:rPr lang="en-US" sz="1600" b="0" i="0" u="none" strike="noStrike" dirty="0" err="1">
                          <a:solidFill>
                            <a:srgbClr val="000000"/>
                          </a:solidFill>
                          <a:effectLst/>
                          <a:latin typeface="Calibri"/>
                        </a:rPr>
                        <a:t>WinF</a:t>
                      </a:r>
                      <a:endParaRPr lang="en-US" sz="1600" b="0" i="0" u="none" strike="noStrike" dirty="0">
                        <a:solidFill>
                          <a:srgbClr val="000000"/>
                        </a:solidFill>
                        <a:effectLst/>
                        <a:latin typeface="Calibri"/>
                      </a:endParaRPr>
                    </a:p>
                  </a:txBody>
                  <a:tcPr marL="7620" marR="7620" marT="7620" marB="0" anchor="b">
                    <a:lnL>
                      <a:noFill/>
                    </a:lnL>
                    <a:lnR>
                      <a:noFill/>
                    </a:lnR>
                    <a:lnT>
                      <a:noFill/>
                    </a:lnT>
                    <a:lnB>
                      <a:noFill/>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790983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Definition </a:t>
            </a:r>
            <a:r>
              <a:rPr lang="en-US" dirty="0" smtClean="0"/>
              <a:t>of </a:t>
            </a:r>
            <a:r>
              <a:rPr lang="en-US" i="1" dirty="0" smtClean="0">
                <a:latin typeface="Times New Roman" pitchFamily="18" charset="0"/>
                <a:cs typeface="Times New Roman" pitchFamily="18" charset="0"/>
              </a:rPr>
              <a:t>K</a:t>
            </a:r>
            <a:r>
              <a:rPr lang="en-US" dirty="0" smtClean="0"/>
              <a:t>-Class Neural Network Model</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smtClean="0">
                <a:latin typeface="Times New Roman"/>
                <a:ea typeface="Times New Roman"/>
              </a:rPr>
              <a:t>for </a:t>
            </a:r>
            <a:r>
              <a:rPr lang="en-US" i="1" dirty="0" smtClean="0">
                <a:latin typeface="Times New Roman"/>
                <a:ea typeface="Times New Roman"/>
              </a:rPr>
              <a:t>m</a:t>
            </a:r>
            <a:r>
              <a:rPr lang="en-US" dirty="0" smtClean="0">
                <a:latin typeface="Times New Roman"/>
                <a:ea typeface="Times New Roman"/>
              </a:rPr>
              <a:t> </a:t>
            </a:r>
            <a:r>
              <a:rPr lang="en-US" dirty="0">
                <a:latin typeface="Times New Roman"/>
                <a:ea typeface="Times New Roman"/>
              </a:rPr>
              <a:t>= 1, 2, . . ., </a:t>
            </a:r>
            <a:r>
              <a:rPr lang="en-US" i="1" dirty="0" smtClean="0">
                <a:latin typeface="Times New Roman"/>
                <a:ea typeface="Times New Roman"/>
              </a:rPr>
              <a:t>M</a:t>
            </a:r>
            <a:r>
              <a:rPr lang="en-US" dirty="0" smtClean="0">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a:t>
            </a:r>
            <a:r>
              <a:rPr lang="en-US" dirty="0" smtClean="0">
                <a:latin typeface="Times New Roman"/>
                <a:ea typeface="Times New Roman"/>
              </a:rPr>
              <a:t>					     (</a:t>
            </a:r>
            <a:r>
              <a:rPr lang="en-US" dirty="0">
                <a:latin typeface="Times New Roman"/>
                <a:ea typeface="Times New Roman"/>
              </a:rPr>
              <a:t>same as before)</a:t>
            </a:r>
          </a:p>
          <a:p>
            <a:pPr marL="0" marR="0" indent="0" algn="just">
              <a:spcBef>
                <a:spcPts val="0"/>
              </a:spcBef>
              <a:spcAft>
                <a:spcPts val="0"/>
              </a:spcAft>
              <a:buNone/>
            </a:pP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for </a:t>
            </a:r>
            <a:r>
              <a:rPr lang="en-US" i="1" dirty="0">
                <a:latin typeface="Times New Roman"/>
                <a:ea typeface="Times New Roman"/>
              </a:rPr>
              <a:t>l</a:t>
            </a:r>
            <a:r>
              <a:rPr lang="en-US" dirty="0">
                <a:latin typeface="Times New Roman"/>
                <a:ea typeface="Times New Roman"/>
              </a:rPr>
              <a:t> = 1, 2, . . ., </a:t>
            </a:r>
            <a:r>
              <a:rPr lang="en-US" i="1" dirty="0" smtClean="0">
                <a:latin typeface="Times New Roman"/>
                <a:ea typeface="Times New Roman"/>
              </a:rPr>
              <a:t>K</a:t>
            </a:r>
            <a:r>
              <a:rPr lang="en-US" dirty="0" smtClean="0">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p>
          <a:p>
            <a:pPr marL="0" marR="0" indent="0" algn="just">
              <a:spcBef>
                <a:spcPts val="0"/>
              </a:spcBef>
              <a:spcAft>
                <a:spcPts val="0"/>
              </a:spcAft>
              <a:buNone/>
            </a:pPr>
            <a:endParaRPr lang="en-US" dirty="0" smtClean="0">
              <a:latin typeface="Times New Roman"/>
              <a:ea typeface="Times New Roman"/>
            </a:endParaRP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r>
              <a:rPr lang="en-US" dirty="0" smtClean="0">
                <a:latin typeface="Times New Roman"/>
                <a:ea typeface="Times New Roman"/>
              </a:rPr>
              <a:t>   				          (</a:t>
            </a:r>
            <a:r>
              <a:rPr lang="en-US" dirty="0">
                <a:latin typeface="Times New Roman"/>
                <a:ea typeface="Times New Roman"/>
              </a:rPr>
              <a:t>multinomial logistic model) </a:t>
            </a:r>
          </a:p>
          <a:p>
            <a:pPr marL="0" indent="0">
              <a:spcBef>
                <a:spcPts val="2000"/>
              </a:spcBef>
              <a:buNone/>
            </a:pPr>
            <a:r>
              <a:rPr lang="en-US" dirty="0" smtClean="0"/>
              <a:t>Note:  For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2</a:t>
            </a:r>
            <a:r>
              <a:rPr lang="en-US" dirty="0"/>
              <a:t>, </a:t>
            </a:r>
            <a:r>
              <a:rPr lang="en-US" dirty="0" smtClean="0"/>
              <a:t>this reduces </a:t>
            </a:r>
            <a:r>
              <a:rPr lang="en-US" dirty="0"/>
              <a:t>to: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36145707"/>
              </p:ext>
            </p:extLst>
          </p:nvPr>
        </p:nvGraphicFramePr>
        <p:xfrm>
          <a:off x="1008063" y="1789113"/>
          <a:ext cx="5359400" cy="914400"/>
        </p:xfrm>
        <a:graphic>
          <a:graphicData uri="http://schemas.openxmlformats.org/presentationml/2006/ole">
            <mc:AlternateContent xmlns:mc="http://schemas.openxmlformats.org/markup-compatibility/2006">
              <mc:Choice xmlns:v="urn:schemas-microsoft-com:vml" Requires="v">
                <p:oleObj spid="_x0000_s14271" name="Equation" r:id="rId3" imgW="2679480" imgH="457200" progId="Equation.3">
                  <p:embed/>
                </p:oleObj>
              </mc:Choice>
              <mc:Fallback>
                <p:oleObj name="Equation" r:id="rId3" imgW="2679480" imgH="457200" progId="Equation.3">
                  <p:embed/>
                  <p:pic>
                    <p:nvPicPr>
                      <p:cNvPr id="0" name="Object 1"/>
                      <p:cNvPicPr>
                        <a:picLocks noChangeAspect="1" noChangeArrowheads="1"/>
                      </p:cNvPicPr>
                      <p:nvPr/>
                    </p:nvPicPr>
                    <p:blipFill>
                      <a:blip r:embed="rId4"/>
                      <a:srcRect/>
                      <a:stretch>
                        <a:fillRect/>
                      </a:stretch>
                    </p:blipFill>
                    <p:spPr bwMode="auto">
                      <a:xfrm>
                        <a:off x="1008063" y="1789113"/>
                        <a:ext cx="5359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132636375"/>
              </p:ext>
            </p:extLst>
          </p:nvPr>
        </p:nvGraphicFramePr>
        <p:xfrm>
          <a:off x="1311275" y="3160713"/>
          <a:ext cx="6756400" cy="1371600"/>
        </p:xfrm>
        <a:graphic>
          <a:graphicData uri="http://schemas.openxmlformats.org/presentationml/2006/ole">
            <mc:AlternateContent xmlns:mc="http://schemas.openxmlformats.org/markup-compatibility/2006">
              <mc:Choice xmlns:v="urn:schemas-microsoft-com:vml" Requires="v">
                <p:oleObj spid="_x0000_s14272" name="Equation" r:id="rId5" imgW="3377880" imgH="685800" progId="Equation.3">
                  <p:embed/>
                </p:oleObj>
              </mc:Choice>
              <mc:Fallback>
                <p:oleObj name="Equation" r:id="rId5" imgW="3377880" imgH="685800" progId="Equation.3">
                  <p:embed/>
                  <p:pic>
                    <p:nvPicPr>
                      <p:cNvPr id="0" name="Object 3"/>
                      <p:cNvPicPr>
                        <a:picLocks noChangeAspect="1" noChangeArrowheads="1"/>
                      </p:cNvPicPr>
                      <p:nvPr/>
                    </p:nvPicPr>
                    <p:blipFill>
                      <a:blip r:embed="rId6"/>
                      <a:srcRect/>
                      <a:stretch>
                        <a:fillRect/>
                      </a:stretch>
                    </p:blipFill>
                    <p:spPr bwMode="auto">
                      <a:xfrm>
                        <a:off x="1311275" y="3160713"/>
                        <a:ext cx="67564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882202706"/>
              </p:ext>
            </p:extLst>
          </p:nvPr>
        </p:nvGraphicFramePr>
        <p:xfrm>
          <a:off x="1433513" y="5681663"/>
          <a:ext cx="6172200" cy="914400"/>
        </p:xfrm>
        <a:graphic>
          <a:graphicData uri="http://schemas.openxmlformats.org/presentationml/2006/ole">
            <mc:AlternateContent xmlns:mc="http://schemas.openxmlformats.org/markup-compatibility/2006">
              <mc:Choice xmlns:v="urn:schemas-microsoft-com:vml" Requires="v">
                <p:oleObj spid="_x0000_s14273" name="Equation" r:id="rId7" imgW="3085920" imgH="457200" progId="Equation.3">
                  <p:embed/>
                </p:oleObj>
              </mc:Choice>
              <mc:Fallback>
                <p:oleObj name="Equation" r:id="rId7" imgW="3085920" imgH="457200" progId="Equation.3">
                  <p:embed/>
                  <p:pic>
                    <p:nvPicPr>
                      <p:cNvPr id="0" name="Object 9"/>
                      <p:cNvPicPr>
                        <a:picLocks noChangeAspect="1" noChangeArrowheads="1"/>
                      </p:cNvPicPr>
                      <p:nvPr/>
                    </p:nvPicPr>
                    <p:blipFill>
                      <a:blip r:embed="rId8"/>
                      <a:srcRect/>
                      <a:stretch>
                        <a:fillRect/>
                      </a:stretch>
                    </p:blipFill>
                    <p:spPr bwMode="auto">
                      <a:xfrm>
                        <a:off x="1433513" y="5681663"/>
                        <a:ext cx="6172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47253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A Neural Network Model for Classification</a:t>
            </a:r>
            <a:endParaRPr lang="en-US" dirty="0"/>
          </a:p>
        </p:txBody>
      </p:sp>
      <p:sp>
        <p:nvSpPr>
          <p:cNvPr id="3" name="Content Placeholder 2"/>
          <p:cNvSpPr>
            <a:spLocks noGrp="1"/>
          </p:cNvSpPr>
          <p:nvPr>
            <p:ph idx="1"/>
          </p:nvPr>
        </p:nvSpPr>
        <p:spPr/>
        <p:txBody>
          <a:bodyPr/>
          <a:lstStyle/>
          <a:p>
            <a:pPr marL="457200" indent="-457200">
              <a:buNone/>
              <a:tabLst>
                <a:tab pos="457200" algn="l"/>
              </a:tabLst>
            </a:pPr>
            <a:r>
              <a:rPr lang="en-US" dirty="0" smtClean="0"/>
              <a:t>1--3)	The first three steps are the same as before</a:t>
            </a:r>
          </a:p>
          <a:p>
            <a:pPr marL="0" indent="0">
              <a:buNone/>
              <a:tabLst>
                <a:tab pos="457200" algn="l"/>
              </a:tabLst>
            </a:pPr>
            <a:endParaRPr lang="en-US" dirty="0"/>
          </a:p>
          <a:p>
            <a:pPr marL="457200" indent="-457200">
              <a:buNone/>
              <a:tabLst>
                <a:tab pos="457200" algn="l"/>
              </a:tabLst>
            </a:pPr>
            <a:r>
              <a:rPr lang="en-US" dirty="0" smtClean="0"/>
              <a:t>4)	For classification, software estimates parameters to minimize (MLE with shrinkage):</a:t>
            </a:r>
          </a:p>
          <a:p>
            <a:pPr marL="457200" indent="-457200">
              <a:buNone/>
              <a:tabLst>
                <a:tab pos="457200" algn="l"/>
              </a:tabLst>
            </a:pPr>
            <a:endParaRPr lang="en-US" dirty="0"/>
          </a:p>
          <a:p>
            <a:pPr marL="457200" indent="-457200">
              <a:buNone/>
              <a:tabLst>
                <a:tab pos="457200" algn="l"/>
              </a:tabLst>
            </a:pPr>
            <a:endParaRPr lang="en-US" dirty="0" smtClean="0"/>
          </a:p>
          <a:p>
            <a:pPr marL="457200" indent="-457200">
              <a:buNone/>
              <a:tabLst>
                <a:tab pos="457200" algn="l"/>
              </a:tabLst>
            </a:pPr>
            <a:endParaRPr lang="en-US" dirty="0"/>
          </a:p>
          <a:p>
            <a:pPr marL="457200" indent="-457200">
              <a:buNone/>
              <a:tabLst>
                <a:tab pos="457200" algn="l"/>
              </a:tabLst>
            </a:pPr>
            <a:r>
              <a:rPr lang="en-US" dirty="0" smtClean="0"/>
              <a:t>	 			(</a:t>
            </a:r>
            <a:r>
              <a:rPr lang="en-US" dirty="0" smtClean="0">
                <a:latin typeface="Symbol" pitchFamily="18" charset="2"/>
              </a:rPr>
              <a:t>-</a:t>
            </a:r>
            <a:r>
              <a:rPr lang="en-US" dirty="0" smtClean="0"/>
              <a:t>log-likelihood + shrinkage penalty)</a:t>
            </a:r>
          </a:p>
          <a:p>
            <a:pPr marL="457200" indent="-457200">
              <a:buNone/>
              <a:tabLst>
                <a:tab pos="457200" algn="l"/>
              </a:tabLst>
            </a:pPr>
            <a:endParaRPr lang="en-US" dirty="0"/>
          </a:p>
          <a:p>
            <a:pPr marL="457200" indent="-457200">
              <a:buNone/>
              <a:tabLst>
                <a:tab pos="457200" algn="l"/>
              </a:tabLst>
            </a:pPr>
            <a:r>
              <a:rPr lang="en-US" dirty="0" smtClean="0"/>
              <a:t>5)	CV should be used to choose any tuning parameters (</a:t>
            </a:r>
            <a:r>
              <a:rPr lang="en-US" i="1" dirty="0" smtClean="0">
                <a:latin typeface="Symbol" pitchFamily="18" charset="2"/>
              </a:rPr>
              <a:t>l</a:t>
            </a:r>
            <a:r>
              <a:rPr lang="en-US" dirty="0" smtClean="0"/>
              <a:t>, number of nodes, </a:t>
            </a:r>
            <a:r>
              <a:rPr lang="en-US" dirty="0" err="1" smtClean="0"/>
              <a:t>etc</a:t>
            </a:r>
            <a:r>
              <a:rPr lang="en-US" dirty="0" smtClean="0"/>
              <a:t>)</a:t>
            </a:r>
            <a:endParaRPr lang="en-US" dirty="0"/>
          </a:p>
          <a:p>
            <a:pPr marL="0" indent="0">
              <a:buNone/>
              <a:tabLst>
                <a:tab pos="457200" algn="l"/>
              </a:tabLst>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421649552"/>
              </p:ext>
            </p:extLst>
          </p:nvPr>
        </p:nvGraphicFramePr>
        <p:xfrm>
          <a:off x="1217934" y="2860675"/>
          <a:ext cx="7721600" cy="1066800"/>
        </p:xfrm>
        <a:graphic>
          <a:graphicData uri="http://schemas.openxmlformats.org/presentationml/2006/ole">
            <mc:AlternateContent xmlns:mc="http://schemas.openxmlformats.org/markup-compatibility/2006">
              <mc:Choice xmlns:v="urn:schemas-microsoft-com:vml" Requires="v">
                <p:oleObj spid="_x0000_s15683" name="Equation" r:id="rId4" imgW="3860640" imgH="533160" progId="Equation.3">
                  <p:embed/>
                </p:oleObj>
              </mc:Choice>
              <mc:Fallback>
                <p:oleObj name="Equation" r:id="rId4" imgW="3860640" imgH="533160" progId="Equation.3">
                  <p:embed/>
                  <p:pic>
                    <p:nvPicPr>
                      <p:cNvPr id="0" name="Object 18"/>
                      <p:cNvPicPr>
                        <a:picLocks noChangeAspect="1" noChangeArrowheads="1"/>
                      </p:cNvPicPr>
                      <p:nvPr/>
                    </p:nvPicPr>
                    <p:blipFill>
                      <a:blip r:embed="rId5"/>
                      <a:srcRect/>
                      <a:stretch>
                        <a:fillRect/>
                      </a:stretch>
                    </p:blipFill>
                    <p:spPr bwMode="auto">
                      <a:xfrm>
                        <a:off x="1217934" y="2860675"/>
                        <a:ext cx="7721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98869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a Neural Net Classifier for the FGL Data (binary response case)</a:t>
            </a:r>
            <a:endParaRPr lang="en-US" dirty="0"/>
          </a:p>
        </p:txBody>
      </p:sp>
      <p:sp>
        <p:nvSpPr>
          <p:cNvPr id="3" name="Content Placeholder 2"/>
          <p:cNvSpPr>
            <a:spLocks noGrp="1"/>
          </p:cNvSpPr>
          <p:nvPr>
            <p:ph idx="1"/>
          </p:nvPr>
        </p:nvSpPr>
        <p:spPr/>
        <p:txBody>
          <a:bodyPr/>
          <a:lstStyle/>
          <a:p>
            <a:pPr marL="0" indent="0">
              <a:buNone/>
            </a:pPr>
            <a:r>
              <a:rPr lang="en-US" sz="1600" dirty="0"/>
              <a:t>#############Fit a neural network classification model to the FGL1 data######</a:t>
            </a:r>
          </a:p>
          <a:p>
            <a:pPr marL="231775" indent="-231775">
              <a:buNone/>
            </a:pPr>
            <a:r>
              <a:rPr lang="en-US" sz="1600" dirty="0"/>
              <a:t>library(</a:t>
            </a:r>
            <a:r>
              <a:rPr lang="en-US" sz="1600" dirty="0" err="1"/>
              <a:t>nnet</a:t>
            </a:r>
            <a:r>
              <a:rPr lang="en-US" sz="1600" dirty="0"/>
              <a:t>)</a:t>
            </a:r>
          </a:p>
          <a:p>
            <a:pPr marL="231775" indent="-231775">
              <a:buNone/>
            </a:pPr>
            <a:r>
              <a:rPr lang="en-US" sz="1600" dirty="0"/>
              <a:t>fgl.nn1&lt;-</a:t>
            </a:r>
            <a:r>
              <a:rPr lang="en-US" sz="1600" dirty="0" err="1"/>
              <a:t>nnet</a:t>
            </a:r>
            <a:r>
              <a:rPr lang="en-US" sz="1600" dirty="0"/>
              <a:t>(</a:t>
            </a:r>
            <a:r>
              <a:rPr lang="en-US" sz="1600" dirty="0" err="1"/>
              <a:t>type_bin</a:t>
            </a:r>
            <a:r>
              <a:rPr lang="en-US" sz="1600" dirty="0" smtClean="0"/>
              <a:t>~., FGL1</a:t>
            </a:r>
            <a:r>
              <a:rPr lang="en-US" sz="1600" dirty="0"/>
              <a:t>[,c(1:9,11</a:t>
            </a:r>
            <a:r>
              <a:rPr lang="en-US" sz="1600" dirty="0" smtClean="0"/>
              <a:t>)], </a:t>
            </a:r>
            <a:r>
              <a:rPr lang="en-US" sz="1600" dirty="0" err="1" smtClean="0"/>
              <a:t>linout</a:t>
            </a:r>
            <a:r>
              <a:rPr lang="en-US" sz="1600" dirty="0" smtClean="0"/>
              <a:t>=F, skip=F, size=10, decay=.05, </a:t>
            </a:r>
            <a:r>
              <a:rPr lang="en-US" sz="1600" dirty="0" err="1" smtClean="0"/>
              <a:t>maxit</a:t>
            </a:r>
            <a:r>
              <a:rPr lang="en-US" sz="1600" dirty="0" smtClean="0"/>
              <a:t>=1000, trace=F</a:t>
            </a:r>
            <a:r>
              <a:rPr lang="en-US" sz="1600" dirty="0"/>
              <a:t>)</a:t>
            </a:r>
          </a:p>
          <a:p>
            <a:pPr marL="231775" indent="-231775">
              <a:buNone/>
            </a:pPr>
            <a:r>
              <a:rPr lang="en-US" sz="1600" dirty="0" err="1"/>
              <a:t>phat</a:t>
            </a:r>
            <a:r>
              <a:rPr lang="en-US" sz="1600" dirty="0"/>
              <a:t>&lt;-</a:t>
            </a:r>
            <a:r>
              <a:rPr lang="en-US" sz="1600" dirty="0" err="1"/>
              <a:t>as.numeric</a:t>
            </a:r>
            <a:r>
              <a:rPr lang="en-US" sz="1600" dirty="0"/>
              <a:t>(predict(fgl.nn1))</a:t>
            </a:r>
          </a:p>
          <a:p>
            <a:pPr marL="231775" indent="-231775">
              <a:buNone/>
            </a:pPr>
            <a:r>
              <a:rPr lang="en-US" sz="1600" dirty="0"/>
              <a:t>y&lt;-FGL1[[12]] </a:t>
            </a:r>
          </a:p>
          <a:p>
            <a:pPr marL="231775" indent="-231775">
              <a:buNone/>
            </a:pPr>
            <a:r>
              <a:rPr lang="en-US" sz="1600" dirty="0" err="1"/>
              <a:t>yhat</a:t>
            </a:r>
            <a:r>
              <a:rPr lang="en-US" sz="1600" dirty="0"/>
              <a:t>&lt;-</a:t>
            </a:r>
            <a:r>
              <a:rPr lang="en-US" sz="1600" dirty="0" err="1"/>
              <a:t>as.numeric</a:t>
            </a:r>
            <a:r>
              <a:rPr lang="en-US" sz="1600" dirty="0"/>
              <a:t>(</a:t>
            </a:r>
            <a:r>
              <a:rPr lang="en-US" sz="1600" dirty="0" err="1"/>
              <a:t>phat</a:t>
            </a:r>
            <a:r>
              <a:rPr lang="en-US" sz="1600" dirty="0"/>
              <a:t> &gt;= 0.5)  #classify as 1 if predicted probability &gt;= 0.5</a:t>
            </a:r>
          </a:p>
          <a:p>
            <a:pPr marL="231775" indent="-231775">
              <a:buNone/>
            </a:pPr>
            <a:r>
              <a:rPr lang="en-US" sz="1600" dirty="0"/>
              <a:t>sum(y != </a:t>
            </a:r>
            <a:r>
              <a:rPr lang="en-US" sz="1600" dirty="0" err="1"/>
              <a:t>yhat</a:t>
            </a:r>
            <a:r>
              <a:rPr lang="en-US" sz="1600" dirty="0"/>
              <a:t>)/length(y)  #misclassification rate</a:t>
            </a:r>
          </a:p>
          <a:p>
            <a:pPr marL="231775" indent="-231775">
              <a:buNone/>
            </a:pPr>
            <a:r>
              <a:rPr lang="en-US" sz="1600" dirty="0"/>
              <a:t>summary(fgl.nn1)</a:t>
            </a:r>
          </a:p>
          <a:p>
            <a:pPr marL="231775" indent="-231775">
              <a:buNone/>
            </a:pPr>
            <a:r>
              <a:rPr lang="en-US" sz="1600" dirty="0"/>
              <a:t>plot(</a:t>
            </a:r>
            <a:r>
              <a:rPr lang="en-US" sz="1600" dirty="0" err="1"/>
              <a:t>phat,jitter</a:t>
            </a:r>
            <a:r>
              <a:rPr lang="en-US" sz="1600" dirty="0"/>
              <a:t>(y,0.05</a:t>
            </a:r>
            <a:r>
              <a:rPr lang="en-US" sz="1600" dirty="0" smtClean="0"/>
              <a:t>))</a:t>
            </a:r>
          </a:p>
          <a:p>
            <a:pPr marL="231775" indent="-231775">
              <a:buNone/>
            </a:pPr>
            <a:endParaRPr lang="en-US" sz="1600" dirty="0"/>
          </a:p>
          <a:p>
            <a:r>
              <a:rPr lang="en-US" sz="2000" dirty="0" smtClean="0"/>
              <a:t>Note that </a:t>
            </a:r>
            <a:r>
              <a:rPr lang="en-US" sz="2000" dirty="0" err="1" smtClean="0"/>
              <a:t>nnet</a:t>
            </a:r>
            <a:r>
              <a:rPr lang="en-US" sz="2000" dirty="0" smtClean="0"/>
              <a:t>() can handle a response that is a factor (even if there are K &gt; 2 categories). You do NOT have to convert it to K 0/1 dummy variables (this is done internally). </a:t>
            </a:r>
          </a:p>
          <a:p>
            <a:r>
              <a:rPr lang="en-US" sz="2000" dirty="0" smtClean="0"/>
              <a:t>Questions:  The training misclassification rate is around 2%</a:t>
            </a:r>
          </a:p>
          <a:p>
            <a:pPr lvl="1"/>
            <a:r>
              <a:rPr lang="en-US" sz="2000" dirty="0" smtClean="0"/>
              <a:t>Is this good?</a:t>
            </a:r>
          </a:p>
          <a:p>
            <a:pPr lvl="1"/>
            <a:r>
              <a:rPr lang="en-US" sz="2000" dirty="0" smtClean="0"/>
              <a:t>What factors should we consider to evaluate how good this is?</a:t>
            </a:r>
            <a:endParaRPr lang="en-US" sz="2000" dirty="0"/>
          </a:p>
        </p:txBody>
      </p:sp>
    </p:spTree>
    <p:extLst>
      <p:ext uri="{BB962C8B-B14F-4D97-AF65-F5344CB8AC3E}">
        <p14:creationId xmlns:p14="http://schemas.microsoft.com/office/powerpoint/2010/main" val="2581851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vs. predicted probability for </a:t>
            </a:r>
            <a:r>
              <a:rPr lang="en-US" dirty="0" err="1" smtClean="0"/>
              <a:t>fgl</a:t>
            </a:r>
            <a:r>
              <a:rPr lang="en-US" dirty="0" smtClean="0"/>
              <a:t> data</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0783"/>
            <a:ext cx="6400800"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625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CV to Compare Models for the FGL Data</a:t>
            </a:r>
          </a:p>
        </p:txBody>
      </p:sp>
      <p:sp>
        <p:nvSpPr>
          <p:cNvPr id="3" name="Content Placeholder 2"/>
          <p:cNvSpPr>
            <a:spLocks noGrp="1"/>
          </p:cNvSpPr>
          <p:nvPr>
            <p:ph idx="1"/>
          </p:nvPr>
        </p:nvSpPr>
        <p:spPr/>
        <p:txBody>
          <a:bodyPr/>
          <a:lstStyle/>
          <a:p>
            <a:pPr marL="457200" indent="-457200">
              <a:buNone/>
            </a:pPr>
            <a:r>
              <a:rPr lang="en-US" sz="1200" dirty="0"/>
              <a:t>##Now use </a:t>
            </a:r>
            <a:r>
              <a:rPr lang="en-US" sz="1200" dirty="0" smtClean="0"/>
              <a:t>multiple reps of CV to </a:t>
            </a:r>
            <a:r>
              <a:rPr lang="en-US" sz="1200" dirty="0"/>
              <a:t>compare Neural </a:t>
            </a:r>
            <a:r>
              <a:rPr lang="en-US" sz="1200" dirty="0" smtClean="0"/>
              <a:t>Nets </a:t>
            </a:r>
            <a:r>
              <a:rPr lang="en-US" sz="1200" dirty="0"/>
              <a:t>and </a:t>
            </a:r>
            <a:r>
              <a:rPr lang="en-US" sz="1200" dirty="0" smtClean="0"/>
              <a:t>logistic </a:t>
            </a:r>
            <a:r>
              <a:rPr lang="en-US" sz="1200" dirty="0" err="1"/>
              <a:t>reg</a:t>
            </a:r>
            <a:r>
              <a:rPr lang="en-US" sz="1200" dirty="0"/>
              <a:t> models###</a:t>
            </a:r>
          </a:p>
          <a:p>
            <a:pPr marL="457200" indent="-457200">
              <a:buNone/>
            </a:pPr>
            <a:r>
              <a:rPr lang="en-US" sz="1200" dirty="0" err="1"/>
              <a:t>Nrep</a:t>
            </a:r>
            <a:r>
              <a:rPr lang="en-US" sz="1200" dirty="0" smtClean="0"/>
              <a:t>&lt;-20 </a:t>
            </a:r>
            <a:r>
              <a:rPr lang="en-US" sz="1200" dirty="0"/>
              <a:t>#number of replicates of CV</a:t>
            </a:r>
          </a:p>
          <a:p>
            <a:pPr marL="457200" indent="-457200">
              <a:buNone/>
            </a:pPr>
            <a:r>
              <a:rPr lang="en-US" sz="1200" dirty="0"/>
              <a:t>K&lt;-3  #K-fold CV on each replicate</a:t>
            </a:r>
          </a:p>
          <a:p>
            <a:pPr marL="457200" indent="-457200">
              <a:buNone/>
            </a:pPr>
            <a:r>
              <a:rPr lang="en-US" sz="1200" dirty="0" err="1"/>
              <a:t>n.models</a:t>
            </a:r>
            <a:r>
              <a:rPr lang="en-US" sz="1200" dirty="0"/>
              <a:t> = 3 #number of different models to fit</a:t>
            </a:r>
          </a:p>
          <a:p>
            <a:pPr marL="457200" indent="-457200">
              <a:buNone/>
            </a:pPr>
            <a:r>
              <a:rPr lang="en-US" sz="1200" dirty="0" smtClean="0"/>
              <a:t>n=</a:t>
            </a:r>
            <a:r>
              <a:rPr lang="en-US" sz="1200" dirty="0" err="1" smtClean="0"/>
              <a:t>nrow</a:t>
            </a:r>
            <a:r>
              <a:rPr lang="en-US" sz="1200" dirty="0" smtClean="0"/>
              <a:t>(FGL1</a:t>
            </a:r>
            <a:r>
              <a:rPr lang="en-US" sz="1200" dirty="0"/>
              <a:t>)</a:t>
            </a:r>
          </a:p>
          <a:p>
            <a:pPr marL="457200" indent="-457200">
              <a:buNone/>
            </a:pPr>
            <a:r>
              <a:rPr lang="en-US" sz="1200" dirty="0"/>
              <a:t>y&lt;-FGL1[[12]]</a:t>
            </a:r>
          </a:p>
          <a:p>
            <a:pPr marL="457200" indent="-457200">
              <a:buNone/>
            </a:pPr>
            <a:r>
              <a:rPr lang="en-US" sz="1200" dirty="0" err="1"/>
              <a:t>yhat</a:t>
            </a:r>
            <a:r>
              <a:rPr lang="en-US" sz="1200" dirty="0"/>
              <a:t>=matrix(0,n,n.models)</a:t>
            </a:r>
          </a:p>
          <a:p>
            <a:pPr marL="457200" indent="-457200">
              <a:buNone/>
            </a:pPr>
            <a:r>
              <a:rPr lang="en-US" sz="1200" dirty="0" err="1" smtClean="0"/>
              <a:t>CV.rate</a:t>
            </a:r>
            <a:r>
              <a:rPr lang="en-US" sz="1200" dirty="0" smtClean="0"/>
              <a:t>&lt;-</a:t>
            </a:r>
            <a:r>
              <a:rPr lang="en-US" sz="1200" dirty="0"/>
              <a: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a:t>
            </a:r>
            <a:r>
              <a:rPr lang="en-US" sz="1200" dirty="0" err="1"/>
              <a:t>nnet</a:t>
            </a:r>
            <a:r>
              <a:rPr lang="en-US" sz="1200" dirty="0"/>
              <a:t>(type_bin~.,FGL1[-</a:t>
            </a:r>
            <a:r>
              <a:rPr lang="en-US" sz="1200" dirty="0" err="1"/>
              <a:t>Ind</a:t>
            </a:r>
            <a:r>
              <a:rPr lang="en-US" sz="1200" dirty="0"/>
              <a:t>[[k]],c(1:9,11)],</a:t>
            </a:r>
            <a:r>
              <a:rPr lang="en-US" sz="1200" dirty="0" err="1"/>
              <a:t>linout</a:t>
            </a:r>
            <a:r>
              <a:rPr lang="en-US" sz="1200" dirty="0"/>
              <a:t>=</a:t>
            </a:r>
            <a:r>
              <a:rPr lang="en-US" sz="1200" dirty="0" err="1"/>
              <a:t>F,skip</a:t>
            </a:r>
            <a:r>
              <a:rPr lang="en-US" sz="1200" dirty="0"/>
              <a:t>=</a:t>
            </a:r>
            <a:r>
              <a:rPr lang="en-US" sz="1200" dirty="0" err="1"/>
              <a:t>F,size</a:t>
            </a:r>
            <a:r>
              <a:rPr lang="en-US" sz="1200" dirty="0"/>
              <a:t>=10,decay=.3, </a:t>
            </a:r>
            <a:r>
              <a:rPr lang="en-US" sz="1200" dirty="0" err="1"/>
              <a:t>maxit</a:t>
            </a:r>
            <a:r>
              <a:rPr lang="en-US" sz="1200" dirty="0"/>
              <a:t>=1000,trace=F)</a:t>
            </a:r>
          </a:p>
          <a:p>
            <a:pPr marL="457200" indent="-457200">
              <a:buNone/>
            </a:pPr>
            <a:r>
              <a:rPr lang="en-US" sz="1200" dirty="0"/>
              <a:t>   </a:t>
            </a:r>
            <a:r>
              <a:rPr lang="en-US" sz="1200" dirty="0" smtClean="0"/>
              <a:t>  phat</a:t>
            </a:r>
            <a:r>
              <a:rPr lang="en-US" sz="1200" dirty="0"/>
              <a:t>&lt;-</a:t>
            </a:r>
            <a:r>
              <a:rPr lang="en-US" sz="1200" dirty="0" err="1"/>
              <a:t>as.numeric</a:t>
            </a:r>
            <a:r>
              <a:rPr lang="en-US" sz="1200" dirty="0"/>
              <a:t>(predict(out,FGL1[</a:t>
            </a:r>
            <a:r>
              <a:rPr lang="en-US" sz="1200" dirty="0" err="1"/>
              <a:t>Ind</a:t>
            </a:r>
            <a:r>
              <a:rPr lang="en-US" sz="1200" dirty="0"/>
              <a:t>[[k]],c(1:9,11</a:t>
            </a:r>
            <a:r>
              <a:rPr lang="en-US" sz="1200" dirty="0" smtClean="0"/>
              <a:t>)])); </a:t>
            </a:r>
            <a:r>
              <a:rPr lang="en-US" sz="1200" dirty="0"/>
              <a:t> </a:t>
            </a:r>
            <a:r>
              <a:rPr lang="en-US" sz="1200" dirty="0" err="1"/>
              <a:t>yhat</a:t>
            </a:r>
            <a:r>
              <a:rPr lang="en-US" sz="1200" dirty="0"/>
              <a:t>[</a:t>
            </a:r>
            <a:r>
              <a:rPr lang="en-US" sz="1200" dirty="0" err="1"/>
              <a:t>Ind</a:t>
            </a:r>
            <a:r>
              <a:rPr lang="en-US" sz="1200" dirty="0"/>
              <a:t>[[k</a:t>
            </a:r>
            <a:r>
              <a:rPr lang="en-US" sz="1200" dirty="0" smtClean="0"/>
              <a:t>]],1]&lt;-</a:t>
            </a:r>
            <a:r>
              <a:rPr lang="en-US" sz="1200" dirty="0" err="1"/>
              <a:t>as.numeric</a:t>
            </a:r>
            <a:r>
              <a:rPr lang="en-US" sz="1200" dirty="0"/>
              <a:t>(phat &gt;= 0.5</a:t>
            </a:r>
            <a:r>
              <a:rPr lang="en-US" sz="1200" dirty="0" smtClean="0"/>
              <a:t>)</a:t>
            </a:r>
            <a:endParaRPr lang="en-US" sz="1200" dirty="0"/>
          </a:p>
          <a:p>
            <a:pPr marL="457200" indent="-457200">
              <a:buNone/>
            </a:pPr>
            <a:r>
              <a:rPr lang="en-US" sz="1200" dirty="0"/>
              <a:t>     out&lt;-</a:t>
            </a:r>
            <a:r>
              <a:rPr lang="en-US" sz="1200" dirty="0" err="1"/>
              <a:t>nnet</a:t>
            </a:r>
            <a:r>
              <a:rPr lang="en-US" sz="1200" dirty="0"/>
              <a:t>(type_bin~.,FGL1[-</a:t>
            </a:r>
            <a:r>
              <a:rPr lang="en-US" sz="1200" dirty="0" err="1"/>
              <a:t>Ind</a:t>
            </a:r>
            <a:r>
              <a:rPr lang="en-US" sz="1200" dirty="0"/>
              <a:t>[[k]],c(1:9,11)],</a:t>
            </a:r>
            <a:r>
              <a:rPr lang="en-US" sz="1200" dirty="0" err="1"/>
              <a:t>linout</a:t>
            </a:r>
            <a:r>
              <a:rPr lang="en-US" sz="1200" dirty="0"/>
              <a:t>=</a:t>
            </a:r>
            <a:r>
              <a:rPr lang="en-US" sz="1200" dirty="0" err="1"/>
              <a:t>F,skip</a:t>
            </a:r>
            <a:r>
              <a:rPr lang="en-US" sz="1200" dirty="0"/>
              <a:t>=</a:t>
            </a:r>
            <a:r>
              <a:rPr lang="en-US" sz="1200" dirty="0" err="1"/>
              <a:t>F,size</a:t>
            </a:r>
            <a:r>
              <a:rPr lang="en-US" sz="1200" dirty="0"/>
              <a:t>=10,decay=0, </a:t>
            </a:r>
            <a:r>
              <a:rPr lang="en-US" sz="1200" dirty="0" err="1"/>
              <a:t>maxit</a:t>
            </a:r>
            <a:r>
              <a:rPr lang="en-US" sz="1200" dirty="0"/>
              <a:t>=1000,trace=F)</a:t>
            </a:r>
          </a:p>
          <a:p>
            <a:pPr marL="457200" indent="-457200">
              <a:buNone/>
            </a:pPr>
            <a:r>
              <a:rPr lang="en-US" sz="1200" dirty="0"/>
              <a:t>     phat&lt;-</a:t>
            </a:r>
            <a:r>
              <a:rPr lang="en-US" sz="1200" dirty="0" err="1"/>
              <a:t>as.numeric</a:t>
            </a:r>
            <a:r>
              <a:rPr lang="en-US" sz="1200" dirty="0"/>
              <a:t>(predict(out,FGL1[</a:t>
            </a:r>
            <a:r>
              <a:rPr lang="en-US" sz="1200" dirty="0" err="1"/>
              <a:t>Ind</a:t>
            </a:r>
            <a:r>
              <a:rPr lang="en-US" sz="1200" dirty="0"/>
              <a:t>[[k]],c(1:9,11)]));  </a:t>
            </a:r>
            <a:r>
              <a:rPr lang="en-US" sz="1200" dirty="0" err="1"/>
              <a:t>yhat</a:t>
            </a:r>
            <a:r>
              <a:rPr lang="en-US" sz="1200" dirty="0"/>
              <a:t>[</a:t>
            </a:r>
            <a:r>
              <a:rPr lang="en-US" sz="1200" dirty="0" err="1"/>
              <a:t>Ind</a:t>
            </a:r>
            <a:r>
              <a:rPr lang="en-US" sz="1200" dirty="0"/>
              <a:t>[[k</a:t>
            </a:r>
            <a:r>
              <a:rPr lang="en-US" sz="1200" dirty="0" smtClean="0"/>
              <a:t>]],2]&lt;-</a:t>
            </a:r>
            <a:r>
              <a:rPr lang="en-US" sz="1200" dirty="0" err="1"/>
              <a:t>as.numeric</a:t>
            </a:r>
            <a:r>
              <a:rPr lang="en-US" sz="1200" dirty="0"/>
              <a:t>(phat &gt;= 0.5)</a:t>
            </a:r>
          </a:p>
          <a:p>
            <a:pPr marL="457200" indent="-457200">
              <a:buNone/>
            </a:pPr>
            <a:r>
              <a:rPr lang="en-US" sz="1200" dirty="0"/>
              <a:t>     out</a:t>
            </a:r>
            <a:r>
              <a:rPr lang="en-US" sz="1200" dirty="0" smtClean="0"/>
              <a:t>&lt;-</a:t>
            </a:r>
            <a:r>
              <a:rPr lang="en-US" sz="1200" dirty="0" err="1" smtClean="0"/>
              <a:t>glm</a:t>
            </a:r>
            <a:r>
              <a:rPr lang="en-US" sz="1200" dirty="0" smtClean="0"/>
              <a:t>(type_bin</a:t>
            </a:r>
            <a:r>
              <a:rPr lang="en-US" sz="1200" dirty="0"/>
              <a:t>~.,FGL1[-</a:t>
            </a:r>
            <a:r>
              <a:rPr lang="en-US" sz="1200" dirty="0" err="1"/>
              <a:t>Ind</a:t>
            </a:r>
            <a:r>
              <a:rPr lang="en-US" sz="1200" dirty="0"/>
              <a:t>[[k]],c(1:9,11</a:t>
            </a:r>
            <a:r>
              <a:rPr lang="en-US" sz="1200" dirty="0" smtClean="0"/>
              <a:t>)],family=binomial(link="logit"))</a:t>
            </a:r>
            <a:endParaRPr lang="en-US" sz="1200" dirty="0"/>
          </a:p>
          <a:p>
            <a:pPr marL="457200" indent="-457200">
              <a:buNone/>
            </a:pPr>
            <a:r>
              <a:rPr lang="en-US" sz="1200" dirty="0"/>
              <a:t>     phat&lt;-</a:t>
            </a:r>
            <a:r>
              <a:rPr lang="en-US" sz="1200" dirty="0" err="1"/>
              <a:t>as.numeric</a:t>
            </a:r>
            <a:r>
              <a:rPr lang="en-US" sz="1200" dirty="0"/>
              <a:t>(predict(out,FGL1[</a:t>
            </a:r>
            <a:r>
              <a:rPr lang="en-US" sz="1200" dirty="0" err="1"/>
              <a:t>Ind</a:t>
            </a:r>
            <a:r>
              <a:rPr lang="en-US" sz="1200" dirty="0"/>
              <a:t>[[k]],c(1:9,11</a:t>
            </a:r>
            <a:r>
              <a:rPr lang="en-US" sz="1200" dirty="0" smtClean="0"/>
              <a:t>)],type="response"));  </a:t>
            </a:r>
            <a:r>
              <a:rPr lang="en-US" sz="1200" dirty="0" err="1"/>
              <a:t>yhat</a:t>
            </a:r>
            <a:r>
              <a:rPr lang="en-US" sz="1200" dirty="0"/>
              <a:t>[</a:t>
            </a:r>
            <a:r>
              <a:rPr lang="en-US" sz="1200" dirty="0" err="1"/>
              <a:t>Ind</a:t>
            </a:r>
            <a:r>
              <a:rPr lang="en-US" sz="1200" dirty="0"/>
              <a:t>[[k</a:t>
            </a:r>
            <a:r>
              <a:rPr lang="en-US" sz="1200" dirty="0" smtClean="0"/>
              <a:t>]],3]&lt;-</a:t>
            </a:r>
            <a:r>
              <a:rPr lang="en-US" sz="1200" dirty="0" err="1"/>
              <a:t>as.numeric</a:t>
            </a:r>
            <a:r>
              <a:rPr lang="en-US" sz="1200" dirty="0"/>
              <a:t>(phat &gt;= 0.5)</a:t>
            </a:r>
          </a:p>
          <a:p>
            <a:pPr marL="457200" indent="-457200">
              <a:buNone/>
            </a:pPr>
            <a:r>
              <a:rPr lang="en-US" sz="1200" dirty="0" smtClean="0"/>
              <a:t>  </a:t>
            </a:r>
            <a:r>
              <a:rPr lang="en-US" sz="1200" dirty="0"/>
              <a:t>} #end of k loop</a:t>
            </a:r>
          </a:p>
          <a:p>
            <a:pPr marL="457200" indent="-457200">
              <a:buNone/>
            </a:pPr>
            <a:r>
              <a:rPr lang="en-US" sz="1200" dirty="0"/>
              <a:t>  </a:t>
            </a:r>
            <a:r>
              <a:rPr lang="en-US" sz="1200" dirty="0" err="1" smtClean="0"/>
              <a:t>CV.rate</a:t>
            </a:r>
            <a:r>
              <a:rPr lang="en-US" sz="1200" dirty="0" smtClean="0"/>
              <a:t>[j</a:t>
            </a:r>
            <a:r>
              <a:rPr lang="en-US" sz="1200" dirty="0"/>
              <a:t>,]=apply(yhat,2,function(x) sum(y != </a:t>
            </a:r>
            <a:r>
              <a:rPr lang="en-US" sz="1200" dirty="0" smtClean="0"/>
              <a:t>x)/n)</a:t>
            </a:r>
            <a:endParaRPr lang="en-US" sz="1200" dirty="0"/>
          </a:p>
          <a:p>
            <a:pPr marL="457200" indent="-457200">
              <a:buNone/>
            </a:pPr>
            <a:r>
              <a:rPr lang="en-US" sz="1200" dirty="0"/>
              <a:t>} #end of j loop</a:t>
            </a:r>
          </a:p>
          <a:p>
            <a:pPr marL="457200" indent="-457200">
              <a:buNone/>
            </a:pPr>
            <a:r>
              <a:rPr lang="en-US" sz="1200" dirty="0" err="1" smtClean="0"/>
              <a:t>CV.rate</a:t>
            </a:r>
            <a:endParaRPr lang="en-US" sz="1200" dirty="0" smtClean="0"/>
          </a:p>
          <a:p>
            <a:pPr marL="457200" indent="-457200">
              <a:buNone/>
            </a:pPr>
            <a:r>
              <a:rPr lang="en-US" sz="1200" dirty="0" err="1" smtClean="0"/>
              <a:t>CV.rateAve</a:t>
            </a:r>
            <a:r>
              <a:rPr lang="en-US" sz="1200" dirty="0" smtClean="0"/>
              <a:t>&lt;- apply(CV.rate,2,mean</a:t>
            </a:r>
            <a:r>
              <a:rPr lang="en-US" sz="1200" dirty="0"/>
              <a:t>); </a:t>
            </a:r>
            <a:r>
              <a:rPr lang="en-US" sz="1200" dirty="0" err="1" smtClean="0"/>
              <a:t>CV.rateAve</a:t>
            </a:r>
            <a:r>
              <a:rPr lang="en-US" sz="1200" dirty="0" smtClean="0"/>
              <a:t> </a:t>
            </a:r>
            <a:r>
              <a:rPr lang="en-US" sz="1200" dirty="0"/>
              <a:t>#averaged </a:t>
            </a:r>
            <a:r>
              <a:rPr lang="en-US" sz="1200" dirty="0" smtClean="0"/>
              <a:t>CV </a:t>
            </a:r>
            <a:r>
              <a:rPr lang="en-US" sz="1200" dirty="0" err="1" smtClean="0"/>
              <a:t>misclass</a:t>
            </a:r>
            <a:r>
              <a:rPr lang="en-US" sz="1200" dirty="0" smtClean="0"/>
              <a:t> rate</a:t>
            </a:r>
            <a:endParaRPr lang="en-US" sz="1200" dirty="0"/>
          </a:p>
          <a:p>
            <a:pPr marL="457200" indent="-457200">
              <a:buNone/>
            </a:pPr>
            <a:r>
              <a:rPr lang="en-US" sz="1200" dirty="0" err="1" smtClean="0"/>
              <a:t>CV.rateSD</a:t>
            </a:r>
            <a:r>
              <a:rPr lang="en-US" sz="1200" dirty="0" smtClean="0"/>
              <a:t> </a:t>
            </a:r>
            <a:r>
              <a:rPr lang="en-US" sz="1200" dirty="0"/>
              <a:t>&lt;- </a:t>
            </a:r>
            <a:r>
              <a:rPr lang="en-US" sz="1200" dirty="0" smtClean="0"/>
              <a:t>apply(CV.rate,2,sd</a:t>
            </a:r>
            <a:r>
              <a:rPr lang="en-US" sz="1200" dirty="0"/>
              <a:t>); </a:t>
            </a:r>
            <a:r>
              <a:rPr lang="en-US" sz="1200" dirty="0" err="1" smtClean="0"/>
              <a:t>CV.rateSD</a:t>
            </a:r>
            <a:r>
              <a:rPr lang="en-US" sz="1200" dirty="0" smtClean="0"/>
              <a:t>   </a:t>
            </a:r>
            <a:r>
              <a:rPr lang="en-US" sz="1200" dirty="0"/>
              <a:t>#SD of </a:t>
            </a:r>
            <a:r>
              <a:rPr lang="en-US" sz="1200" dirty="0" smtClean="0"/>
              <a:t>CV </a:t>
            </a:r>
            <a:r>
              <a:rPr lang="en-US" sz="1200" dirty="0" err="1" smtClean="0"/>
              <a:t>misclass</a:t>
            </a:r>
            <a:r>
              <a:rPr lang="en-US" sz="1200" dirty="0" smtClean="0"/>
              <a:t> rate</a:t>
            </a:r>
            <a:endParaRPr lang="en-US" sz="1200" dirty="0"/>
          </a:p>
        </p:txBody>
      </p:sp>
    </p:spTree>
    <p:extLst>
      <p:ext uri="{BB962C8B-B14F-4D97-AF65-F5344CB8AC3E}">
        <p14:creationId xmlns:p14="http://schemas.microsoft.com/office/powerpoint/2010/main" val="18190226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is the best neural network model, in terms of the tuning parameters (decay, size, </a:t>
            </a:r>
            <a:r>
              <a:rPr lang="en-US" dirty="0" err="1" smtClean="0"/>
              <a:t>etc</a:t>
            </a:r>
            <a:r>
              <a:rPr lang="en-US" dirty="0" smtClean="0"/>
              <a:t>)?</a:t>
            </a:r>
          </a:p>
          <a:p>
            <a:r>
              <a:rPr lang="en-US" dirty="0" smtClean="0"/>
              <a:t>What is the best CV misclassification rate?</a:t>
            </a:r>
          </a:p>
          <a:p>
            <a:r>
              <a:rPr lang="en-US" dirty="0" smtClean="0"/>
              <a:t>Is this good?</a:t>
            </a:r>
          </a:p>
          <a:p>
            <a:r>
              <a:rPr lang="en-US" dirty="0" smtClean="0"/>
              <a:t>Which predictors are the most important, and what are their effects?</a:t>
            </a:r>
          </a:p>
          <a:p>
            <a:r>
              <a:rPr lang="en-US" dirty="0" smtClean="0"/>
              <a:t>What other model(s) would you compare to the best neural network?</a:t>
            </a:r>
            <a:endParaRPr lang="en-US" dirty="0"/>
          </a:p>
        </p:txBody>
      </p:sp>
    </p:spTree>
    <p:extLst>
      <p:ext uri="{BB962C8B-B14F-4D97-AF65-F5344CB8AC3E}">
        <p14:creationId xmlns:p14="http://schemas.microsoft.com/office/powerpoint/2010/main" val="28941289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 and ALE Plots for Classification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ALE and PD plots can be constructed for any predictive function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i="1">
                            <a:effectLst/>
                            <a:latin typeface="Cambria Math" panose="02040503050406030204" pitchFamily="18" charset="0"/>
                          </a:rPr>
                        </m:ctrlPr>
                      </m:dPr>
                      <m:e>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oMath>
                </a14:m>
                <a:endParaRPr lang="en-US" dirty="0" smtClean="0"/>
              </a:p>
              <a:p>
                <a:r>
                  <a:rPr lang="en-US" dirty="0" smtClean="0"/>
                  <a:t>For regression models, choosing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almost always makes the most sense</a:t>
                </a:r>
              </a:p>
              <a:p>
                <a:r>
                  <a:rPr lang="en-US" dirty="0" smtClean="0"/>
                  <a:t>For binary classification models, we could choose either:</a:t>
                </a:r>
              </a:p>
              <a:p>
                <a:pPr lvl="1"/>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i="1">
                            <a:latin typeface="Cambria Math" panose="02040503050406030204" pitchFamily="18" charset="0"/>
                          </a:rPr>
                        </m:ctrlPr>
                      </m:dPr>
                      <m:e>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𝑃𝑟</m:t>
                        </m:r>
                      </m:e>
                    </m:acc>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𝑌</m:t>
                        </m:r>
                        <m:r>
                          <a:rPr lang="en-US" b="0" i="1" smtClean="0">
                            <a:latin typeface="Cambria Math" panose="02040503050406030204" pitchFamily="18" charset="0"/>
                            <a:cs typeface="Times New Roman" panose="02020603050405020304" pitchFamily="18" charset="0"/>
                          </a:rPr>
                          <m:t>=1|</m:t>
                        </m:r>
                        <m:r>
                          <a:rPr lang="en-US" b="1" i="1" smtClean="0">
                            <a:latin typeface="Cambria Math" panose="02040503050406030204" pitchFamily="18" charset="0"/>
                            <a:ea typeface="Times New Roman" panose="02020603050405020304" pitchFamily="18" charset="0"/>
                            <a:cs typeface="Times New Roman" panose="02020603050405020304" pitchFamily="18" charset="0"/>
                          </a:rPr>
                          <m:t>𝑿</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oMath>
                </a14:m>
                <a:r>
                  <a:rPr lang="en-US" dirty="0" smtClean="0"/>
                  <a:t>, or</a:t>
                </a:r>
              </a:p>
              <a:p>
                <a:pPr lvl="1"/>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i="1">
                            <a:latin typeface="Cambria Math" panose="02040503050406030204" pitchFamily="18" charset="0"/>
                          </a:rPr>
                        </m:ctrlPr>
                      </m:dPr>
                      <m:e>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b="0" i="1" smtClean="0">
                            <a:latin typeface="Cambria Math" panose="02040503050406030204" pitchFamily="18" charset="0"/>
                            <a:cs typeface="Times New Roman" panose="02020603050405020304" pitchFamily="18" charset="0"/>
                          </a:rPr>
                        </m:ctrlPr>
                      </m:dPr>
                      <m:e>
                        <m:f>
                          <m:fPr>
                            <m:ctrlPr>
                              <a:rPr lang="en-US" b="0" i="1" smtClean="0">
                                <a:latin typeface="Cambria Math" panose="02040503050406030204" pitchFamily="18" charset="0"/>
                                <a:cs typeface="Times New Roman" panose="02020603050405020304" pitchFamily="18" charset="0"/>
                              </a:rPr>
                            </m:ctrlPr>
                          </m:fPr>
                          <m:num>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𝑃𝑟</m:t>
                                </m:r>
                              </m:e>
                            </m:acc>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𝑌</m:t>
                                </m:r>
                                <m:r>
                                  <a:rPr lang="en-US" i="1">
                                    <a:latin typeface="Cambria Math" panose="02040503050406030204" pitchFamily="18" charset="0"/>
                                    <a:cs typeface="Times New Roman" panose="02020603050405020304" pitchFamily="18" charset="0"/>
                                  </a:rPr>
                                  <m:t>=1|</m:t>
                                </m:r>
                                <m:r>
                                  <a:rPr lang="en-US" b="1" i="1">
                                    <a:latin typeface="Cambria Math" panose="02040503050406030204" pitchFamily="18" charset="0"/>
                                    <a:ea typeface="Times New Roman" panose="02020603050405020304" pitchFamily="18" charset="0"/>
                                    <a:cs typeface="Times New Roman" panose="02020603050405020304" pitchFamily="18" charset="0"/>
                                  </a:rPr>
                                  <m:t>𝑿</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num>
                          <m:den>
                            <m:r>
                              <a:rPr lang="en-US" b="0" i="1" smtClean="0">
                                <a:latin typeface="Cambria Math" panose="02040503050406030204" pitchFamily="18" charset="0"/>
                                <a:cs typeface="Times New Roman" panose="02020603050405020304" pitchFamily="18" charset="0"/>
                              </a:rPr>
                              <m:t>1−</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𝑃𝑟</m:t>
                                </m:r>
                              </m:e>
                            </m:acc>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𝑌</m:t>
                                </m:r>
                                <m:r>
                                  <a:rPr lang="en-US" i="1">
                                    <a:latin typeface="Cambria Math" panose="02040503050406030204" pitchFamily="18" charset="0"/>
                                    <a:cs typeface="Times New Roman" panose="02020603050405020304" pitchFamily="18" charset="0"/>
                                  </a:rPr>
                                  <m:t>=1|</m:t>
                                </m:r>
                                <m:r>
                                  <a:rPr lang="en-US" b="1" i="1">
                                    <a:latin typeface="Cambria Math" panose="02040503050406030204" pitchFamily="18" charset="0"/>
                                    <a:ea typeface="Times New Roman" panose="02020603050405020304" pitchFamily="18" charset="0"/>
                                    <a:cs typeface="Times New Roman" panose="02020603050405020304" pitchFamily="18" charset="0"/>
                                  </a:rPr>
                                  <m:t>𝑿</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den>
                        </m:f>
                      </m:e>
                    </m:d>
                  </m:oMath>
                </a14:m>
                <a:r>
                  <a:rPr lang="en-US" dirty="0" smtClean="0"/>
                  <a:t> (i.e., log-odds)</a:t>
                </a:r>
              </a:p>
              <a:p>
                <a:pPr lvl="1"/>
                <a:r>
                  <a:rPr lang="en-US" dirty="0" smtClean="0"/>
                  <a:t>I generally prefer the log-odds (why?)</a:t>
                </a:r>
              </a:p>
              <a:p>
                <a:pPr>
                  <a:spcBef>
                    <a:spcPts val="1500"/>
                  </a:spcBef>
                </a:pPr>
                <a:r>
                  <a:rPr lang="en-US" dirty="0" smtClean="0"/>
                  <a:t>For classification models with &gt; 2 response classes, can choose </a:t>
                </a: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i="1">
                            <a:latin typeface="Cambria Math" panose="02040503050406030204" pitchFamily="18" charset="0"/>
                          </a:rPr>
                        </m:ctrlPr>
                      </m:dPr>
                      <m:e>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i="1">
                            <a:latin typeface="Cambria Math" panose="02040503050406030204" pitchFamily="18" charset="0"/>
                            <a:cs typeface="Times New Roman" panose="02020603050405020304" pitchFamily="18" charset="0"/>
                          </a:rPr>
                        </m:ctrlPr>
                      </m:dPr>
                      <m:e>
                        <m:f>
                          <m:fPr>
                            <m:ctrlPr>
                              <a:rPr lang="en-US" i="1">
                                <a:latin typeface="Cambria Math" panose="02040503050406030204" pitchFamily="18" charset="0"/>
                                <a:cs typeface="Times New Roman" panose="02020603050405020304" pitchFamily="18" charset="0"/>
                              </a:rPr>
                            </m:ctrlPr>
                          </m:fPr>
                          <m:num>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𝑃𝑟</m:t>
                                </m:r>
                              </m:e>
                            </m:acc>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𝑌</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𝑿</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num>
                          <m:den>
                            <m:r>
                              <a:rPr lang="en-US" i="1">
                                <a:latin typeface="Cambria Math" panose="02040503050406030204" pitchFamily="18" charset="0"/>
                                <a:cs typeface="Times New Roman" panose="02020603050405020304" pitchFamily="18" charset="0"/>
                              </a:rPr>
                              <m:t>1−</m:t>
                            </m:r>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ea typeface="Times New Roman" panose="02020603050405020304" pitchFamily="18" charset="0"/>
                                    <a:cs typeface="Times New Roman" panose="02020603050405020304" pitchFamily="18" charset="0"/>
                                  </a:rPr>
                                  <m:t>𝑃𝑟</m:t>
                                </m:r>
                              </m:e>
                            </m:acc>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𝑌</m:t>
                                </m:r>
                                <m:r>
                                  <a:rPr lang="en-US" i="1">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𝑿</m:t>
                                </m:r>
                                <m:r>
                                  <a:rPr lang="en-US" i="1">
                                    <a:latin typeface="Cambria Math" panose="02040503050406030204" pitchFamily="18" charset="0"/>
                                    <a:ea typeface="Times New Roman" panose="02020603050405020304" pitchFamily="18" charset="0"/>
                                    <a:cs typeface="Times New Roman" panose="02020603050405020304" pitchFamily="18" charset="0"/>
                                  </a:rPr>
                                  <m:t>=</m:t>
                                </m:r>
                                <m:r>
                                  <a:rPr lang="en-US" b="1" i="1">
                                    <a:latin typeface="Cambria Math" panose="02040503050406030204" pitchFamily="18" charset="0"/>
                                    <a:ea typeface="Times New Roman" panose="02020603050405020304" pitchFamily="18" charset="0"/>
                                    <a:cs typeface="Times New Roman" panose="02020603050405020304" pitchFamily="18" charset="0"/>
                                  </a:rPr>
                                  <m:t>𝒙</m:t>
                                </m:r>
                              </m:e>
                            </m:d>
                          </m:den>
                        </m:f>
                      </m:e>
                    </m:d>
                  </m:oMath>
                </a14:m>
                <a:r>
                  <a:rPr lang="en-US" dirty="0" smtClean="0"/>
                  <a:t> for as many response classes </a:t>
                </a:r>
                <a14:m>
                  <m:oMath xmlns:m="http://schemas.openxmlformats.org/officeDocument/2006/math">
                    <m:r>
                      <a:rPr lang="en-US" b="0" i="1" smtClean="0">
                        <a:latin typeface="Cambria Math" panose="02040503050406030204" pitchFamily="18" charset="0"/>
                        <a:ea typeface="Times New Roman" panose="02020603050405020304" pitchFamily="18" charset="0"/>
                        <a:cs typeface="Times New Roman" panose="02020603050405020304" pitchFamily="18" charset="0"/>
                      </a:rPr>
                      <m:t>𝑘</m:t>
                    </m:r>
                  </m:oMath>
                </a14:m>
                <a:r>
                  <a:rPr lang="en-US" dirty="0" smtClean="0"/>
                  <a:t> as we like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r="-667" b="-3412"/>
                </a:stretch>
              </a:blipFill>
            </p:spPr>
            <p:txBody>
              <a:bodyPr/>
              <a:lstStyle/>
              <a:p>
                <a:r>
                  <a:rPr lang="en-US">
                    <a:noFill/>
                  </a:rPr>
                  <a:t> </a:t>
                </a:r>
              </a:p>
            </p:txBody>
          </p:sp>
        </mc:Fallback>
      </mc:AlternateContent>
    </p:spTree>
    <p:extLst>
      <p:ext uri="{BB962C8B-B14F-4D97-AF65-F5344CB8AC3E}">
        <p14:creationId xmlns:p14="http://schemas.microsoft.com/office/powerpoint/2010/main" val="1680355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 Plots for the FGL Example</a:t>
            </a:r>
            <a:endParaRPr lang="en-US" dirty="0"/>
          </a:p>
        </p:txBody>
      </p:sp>
      <p:sp>
        <p:nvSpPr>
          <p:cNvPr id="3" name="Content Placeholder 2"/>
          <p:cNvSpPr>
            <a:spLocks noGrp="1"/>
          </p:cNvSpPr>
          <p:nvPr>
            <p:ph idx="1"/>
          </p:nvPr>
        </p:nvSpPr>
        <p:spPr/>
        <p:txBody>
          <a:bodyPr/>
          <a:lstStyle/>
          <a:p>
            <a:pPr marL="457200" indent="-457200">
              <a:buNone/>
            </a:pPr>
            <a:r>
              <a:rPr lang="en-US" sz="1600" dirty="0" smtClean="0"/>
              <a:t>#############Visualizing the effects of the predictors####################</a:t>
            </a:r>
            <a:endParaRPr lang="en-US" sz="1600" dirty="0"/>
          </a:p>
          <a:p>
            <a:pPr marL="457200" indent="-457200">
              <a:buNone/>
            </a:pPr>
            <a:r>
              <a:rPr lang="en-US" sz="1600" dirty="0"/>
              <a:t>fgl.nn1&lt;-</a:t>
            </a:r>
            <a:r>
              <a:rPr lang="en-US" sz="1600" dirty="0" err="1"/>
              <a:t>nnet</a:t>
            </a:r>
            <a:r>
              <a:rPr lang="en-US" sz="1600" dirty="0"/>
              <a:t>(</a:t>
            </a:r>
            <a:r>
              <a:rPr lang="en-US" sz="1600" dirty="0" err="1"/>
              <a:t>type_bin</a:t>
            </a:r>
            <a:r>
              <a:rPr lang="en-US" sz="1600" dirty="0"/>
              <a:t>~., FGL1[,c(1:9,11)], </a:t>
            </a:r>
            <a:r>
              <a:rPr lang="en-US" sz="1600" dirty="0" err="1"/>
              <a:t>linout</a:t>
            </a:r>
            <a:r>
              <a:rPr lang="en-US" sz="1600" dirty="0"/>
              <a:t>=F, skip=F, size=10, decay</a:t>
            </a:r>
            <a:r>
              <a:rPr lang="en-US" sz="1600" dirty="0" smtClean="0"/>
              <a:t>=.</a:t>
            </a:r>
            <a:r>
              <a:rPr lang="en-US" sz="1600" dirty="0"/>
              <a:t>3</a:t>
            </a:r>
            <a:r>
              <a:rPr lang="en-US" sz="1600" dirty="0" smtClean="0"/>
              <a:t>, </a:t>
            </a:r>
            <a:r>
              <a:rPr lang="en-US" sz="1600" dirty="0" err="1"/>
              <a:t>maxit</a:t>
            </a:r>
            <a:r>
              <a:rPr lang="en-US" sz="1600" dirty="0"/>
              <a:t>=1000, trace=F</a:t>
            </a:r>
            <a:r>
              <a:rPr lang="en-US" sz="1600" dirty="0" smtClean="0"/>
              <a:t>) ##From CV, these are about the best tuning parameters</a:t>
            </a:r>
            <a:endParaRPr lang="en-US" sz="1600" dirty="0"/>
          </a:p>
          <a:p>
            <a:pPr marL="457200" indent="-457200">
              <a:buNone/>
            </a:pPr>
            <a:r>
              <a:rPr lang="en-US" sz="1600" dirty="0" smtClean="0"/>
              <a:t>summary(fgl.nn1)</a:t>
            </a:r>
          </a:p>
          <a:p>
            <a:pPr marL="457200" indent="-457200">
              <a:buNone/>
            </a:pPr>
            <a:endParaRPr lang="en-US" sz="1600" dirty="0" smtClean="0"/>
          </a:p>
          <a:p>
            <a:pPr marL="457200" indent="-457200">
              <a:buNone/>
            </a:pPr>
            <a:r>
              <a:rPr lang="en-US" sz="1600" dirty="0" smtClean="0"/>
              <a:t>## Use </a:t>
            </a:r>
            <a:r>
              <a:rPr lang="en-US" sz="1600" dirty="0" err="1" smtClean="0"/>
              <a:t>ALEPlot</a:t>
            </a:r>
            <a:r>
              <a:rPr lang="en-US" sz="1600" dirty="0" smtClean="0"/>
              <a:t> package to create accumulated local effects (ALE) plots</a:t>
            </a:r>
          </a:p>
          <a:p>
            <a:pPr marL="457200" indent="-457200">
              <a:buNone/>
            </a:pPr>
            <a:r>
              <a:rPr lang="en-US" sz="1600" dirty="0"/>
              <a:t>library(</a:t>
            </a:r>
            <a:r>
              <a:rPr lang="en-US" sz="1600" dirty="0" err="1"/>
              <a:t>ALEPlot</a:t>
            </a:r>
            <a:r>
              <a:rPr lang="en-US" sz="1600" dirty="0"/>
              <a:t>)</a:t>
            </a:r>
          </a:p>
          <a:p>
            <a:pPr marL="457200" indent="-457200">
              <a:buNone/>
            </a:pPr>
            <a:r>
              <a:rPr lang="en-US" sz="1600" dirty="0" err="1"/>
              <a:t>yhat</a:t>
            </a:r>
            <a:r>
              <a:rPr lang="en-US" sz="1600" dirty="0"/>
              <a:t> &lt;- function(</a:t>
            </a:r>
            <a:r>
              <a:rPr lang="en-US" sz="1600" dirty="0" err="1"/>
              <a:t>X.model</a:t>
            </a:r>
            <a:r>
              <a:rPr lang="en-US" sz="1600" dirty="0"/>
              <a:t>, </a:t>
            </a:r>
            <a:r>
              <a:rPr lang="en-US" sz="1600" dirty="0" err="1"/>
              <a:t>newdata</a:t>
            </a:r>
            <a:r>
              <a:rPr lang="en-US" sz="1600" dirty="0"/>
              <a:t>) </a:t>
            </a:r>
            <a:r>
              <a:rPr lang="en-US" sz="1600" dirty="0" smtClean="0"/>
              <a:t>{</a:t>
            </a:r>
            <a:r>
              <a:rPr lang="en-US" sz="1600" dirty="0" err="1" smtClean="0"/>
              <a:t>p.hat</a:t>
            </a:r>
            <a:r>
              <a:rPr lang="en-US" sz="1600" dirty="0" smtClean="0"/>
              <a:t> </a:t>
            </a:r>
            <a:r>
              <a:rPr lang="en-US" sz="1600" dirty="0"/>
              <a:t>= </a:t>
            </a:r>
            <a:r>
              <a:rPr lang="en-US" sz="1600" dirty="0" err="1"/>
              <a:t>as.numeric</a:t>
            </a:r>
            <a:r>
              <a:rPr lang="en-US" sz="1600" dirty="0"/>
              <a:t>(predict(</a:t>
            </a:r>
            <a:r>
              <a:rPr lang="en-US" sz="1600" dirty="0" err="1"/>
              <a:t>X.model</a:t>
            </a:r>
            <a:r>
              <a:rPr lang="en-US" sz="1600" dirty="0"/>
              <a:t>, </a:t>
            </a:r>
            <a:r>
              <a:rPr lang="en-US" sz="1600" dirty="0" err="1"/>
              <a:t>newdata</a:t>
            </a:r>
            <a:r>
              <a:rPr lang="en-US" sz="1600" dirty="0"/>
              <a:t>, type="raw</a:t>
            </a:r>
            <a:r>
              <a:rPr lang="en-US" sz="1600" dirty="0" smtClean="0"/>
              <a:t>")); log(</a:t>
            </a:r>
            <a:r>
              <a:rPr lang="en-US" sz="1600" dirty="0" err="1" smtClean="0"/>
              <a:t>p.hat</a:t>
            </a:r>
            <a:r>
              <a:rPr lang="en-US" sz="1600" dirty="0"/>
              <a:t>/(1-p.hat</a:t>
            </a:r>
            <a:r>
              <a:rPr lang="en-US" sz="1600" dirty="0" smtClean="0"/>
              <a:t>))}  ## to plot the log-odds</a:t>
            </a:r>
          </a:p>
          <a:p>
            <a:pPr marL="457200" indent="-457200">
              <a:buNone/>
            </a:pPr>
            <a:r>
              <a:rPr lang="en-US" sz="1600" dirty="0" smtClean="0"/>
              <a:t>par(</a:t>
            </a:r>
            <a:r>
              <a:rPr lang="en-US" sz="1600" dirty="0" err="1" smtClean="0"/>
              <a:t>mfrow</a:t>
            </a:r>
            <a:r>
              <a:rPr lang="en-US" sz="1600" dirty="0" smtClean="0"/>
              <a:t>=c(3,3))</a:t>
            </a:r>
          </a:p>
          <a:p>
            <a:pPr marL="457200" indent="-457200">
              <a:buNone/>
            </a:pPr>
            <a:r>
              <a:rPr lang="en-US" sz="1600" dirty="0" smtClean="0"/>
              <a:t>for (j in 1:9)  {</a:t>
            </a:r>
            <a:r>
              <a:rPr lang="en-US" sz="1600" dirty="0" err="1" smtClean="0"/>
              <a:t>ALEPlot</a:t>
            </a:r>
            <a:r>
              <a:rPr lang="en-US" sz="1600" dirty="0" smtClean="0"/>
              <a:t>(FGL1[,1:9], fgl.nn1, </a:t>
            </a:r>
            <a:r>
              <a:rPr lang="en-US" sz="1600" dirty="0" err="1"/>
              <a:t>pred.fun</a:t>
            </a:r>
            <a:r>
              <a:rPr lang="en-US" sz="1600" dirty="0"/>
              <a:t>=</a:t>
            </a:r>
            <a:r>
              <a:rPr lang="en-US" sz="1600" dirty="0" err="1"/>
              <a:t>yhat</a:t>
            </a:r>
            <a:r>
              <a:rPr lang="en-US" sz="1600" dirty="0"/>
              <a:t>, </a:t>
            </a:r>
            <a:r>
              <a:rPr lang="en-US" sz="1600" dirty="0" smtClean="0"/>
              <a:t>J=j, </a:t>
            </a:r>
            <a:r>
              <a:rPr lang="en-US" sz="1600" dirty="0"/>
              <a:t>K=50, </a:t>
            </a:r>
            <a:r>
              <a:rPr lang="en-US" sz="1600" dirty="0" err="1"/>
              <a:t>NA.plot</a:t>
            </a:r>
            <a:r>
              <a:rPr lang="en-US" sz="1600" dirty="0"/>
              <a:t> = TRUE</a:t>
            </a:r>
            <a:r>
              <a:rPr lang="en-US" sz="1600" dirty="0" smtClean="0"/>
              <a:t>)</a:t>
            </a:r>
          </a:p>
          <a:p>
            <a:pPr marL="457200" indent="-457200">
              <a:buNone/>
            </a:pPr>
            <a:r>
              <a:rPr lang="en-US" sz="1600" dirty="0" smtClean="0"/>
              <a:t>  rug(FGL1[,j]) }  ## This creates main effect ALE plots for all 9 predictors</a:t>
            </a:r>
            <a:endParaRPr lang="en-US" sz="1600" dirty="0"/>
          </a:p>
          <a:p>
            <a:pPr marL="457200" indent="-457200">
              <a:buNone/>
            </a:pPr>
            <a:r>
              <a:rPr lang="en-US" sz="1600" dirty="0" smtClean="0"/>
              <a:t>par(</a:t>
            </a:r>
            <a:r>
              <a:rPr lang="en-US" sz="1600" dirty="0" err="1" smtClean="0"/>
              <a:t>mfrow</a:t>
            </a:r>
            <a:r>
              <a:rPr lang="en-US" sz="1600" dirty="0" smtClean="0"/>
              <a:t>=c(1,1))</a:t>
            </a:r>
          </a:p>
          <a:p>
            <a:pPr marL="457200" indent="-457200">
              <a:buNone/>
            </a:pPr>
            <a:endParaRPr lang="en-US" sz="1600" dirty="0" smtClean="0"/>
          </a:p>
          <a:p>
            <a:pPr marL="457200" indent="-457200">
              <a:buNone/>
            </a:pPr>
            <a:r>
              <a:rPr lang="en-US" sz="1600" dirty="0" smtClean="0"/>
              <a:t>par(</a:t>
            </a:r>
            <a:r>
              <a:rPr lang="en-US" sz="1600" dirty="0" err="1" smtClean="0"/>
              <a:t>mfrow</a:t>
            </a:r>
            <a:r>
              <a:rPr lang="en-US" sz="1600" dirty="0" smtClean="0"/>
              <a:t>=c(2,2))  ## This creates 2nd-order interaction ALE plots for x1, x3, x7</a:t>
            </a:r>
          </a:p>
          <a:p>
            <a:pPr marL="457200" indent="-457200">
              <a:buNone/>
            </a:pPr>
            <a:r>
              <a:rPr lang="en-US" sz="1600" dirty="0" err="1"/>
              <a:t>ALEPlot</a:t>
            </a:r>
            <a:r>
              <a:rPr lang="en-US" sz="1600" dirty="0"/>
              <a:t>(FGL1[,1:9], fgl.nn1, </a:t>
            </a:r>
            <a:r>
              <a:rPr lang="en-US" sz="1600" dirty="0" err="1"/>
              <a:t>pred.fun</a:t>
            </a:r>
            <a:r>
              <a:rPr lang="en-US" sz="1600" dirty="0"/>
              <a:t>=</a:t>
            </a:r>
            <a:r>
              <a:rPr lang="en-US" sz="1600" dirty="0" err="1"/>
              <a:t>yhat</a:t>
            </a:r>
            <a:r>
              <a:rPr lang="en-US" sz="1600" dirty="0"/>
              <a:t>, </a:t>
            </a:r>
            <a:r>
              <a:rPr lang="en-US" sz="1600" dirty="0" smtClean="0"/>
              <a:t>J=c(1,3), </a:t>
            </a:r>
            <a:r>
              <a:rPr lang="en-US" sz="1600" dirty="0"/>
              <a:t>K=50, </a:t>
            </a:r>
            <a:r>
              <a:rPr lang="en-US" sz="1600" dirty="0" err="1"/>
              <a:t>NA.plot</a:t>
            </a:r>
            <a:r>
              <a:rPr lang="en-US" sz="1600" dirty="0"/>
              <a:t> = TRUE)</a:t>
            </a:r>
            <a:endParaRPr lang="en-US" sz="1600" dirty="0" smtClean="0"/>
          </a:p>
          <a:p>
            <a:pPr marL="457200" indent="-457200">
              <a:buNone/>
            </a:pPr>
            <a:r>
              <a:rPr lang="en-US" sz="1600" dirty="0" err="1"/>
              <a:t>ALEPlot</a:t>
            </a:r>
            <a:r>
              <a:rPr lang="en-US" sz="1600" dirty="0"/>
              <a:t>(FGL1[,1:9], fgl.nn1, </a:t>
            </a:r>
            <a:r>
              <a:rPr lang="en-US" sz="1600" dirty="0" err="1"/>
              <a:t>pred.fun</a:t>
            </a:r>
            <a:r>
              <a:rPr lang="en-US" sz="1600" dirty="0"/>
              <a:t>=</a:t>
            </a:r>
            <a:r>
              <a:rPr lang="en-US" sz="1600" dirty="0" err="1"/>
              <a:t>yhat</a:t>
            </a:r>
            <a:r>
              <a:rPr lang="en-US" sz="1600" dirty="0"/>
              <a:t>, </a:t>
            </a:r>
            <a:r>
              <a:rPr lang="en-US" sz="1600" dirty="0" smtClean="0"/>
              <a:t>J=c(1,7), </a:t>
            </a:r>
            <a:r>
              <a:rPr lang="en-US" sz="1600" dirty="0"/>
              <a:t>K=50, </a:t>
            </a:r>
            <a:r>
              <a:rPr lang="en-US" sz="1600" dirty="0" err="1"/>
              <a:t>NA.plot</a:t>
            </a:r>
            <a:r>
              <a:rPr lang="en-US" sz="1600" dirty="0"/>
              <a:t> = TRUE)</a:t>
            </a:r>
          </a:p>
          <a:p>
            <a:pPr marL="457200" indent="-457200">
              <a:buNone/>
            </a:pPr>
            <a:r>
              <a:rPr lang="en-US" sz="1600" dirty="0" err="1"/>
              <a:t>ALEPlot</a:t>
            </a:r>
            <a:r>
              <a:rPr lang="en-US" sz="1600" dirty="0"/>
              <a:t>(FGL1[,1:9], fgl.nn1, </a:t>
            </a:r>
            <a:r>
              <a:rPr lang="en-US" sz="1600" dirty="0" err="1"/>
              <a:t>pred.fun</a:t>
            </a:r>
            <a:r>
              <a:rPr lang="en-US" sz="1600" dirty="0"/>
              <a:t>=</a:t>
            </a:r>
            <a:r>
              <a:rPr lang="en-US" sz="1600" dirty="0" err="1"/>
              <a:t>yhat</a:t>
            </a:r>
            <a:r>
              <a:rPr lang="en-US" sz="1600" dirty="0"/>
              <a:t>, </a:t>
            </a:r>
            <a:r>
              <a:rPr lang="en-US" sz="1600" dirty="0" smtClean="0"/>
              <a:t>J=c(3,7), </a:t>
            </a:r>
            <a:r>
              <a:rPr lang="en-US" sz="1600" dirty="0"/>
              <a:t>K=50, </a:t>
            </a:r>
            <a:r>
              <a:rPr lang="en-US" sz="1600" dirty="0" err="1"/>
              <a:t>NA.plot</a:t>
            </a:r>
            <a:r>
              <a:rPr lang="en-US" sz="1600" dirty="0"/>
              <a:t> = TRUE)</a:t>
            </a:r>
          </a:p>
          <a:p>
            <a:pPr marL="457200" indent="-457200">
              <a:buNone/>
            </a:pPr>
            <a:r>
              <a:rPr lang="en-US" sz="1600" dirty="0" smtClean="0"/>
              <a:t>par(</a:t>
            </a:r>
            <a:r>
              <a:rPr lang="en-US" sz="1600" dirty="0" err="1" smtClean="0"/>
              <a:t>mfrow</a:t>
            </a:r>
            <a:r>
              <a:rPr lang="en-US" sz="1600" dirty="0" smtClean="0"/>
              <a:t>=c(1,1))</a:t>
            </a:r>
          </a:p>
        </p:txBody>
      </p:sp>
    </p:spTree>
    <p:extLst>
      <p:ext uri="{BB962C8B-B14F-4D97-AF65-F5344CB8AC3E}">
        <p14:creationId xmlns:p14="http://schemas.microsoft.com/office/powerpoint/2010/main" val="406527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37160"/>
            <a:ext cx="8229600" cy="371856"/>
          </a:xfrm>
        </p:spPr>
        <p:txBody>
          <a:bodyPr/>
          <a:lstStyle/>
          <a:p>
            <a:r>
              <a:rPr lang="en-US" dirty="0" smtClean="0"/>
              <a:t>Main Effect ALE plots</a:t>
            </a:r>
            <a:endParaRPr lang="en-US" dirty="0"/>
          </a:p>
        </p:txBody>
      </p:sp>
      <p:pic>
        <p:nvPicPr>
          <p:cNvPr id="5" name="Picture 4"/>
          <p:cNvPicPr>
            <a:picLocks noChangeAspect="1"/>
          </p:cNvPicPr>
          <p:nvPr/>
        </p:nvPicPr>
        <p:blipFill rotWithShape="1">
          <a:blip r:embed="rId2"/>
          <a:srcRect t="4658" r="21549" b="20688"/>
          <a:stretch/>
        </p:blipFill>
        <p:spPr>
          <a:xfrm>
            <a:off x="1284311" y="521208"/>
            <a:ext cx="6253157" cy="6336792"/>
          </a:xfrm>
          <a:prstGeom prst="rect">
            <a:avLst/>
          </a:prstGeom>
        </p:spPr>
      </p:pic>
    </p:spTree>
    <p:extLst>
      <p:ext uri="{BB962C8B-B14F-4D97-AF65-F5344CB8AC3E}">
        <p14:creationId xmlns:p14="http://schemas.microsoft.com/office/powerpoint/2010/main" val="324477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Activation Functions</a:t>
            </a:r>
            <a:endParaRPr lang="en-US" dirty="0"/>
          </a:p>
        </p:txBody>
      </p:sp>
      <p:sp>
        <p:nvSpPr>
          <p:cNvPr id="3" name="Content Placeholder 2"/>
          <p:cNvSpPr>
            <a:spLocks noGrp="1"/>
          </p:cNvSpPr>
          <p:nvPr>
            <p:ph idx="1"/>
          </p:nvPr>
        </p:nvSpPr>
        <p:spPr/>
        <p:txBody>
          <a:bodyPr/>
          <a:lstStyle/>
          <a:p>
            <a:r>
              <a:rPr lang="en-US" dirty="0" smtClean="0"/>
              <a:t>For classification, it is common to use the same sigmoidal (logistic) activation function for each node:</a:t>
            </a:r>
          </a:p>
          <a:p>
            <a:endParaRPr lang="en-US" dirty="0"/>
          </a:p>
          <a:p>
            <a:endParaRPr lang="en-US" dirty="0" smtClean="0"/>
          </a:p>
          <a:p>
            <a:endParaRPr lang="en-US" dirty="0"/>
          </a:p>
          <a:p>
            <a:pPr marL="0" indent="0">
              <a:buNone/>
              <a:tabLst>
                <a:tab pos="457200" algn="l"/>
              </a:tabLst>
            </a:pPr>
            <a:r>
              <a:rPr lang="en-US" dirty="0" smtClean="0"/>
              <a:t>	where </a:t>
            </a:r>
            <a:r>
              <a:rPr lang="en-US" i="1" dirty="0" smtClean="0">
                <a:latin typeface="Times New Roman" pitchFamily="18" charset="0"/>
                <a:cs typeface="Times New Roman" pitchFamily="18" charset="0"/>
              </a:rPr>
              <a:t>z</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a:t>linear combo of </a:t>
            </a:r>
            <a:r>
              <a:rPr lang="en-US" dirty="0" smtClean="0"/>
              <a:t>outputs </a:t>
            </a:r>
            <a:r>
              <a:rPr lang="en-US" dirty="0"/>
              <a:t>from previous layer</a:t>
            </a:r>
            <a:endParaRPr lang="en-US" dirty="0" smtClean="0"/>
          </a:p>
          <a:p>
            <a:endParaRPr lang="en-US" dirty="0"/>
          </a:p>
          <a:p>
            <a:r>
              <a:rPr lang="en-US" dirty="0" smtClean="0"/>
              <a:t>For regression, it is usually preferable to use sigmoidal activation functions for all hidden nodes and a linear activation</a:t>
            </a:r>
            <a:r>
              <a:rPr lang="en-US" dirty="0" smtClean="0">
                <a:latin typeface="Times New Roman"/>
                <a:ea typeface="Times New Roman"/>
              </a:rPr>
              <a:t> </a:t>
            </a:r>
            <a:r>
              <a:rPr lang="en-US" dirty="0">
                <a:latin typeface="Times New Roman"/>
                <a:ea typeface="Times New Roman"/>
              </a:rPr>
              <a:t>[i.e., </a:t>
            </a:r>
            <a:r>
              <a:rPr lang="en-US" i="1" dirty="0">
                <a:latin typeface="Times New Roman"/>
                <a:ea typeface="Times New Roman"/>
              </a:rPr>
              <a:t>h</a:t>
            </a:r>
            <a:r>
              <a:rPr lang="en-US" dirty="0">
                <a:latin typeface="Times New Roman"/>
                <a:ea typeface="Times New Roman"/>
              </a:rPr>
              <a:t>(</a:t>
            </a:r>
            <a:r>
              <a:rPr lang="en-US" i="1" dirty="0">
                <a:latin typeface="Times New Roman"/>
                <a:ea typeface="Times New Roman"/>
              </a:rPr>
              <a:t>z</a:t>
            </a:r>
            <a:r>
              <a:rPr lang="en-US" dirty="0">
                <a:latin typeface="Times New Roman"/>
                <a:ea typeface="Times New Roman"/>
              </a:rPr>
              <a:t>) = </a:t>
            </a:r>
            <a:r>
              <a:rPr lang="en-US" i="1" dirty="0">
                <a:latin typeface="Times New Roman"/>
                <a:ea typeface="Times New Roman"/>
              </a:rPr>
              <a:t>z</a:t>
            </a:r>
            <a:r>
              <a:rPr lang="en-US" dirty="0" smtClean="0">
                <a:latin typeface="Times New Roman"/>
                <a:ea typeface="Times New Roman"/>
              </a:rPr>
              <a:t>]</a:t>
            </a:r>
            <a:r>
              <a:rPr lang="en-US" dirty="0" smtClean="0"/>
              <a:t> function for the output layer nodes: </a:t>
            </a:r>
            <a:endParaRPr lang="en-US" dirty="0"/>
          </a:p>
          <a:p>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158310001"/>
              </p:ext>
            </p:extLst>
          </p:nvPr>
        </p:nvGraphicFramePr>
        <p:xfrm>
          <a:off x="1175656" y="2220683"/>
          <a:ext cx="3886200" cy="838200"/>
        </p:xfrm>
        <a:graphic>
          <a:graphicData uri="http://schemas.openxmlformats.org/presentationml/2006/ole">
            <mc:AlternateContent xmlns:mc="http://schemas.openxmlformats.org/markup-compatibility/2006">
              <mc:Choice xmlns:v="urn:schemas-microsoft-com:vml" Requires="v">
                <p:oleObj spid="_x0000_s10882" name="Equation" r:id="rId4" imgW="1943100" imgH="419100" progId="Equation.3">
                  <p:embed/>
                </p:oleObj>
              </mc:Choice>
              <mc:Fallback>
                <p:oleObj name="Equation" r:id="rId4" imgW="1943100" imgH="4191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656" y="2220683"/>
                        <a:ext cx="3886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166345562"/>
              </p:ext>
            </p:extLst>
          </p:nvPr>
        </p:nvGraphicFramePr>
        <p:xfrm>
          <a:off x="1535113" y="5865813"/>
          <a:ext cx="4267200" cy="457200"/>
        </p:xfrm>
        <a:graphic>
          <a:graphicData uri="http://schemas.openxmlformats.org/presentationml/2006/ole">
            <mc:AlternateContent xmlns:mc="http://schemas.openxmlformats.org/markup-compatibility/2006">
              <mc:Choice xmlns:v="urn:schemas-microsoft-com:vml" Requires="v">
                <p:oleObj spid="_x0000_s10883" name="Equation" r:id="rId6" imgW="2133360" imgH="228600" progId="Equation.3">
                  <p:embed/>
                </p:oleObj>
              </mc:Choice>
              <mc:Fallback>
                <p:oleObj name="Equation" r:id="rId6" imgW="2133360" imgH="228600" progId="Equation.3">
                  <p:embed/>
                  <p:pic>
                    <p:nvPicPr>
                      <p:cNvPr id="0" name="Object 4"/>
                      <p:cNvPicPr>
                        <a:picLocks noChangeAspect="1" noChangeArrowheads="1"/>
                      </p:cNvPicPr>
                      <p:nvPr/>
                    </p:nvPicPr>
                    <p:blipFill>
                      <a:blip r:embed="rId7"/>
                      <a:srcRect/>
                      <a:stretch>
                        <a:fillRect/>
                      </a:stretch>
                    </p:blipFill>
                    <p:spPr bwMode="auto">
                      <a:xfrm>
                        <a:off x="1535113" y="5865813"/>
                        <a:ext cx="426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0867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37160"/>
            <a:ext cx="8229600" cy="371856"/>
          </a:xfrm>
        </p:spPr>
        <p:txBody>
          <a:bodyPr/>
          <a:lstStyle/>
          <a:p>
            <a:r>
              <a:rPr lang="en-US" dirty="0"/>
              <a:t>Some 2nd-Order Interaction ALE plots</a:t>
            </a:r>
          </a:p>
        </p:txBody>
      </p:sp>
      <p:pic>
        <p:nvPicPr>
          <p:cNvPr id="2" name="Picture 1"/>
          <p:cNvPicPr>
            <a:picLocks noChangeAspect="1"/>
          </p:cNvPicPr>
          <p:nvPr/>
        </p:nvPicPr>
        <p:blipFill rotWithShape="1">
          <a:blip r:embed="rId2"/>
          <a:srcRect t="5421" r="22037" b="24047"/>
          <a:stretch/>
        </p:blipFill>
        <p:spPr>
          <a:xfrm>
            <a:off x="1000847" y="509016"/>
            <a:ext cx="6590109" cy="6348984"/>
          </a:xfrm>
          <a:prstGeom prst="rect">
            <a:avLst/>
          </a:prstGeom>
        </p:spPr>
      </p:pic>
    </p:spTree>
    <p:extLst>
      <p:ext uri="{BB962C8B-B14F-4D97-AF65-F5344CB8AC3E}">
        <p14:creationId xmlns:p14="http://schemas.microsoft.com/office/powerpoint/2010/main" val="10047465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for the 6-Class FGL Response</a:t>
            </a:r>
            <a:endParaRPr lang="en-US" dirty="0"/>
          </a:p>
        </p:txBody>
      </p:sp>
      <p:sp>
        <p:nvSpPr>
          <p:cNvPr id="3" name="Content Placeholder 2"/>
          <p:cNvSpPr>
            <a:spLocks noGrp="1"/>
          </p:cNvSpPr>
          <p:nvPr>
            <p:ph idx="1"/>
          </p:nvPr>
        </p:nvSpPr>
        <p:spPr>
          <a:xfrm>
            <a:off x="488197" y="1211451"/>
            <a:ext cx="8229600" cy="5181600"/>
          </a:xfrm>
        </p:spPr>
        <p:txBody>
          <a:bodyPr/>
          <a:lstStyle/>
          <a:p>
            <a:pPr marL="0" indent="0">
              <a:buNone/>
            </a:pPr>
            <a:r>
              <a:rPr lang="en-US" sz="1600" dirty="0" smtClean="0"/>
              <a:t>#############Same, but use the original 6-category response######</a:t>
            </a:r>
            <a:endParaRPr lang="en-US" sz="1600" dirty="0"/>
          </a:p>
          <a:p>
            <a:pPr marL="231775" indent="-231775">
              <a:buNone/>
            </a:pPr>
            <a:r>
              <a:rPr lang="en-US" sz="1600" dirty="0"/>
              <a:t>library(</a:t>
            </a:r>
            <a:r>
              <a:rPr lang="en-US" sz="1600" dirty="0" err="1"/>
              <a:t>nnet</a:t>
            </a:r>
            <a:r>
              <a:rPr lang="en-US" sz="1600" dirty="0"/>
              <a:t>)</a:t>
            </a:r>
          </a:p>
          <a:p>
            <a:pPr marL="231775" indent="-231775">
              <a:buNone/>
            </a:pPr>
            <a:r>
              <a:rPr lang="en-US" sz="1600" dirty="0" smtClean="0"/>
              <a:t>fgl.nn1&lt;-</a:t>
            </a:r>
            <a:r>
              <a:rPr lang="en-US" sz="1600" dirty="0" err="1" smtClean="0"/>
              <a:t>nnet</a:t>
            </a:r>
            <a:r>
              <a:rPr lang="en-US" sz="1600" dirty="0" smtClean="0"/>
              <a:t>(type~.,FGL1[,c(1:10)],</a:t>
            </a:r>
            <a:r>
              <a:rPr lang="en-US" sz="1600" dirty="0" err="1" smtClean="0"/>
              <a:t>linout</a:t>
            </a:r>
            <a:r>
              <a:rPr lang="en-US" sz="1600" dirty="0" smtClean="0"/>
              <a:t>=</a:t>
            </a:r>
            <a:r>
              <a:rPr lang="en-US" sz="1600" dirty="0" err="1" smtClean="0"/>
              <a:t>F,skip</a:t>
            </a:r>
            <a:r>
              <a:rPr lang="en-US" sz="1600" dirty="0" smtClean="0"/>
              <a:t>=</a:t>
            </a:r>
            <a:r>
              <a:rPr lang="en-US" sz="1600" dirty="0" err="1" smtClean="0"/>
              <a:t>F,size</a:t>
            </a:r>
            <a:r>
              <a:rPr lang="en-US" sz="1600" dirty="0" smtClean="0"/>
              <a:t>=10,decay=.05,maxit=1000,trace=F)</a:t>
            </a:r>
            <a:endParaRPr lang="en-US" sz="1600" dirty="0"/>
          </a:p>
          <a:p>
            <a:pPr marL="231775" indent="-231775">
              <a:buNone/>
            </a:pPr>
            <a:r>
              <a:rPr lang="en-US" sz="1600" dirty="0" smtClean="0"/>
              <a:t>##output the class probabilities</a:t>
            </a:r>
          </a:p>
          <a:p>
            <a:pPr marL="231775" indent="-231775">
              <a:buNone/>
            </a:pPr>
            <a:r>
              <a:rPr lang="en-US" sz="1600" dirty="0" err="1" smtClean="0"/>
              <a:t>phat</a:t>
            </a:r>
            <a:r>
              <a:rPr lang="en-US" sz="1600" dirty="0" smtClean="0"/>
              <a:t>&lt;-predict(fgl.nn1,type="raw")</a:t>
            </a:r>
            <a:endParaRPr lang="en-US" sz="1600" dirty="0"/>
          </a:p>
          <a:p>
            <a:pPr marL="231775" indent="-231775">
              <a:buNone/>
            </a:pPr>
            <a:r>
              <a:rPr lang="en-US" sz="1600" dirty="0" err="1" smtClean="0"/>
              <a:t>phat</a:t>
            </a:r>
            <a:r>
              <a:rPr lang="en-US" sz="1600" dirty="0" smtClean="0"/>
              <a:t>[1:20,]</a:t>
            </a:r>
          </a:p>
          <a:p>
            <a:pPr marL="231775" indent="-231775">
              <a:buNone/>
            </a:pPr>
            <a:r>
              <a:rPr lang="en-US" sz="1600" dirty="0"/>
              <a:t>apply(phat,1,sum</a:t>
            </a:r>
            <a:r>
              <a:rPr lang="en-US" sz="1600" dirty="0" smtClean="0"/>
              <a:t>)  #you can see that the 6 predicted class probabilities sum to 1.0</a:t>
            </a:r>
          </a:p>
          <a:p>
            <a:pPr marL="231775" indent="-231775">
              <a:buNone/>
            </a:pPr>
            <a:r>
              <a:rPr lang="en-US" sz="1600" dirty="0" smtClean="0"/>
              <a:t>##output the class with the largest class probability</a:t>
            </a:r>
          </a:p>
          <a:p>
            <a:pPr marL="231775" indent="-231775">
              <a:buNone/>
            </a:pPr>
            <a:r>
              <a:rPr lang="en-US" sz="1600" dirty="0" err="1" smtClean="0"/>
              <a:t>yhat</a:t>
            </a:r>
            <a:r>
              <a:rPr lang="en-US" sz="1600" dirty="0"/>
              <a:t>&lt;-predict(fgl.nn1,type</a:t>
            </a:r>
            <a:r>
              <a:rPr lang="en-US" sz="1600" dirty="0" smtClean="0"/>
              <a:t>="class")</a:t>
            </a:r>
            <a:endParaRPr lang="en-US" sz="1600" dirty="0"/>
          </a:p>
          <a:p>
            <a:pPr marL="231775" indent="-231775">
              <a:buNone/>
            </a:pPr>
            <a:r>
              <a:rPr lang="en-US" sz="1600" dirty="0" err="1" smtClean="0"/>
              <a:t>yhat</a:t>
            </a:r>
            <a:endParaRPr lang="en-US" sz="1600" dirty="0"/>
          </a:p>
          <a:p>
            <a:pPr marL="231775" indent="-231775">
              <a:buNone/>
            </a:pPr>
            <a:r>
              <a:rPr lang="en-US" sz="1600" dirty="0" smtClean="0"/>
              <a:t>y</a:t>
            </a:r>
            <a:r>
              <a:rPr lang="en-US" sz="1600" dirty="0"/>
              <a:t>&lt;-</a:t>
            </a:r>
            <a:r>
              <a:rPr lang="en-US" sz="1600" dirty="0" smtClean="0"/>
              <a:t>FGL1$type </a:t>
            </a:r>
            <a:endParaRPr lang="en-US" sz="1600" dirty="0"/>
          </a:p>
          <a:p>
            <a:pPr marL="231775" indent="-231775">
              <a:buNone/>
            </a:pPr>
            <a:r>
              <a:rPr lang="en-US" sz="1600" dirty="0" smtClean="0"/>
              <a:t>sum(y </a:t>
            </a:r>
            <a:r>
              <a:rPr lang="en-US" sz="1600" dirty="0"/>
              <a:t>!= </a:t>
            </a:r>
            <a:r>
              <a:rPr lang="en-US" sz="1600" dirty="0" err="1"/>
              <a:t>yhat</a:t>
            </a:r>
            <a:r>
              <a:rPr lang="en-US" sz="1600" dirty="0"/>
              <a:t>)/length(y)  </a:t>
            </a:r>
            <a:r>
              <a:rPr lang="en-US" sz="1600" dirty="0" smtClean="0"/>
              <a:t>#training misclassification rate</a:t>
            </a:r>
          </a:p>
          <a:p>
            <a:pPr marL="231775" indent="-231775">
              <a:buNone/>
            </a:pPr>
            <a:endParaRPr lang="en-US" sz="1600" dirty="0"/>
          </a:p>
          <a:p>
            <a:r>
              <a:rPr lang="en-US" sz="1800" dirty="0" smtClean="0"/>
              <a:t>Misclassification rates are generally worse the more response classes there are</a:t>
            </a:r>
          </a:p>
          <a:p>
            <a:r>
              <a:rPr lang="en-US" sz="1800" dirty="0" smtClean="0"/>
              <a:t>As always, you should use the CV misclassification rate, not the training misclassification rate, to evaluate the model (left as an exercise)</a:t>
            </a:r>
            <a:endParaRPr lang="en-US" sz="1800" dirty="0"/>
          </a:p>
        </p:txBody>
      </p:sp>
    </p:spTree>
    <p:extLst>
      <p:ext uri="{BB962C8B-B14F-4D97-AF65-F5344CB8AC3E}">
        <p14:creationId xmlns:p14="http://schemas.microsoft.com/office/powerpoint/2010/main" val="161098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Classification of Income Data</a:t>
            </a:r>
            <a:endParaRPr lang="en-US" dirty="0"/>
          </a:p>
        </p:txBody>
      </p:sp>
      <p:sp>
        <p:nvSpPr>
          <p:cNvPr id="3" name="Content Placeholder 2"/>
          <p:cNvSpPr>
            <a:spLocks noGrp="1"/>
          </p:cNvSpPr>
          <p:nvPr>
            <p:ph idx="1"/>
          </p:nvPr>
        </p:nvSpPr>
        <p:spPr/>
        <p:txBody>
          <a:bodyPr/>
          <a:lstStyle/>
          <a:p>
            <a:r>
              <a:rPr lang="en-US" sz="2000" dirty="0" smtClean="0"/>
              <a:t>Reconsider the data in adult_train.csv</a:t>
            </a:r>
          </a:p>
          <a:p>
            <a:r>
              <a:rPr lang="en-US" sz="2000" dirty="0" smtClean="0"/>
              <a:t>Instead of predicting the number of hours (regression), we will now predict the binary income categorization (&lt;= 50k vs. &gt; 50k) using the other predictor variables</a:t>
            </a:r>
          </a:p>
          <a:p>
            <a:r>
              <a:rPr lang="en-US" sz="2000" dirty="0" smtClean="0"/>
              <a:t>Recall that for the entire sample, we 75% are &lt;= 50k and 25% are &gt; 50k</a:t>
            </a:r>
          </a:p>
        </p:txBody>
      </p:sp>
    </p:spTree>
    <p:extLst>
      <p:ext uri="{BB962C8B-B14F-4D97-AF65-F5344CB8AC3E}">
        <p14:creationId xmlns:p14="http://schemas.microsoft.com/office/powerpoint/2010/main" val="13010591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the Data and Fit Models</a:t>
            </a:r>
            <a:endParaRPr lang="en-US" dirty="0"/>
          </a:p>
        </p:txBody>
      </p:sp>
      <p:sp>
        <p:nvSpPr>
          <p:cNvPr id="3" name="Content Placeholder 2"/>
          <p:cNvSpPr>
            <a:spLocks noGrp="1"/>
          </p:cNvSpPr>
          <p:nvPr>
            <p:ph idx="1"/>
          </p:nvPr>
        </p:nvSpPr>
        <p:spPr/>
        <p:txBody>
          <a:bodyPr/>
          <a:lstStyle/>
          <a:p>
            <a:pPr marL="457200" indent="-457200">
              <a:buNone/>
            </a:pPr>
            <a:r>
              <a:rPr lang="en-US" sz="1600" dirty="0" smtClean="0"/>
              <a:t>XX&lt;-</a:t>
            </a:r>
            <a:r>
              <a:rPr lang="en-US" sz="1600" dirty="0" err="1" smtClean="0"/>
              <a:t>read.table</a:t>
            </a:r>
            <a:r>
              <a:rPr lang="en-US" sz="1600" dirty="0" smtClean="0"/>
              <a:t>("adult_train.csv",</a:t>
            </a:r>
            <a:r>
              <a:rPr lang="en-US" sz="1600" dirty="0" err="1" smtClean="0"/>
              <a:t>sep</a:t>
            </a:r>
            <a:r>
              <a:rPr lang="en-US" sz="1600" dirty="0" smtClean="0"/>
              <a:t>=",",header=</a:t>
            </a:r>
            <a:r>
              <a:rPr lang="en-US" sz="1600" dirty="0" err="1" smtClean="0"/>
              <a:t>TRUE,strip.white</a:t>
            </a:r>
            <a:r>
              <a:rPr lang="en-US" sz="1600" dirty="0" smtClean="0"/>
              <a:t>=</a:t>
            </a:r>
            <a:r>
              <a:rPr lang="en-US" sz="1600" dirty="0" err="1" smtClean="0"/>
              <a:t>TRUE,na.strings</a:t>
            </a:r>
            <a:r>
              <a:rPr lang="en-US" sz="1600" dirty="0" smtClean="0"/>
              <a:t>="?")</a:t>
            </a:r>
          </a:p>
          <a:p>
            <a:pPr marL="457200" indent="-457200">
              <a:buNone/>
            </a:pPr>
            <a:r>
              <a:rPr lang="en-US" sz="1600" dirty="0" smtClean="0"/>
              <a:t>XX&lt;-</a:t>
            </a:r>
            <a:r>
              <a:rPr lang="en-US" sz="1600" dirty="0" err="1" smtClean="0"/>
              <a:t>na.omit</a:t>
            </a:r>
            <a:r>
              <a:rPr lang="en-US" sz="1600" dirty="0" smtClean="0"/>
              <a:t>(XX)</a:t>
            </a:r>
          </a:p>
          <a:p>
            <a:pPr marL="457200" indent="-457200">
              <a:buNone/>
            </a:pPr>
            <a:r>
              <a:rPr lang="en-US" sz="1600" dirty="0" smtClean="0"/>
              <a:t>INCOME&lt;-XX</a:t>
            </a:r>
          </a:p>
          <a:p>
            <a:pPr marL="457200" indent="-457200">
              <a:buNone/>
            </a:pPr>
            <a:r>
              <a:rPr lang="en-US" sz="1600" dirty="0"/>
              <a:t>INCOME[,c(1,5,11,12,13)]&lt;-scale(INCOME[,c(1,5,11,12,13)]) #standardize the continuous variables </a:t>
            </a:r>
            <a:endParaRPr lang="en-US" sz="1600" dirty="0" smtClean="0"/>
          </a:p>
          <a:p>
            <a:pPr marL="457200" indent="-457200">
              <a:buNone/>
            </a:pPr>
            <a:r>
              <a:rPr lang="en-US" sz="1600" dirty="0" smtClean="0"/>
              <a:t>library(</a:t>
            </a:r>
            <a:r>
              <a:rPr lang="en-US" sz="1600" dirty="0" err="1" smtClean="0"/>
              <a:t>nnet</a:t>
            </a:r>
            <a:r>
              <a:rPr lang="en-US" sz="1600" dirty="0"/>
              <a:t>)</a:t>
            </a:r>
          </a:p>
          <a:p>
            <a:pPr marL="231775" indent="-231775">
              <a:buNone/>
            </a:pPr>
            <a:r>
              <a:rPr lang="en-US" sz="1600" dirty="0"/>
              <a:t>Inc.nn1&lt;-</a:t>
            </a:r>
            <a:r>
              <a:rPr lang="en-US" sz="1600" dirty="0" err="1" smtClean="0"/>
              <a:t>nnet</a:t>
            </a:r>
            <a:r>
              <a:rPr lang="en-US" sz="1600" dirty="0" smtClean="0"/>
              <a:t>(income </a:t>
            </a:r>
            <a:r>
              <a:rPr lang="en-US" sz="1600" dirty="0"/>
              <a:t>~ . ,INCOME[,-c(3,4)], </a:t>
            </a:r>
            <a:r>
              <a:rPr lang="en-US" sz="1600" dirty="0" err="1" smtClean="0"/>
              <a:t>linout</a:t>
            </a:r>
            <a:r>
              <a:rPr lang="en-US" sz="1600" dirty="0" smtClean="0"/>
              <a:t>=F, </a:t>
            </a:r>
            <a:r>
              <a:rPr lang="en-US" sz="1600" dirty="0"/>
              <a:t>skip=F, size=10, decay=.05, </a:t>
            </a:r>
            <a:r>
              <a:rPr lang="en-US" sz="1600" dirty="0" err="1"/>
              <a:t>maxit</a:t>
            </a:r>
            <a:r>
              <a:rPr lang="en-US" sz="1600" dirty="0"/>
              <a:t>=100, trace=F)</a:t>
            </a:r>
          </a:p>
          <a:p>
            <a:pPr marL="231775" indent="-231775">
              <a:buNone/>
            </a:pPr>
            <a:r>
              <a:rPr lang="en-US" sz="1600" dirty="0" smtClean="0"/>
              <a:t>y&lt;-</a:t>
            </a:r>
            <a:r>
              <a:rPr lang="en-US" sz="1600" dirty="0" err="1" smtClean="0"/>
              <a:t>INCOME$income</a:t>
            </a:r>
            <a:endParaRPr lang="en-US" sz="1600" dirty="0"/>
          </a:p>
          <a:p>
            <a:pPr marL="231775" indent="-231775">
              <a:buNone/>
            </a:pPr>
            <a:r>
              <a:rPr lang="en-US" sz="1600" dirty="0" err="1"/>
              <a:t>phat</a:t>
            </a:r>
            <a:r>
              <a:rPr lang="en-US" sz="1600" dirty="0"/>
              <a:t>&lt;-</a:t>
            </a:r>
            <a:r>
              <a:rPr lang="en-US" sz="1600" dirty="0" smtClean="0"/>
              <a:t>predict(Inc.nn1, type</a:t>
            </a:r>
            <a:r>
              <a:rPr lang="en-US" sz="1600" dirty="0"/>
              <a:t>="raw</a:t>
            </a:r>
            <a:r>
              <a:rPr lang="en-US" sz="1600" dirty="0" smtClean="0"/>
              <a:t>")   #vector of predicted  probabilities</a:t>
            </a:r>
            <a:endParaRPr lang="en-US" sz="1600" dirty="0"/>
          </a:p>
          <a:p>
            <a:pPr marL="231775" indent="-231775">
              <a:buNone/>
            </a:pPr>
            <a:r>
              <a:rPr lang="en-US" sz="1600" dirty="0" err="1" smtClean="0"/>
              <a:t>yhat</a:t>
            </a:r>
            <a:r>
              <a:rPr lang="en-US" sz="1600" dirty="0" smtClean="0"/>
              <a:t>&lt;-predict(Inc.nn1, type="class")  #vector of predicted classes</a:t>
            </a:r>
            <a:endParaRPr lang="en-US" sz="1600" dirty="0"/>
          </a:p>
          <a:p>
            <a:pPr marL="231775" indent="-231775">
              <a:buNone/>
            </a:pPr>
            <a:r>
              <a:rPr lang="en-US" sz="1600" dirty="0"/>
              <a:t>sum(y != </a:t>
            </a:r>
            <a:r>
              <a:rPr lang="en-US" sz="1600" dirty="0" err="1"/>
              <a:t>yhat</a:t>
            </a:r>
            <a:r>
              <a:rPr lang="en-US" sz="1600" dirty="0"/>
              <a:t>)/length(y)  </a:t>
            </a:r>
            <a:r>
              <a:rPr lang="en-US" sz="1600" dirty="0" smtClean="0"/>
              <a:t>#training misclassification rate</a:t>
            </a:r>
          </a:p>
          <a:p>
            <a:pPr marL="231775" indent="-231775">
              <a:buNone/>
            </a:pPr>
            <a:r>
              <a:rPr lang="en-US" sz="1600" dirty="0" smtClean="0"/>
              <a:t>plot(</a:t>
            </a:r>
            <a:r>
              <a:rPr lang="en-US" sz="1600" dirty="0" err="1" smtClean="0"/>
              <a:t>phat,jitter</a:t>
            </a:r>
            <a:r>
              <a:rPr lang="en-US" sz="1600" dirty="0" smtClean="0"/>
              <a:t>(</a:t>
            </a:r>
            <a:r>
              <a:rPr lang="en-US" sz="1600" dirty="0" err="1" smtClean="0"/>
              <a:t>as.numeric</a:t>
            </a:r>
            <a:r>
              <a:rPr lang="en-US" sz="1600" dirty="0" smtClean="0"/>
              <a:t>(y=="&gt;50K"), 1.5))</a:t>
            </a:r>
            <a:endParaRPr lang="en-US" sz="1600" dirty="0"/>
          </a:p>
          <a:p>
            <a:pPr marL="231775" indent="-231775">
              <a:buNone/>
            </a:pPr>
            <a:endParaRPr lang="en-US" sz="1600" dirty="0"/>
          </a:p>
          <a:p>
            <a:pPr marL="231775" indent="-231775">
              <a:buNone/>
            </a:pPr>
            <a:r>
              <a:rPr lang="en-US" sz="1600" dirty="0" smtClean="0"/>
              <a:t>##compare to a logistic regression model</a:t>
            </a:r>
          </a:p>
          <a:p>
            <a:pPr marL="231775" indent="-231775">
              <a:buNone/>
            </a:pPr>
            <a:r>
              <a:rPr lang="en-US" sz="1600" dirty="0" err="1" smtClean="0"/>
              <a:t>Inc.glm</a:t>
            </a:r>
            <a:r>
              <a:rPr lang="en-US" sz="1600" dirty="0" smtClean="0"/>
              <a:t> &lt;- </a:t>
            </a:r>
            <a:r>
              <a:rPr lang="en-US" sz="1600" dirty="0" err="1" smtClean="0"/>
              <a:t>glm</a:t>
            </a:r>
            <a:r>
              <a:rPr lang="en-US" sz="1600" dirty="0" smtClean="0"/>
              <a:t>(income </a:t>
            </a:r>
            <a:r>
              <a:rPr lang="en-US" sz="1600" dirty="0"/>
              <a:t>~ . ,family = binomial(link = "</a:t>
            </a:r>
            <a:r>
              <a:rPr lang="en-US" sz="1600" dirty="0" err="1"/>
              <a:t>logit</a:t>
            </a:r>
            <a:r>
              <a:rPr lang="en-US" sz="1600" dirty="0" smtClean="0"/>
              <a:t>"), data=INCOME</a:t>
            </a:r>
            <a:r>
              <a:rPr lang="en-US" sz="1600" dirty="0"/>
              <a:t>[,-c(3,4</a:t>
            </a:r>
            <a:r>
              <a:rPr lang="en-US" sz="1600" dirty="0" smtClean="0"/>
              <a:t>)])</a:t>
            </a:r>
          </a:p>
          <a:p>
            <a:pPr marL="231775" indent="-231775">
              <a:buNone/>
            </a:pPr>
            <a:r>
              <a:rPr lang="en-US" sz="1600" dirty="0" err="1" smtClean="0"/>
              <a:t>phat</a:t>
            </a:r>
            <a:r>
              <a:rPr lang="en-US" sz="1600" dirty="0" smtClean="0"/>
              <a:t> &lt;- predict(</a:t>
            </a:r>
            <a:r>
              <a:rPr lang="en-US" sz="1600" dirty="0" err="1" smtClean="0"/>
              <a:t>Inc.glm</a:t>
            </a:r>
            <a:r>
              <a:rPr lang="en-US" sz="1600" dirty="0" smtClean="0"/>
              <a:t>, type="response")</a:t>
            </a:r>
          </a:p>
          <a:p>
            <a:pPr marL="231775" indent="-231775">
              <a:buNone/>
            </a:pPr>
            <a:r>
              <a:rPr lang="en-US" sz="1600" dirty="0" smtClean="0"/>
              <a:t>summary(</a:t>
            </a:r>
            <a:r>
              <a:rPr lang="en-US" sz="1600" dirty="0" err="1" smtClean="0"/>
              <a:t>Inc.glm</a:t>
            </a:r>
            <a:r>
              <a:rPr lang="en-US" sz="1600" dirty="0" smtClean="0"/>
              <a:t>)</a:t>
            </a:r>
          </a:p>
          <a:p>
            <a:pPr marL="231775" indent="-231775">
              <a:buNone/>
            </a:pPr>
            <a:r>
              <a:rPr lang="en-US" sz="1600" dirty="0" smtClean="0"/>
              <a:t>sum((y == "&gt;50K") != (</a:t>
            </a:r>
            <a:r>
              <a:rPr lang="en-US" sz="1600" dirty="0" err="1"/>
              <a:t>phat</a:t>
            </a:r>
            <a:r>
              <a:rPr lang="en-US" sz="1600" dirty="0"/>
              <a:t> &gt; 0.5</a:t>
            </a:r>
            <a:r>
              <a:rPr lang="en-US" sz="1600" dirty="0" smtClean="0"/>
              <a:t>))/length(y)</a:t>
            </a:r>
          </a:p>
        </p:txBody>
      </p:sp>
    </p:spTree>
    <p:extLst>
      <p:ext uri="{BB962C8B-B14F-4D97-AF65-F5344CB8AC3E}">
        <p14:creationId xmlns:p14="http://schemas.microsoft.com/office/powerpoint/2010/main" val="3185592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Which model – neural network or logistic regression – appears to be better?</a:t>
            </a:r>
          </a:p>
          <a:p>
            <a:r>
              <a:rPr lang="en-US" dirty="0" smtClean="0"/>
              <a:t>How good does it appear?</a:t>
            </a:r>
          </a:p>
        </p:txBody>
      </p:sp>
    </p:spTree>
    <p:extLst>
      <p:ext uri="{BB962C8B-B14F-4D97-AF65-F5344CB8AC3E}">
        <p14:creationId xmlns:p14="http://schemas.microsoft.com/office/powerpoint/2010/main" val="3365001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Neural Networks</a:t>
            </a:r>
            <a:endParaRPr lang="en-US" dirty="0"/>
          </a:p>
        </p:txBody>
      </p:sp>
      <p:sp>
        <p:nvSpPr>
          <p:cNvPr id="3" name="Content Placeholder 2"/>
          <p:cNvSpPr>
            <a:spLocks noGrp="1"/>
          </p:cNvSpPr>
          <p:nvPr>
            <p:ph idx="1"/>
          </p:nvPr>
        </p:nvSpPr>
        <p:spPr>
          <a:xfrm>
            <a:off x="457200" y="985520"/>
            <a:ext cx="8229600" cy="5415280"/>
          </a:xfrm>
        </p:spPr>
        <p:txBody>
          <a:bodyPr/>
          <a:lstStyle/>
          <a:p>
            <a:r>
              <a:rPr lang="en-US" sz="2000" dirty="0" smtClean="0"/>
              <a:t>Pros:</a:t>
            </a:r>
          </a:p>
          <a:p>
            <a:pPr lvl="1"/>
            <a:r>
              <a:rPr lang="en-US" sz="1800" dirty="0" smtClean="0"/>
              <a:t>very flexible; with enough nodes, can model almost any nonlinear relationship</a:t>
            </a:r>
          </a:p>
          <a:p>
            <a:pPr lvl="1"/>
            <a:r>
              <a:rPr lang="en-US" sz="1800" dirty="0" smtClean="0"/>
              <a:t>can efficiently model linear behavior if the relationship is truly linear</a:t>
            </a:r>
          </a:p>
          <a:p>
            <a:pPr lvl="1"/>
            <a:r>
              <a:rPr lang="en-US" sz="1800" dirty="0" smtClean="0"/>
              <a:t>often very good predictive power</a:t>
            </a:r>
          </a:p>
          <a:p>
            <a:pPr lvl="1"/>
            <a:r>
              <a:rPr lang="en-US" sz="1800" dirty="0" smtClean="0"/>
              <a:t>a lot of ways to customize the architecture to tackle specific modeling problems (recurrent NNs; convolutional NNs; </a:t>
            </a:r>
            <a:r>
              <a:rPr lang="en-US" sz="1800" dirty="0" err="1" smtClean="0"/>
              <a:t>autoencoders</a:t>
            </a:r>
            <a:r>
              <a:rPr lang="en-US" sz="1800" dirty="0" smtClean="0"/>
              <a:t>; other “deep learning” architectures ...)</a:t>
            </a:r>
          </a:p>
          <a:p>
            <a:r>
              <a:rPr lang="en-US" sz="2000" dirty="0" smtClean="0"/>
              <a:t>Cons:</a:t>
            </a:r>
          </a:p>
          <a:p>
            <a:pPr lvl="1"/>
            <a:r>
              <a:rPr lang="en-US" sz="1800" dirty="0" smtClean="0"/>
              <a:t>model fitting can be unstable and sensitive to initial guesses</a:t>
            </a:r>
          </a:p>
          <a:p>
            <a:pPr lvl="1"/>
            <a:r>
              <a:rPr lang="en-US" sz="1800" dirty="0" smtClean="0"/>
              <a:t>for very large data sets, model fitting can be very slow relative to some methods like trees and linear models, which makes CV very computationally expensive</a:t>
            </a:r>
          </a:p>
          <a:p>
            <a:pPr lvl="1"/>
            <a:r>
              <a:rPr lang="en-US" sz="1800" dirty="0" err="1" smtClean="0"/>
              <a:t>overfitting</a:t>
            </a:r>
            <a:r>
              <a:rPr lang="en-US" sz="1800" dirty="0" smtClean="0"/>
              <a:t> (but can avoid by using CV to choose </a:t>
            </a:r>
            <a:r>
              <a:rPr lang="en-US" sz="1800" i="1" dirty="0" smtClean="0">
                <a:latin typeface="Symbol" pitchFamily="18" charset="2"/>
              </a:rPr>
              <a:t>l</a:t>
            </a:r>
            <a:r>
              <a:rPr lang="en-US" sz="1800" dirty="0" smtClean="0"/>
              <a:t>)</a:t>
            </a:r>
          </a:p>
          <a:p>
            <a:pPr lvl="1"/>
            <a:r>
              <a:rPr lang="en-US" sz="1800" dirty="0" smtClean="0"/>
              <a:t>sensitive to user-chosen "tuning parameters” (but can use CV to choose them wisely)</a:t>
            </a:r>
          </a:p>
          <a:p>
            <a:pPr lvl="1"/>
            <a:r>
              <a:rPr lang="en-US" sz="1800" dirty="0" smtClean="0"/>
              <a:t>poor interpretability, but this can be improved with ALE or PD plots</a:t>
            </a:r>
            <a:endParaRPr lang="en-US" sz="1800" dirty="0"/>
          </a:p>
        </p:txBody>
      </p:sp>
    </p:spTree>
    <p:extLst>
      <p:ext uri="{BB962C8B-B14F-4D97-AF65-F5344CB8AC3E}">
        <p14:creationId xmlns:p14="http://schemas.microsoft.com/office/powerpoint/2010/main" val="22869600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and Regression Tree (CART) Models</a:t>
            </a:r>
            <a:endParaRPr lang="en-US" dirty="0"/>
          </a:p>
        </p:txBody>
      </p:sp>
      <p:sp>
        <p:nvSpPr>
          <p:cNvPr id="3" name="Content Placeholder 2"/>
          <p:cNvSpPr>
            <a:spLocks noGrp="1"/>
          </p:cNvSpPr>
          <p:nvPr>
            <p:ph idx="1"/>
          </p:nvPr>
        </p:nvSpPr>
        <p:spPr/>
        <p:txBody>
          <a:bodyPr/>
          <a:lstStyle/>
          <a:p>
            <a:r>
              <a:rPr lang="en-US" dirty="0" smtClean="0"/>
              <a:t>Perhaps the single most widely used generic nonlinear modeling method</a:t>
            </a:r>
          </a:p>
          <a:p>
            <a:r>
              <a:rPr lang="en-US" dirty="0" smtClean="0"/>
              <a:t>Very simple idea and very interpretable models</a:t>
            </a:r>
          </a:p>
          <a:p>
            <a:r>
              <a:rPr lang="en-US" dirty="0" smtClean="0"/>
              <a:t>They usually do not have the best predictive power, but they serve as the basis for many more advanced supervised learning methods (e.g., boosting, random forests) that have excellent predictive power</a:t>
            </a:r>
          </a:p>
          <a:p>
            <a:r>
              <a:rPr lang="en-US" dirty="0" smtClean="0"/>
              <a:t>As with neural networks (and most of the methods we will cover), you can use tree models for either regression or classification. We will start with regression.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Regression Tree</a:t>
            </a:r>
            <a:endParaRPr lang="en-US" dirty="0"/>
          </a:p>
        </p:txBody>
      </p:sp>
      <p:sp>
        <p:nvSpPr>
          <p:cNvPr id="3" name="Content Placeholder 2"/>
          <p:cNvSpPr>
            <a:spLocks noGrp="1"/>
          </p:cNvSpPr>
          <p:nvPr>
            <p:ph idx="1"/>
          </p:nvPr>
        </p:nvSpPr>
        <p:spPr/>
        <p:txBody>
          <a:bodyPr/>
          <a:lstStyle/>
          <a:p>
            <a:r>
              <a:rPr lang="en-US" dirty="0" smtClean="0"/>
              <a:t>A final fitted CART model divides the predictor (</a:t>
            </a:r>
            <a:r>
              <a:rPr lang="en-US" b="1" dirty="0" smtClean="0">
                <a:latin typeface="Times New Roman" pitchFamily="18" charset="0"/>
                <a:cs typeface="Times New Roman" pitchFamily="18" charset="0"/>
              </a:rPr>
              <a:t>x</a:t>
            </a:r>
            <a:r>
              <a:rPr lang="en-US" dirty="0" smtClean="0"/>
              <a:t>) space by successively splitting into rectangular regions and models the response (</a:t>
            </a:r>
            <a:r>
              <a:rPr lang="en-US" i="1" dirty="0" smtClean="0">
                <a:latin typeface="Times New Roman" pitchFamily="18" charset="0"/>
                <a:cs typeface="Times New Roman" pitchFamily="18" charset="0"/>
              </a:rPr>
              <a:t>Y</a:t>
            </a:r>
            <a:r>
              <a:rPr lang="en-US" dirty="0" smtClean="0"/>
              <a:t>) as constant over each region</a:t>
            </a:r>
          </a:p>
          <a:p>
            <a:r>
              <a:rPr lang="en-US" dirty="0" smtClean="0"/>
              <a:t>This can be schematically represented as a "tree":</a:t>
            </a:r>
          </a:p>
          <a:p>
            <a:pPr lvl="1"/>
            <a:r>
              <a:rPr lang="en-US" sz="2000" dirty="0" smtClean="0"/>
              <a:t>each interior node of the tree indicates on which predictor variable you split and where you split</a:t>
            </a:r>
          </a:p>
          <a:p>
            <a:pPr lvl="1"/>
            <a:r>
              <a:rPr lang="en-US" sz="2000" dirty="0" smtClean="0"/>
              <a:t>each terminal node (aka leaf) represents one region and indicates the value of the predicted response in that region</a:t>
            </a:r>
          </a:p>
          <a:p>
            <a:r>
              <a:rPr lang="en-US" dirty="0" smtClean="0"/>
              <a:t>The following slide illustrates a fitted tree model for an example from the KNN text (Figure 11.12), in which the objective is to predict college GPA (the response) as a function of HS rank and ACT score (two predictors)</a:t>
            </a:r>
          </a:p>
          <a:p>
            <a:r>
              <a:rPr lang="en-US" dirty="0"/>
              <a:t>To use a fitted CART to predict a new case, you start at the root node and follow the splitting rules down to a </a:t>
            </a:r>
            <a:r>
              <a:rPr lang="en-US" dirty="0" smtClean="0"/>
              <a:t>leaf</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11-12 CART.jpg"/>
          <p:cNvPicPr>
            <a:picLocks noChangeAspect="1"/>
          </p:cNvPicPr>
          <p:nvPr/>
        </p:nvPicPr>
        <p:blipFill>
          <a:blip r:embed="rId3" cstate="print"/>
          <a:stretch>
            <a:fillRect/>
          </a:stretch>
        </p:blipFill>
        <p:spPr>
          <a:xfrm>
            <a:off x="429950" y="0"/>
            <a:ext cx="8284100" cy="68580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Representation of Regression Tree </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tabLst>
                <a:tab pos="228600" algn="l"/>
              </a:tabLst>
            </a:pPr>
            <a:r>
              <a:rPr lang="en-US" dirty="0" smtClean="0">
                <a:ea typeface="Times New Roman"/>
              </a:rPr>
              <a:t>Can </a:t>
            </a:r>
            <a:r>
              <a:rPr lang="en-US" dirty="0">
                <a:ea typeface="Times New Roman"/>
              </a:rPr>
              <a:t>still view tree model as   </a:t>
            </a:r>
            <a:r>
              <a:rPr lang="en-US" dirty="0" smtClean="0">
                <a:ea typeface="Times New Roman"/>
              </a:rPr>
              <a:t>                       where</a:t>
            </a:r>
            <a:r>
              <a:rPr lang="en-US" dirty="0">
                <a:ea typeface="Times New Roman"/>
              </a:rPr>
              <a:t>:</a:t>
            </a: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r>
              <a:rPr lang="en-US" dirty="0">
                <a:ea typeface="Times New Roman"/>
              </a:rPr>
              <a:t>	 </a:t>
            </a:r>
          </a:p>
          <a:p>
            <a:pPr marL="0" marR="0" indent="0" algn="just">
              <a:spcBef>
                <a:spcPts val="1500"/>
              </a:spcBef>
              <a:spcAft>
                <a:spcPts val="0"/>
              </a:spcAft>
              <a:buNone/>
              <a:tabLst>
                <a:tab pos="457200" algn="l"/>
              </a:tabLst>
            </a:pPr>
            <a:r>
              <a:rPr lang="en-US" dirty="0">
                <a:latin typeface="Times New Roman"/>
                <a:ea typeface="Times New Roman"/>
              </a:rPr>
              <a:t>	</a:t>
            </a:r>
            <a:r>
              <a:rPr lang="en-US" i="1" dirty="0">
                <a:latin typeface="Times New Roman"/>
                <a:ea typeface="Times New Roman"/>
              </a:rPr>
              <a:t>M</a:t>
            </a:r>
            <a:r>
              <a:rPr lang="en-US" dirty="0">
                <a:latin typeface="Times New Roman"/>
                <a:ea typeface="Times New Roman"/>
              </a:rPr>
              <a:t> = total number of regions (terminal nodes)</a:t>
            </a:r>
          </a:p>
          <a:p>
            <a:pPr marL="0" marR="0" indent="0" algn="just">
              <a:spcBef>
                <a:spcPts val="1500"/>
              </a:spcBef>
              <a:spcAft>
                <a:spcPts val="0"/>
              </a:spcAft>
              <a:buNone/>
              <a:tabLst>
                <a:tab pos="457200" algn="l"/>
              </a:tabLst>
            </a:pPr>
            <a:r>
              <a:rPr lang="en-US" dirty="0">
                <a:latin typeface="Times New Roman"/>
                <a:ea typeface="Times New Roman"/>
              </a:rPr>
              <a:t>	</a:t>
            </a:r>
            <a:r>
              <a:rPr lang="en-US" i="1" dirty="0" err="1">
                <a:latin typeface="Times New Roman"/>
                <a:ea typeface="Times New Roman"/>
              </a:rPr>
              <a:t>R</a:t>
            </a:r>
            <a:r>
              <a:rPr lang="en-US" i="1" baseline="-25000" dirty="0" err="1">
                <a:latin typeface="Times New Roman"/>
                <a:ea typeface="Times New Roman"/>
              </a:rPr>
              <a:t>m</a:t>
            </a:r>
            <a:r>
              <a:rPr lang="en-US" dirty="0">
                <a:latin typeface="Times New Roman"/>
                <a:ea typeface="Times New Roman"/>
              </a:rPr>
              <a:t> = </a:t>
            </a:r>
            <a:r>
              <a:rPr lang="en-US" i="1" dirty="0" err="1">
                <a:latin typeface="Times New Roman"/>
                <a:ea typeface="Times New Roman"/>
              </a:rPr>
              <a:t>m</a:t>
            </a:r>
            <a:r>
              <a:rPr lang="en-US" dirty="0" err="1">
                <a:latin typeface="Times New Roman"/>
                <a:ea typeface="Times New Roman"/>
              </a:rPr>
              <a:t>th</a:t>
            </a:r>
            <a:r>
              <a:rPr lang="en-US" dirty="0">
                <a:latin typeface="Times New Roman"/>
                <a:ea typeface="Times New Roman"/>
              </a:rPr>
              <a:t> region</a:t>
            </a:r>
          </a:p>
          <a:p>
            <a:pPr marL="0" marR="0" indent="0" algn="just">
              <a:spcBef>
                <a:spcPts val="1500"/>
              </a:spcBef>
              <a:spcAft>
                <a:spcPts val="0"/>
              </a:spcAft>
              <a:buNone/>
              <a:tabLst>
                <a:tab pos="457200" algn="l"/>
              </a:tabLst>
            </a:pPr>
            <a:r>
              <a:rPr lang="en-US" dirty="0">
                <a:latin typeface="Times New Roman"/>
                <a:ea typeface="Times New Roman"/>
              </a:rPr>
              <a:t>	</a:t>
            </a:r>
            <a:r>
              <a:rPr lang="en-US" i="1" dirty="0">
                <a:latin typeface="Times New Roman"/>
                <a:ea typeface="Times New Roman"/>
              </a:rPr>
              <a:t>I</a:t>
            </a:r>
            <a:r>
              <a:rPr lang="en-US" dirty="0">
                <a:latin typeface="Times New Roman"/>
                <a:ea typeface="Times New Roman"/>
              </a:rPr>
              <a:t>(</a:t>
            </a:r>
            <a:r>
              <a:rPr lang="en-US" b="1" dirty="0">
                <a:latin typeface="Times New Roman"/>
                <a:ea typeface="Times New Roman"/>
              </a:rPr>
              <a:t>x</a:t>
            </a:r>
            <a:r>
              <a:rPr lang="en-US" dirty="0">
                <a:latin typeface="Times New Roman"/>
                <a:ea typeface="Times New Roman"/>
              </a:rPr>
              <a:t> </a:t>
            </a:r>
            <a:r>
              <a:rPr lang="en-US" dirty="0">
                <a:latin typeface="Times New Roman"/>
                <a:ea typeface="Times New Roman"/>
                <a:sym typeface="Symbol"/>
              </a:rPr>
              <a:t></a:t>
            </a:r>
            <a:r>
              <a:rPr lang="en-US" dirty="0">
                <a:latin typeface="Times New Roman"/>
                <a:ea typeface="Times New Roman"/>
              </a:rPr>
              <a:t> </a:t>
            </a:r>
            <a:r>
              <a:rPr lang="en-US" i="1" dirty="0" err="1">
                <a:latin typeface="Times New Roman"/>
                <a:ea typeface="Times New Roman"/>
              </a:rPr>
              <a:t>R</a:t>
            </a:r>
            <a:r>
              <a:rPr lang="en-US" i="1" baseline="-25000" dirty="0" err="1">
                <a:latin typeface="Times New Roman"/>
                <a:ea typeface="Times New Roman"/>
              </a:rPr>
              <a:t>m</a:t>
            </a:r>
            <a:r>
              <a:rPr lang="en-US" dirty="0">
                <a:latin typeface="Times New Roman"/>
                <a:ea typeface="Times New Roman"/>
              </a:rPr>
              <a:t>) = indicator function = </a:t>
            </a:r>
          </a:p>
          <a:p>
            <a:pPr marL="0" marR="0" indent="0" algn="just">
              <a:spcBef>
                <a:spcPts val="1500"/>
              </a:spcBef>
              <a:spcAft>
                <a:spcPts val="0"/>
              </a:spcAft>
              <a:buNone/>
              <a:tabLst>
                <a:tab pos="457200" algn="l"/>
              </a:tabLst>
            </a:pPr>
            <a:r>
              <a:rPr lang="en-US" dirty="0">
                <a:latin typeface="Times New Roman"/>
                <a:ea typeface="Times New Roman"/>
              </a:rPr>
              <a:t>	</a:t>
            </a:r>
            <a:r>
              <a:rPr lang="en-US" i="1" dirty="0">
                <a:latin typeface="Times New Roman"/>
                <a:ea typeface="Times New Roman"/>
              </a:rPr>
              <a:t>c</a:t>
            </a:r>
            <a:r>
              <a:rPr lang="en-US" i="1" baseline="-25000" dirty="0">
                <a:latin typeface="Times New Roman"/>
                <a:ea typeface="Times New Roman"/>
              </a:rPr>
              <a:t>m</a:t>
            </a:r>
            <a:r>
              <a:rPr lang="en-US" dirty="0">
                <a:latin typeface="Times New Roman"/>
                <a:ea typeface="Times New Roman"/>
              </a:rPr>
              <a:t> =constant predictor over </a:t>
            </a:r>
            <a:r>
              <a:rPr lang="en-US" i="1" dirty="0" err="1">
                <a:latin typeface="Times New Roman"/>
                <a:ea typeface="Times New Roman"/>
              </a:rPr>
              <a:t>R</a:t>
            </a:r>
            <a:r>
              <a:rPr lang="en-US" i="1" baseline="-25000" dirty="0" err="1">
                <a:latin typeface="Times New Roman"/>
                <a:ea typeface="Times New Roman"/>
              </a:rPr>
              <a:t>m</a:t>
            </a:r>
            <a:r>
              <a:rPr lang="en-US" dirty="0">
                <a:latin typeface="Times New Roman"/>
                <a:ea typeface="Times New Roman"/>
              </a:rPr>
              <a:t> </a:t>
            </a:r>
          </a:p>
          <a:p>
            <a:pPr marL="0" marR="0" indent="0" algn="just">
              <a:spcBef>
                <a:spcPts val="1500"/>
              </a:spcBef>
              <a:spcAft>
                <a:spcPts val="0"/>
              </a:spcAft>
              <a:buNone/>
              <a:tabLst>
                <a:tab pos="457200" algn="l"/>
              </a:tabLst>
            </a:pP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 all parameters and structure (</a:t>
            </a:r>
            <a:r>
              <a:rPr lang="en-US" i="1" dirty="0">
                <a:latin typeface="Times New Roman"/>
                <a:ea typeface="Times New Roman"/>
              </a:rPr>
              <a:t>M</a:t>
            </a:r>
            <a:r>
              <a:rPr lang="en-US" dirty="0">
                <a:latin typeface="Times New Roman"/>
                <a:ea typeface="Times New Roman"/>
              </a:rPr>
              <a:t>, splits in </a:t>
            </a:r>
            <a:r>
              <a:rPr lang="en-US" i="1" dirty="0" err="1">
                <a:latin typeface="Times New Roman"/>
                <a:ea typeface="Times New Roman"/>
              </a:rPr>
              <a:t>R</a:t>
            </a:r>
            <a:r>
              <a:rPr lang="en-US" i="1" baseline="-25000" dirty="0" err="1">
                <a:latin typeface="Times New Roman"/>
                <a:ea typeface="Times New Roman"/>
              </a:rPr>
              <a:t>m</a:t>
            </a:r>
            <a:r>
              <a:rPr lang="en-US" dirty="0" err="1">
                <a:latin typeface="Times New Roman"/>
                <a:ea typeface="Times New Roman"/>
              </a:rPr>
              <a:t>’s</a:t>
            </a:r>
            <a:r>
              <a:rPr lang="en-US" dirty="0">
                <a:latin typeface="Times New Roman"/>
                <a:ea typeface="Times New Roman"/>
              </a:rPr>
              <a:t>, </a:t>
            </a:r>
            <a:r>
              <a:rPr lang="en-US" i="1" dirty="0">
                <a:latin typeface="Times New Roman"/>
                <a:ea typeface="Times New Roman"/>
              </a:rPr>
              <a:t>c</a:t>
            </a:r>
            <a:r>
              <a:rPr lang="en-US" i="1" baseline="-25000" dirty="0">
                <a:latin typeface="Times New Roman"/>
                <a:ea typeface="Times New Roman"/>
              </a:rPr>
              <a:t>m</a:t>
            </a:r>
            <a:r>
              <a:rPr lang="en-US" dirty="0">
                <a:latin typeface="Times New Roman"/>
                <a:ea typeface="Times New Roman"/>
              </a:rPr>
              <a:t>’s, </a:t>
            </a:r>
            <a:r>
              <a:rPr lang="en-US" dirty="0" err="1">
                <a:latin typeface="Times New Roman"/>
                <a:ea typeface="Times New Roman"/>
              </a:rPr>
              <a:t>etc</a:t>
            </a:r>
            <a:r>
              <a:rPr lang="en-US" dirty="0">
                <a:latin typeface="Times New Roman"/>
                <a:ea typeface="Times New Roman"/>
              </a:rPr>
              <a:t>)</a:t>
            </a:r>
          </a:p>
          <a:p>
            <a:pPr marL="0" marR="0" indent="0" algn="just">
              <a:spcBef>
                <a:spcPts val="3500"/>
              </a:spcBef>
              <a:spcAft>
                <a:spcPts val="0"/>
              </a:spcAft>
              <a:buNone/>
            </a:pPr>
            <a:r>
              <a:rPr lang="en-US" dirty="0">
                <a:ea typeface="Times New Roman"/>
              </a:rPr>
              <a:t> </a:t>
            </a:r>
            <a:r>
              <a:rPr lang="en-US" dirty="0" smtClean="0">
                <a:ea typeface="Times New Roman"/>
              </a:rPr>
              <a:t>Note that </a:t>
            </a:r>
            <a:r>
              <a:rPr lang="en-US" dirty="0">
                <a:ea typeface="Times New Roman"/>
              </a:rPr>
              <a:t>f</a:t>
            </a:r>
            <a:r>
              <a:rPr lang="en-US" dirty="0" smtClean="0">
                <a:ea typeface="Times New Roman"/>
              </a:rPr>
              <a:t>or</a:t>
            </a:r>
            <a:r>
              <a:rPr lang="en-US" dirty="0" smtClean="0">
                <a:latin typeface="Times New Roman"/>
                <a:ea typeface="Times New Roman"/>
              </a:rPr>
              <a:t>    </a:t>
            </a:r>
            <a:endParaRPr lang="en-US" dirty="0">
              <a:latin typeface="Times New Roman"/>
              <a:ea typeface="Times New Roman"/>
            </a:endParaRPr>
          </a:p>
          <a:p>
            <a:pPr marL="0" indent="0">
              <a:spcBef>
                <a:spcPts val="1500"/>
              </a:spcBef>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64455782"/>
              </p:ext>
            </p:extLst>
          </p:nvPr>
        </p:nvGraphicFramePr>
        <p:xfrm>
          <a:off x="4407306" y="1254032"/>
          <a:ext cx="1853396" cy="431612"/>
        </p:xfrm>
        <a:graphic>
          <a:graphicData uri="http://schemas.openxmlformats.org/presentationml/2006/ole">
            <mc:AlternateContent xmlns:mc="http://schemas.openxmlformats.org/markup-compatibility/2006">
              <mc:Choice xmlns:v="urn:schemas-microsoft-com:vml" Requires="v">
                <p:oleObj spid="_x0000_s35041" name="Equation" r:id="rId3" imgW="926698" imgH="215806" progId="Equation.3">
                  <p:embed/>
                </p:oleObj>
              </mc:Choice>
              <mc:Fallback>
                <p:oleObj name="Equation" r:id="rId3" imgW="926698"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7306" y="1254032"/>
                        <a:ext cx="1853396" cy="431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71484046"/>
              </p:ext>
            </p:extLst>
          </p:nvPr>
        </p:nvGraphicFramePr>
        <p:xfrm>
          <a:off x="953581" y="1972490"/>
          <a:ext cx="2995900" cy="863226"/>
        </p:xfrm>
        <a:graphic>
          <a:graphicData uri="http://schemas.openxmlformats.org/presentationml/2006/ole">
            <mc:AlternateContent xmlns:mc="http://schemas.openxmlformats.org/markup-compatibility/2006">
              <mc:Choice xmlns:v="urn:schemas-microsoft-com:vml" Requires="v">
                <p:oleObj spid="_x0000_s35042" name="Equation" r:id="rId5" imgW="1497950" imgH="431613" progId="Equation.3">
                  <p:embed/>
                </p:oleObj>
              </mc:Choice>
              <mc:Fallback>
                <p:oleObj name="Equation" r:id="rId5" imgW="1497950"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581" y="1972490"/>
                        <a:ext cx="2995900" cy="863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214002892"/>
              </p:ext>
            </p:extLst>
          </p:nvPr>
        </p:nvGraphicFramePr>
        <p:xfrm>
          <a:off x="2455364" y="5721530"/>
          <a:ext cx="5207000" cy="863600"/>
        </p:xfrm>
        <a:graphic>
          <a:graphicData uri="http://schemas.openxmlformats.org/presentationml/2006/ole">
            <mc:AlternateContent xmlns:mc="http://schemas.openxmlformats.org/markup-compatibility/2006">
              <mc:Choice xmlns:v="urn:schemas-microsoft-com:vml" Requires="v">
                <p:oleObj spid="_x0000_s35043" name="Equation" r:id="rId7" imgW="2603500" imgH="431800" progId="Equation.3">
                  <p:embed/>
                </p:oleObj>
              </mc:Choice>
              <mc:Fallback>
                <p:oleObj name="Equation" r:id="rId7" imgW="26035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5364" y="5721530"/>
                        <a:ext cx="5207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636512420"/>
              </p:ext>
            </p:extLst>
          </p:nvPr>
        </p:nvGraphicFramePr>
        <p:xfrm>
          <a:off x="4990009" y="3735974"/>
          <a:ext cx="1421782" cy="964782"/>
        </p:xfrm>
        <a:graphic>
          <a:graphicData uri="http://schemas.openxmlformats.org/presentationml/2006/ole">
            <mc:AlternateContent xmlns:mc="http://schemas.openxmlformats.org/markup-compatibility/2006">
              <mc:Choice xmlns:v="urn:schemas-microsoft-com:vml" Requires="v">
                <p:oleObj spid="_x0000_s35044" name="Equation" r:id="rId9" imgW="710891" imgH="482391" progId="Equation.3">
                  <p:embed/>
                </p:oleObj>
              </mc:Choice>
              <mc:Fallback>
                <p:oleObj name="Equation" r:id="rId9" imgW="710891" imgH="48239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009" y="3735974"/>
                        <a:ext cx="1421782" cy="96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148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al_Net_Logistic_Functions_Fig_13_7_Kutner.jpg"/>
          <p:cNvPicPr>
            <a:picLocks noChangeAspect="1"/>
          </p:cNvPicPr>
          <p:nvPr/>
        </p:nvPicPr>
        <p:blipFill>
          <a:blip r:embed="rId3" cstate="print"/>
          <a:stretch>
            <a:fillRect/>
          </a:stretch>
        </p:blipFill>
        <p:spPr>
          <a:xfrm>
            <a:off x="877470" y="0"/>
            <a:ext cx="7389060" cy="68580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the Notation for </a:t>
            </a:r>
            <a:r>
              <a:rPr lang="en-US" i="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6</a:t>
            </a:r>
            <a:r>
              <a:rPr lang="en-US" dirty="0" smtClean="0"/>
              <a:t> Regions, </a:t>
            </a:r>
            <a:r>
              <a:rPr lang="en-US" i="1"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a:t>
            </a:r>
            <a:r>
              <a:rPr lang="en-US" dirty="0" smtClean="0"/>
              <a:t> Predictors, and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21</a:t>
            </a:r>
            <a:r>
              <a:rPr lang="en-US" dirty="0" smtClean="0"/>
              <a:t> </a:t>
            </a:r>
            <a:r>
              <a:rPr lang="en-US" dirty="0"/>
              <a:t>Training Observations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1"/>
          <p:cNvGrpSpPr/>
          <p:nvPr/>
        </p:nvGrpSpPr>
        <p:grpSpPr>
          <a:xfrm>
            <a:off x="2197897" y="1623394"/>
            <a:ext cx="4748207" cy="4392451"/>
            <a:chOff x="2280710" y="1690425"/>
            <a:chExt cx="4748207" cy="4392451"/>
          </a:xfrm>
        </p:grpSpPr>
        <p:grpSp>
          <p:nvGrpSpPr>
            <p:cNvPr id="13" name="Group 12"/>
            <p:cNvGrpSpPr/>
            <p:nvPr/>
          </p:nvGrpSpPr>
          <p:grpSpPr>
            <a:xfrm>
              <a:off x="2526229" y="1892531"/>
              <a:ext cx="3930354" cy="3683488"/>
              <a:chOff x="871430" y="3392192"/>
              <a:chExt cx="1793289" cy="1680532"/>
            </a:xfrm>
          </p:grpSpPr>
          <p:sp>
            <p:nvSpPr>
              <p:cNvPr id="48" name="Line 5"/>
              <p:cNvSpPr>
                <a:spLocks noChangeShapeType="1"/>
              </p:cNvSpPr>
              <p:nvPr/>
            </p:nvSpPr>
            <p:spPr bwMode="auto">
              <a:xfrm>
                <a:off x="890665" y="5067246"/>
                <a:ext cx="1774054" cy="2825"/>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9" name="Line 6"/>
              <p:cNvSpPr>
                <a:spLocks noChangeShapeType="1"/>
              </p:cNvSpPr>
              <p:nvPr/>
            </p:nvSpPr>
            <p:spPr bwMode="auto">
              <a:xfrm flipH="1" flipV="1">
                <a:off x="871430" y="3392192"/>
                <a:ext cx="3496" cy="1680532"/>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sp>
          <p:nvSpPr>
            <p:cNvPr id="14" name="Text Box 9"/>
            <p:cNvSpPr txBox="1">
              <a:spLocks noChangeArrowheads="1"/>
            </p:cNvSpPr>
            <p:nvPr/>
          </p:nvSpPr>
          <p:spPr bwMode="auto">
            <a:xfrm>
              <a:off x="6273956" y="5639046"/>
              <a:ext cx="754961" cy="443830"/>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1</a:t>
              </a:r>
              <a:r>
                <a:rPr lang="en-US" sz="1600" dirty="0" smtClean="0">
                  <a:latin typeface="Times New Roman" pitchFamily="18" charset="0"/>
                </a:rPr>
                <a:t> </a:t>
              </a:r>
              <a:endParaRPr lang="en-US" sz="1600" baseline="-25000" dirty="0">
                <a:latin typeface="Times New Roman" pitchFamily="18" charset="0"/>
              </a:endParaRPr>
            </a:p>
          </p:txBody>
        </p:sp>
        <p:sp>
          <p:nvSpPr>
            <p:cNvPr id="15" name="Text Box 9"/>
            <p:cNvSpPr txBox="1">
              <a:spLocks noChangeArrowheads="1"/>
            </p:cNvSpPr>
            <p:nvPr/>
          </p:nvSpPr>
          <p:spPr bwMode="auto">
            <a:xfrm>
              <a:off x="2280710" y="1690425"/>
              <a:ext cx="754961" cy="443830"/>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baseline="-25000" dirty="0" smtClean="0">
                  <a:latin typeface="Times New Roman" pitchFamily="18" charset="0"/>
                </a:rPr>
                <a:t>2</a:t>
              </a:r>
              <a:r>
                <a:rPr lang="en-US" sz="1600" dirty="0" smtClean="0">
                  <a:latin typeface="Times New Roman" pitchFamily="18" charset="0"/>
                </a:rPr>
                <a:t> </a:t>
              </a:r>
              <a:endParaRPr lang="en-US" sz="1600" baseline="-25000" dirty="0">
                <a:latin typeface="Times New Roman" pitchFamily="18" charset="0"/>
              </a:endParaRPr>
            </a:p>
          </p:txBody>
        </p:sp>
        <p:cxnSp>
          <p:nvCxnSpPr>
            <p:cNvPr id="16" name="Straight Connector 15"/>
            <p:cNvCxnSpPr/>
            <p:nvPr/>
          </p:nvCxnSpPr>
          <p:spPr>
            <a:xfrm>
              <a:off x="2530060" y="4594573"/>
              <a:ext cx="38526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02114" y="3253456"/>
              <a:ext cx="2371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82659" y="1912340"/>
              <a:ext cx="19455" cy="26822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 Box 9"/>
                <p:cNvSpPr txBox="1">
                  <a:spLocks noChangeArrowheads="1"/>
                </p:cNvSpPr>
                <p:nvPr/>
              </p:nvSpPr>
              <p:spPr bwMode="auto">
                <a:xfrm>
                  <a:off x="3727716" y="4673526"/>
                  <a:ext cx="775308" cy="57055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R</a:t>
                  </a:r>
                  <a:r>
                    <a:rPr lang="en-US" sz="1600" baseline="-25000" dirty="0" smtClean="0">
                      <a:latin typeface="Times New Roman" pitchFamily="18" charset="0"/>
                    </a:rPr>
                    <a:t>1</a:t>
                  </a:r>
                </a:p>
                <a:p>
                  <a:r>
                    <a:rPr lang="en-US" sz="1600" i="1" dirty="0" smtClean="0">
                      <a:latin typeface="Times New Roman" pitchFamily="18" charset="0"/>
                    </a:rPr>
                    <a:t>N</a:t>
                  </a:r>
                  <a:r>
                    <a:rPr lang="en-US" sz="1600" baseline="-25000" dirty="0" smtClean="0">
                      <a:latin typeface="Times New Roman" pitchFamily="18" charset="0"/>
                    </a:rPr>
                    <a:t>1</a:t>
                  </a:r>
                  <a:r>
                    <a:rPr lang="en-US" sz="1600" dirty="0" smtClean="0">
                      <a:latin typeface="Times New Roman" pitchFamily="18" charset="0"/>
                    </a:rPr>
                    <a:t>=2</a:t>
                  </a:r>
                </a:p>
                <a:p>
                  <a:pPr/>
                  <a14:m>
                    <m:oMathPara xmlns:m="http://schemas.openxmlformats.org/officeDocument/2006/math">
                      <m:oMathParaPr>
                        <m:jc m:val="left"/>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oMath>
                    </m:oMathPara>
                  </a14:m>
                  <a:endParaRPr lang="en-US" sz="1600" baseline="-25000" dirty="0">
                    <a:latin typeface="Times New Roman" pitchFamily="18" charset="0"/>
                  </a:endParaRPr>
                </a:p>
              </p:txBody>
            </p:sp>
          </mc:Choice>
          <mc:Fallback xmlns="">
            <p:sp>
              <p:nvSpPr>
                <p:cNvPr id="19" name="Text Box 9"/>
                <p:cNvSpPr txBox="1">
                  <a:spLocks noRot="1" noChangeAspect="1" noMove="1" noResize="1" noEditPoints="1" noAdjustHandles="1" noChangeArrowheads="1" noChangeShapeType="1" noTextEdit="1"/>
                </p:cNvSpPr>
                <p:nvPr/>
              </p:nvSpPr>
              <p:spPr bwMode="auto">
                <a:xfrm>
                  <a:off x="3727716" y="4673526"/>
                  <a:ext cx="775308" cy="570554"/>
                </a:xfrm>
                <a:prstGeom prst="rect">
                  <a:avLst/>
                </a:prstGeom>
                <a:blipFill rotWithShape="0">
                  <a:blip r:embed="rId2"/>
                  <a:stretch>
                    <a:fillRect l="-16535" t="-11828" b="-40860"/>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9"/>
                <p:cNvSpPr txBox="1">
                  <a:spLocks noChangeArrowheads="1"/>
                </p:cNvSpPr>
                <p:nvPr/>
              </p:nvSpPr>
              <p:spPr bwMode="auto">
                <a:xfrm>
                  <a:off x="4075887" y="3620405"/>
                  <a:ext cx="769845" cy="848072"/>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R</a:t>
                  </a:r>
                  <a:r>
                    <a:rPr lang="en-US" sz="1600" baseline="-25000" dirty="0" smtClean="0">
                      <a:latin typeface="Times New Roman" pitchFamily="18" charset="0"/>
                    </a:rPr>
                    <a:t>2</a:t>
                  </a:r>
                </a:p>
                <a:p>
                  <a:r>
                    <a:rPr lang="en-US" sz="1600" i="1" dirty="0" smtClean="0">
                      <a:latin typeface="Times New Roman" pitchFamily="18" charset="0"/>
                    </a:rPr>
                    <a:t>N</a:t>
                  </a:r>
                  <a:r>
                    <a:rPr lang="en-US" sz="1600" baseline="-25000" dirty="0" smtClean="0">
                      <a:latin typeface="Times New Roman" pitchFamily="18" charset="0"/>
                    </a:rPr>
                    <a:t>2</a:t>
                  </a:r>
                  <a:r>
                    <a:rPr lang="en-US" sz="1600" dirty="0" smtClean="0">
                      <a:latin typeface="Times New Roman" pitchFamily="18" charset="0"/>
                    </a:rPr>
                    <a:t>=5</a:t>
                  </a:r>
                </a:p>
                <a:p>
                  <a:pPr/>
                  <a14:m>
                    <m:oMathPara xmlns:m="http://schemas.openxmlformats.org/officeDocument/2006/math">
                      <m:oMathParaPr>
                        <m:jc m:val="left"/>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b="0" i="1" smtClean="0">
                                <a:latin typeface="Cambria Math" panose="02040503050406030204" pitchFamily="18" charset="0"/>
                              </a:rPr>
                              <m:t>2</m:t>
                            </m:r>
                          </m:sub>
                        </m:sSub>
                      </m:oMath>
                    </m:oMathPara>
                  </a14:m>
                  <a:endParaRPr lang="en-US" sz="1600" baseline="-25000" dirty="0">
                    <a:latin typeface="Times New Roman" pitchFamily="18" charset="0"/>
                  </a:endParaRPr>
                </a:p>
              </p:txBody>
            </p:sp>
          </mc:Choice>
          <mc:Fallback xmlns="">
            <p:sp>
              <p:nvSpPr>
                <p:cNvPr id="20" name="Text Box 9"/>
                <p:cNvSpPr txBox="1">
                  <a:spLocks noRot="1" noChangeAspect="1" noMove="1" noResize="1" noEditPoints="1" noAdjustHandles="1" noChangeArrowheads="1" noChangeShapeType="1" noTextEdit="1"/>
                </p:cNvSpPr>
                <p:nvPr/>
              </p:nvSpPr>
              <p:spPr bwMode="auto">
                <a:xfrm>
                  <a:off x="4075887" y="3620405"/>
                  <a:ext cx="769845" cy="848072"/>
                </a:xfrm>
                <a:prstGeom prst="rect">
                  <a:avLst/>
                </a:prstGeom>
                <a:blipFill rotWithShape="0">
                  <a:blip r:embed="rId3"/>
                  <a:stretch>
                    <a:fillRect l="-15873" t="-7914"/>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 Box 9"/>
                <p:cNvSpPr txBox="1">
                  <a:spLocks noChangeArrowheads="1"/>
                </p:cNvSpPr>
                <p:nvPr/>
              </p:nvSpPr>
              <p:spPr bwMode="auto">
                <a:xfrm>
                  <a:off x="4263106" y="1985092"/>
                  <a:ext cx="695232" cy="820255"/>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R</a:t>
                  </a:r>
                  <a:r>
                    <a:rPr lang="en-US" sz="1600" baseline="-25000" dirty="0" smtClean="0">
                      <a:latin typeface="Times New Roman" pitchFamily="18" charset="0"/>
                    </a:rPr>
                    <a:t>5</a:t>
                  </a:r>
                </a:p>
                <a:p>
                  <a:r>
                    <a:rPr lang="en-US" sz="1600" i="1" dirty="0" smtClean="0">
                      <a:latin typeface="Times New Roman" pitchFamily="18" charset="0"/>
                    </a:rPr>
                    <a:t>N</a:t>
                  </a:r>
                  <a:r>
                    <a:rPr lang="en-US" sz="1600" baseline="-25000" dirty="0" smtClean="0">
                      <a:latin typeface="Times New Roman" pitchFamily="18" charset="0"/>
                    </a:rPr>
                    <a:t>5</a:t>
                  </a:r>
                  <a:r>
                    <a:rPr lang="en-US" sz="1600" dirty="0" smtClean="0">
                      <a:latin typeface="Times New Roman" pitchFamily="18" charset="0"/>
                    </a:rPr>
                    <a:t>=5</a:t>
                  </a:r>
                  <a:endParaRPr lang="en-US" sz="16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b="0" i="1" smtClean="0">
                                <a:latin typeface="Cambria Math" panose="02040503050406030204" pitchFamily="18" charset="0"/>
                              </a:rPr>
                              <m:t>5</m:t>
                            </m:r>
                          </m:sub>
                        </m:sSub>
                      </m:oMath>
                    </m:oMathPara>
                  </a14:m>
                  <a:endParaRPr lang="en-US" sz="1600" baseline="-25000" dirty="0">
                    <a:latin typeface="Times New Roman" pitchFamily="18" charset="0"/>
                  </a:endParaRPr>
                </a:p>
              </p:txBody>
            </p:sp>
          </mc:Choice>
          <mc:Fallback xmlns="">
            <p:sp>
              <p:nvSpPr>
                <p:cNvPr id="21" name="Text Box 9"/>
                <p:cNvSpPr txBox="1">
                  <a:spLocks noRot="1" noChangeAspect="1" noMove="1" noResize="1" noEditPoints="1" noAdjustHandles="1" noChangeArrowheads="1" noChangeShapeType="1" noTextEdit="1"/>
                </p:cNvSpPr>
                <p:nvPr/>
              </p:nvSpPr>
              <p:spPr bwMode="auto">
                <a:xfrm>
                  <a:off x="4263106" y="1985092"/>
                  <a:ext cx="695232" cy="820255"/>
                </a:xfrm>
                <a:prstGeom prst="rect">
                  <a:avLst/>
                </a:prstGeom>
                <a:blipFill rotWithShape="0">
                  <a:blip r:embed="rId4"/>
                  <a:stretch>
                    <a:fillRect l="-18421" t="-8209"/>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 Box 9"/>
                <p:cNvSpPr txBox="1">
                  <a:spLocks noChangeArrowheads="1"/>
                </p:cNvSpPr>
                <p:nvPr/>
              </p:nvSpPr>
              <p:spPr bwMode="auto">
                <a:xfrm>
                  <a:off x="2811587" y="2200505"/>
                  <a:ext cx="630029" cy="92204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R</a:t>
                  </a:r>
                  <a:r>
                    <a:rPr lang="en-US" sz="1600" baseline="-25000" dirty="0" smtClean="0">
                      <a:latin typeface="Times New Roman" pitchFamily="18" charset="0"/>
                    </a:rPr>
                    <a:t>4</a:t>
                  </a:r>
                </a:p>
                <a:p>
                  <a:r>
                    <a:rPr lang="en-US" sz="1600" i="1" dirty="0" smtClean="0">
                      <a:latin typeface="Times New Roman" pitchFamily="18" charset="0"/>
                    </a:rPr>
                    <a:t>N</a:t>
                  </a:r>
                  <a:r>
                    <a:rPr lang="en-US" sz="1600" baseline="-25000" dirty="0" smtClean="0">
                      <a:latin typeface="Times New Roman" pitchFamily="18" charset="0"/>
                    </a:rPr>
                    <a:t>4</a:t>
                  </a:r>
                  <a:r>
                    <a:rPr lang="en-US" sz="1600" dirty="0" smtClean="0">
                      <a:latin typeface="Times New Roman" pitchFamily="18" charset="0"/>
                    </a:rPr>
                    <a:t>=3</a:t>
                  </a:r>
                </a:p>
                <a:p>
                  <a:pPr/>
                  <a14:m>
                    <m:oMathPara xmlns:m="http://schemas.openxmlformats.org/officeDocument/2006/math">
                      <m:oMathParaPr>
                        <m:jc m:val="left"/>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4</m:t>
                            </m:r>
                          </m:sub>
                        </m:sSub>
                      </m:oMath>
                    </m:oMathPara>
                  </a14:m>
                  <a:endParaRPr lang="en-US" sz="1600" dirty="0" smtClean="0">
                    <a:latin typeface="Times New Roman" pitchFamily="18" charset="0"/>
                  </a:endParaRPr>
                </a:p>
              </p:txBody>
            </p:sp>
          </mc:Choice>
          <mc:Fallback xmlns="">
            <p:sp>
              <p:nvSpPr>
                <p:cNvPr id="22" name="Text Box 9"/>
                <p:cNvSpPr txBox="1">
                  <a:spLocks noRot="1" noChangeAspect="1" noMove="1" noResize="1" noEditPoints="1" noAdjustHandles="1" noChangeArrowheads="1" noChangeShapeType="1" noTextEdit="1"/>
                </p:cNvSpPr>
                <p:nvPr/>
              </p:nvSpPr>
              <p:spPr bwMode="auto">
                <a:xfrm>
                  <a:off x="2811587" y="2200505"/>
                  <a:ext cx="630029" cy="922044"/>
                </a:xfrm>
                <a:prstGeom prst="rect">
                  <a:avLst/>
                </a:prstGeom>
                <a:blipFill rotWithShape="0">
                  <a:blip r:embed="rId5"/>
                  <a:stretch>
                    <a:fillRect l="-20388" t="-7285"/>
                  </a:stretch>
                </a:blipFill>
                <a:ln w="9525">
                  <a:noFill/>
                  <a:miter lim="800000"/>
                  <a:headEnd/>
                  <a:tailEnd/>
                </a:ln>
              </p:spPr>
              <p:txBody>
                <a:bodyPr/>
                <a:lstStyle/>
                <a:p>
                  <a:r>
                    <a:rPr lang="en-US">
                      <a:noFill/>
                    </a:rPr>
                    <a:t> </a:t>
                  </a:r>
                </a:p>
              </p:txBody>
            </p:sp>
          </mc:Fallback>
        </mc:AlternateContent>
        <p:cxnSp>
          <p:nvCxnSpPr>
            <p:cNvPr id="23" name="Straight Connector 22"/>
            <p:cNvCxnSpPr/>
            <p:nvPr/>
          </p:nvCxnSpPr>
          <p:spPr>
            <a:xfrm>
              <a:off x="2526229" y="3734330"/>
              <a:ext cx="1356430" cy="2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055992" y="3253456"/>
              <a:ext cx="13158" cy="13425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a:spLocks noChangeArrowheads="1"/>
            </p:cNvSpPr>
            <p:nvPr/>
          </p:nvSpPr>
          <p:spPr bwMode="auto">
            <a:xfrm rot="2700000">
              <a:off x="4935191" y="3534496"/>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6" name="Oval 25"/>
            <p:cNvSpPr>
              <a:spLocks noChangeArrowheads="1"/>
            </p:cNvSpPr>
            <p:nvPr/>
          </p:nvSpPr>
          <p:spPr bwMode="auto">
            <a:xfrm rot="2700000">
              <a:off x="2868129" y="3354798"/>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7" name="Oval 26"/>
            <p:cNvSpPr>
              <a:spLocks noChangeArrowheads="1"/>
            </p:cNvSpPr>
            <p:nvPr/>
          </p:nvSpPr>
          <p:spPr bwMode="auto">
            <a:xfrm rot="2700000">
              <a:off x="3527126" y="3372364"/>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8" name="Oval 27"/>
            <p:cNvSpPr>
              <a:spLocks noChangeArrowheads="1"/>
            </p:cNvSpPr>
            <p:nvPr/>
          </p:nvSpPr>
          <p:spPr bwMode="auto">
            <a:xfrm rot="2700000">
              <a:off x="2681642" y="3812692"/>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9" name="Oval 28"/>
            <p:cNvSpPr>
              <a:spLocks noChangeArrowheads="1"/>
            </p:cNvSpPr>
            <p:nvPr/>
          </p:nvSpPr>
          <p:spPr bwMode="auto">
            <a:xfrm rot="2700000">
              <a:off x="4277352" y="4120621"/>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0" name="Oval 29"/>
            <p:cNvSpPr>
              <a:spLocks noChangeArrowheads="1"/>
            </p:cNvSpPr>
            <p:nvPr/>
          </p:nvSpPr>
          <p:spPr bwMode="auto">
            <a:xfrm rot="2700000">
              <a:off x="5171553" y="3935308"/>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1" name="Oval 30"/>
            <p:cNvSpPr>
              <a:spLocks noChangeArrowheads="1"/>
            </p:cNvSpPr>
            <p:nvPr/>
          </p:nvSpPr>
          <p:spPr bwMode="auto">
            <a:xfrm rot="2700000">
              <a:off x="5316482" y="4667888"/>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2" name="Oval 31"/>
            <p:cNvSpPr>
              <a:spLocks noChangeArrowheads="1"/>
            </p:cNvSpPr>
            <p:nvPr/>
          </p:nvSpPr>
          <p:spPr bwMode="auto">
            <a:xfrm rot="2700000">
              <a:off x="4275063" y="4704556"/>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3" name="Oval 32"/>
            <p:cNvSpPr>
              <a:spLocks noChangeArrowheads="1"/>
            </p:cNvSpPr>
            <p:nvPr/>
          </p:nvSpPr>
          <p:spPr bwMode="auto">
            <a:xfrm rot="2700000">
              <a:off x="4811493" y="4410882"/>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4" name="Oval 33"/>
            <p:cNvSpPr>
              <a:spLocks noChangeArrowheads="1"/>
            </p:cNvSpPr>
            <p:nvPr/>
          </p:nvSpPr>
          <p:spPr bwMode="auto">
            <a:xfrm rot="2700000">
              <a:off x="3415216" y="4011765"/>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5" name="Oval 34"/>
            <p:cNvSpPr>
              <a:spLocks noChangeArrowheads="1"/>
            </p:cNvSpPr>
            <p:nvPr/>
          </p:nvSpPr>
          <p:spPr bwMode="auto">
            <a:xfrm rot="2700000">
              <a:off x="5550553" y="3167070"/>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6" name="Oval 35"/>
            <p:cNvSpPr>
              <a:spLocks noChangeArrowheads="1"/>
            </p:cNvSpPr>
            <p:nvPr/>
          </p:nvSpPr>
          <p:spPr bwMode="auto">
            <a:xfrm rot="2700000">
              <a:off x="3461598" y="2852257"/>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7" name="Oval 36"/>
            <p:cNvSpPr>
              <a:spLocks noChangeArrowheads="1"/>
            </p:cNvSpPr>
            <p:nvPr/>
          </p:nvSpPr>
          <p:spPr bwMode="auto">
            <a:xfrm rot="2700000">
              <a:off x="3228729" y="4469659"/>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8" name="Oval 37"/>
            <p:cNvSpPr>
              <a:spLocks noChangeArrowheads="1"/>
            </p:cNvSpPr>
            <p:nvPr/>
          </p:nvSpPr>
          <p:spPr bwMode="auto">
            <a:xfrm rot="2700000">
              <a:off x="4337952" y="2769629"/>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9" name="Oval 38"/>
            <p:cNvSpPr>
              <a:spLocks noChangeArrowheads="1"/>
            </p:cNvSpPr>
            <p:nvPr/>
          </p:nvSpPr>
          <p:spPr bwMode="auto">
            <a:xfrm rot="2700000">
              <a:off x="4521962" y="3316054"/>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0" name="Oval 39"/>
            <p:cNvSpPr>
              <a:spLocks noChangeArrowheads="1"/>
            </p:cNvSpPr>
            <p:nvPr/>
          </p:nvSpPr>
          <p:spPr bwMode="auto">
            <a:xfrm rot="2700000">
              <a:off x="6022056" y="3543653"/>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1" name="Oval 40"/>
            <p:cNvSpPr>
              <a:spLocks noChangeArrowheads="1"/>
            </p:cNvSpPr>
            <p:nvPr/>
          </p:nvSpPr>
          <p:spPr bwMode="auto">
            <a:xfrm rot="2700000">
              <a:off x="6094387" y="4068509"/>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2" name="Oval 41"/>
            <p:cNvSpPr>
              <a:spLocks noChangeArrowheads="1"/>
            </p:cNvSpPr>
            <p:nvPr/>
          </p:nvSpPr>
          <p:spPr bwMode="auto">
            <a:xfrm rot="2700000">
              <a:off x="4097315" y="3497253"/>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3" name="Oval 42"/>
            <p:cNvSpPr>
              <a:spLocks noChangeArrowheads="1"/>
            </p:cNvSpPr>
            <p:nvPr/>
          </p:nvSpPr>
          <p:spPr bwMode="auto">
            <a:xfrm rot="2700000">
              <a:off x="5493413" y="2694970"/>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4" name="Oval 43"/>
            <p:cNvSpPr>
              <a:spLocks noChangeArrowheads="1"/>
            </p:cNvSpPr>
            <p:nvPr/>
          </p:nvSpPr>
          <p:spPr bwMode="auto">
            <a:xfrm rot="2700000">
              <a:off x="4008685" y="2252880"/>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5" name="Oval 44"/>
            <p:cNvSpPr>
              <a:spLocks noChangeArrowheads="1"/>
            </p:cNvSpPr>
            <p:nvPr/>
          </p:nvSpPr>
          <p:spPr bwMode="auto">
            <a:xfrm rot="2700000">
              <a:off x="4878442" y="2585959"/>
              <a:ext cx="91440" cy="9144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6" name="Text Box 9"/>
                <p:cNvSpPr txBox="1">
                  <a:spLocks noChangeArrowheads="1"/>
                </p:cNvSpPr>
                <p:nvPr/>
              </p:nvSpPr>
              <p:spPr bwMode="auto">
                <a:xfrm>
                  <a:off x="2892926" y="3759134"/>
                  <a:ext cx="779473" cy="852789"/>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R</a:t>
                  </a:r>
                  <a:r>
                    <a:rPr lang="en-US" sz="1600" baseline="-25000" dirty="0" smtClean="0">
                      <a:latin typeface="Times New Roman" pitchFamily="18" charset="0"/>
                    </a:rPr>
                    <a:t>3</a:t>
                  </a:r>
                </a:p>
                <a:p>
                  <a:r>
                    <a:rPr lang="en-US" sz="1600" i="1" dirty="0" smtClean="0">
                      <a:latin typeface="Times New Roman" pitchFamily="18" charset="0"/>
                    </a:rPr>
                    <a:t>N</a:t>
                  </a:r>
                  <a:r>
                    <a:rPr lang="en-US" sz="1600" baseline="-25000" dirty="0" smtClean="0">
                      <a:latin typeface="Times New Roman" pitchFamily="18" charset="0"/>
                    </a:rPr>
                    <a:t>3</a:t>
                  </a:r>
                  <a:r>
                    <a:rPr lang="en-US" sz="1600" dirty="0" smtClean="0">
                      <a:latin typeface="Times New Roman" pitchFamily="18" charset="0"/>
                    </a:rPr>
                    <a:t>=3</a:t>
                  </a:r>
                </a:p>
                <a:p>
                  <a:pPr/>
                  <a14:m>
                    <m:oMathPara xmlns:m="http://schemas.openxmlformats.org/officeDocument/2006/math">
                      <m:oMathParaPr>
                        <m:jc m:val="left"/>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b="0" i="1" smtClean="0">
                                <a:latin typeface="Cambria Math" panose="02040503050406030204" pitchFamily="18" charset="0"/>
                              </a:rPr>
                              <m:t>3</m:t>
                            </m:r>
                          </m:sub>
                        </m:sSub>
                      </m:oMath>
                    </m:oMathPara>
                  </a14:m>
                  <a:endParaRPr lang="en-US" sz="1600" baseline="-25000" dirty="0">
                    <a:latin typeface="Times New Roman" pitchFamily="18" charset="0"/>
                  </a:endParaRPr>
                </a:p>
              </p:txBody>
            </p:sp>
          </mc:Choice>
          <mc:Fallback xmlns="">
            <p:sp>
              <p:nvSpPr>
                <p:cNvPr id="46" name="Text Box 9"/>
                <p:cNvSpPr txBox="1">
                  <a:spLocks noRot="1" noChangeAspect="1" noMove="1" noResize="1" noEditPoints="1" noAdjustHandles="1" noChangeArrowheads="1" noChangeShapeType="1" noTextEdit="1"/>
                </p:cNvSpPr>
                <p:nvPr/>
              </p:nvSpPr>
              <p:spPr bwMode="auto">
                <a:xfrm>
                  <a:off x="2892926" y="3759134"/>
                  <a:ext cx="779473" cy="852789"/>
                </a:xfrm>
                <a:prstGeom prst="rect">
                  <a:avLst/>
                </a:prstGeom>
                <a:blipFill rotWithShape="0">
                  <a:blip r:embed="rId6"/>
                  <a:stretch>
                    <a:fillRect l="-16406" t="-785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 Box 9"/>
                <p:cNvSpPr txBox="1">
                  <a:spLocks noChangeArrowheads="1"/>
                </p:cNvSpPr>
                <p:nvPr/>
              </p:nvSpPr>
              <p:spPr bwMode="auto">
                <a:xfrm>
                  <a:off x="5428127" y="3417577"/>
                  <a:ext cx="845829" cy="809570"/>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R</a:t>
                  </a:r>
                  <a:r>
                    <a:rPr lang="en-US" sz="1600" baseline="-25000" dirty="0" smtClean="0">
                      <a:latin typeface="Times New Roman" pitchFamily="18" charset="0"/>
                    </a:rPr>
                    <a:t>6</a:t>
                  </a:r>
                </a:p>
                <a:p>
                  <a:r>
                    <a:rPr lang="en-US" sz="1600" i="1" dirty="0" smtClean="0">
                      <a:latin typeface="Times New Roman" pitchFamily="18" charset="0"/>
                    </a:rPr>
                    <a:t>N</a:t>
                  </a:r>
                  <a:r>
                    <a:rPr lang="en-US" sz="1600" baseline="-25000" dirty="0" smtClean="0">
                      <a:latin typeface="Times New Roman" pitchFamily="18" charset="0"/>
                    </a:rPr>
                    <a:t>6</a:t>
                  </a:r>
                  <a:r>
                    <a:rPr lang="en-US" sz="1600" dirty="0" smtClean="0">
                      <a:latin typeface="Times New Roman" pitchFamily="18" charset="0"/>
                    </a:rPr>
                    <a:t>=3</a:t>
                  </a:r>
                </a:p>
                <a:p>
                  <a:pPr/>
                  <a14:m>
                    <m:oMathPara xmlns:m="http://schemas.openxmlformats.org/officeDocument/2006/math">
                      <m:oMathParaPr>
                        <m:jc m:val="left"/>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b="0" i="1" smtClean="0">
                                <a:latin typeface="Cambria Math" panose="02040503050406030204" pitchFamily="18" charset="0"/>
                              </a:rPr>
                              <m:t>6</m:t>
                            </m:r>
                          </m:sub>
                        </m:sSub>
                      </m:oMath>
                    </m:oMathPara>
                  </a14:m>
                  <a:endParaRPr lang="en-US" sz="1600" baseline="-25000" dirty="0">
                    <a:latin typeface="Times New Roman" pitchFamily="18" charset="0"/>
                  </a:endParaRPr>
                </a:p>
              </p:txBody>
            </p:sp>
          </mc:Choice>
          <mc:Fallback xmlns="">
            <p:sp>
              <p:nvSpPr>
                <p:cNvPr id="47" name="Text Box 9"/>
                <p:cNvSpPr txBox="1">
                  <a:spLocks noRot="1" noChangeAspect="1" noMove="1" noResize="1" noEditPoints="1" noAdjustHandles="1" noChangeArrowheads="1" noChangeShapeType="1" noTextEdit="1"/>
                </p:cNvSpPr>
                <p:nvPr/>
              </p:nvSpPr>
              <p:spPr bwMode="auto">
                <a:xfrm>
                  <a:off x="5428127" y="3417577"/>
                  <a:ext cx="845829" cy="809570"/>
                </a:xfrm>
                <a:prstGeom prst="rect">
                  <a:avLst/>
                </a:prstGeom>
                <a:blipFill rotWithShape="0">
                  <a:blip r:embed="rId7"/>
                  <a:stretch>
                    <a:fillRect l="-15108" t="-8333"/>
                  </a:stretch>
                </a:blipFill>
                <a:ln w="9525">
                  <a:noFill/>
                  <a:miter lim="800000"/>
                  <a:headEnd/>
                  <a:tailEnd/>
                </a:ln>
              </p:spPr>
              <p:txBody>
                <a:bodyPr/>
                <a:lstStyle/>
                <a:p>
                  <a:r>
                    <a:rPr lang="en-US">
                      <a:noFill/>
                    </a:rPr>
                    <a:t> </a:t>
                  </a:r>
                </a:p>
              </p:txBody>
            </p:sp>
          </mc:Fallback>
        </mc:AlternateContent>
      </p:grpSp>
    </p:spTree>
    <p:extLst>
      <p:ext uri="{BB962C8B-B14F-4D97-AF65-F5344CB8AC3E}">
        <p14:creationId xmlns:p14="http://schemas.microsoft.com/office/powerpoint/2010/main" val="36827447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a:t>
            </a:r>
            <a:r>
              <a:rPr lang="en-US" dirty="0"/>
              <a:t>kind of functional </a:t>
            </a:r>
            <a:r>
              <a:rPr lang="en-US" b="1" dirty="0" err="1">
                <a:latin typeface="Times New Roman" panose="02020603050405020304" pitchFamily="18" charset="0"/>
                <a:cs typeface="Times New Roman" panose="02020603050405020304" pitchFamily="18" charset="0"/>
              </a:rPr>
              <a:t>x</a:t>
            </a:r>
            <a:r>
              <a:rPr lang="en-US" i="1" dirty="0" err="1">
                <a:latin typeface="Times New Roman" panose="02020603050405020304" pitchFamily="18" charset="0"/>
                <a:cs typeface="Times New Roman" panose="02020603050405020304" pitchFamily="18" charset="0"/>
                <a:sym typeface="Symbol"/>
              </a:rPr>
              <a:t></a:t>
            </a:r>
            <a:r>
              <a:rPr lang="en-US" i="1" dirty="0" err="1">
                <a:latin typeface="Times New Roman" panose="02020603050405020304" pitchFamily="18" charset="0"/>
                <a:cs typeface="Times New Roman" panose="02020603050405020304" pitchFamily="18" charset="0"/>
              </a:rPr>
              <a:t>Y</a:t>
            </a:r>
            <a:r>
              <a:rPr lang="en-US" dirty="0"/>
              <a:t> relationships can you capture with </a:t>
            </a:r>
            <a:r>
              <a:rPr lang="en-US" dirty="0" smtClean="0"/>
              <a:t>a regression tree model </a:t>
            </a:r>
            <a:r>
              <a:rPr lang="en-US" dirty="0"/>
              <a:t>structure</a:t>
            </a:r>
            <a:r>
              <a:rPr lang="en-US" dirty="0" smtClean="0"/>
              <a:t>?</a:t>
            </a:r>
          </a:p>
          <a:p>
            <a:r>
              <a:rPr lang="en-US" dirty="0" smtClean="0"/>
              <a:t>Can a regression tree represent a linear relationship? Can it represent a linear relationship as efficiently as a neural network?</a:t>
            </a:r>
          </a:p>
          <a:p>
            <a:r>
              <a:rPr lang="en-US" dirty="0" smtClean="0"/>
              <a:t>Which type of model – neural network or regression tree – is more interpretable?</a:t>
            </a:r>
          </a:p>
          <a:p>
            <a:r>
              <a:rPr lang="en-US" dirty="0" smtClean="0"/>
              <a:t>Which </a:t>
            </a:r>
            <a:r>
              <a:rPr lang="en-US" dirty="0"/>
              <a:t>type of model – neural network or regression tree – is </a:t>
            </a:r>
            <a:r>
              <a:rPr lang="en-US" dirty="0" smtClean="0"/>
              <a:t>easier to fit?</a:t>
            </a:r>
          </a:p>
          <a:p>
            <a:r>
              <a:rPr lang="en-US" dirty="0" smtClean="0"/>
              <a:t>Given a specified set of regions, how would you estimate the coefficients </a:t>
            </a:r>
            <a:r>
              <a:rPr lang="en-US" dirty="0">
                <a:latin typeface="Times New Roman"/>
                <a:ea typeface="Times New Roman"/>
              </a:rPr>
              <a:t>{</a:t>
            </a:r>
            <a:r>
              <a:rPr lang="en-US" i="1" dirty="0" smtClean="0">
                <a:latin typeface="Times New Roman"/>
                <a:ea typeface="Times New Roman"/>
              </a:rPr>
              <a:t>c</a:t>
            </a:r>
            <a:r>
              <a:rPr lang="en-US" i="1" baseline="-25000" dirty="0" smtClean="0">
                <a:latin typeface="Times New Roman"/>
                <a:ea typeface="Times New Roman"/>
              </a:rPr>
              <a:t>m</a:t>
            </a:r>
            <a:r>
              <a:rPr lang="en-US" dirty="0">
                <a:latin typeface="Times New Roman"/>
                <a:ea typeface="Times New Roman"/>
              </a:rPr>
              <a:t> </a:t>
            </a:r>
            <a:r>
              <a:rPr lang="en-US" dirty="0" smtClean="0">
                <a:latin typeface="Times New Roman"/>
                <a:ea typeface="Times New Roman"/>
              </a:rPr>
              <a:t>:  </a:t>
            </a:r>
            <a:r>
              <a:rPr lang="en-US" i="1" dirty="0" smtClean="0">
                <a:latin typeface="Times New Roman"/>
                <a:ea typeface="Times New Roman"/>
              </a:rPr>
              <a:t>m</a:t>
            </a:r>
            <a:r>
              <a:rPr lang="en-US" dirty="0" smtClean="0">
                <a:latin typeface="Times New Roman"/>
                <a:ea typeface="Times New Roman"/>
              </a:rPr>
              <a:t> = 1, 2, . . ., </a:t>
            </a:r>
            <a:r>
              <a:rPr lang="en-US" i="1" dirty="0" smtClean="0">
                <a:latin typeface="Times New Roman"/>
                <a:ea typeface="Times New Roman"/>
              </a:rPr>
              <a:t>M</a:t>
            </a:r>
            <a:r>
              <a:rPr lang="en-US" dirty="0" smtClean="0">
                <a:latin typeface="Times New Roman"/>
                <a:ea typeface="Times New Roman"/>
              </a:rPr>
              <a:t>}</a:t>
            </a:r>
            <a:r>
              <a:rPr lang="en-US" dirty="0" smtClean="0"/>
              <a:t>?</a:t>
            </a:r>
            <a:endParaRPr lang="en-US" dirty="0"/>
          </a:p>
        </p:txBody>
      </p:sp>
    </p:spTree>
    <p:extLst>
      <p:ext uri="{BB962C8B-B14F-4D97-AF65-F5344CB8AC3E}">
        <p14:creationId xmlns:p14="http://schemas.microsoft.com/office/powerpoint/2010/main" val="2299761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a Regression Tree</a:t>
            </a:r>
            <a:endParaRPr lang="en-US" dirty="0"/>
          </a:p>
        </p:txBody>
      </p:sp>
      <p:sp>
        <p:nvSpPr>
          <p:cNvPr id="3" name="Content Placeholder 2"/>
          <p:cNvSpPr>
            <a:spLocks noGrp="1"/>
          </p:cNvSpPr>
          <p:nvPr>
            <p:ph idx="1"/>
          </p:nvPr>
        </p:nvSpPr>
        <p:spPr/>
        <p:txBody>
          <a:bodyPr/>
          <a:lstStyle/>
          <a:p>
            <a:r>
              <a:rPr lang="en-US" dirty="0" smtClean="0"/>
              <a:t>A CART model is fit using an array of training data structured just like in regression (one response column and many predictor columns)</a:t>
            </a:r>
          </a:p>
          <a:p>
            <a:r>
              <a:rPr lang="en-US" dirty="0" smtClean="0"/>
              <a:t>Fitting the model entails growing the tree one node at a time (see next slide for an example)</a:t>
            </a:r>
          </a:p>
          <a:p>
            <a:pPr lvl="1"/>
            <a:r>
              <a:rPr lang="en-US" sz="2000" dirty="0" smtClean="0"/>
              <a:t>At each step, the single best next split (which predictor and where to split) is the one that gives the biggest reduction in SSE</a:t>
            </a:r>
          </a:p>
          <a:p>
            <a:pPr lvl="1"/>
            <a:r>
              <a:rPr lang="en-US" sz="2000" dirty="0" smtClean="0"/>
              <a:t>The fitted or predicted response over any region is simply the average response over that region. The errors used to calculate the SSE are the response values minus the fitted values.</a:t>
            </a:r>
          </a:p>
          <a:p>
            <a:pPr lvl="1"/>
            <a:r>
              <a:rPr lang="en-US" sz="2000" dirty="0" smtClean="0"/>
              <a:t>Stop splitting when reduction in SSE with the next split is below a specified threshold, all node sizes are below a threshold, etc.</a:t>
            </a:r>
          </a:p>
          <a:p>
            <a:pPr lvl="1"/>
            <a:r>
              <a:rPr lang="en-US" sz="2000" dirty="0" smtClean="0"/>
              <a:t>Most algorithms </a:t>
            </a:r>
            <a:r>
              <a:rPr lang="en-US" sz="2000" dirty="0" err="1" smtClean="0"/>
              <a:t>overfit</a:t>
            </a:r>
            <a:r>
              <a:rPr lang="en-US" sz="2000" dirty="0" smtClean="0"/>
              <a:t> then prune back branches </a:t>
            </a:r>
            <a:endParaRPr lang="en-US" dirty="0" smtClean="0"/>
          </a:p>
          <a:p>
            <a:r>
              <a:rPr lang="en-US" dirty="0" smtClean="0"/>
              <a:t>After fitting a CART model, software spits out the final fitted tree, which can be used for prediction/interpretation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11-10 CART.jpg"/>
          <p:cNvPicPr>
            <a:picLocks noChangeAspect="1"/>
          </p:cNvPicPr>
          <p:nvPr/>
        </p:nvPicPr>
        <p:blipFill>
          <a:blip r:embed="rId3" cstate="print"/>
          <a:stretch>
            <a:fillRect/>
          </a:stretch>
        </p:blipFill>
        <p:spPr>
          <a:xfrm>
            <a:off x="10401" y="14275"/>
            <a:ext cx="6281651" cy="4243399"/>
          </a:xfrm>
          <a:prstGeom prst="rect">
            <a:avLst/>
          </a:prstGeom>
        </p:spPr>
      </p:pic>
      <p:pic>
        <p:nvPicPr>
          <p:cNvPr id="3" name="Picture 2" descr="Fig 11-9 CART.jpg"/>
          <p:cNvPicPr>
            <a:picLocks noChangeAspect="1"/>
          </p:cNvPicPr>
          <p:nvPr/>
        </p:nvPicPr>
        <p:blipFill>
          <a:blip r:embed="rId4" cstate="print"/>
          <a:stretch>
            <a:fillRect/>
          </a:stretch>
        </p:blipFill>
        <p:spPr>
          <a:xfrm>
            <a:off x="3857625" y="3920711"/>
            <a:ext cx="5286375" cy="2937289"/>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SSE is Calculated as Follows</a:t>
            </a:r>
            <a:endParaRPr lang="en-US" dirty="0"/>
          </a:p>
        </p:txBody>
      </p:sp>
      <p:sp>
        <p:nvSpPr>
          <p:cNvPr id="3" name="Content Placeholder 2"/>
          <p:cNvSpPr>
            <a:spLocks noGrp="1"/>
          </p:cNvSpPr>
          <p:nvPr>
            <p:ph idx="1"/>
          </p:nvPr>
        </p:nvSpPr>
        <p:spPr/>
        <p:txBody>
          <a:bodyPr/>
          <a:lstStyle/>
          <a:p>
            <a:pPr marL="0" marR="0" indent="0" algn="just">
              <a:spcBef>
                <a:spcPts val="0"/>
              </a:spcBef>
              <a:spcAft>
                <a:spcPts val="0"/>
              </a:spcAft>
              <a:buNone/>
              <a:tabLst>
                <a:tab pos="228600" algn="l"/>
              </a:tabLst>
            </a:pPr>
            <a:r>
              <a:rPr lang="en-US" dirty="0">
                <a:ea typeface="Times New Roman"/>
              </a:rPr>
              <a:t>For given set of splits</a:t>
            </a:r>
            <a:r>
              <a:rPr lang="en-US" dirty="0" smtClean="0">
                <a:ea typeface="Times New Roman"/>
              </a:rPr>
              <a:t>:</a:t>
            </a:r>
            <a:endParaRPr lang="en-US" dirty="0">
              <a:ea typeface="Times New Roman"/>
            </a:endParaRPr>
          </a:p>
          <a:p>
            <a:pPr marL="0" marR="0" indent="0" algn="just">
              <a:spcBef>
                <a:spcPts val="0"/>
              </a:spcBef>
              <a:spcAft>
                <a:spcPts val="0"/>
              </a:spcAft>
              <a:buNone/>
            </a:pPr>
            <a:endParaRPr lang="en-US" dirty="0" smtClean="0">
              <a:ea typeface="Times New Roman"/>
            </a:endParaRPr>
          </a:p>
          <a:p>
            <a:pPr marL="0" marR="0" indent="0" algn="just">
              <a:spcBef>
                <a:spcPts val="0"/>
              </a:spcBef>
              <a:spcAft>
                <a:spcPts val="0"/>
              </a:spcAft>
              <a:buNone/>
            </a:pPr>
            <a:endParaRPr lang="en-US" dirty="0">
              <a:ea typeface="Times New Roman"/>
            </a:endParaRPr>
          </a:p>
          <a:p>
            <a:pPr marL="0" marR="0" indent="0" algn="just">
              <a:spcBef>
                <a:spcPts val="0"/>
              </a:spcBef>
              <a:spcAft>
                <a:spcPts val="0"/>
              </a:spcAft>
              <a:buNone/>
            </a:pPr>
            <a:r>
              <a:rPr lang="en-US" dirty="0">
                <a:ea typeface="Times New Roman"/>
              </a:rPr>
              <a:t>	 </a:t>
            </a:r>
          </a:p>
          <a:p>
            <a:pPr marL="800100" lvl="2" indent="0" algn="just">
              <a:spcBef>
                <a:spcPts val="1500"/>
              </a:spcBef>
              <a:spcAft>
                <a:spcPts val="0"/>
              </a:spcAft>
              <a:buNone/>
              <a:tabLst>
                <a:tab pos="457200" algn="l"/>
              </a:tabLst>
            </a:pPr>
            <a:r>
              <a:rPr lang="en-US" dirty="0" smtClean="0">
                <a:latin typeface="Times New Roman"/>
                <a:ea typeface="Times New Roman"/>
              </a:rPr>
              <a:t>		          = "size" </a:t>
            </a:r>
            <a:r>
              <a:rPr lang="en-US" dirty="0">
                <a:latin typeface="Times New Roman"/>
                <a:ea typeface="Times New Roman"/>
              </a:rPr>
              <a:t>of </a:t>
            </a:r>
            <a:r>
              <a:rPr lang="en-US" i="1" dirty="0" err="1">
                <a:latin typeface="Times New Roman"/>
                <a:ea typeface="Times New Roman"/>
              </a:rPr>
              <a:t>m</a:t>
            </a:r>
            <a:r>
              <a:rPr lang="en-US" baseline="30000" dirty="0" err="1">
                <a:latin typeface="Times New Roman"/>
                <a:ea typeface="Times New Roman"/>
              </a:rPr>
              <a:t>th</a:t>
            </a:r>
            <a:r>
              <a:rPr lang="en-US" dirty="0">
                <a:latin typeface="Times New Roman"/>
                <a:ea typeface="Times New Roman"/>
              </a:rPr>
              <a:t> terminal node (region</a:t>
            </a:r>
            <a:r>
              <a:rPr lang="en-US" dirty="0" smtClean="0">
                <a:latin typeface="Times New Roman"/>
                <a:ea typeface="Times New Roman"/>
              </a:rPr>
              <a: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956271885"/>
              </p:ext>
            </p:extLst>
          </p:nvPr>
        </p:nvGraphicFramePr>
        <p:xfrm>
          <a:off x="888275" y="1841863"/>
          <a:ext cx="4343400" cy="914400"/>
        </p:xfrm>
        <a:graphic>
          <a:graphicData uri="http://schemas.openxmlformats.org/presentationml/2006/ole">
            <mc:AlternateContent xmlns:mc="http://schemas.openxmlformats.org/markup-compatibility/2006">
              <mc:Choice xmlns:v="urn:schemas-microsoft-com:vml" Requires="v">
                <p:oleObj spid="_x0000_s36062" name="Equation" r:id="rId3" imgW="2171700" imgH="457200" progId="Equation.3">
                  <p:embed/>
                </p:oleObj>
              </mc:Choice>
              <mc:Fallback>
                <p:oleObj name="Equation" r:id="rId3" imgW="21717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275" y="1841863"/>
                        <a:ext cx="4343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862715859"/>
              </p:ext>
            </p:extLst>
          </p:nvPr>
        </p:nvGraphicFramePr>
        <p:xfrm>
          <a:off x="888272" y="2899954"/>
          <a:ext cx="2032000" cy="457200"/>
        </p:xfrm>
        <a:graphic>
          <a:graphicData uri="http://schemas.openxmlformats.org/presentationml/2006/ole">
            <mc:AlternateContent xmlns:mc="http://schemas.openxmlformats.org/markup-compatibility/2006">
              <mc:Choice xmlns:v="urn:schemas-microsoft-com:vml" Requires="v">
                <p:oleObj spid="_x0000_s36063" name="Equation" r:id="rId5" imgW="1016000" imgH="228600" progId="Equation.3">
                  <p:embed/>
                </p:oleObj>
              </mc:Choice>
              <mc:Fallback>
                <p:oleObj name="Equation" r:id="rId5" imgW="10160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272" y="2899954"/>
                        <a:ext cx="203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4202720565"/>
              </p:ext>
            </p:extLst>
          </p:nvPr>
        </p:nvGraphicFramePr>
        <p:xfrm>
          <a:off x="949785" y="4649788"/>
          <a:ext cx="7264400" cy="863600"/>
        </p:xfrm>
        <a:graphic>
          <a:graphicData uri="http://schemas.openxmlformats.org/presentationml/2006/ole">
            <mc:AlternateContent xmlns:mc="http://schemas.openxmlformats.org/markup-compatibility/2006">
              <mc:Choice xmlns:v="urn:schemas-microsoft-com:vml" Requires="v">
                <p:oleObj spid="_x0000_s36064" name="Equation" r:id="rId7" imgW="3632040" imgH="431640" progId="Equation.3">
                  <p:embed/>
                </p:oleObj>
              </mc:Choice>
              <mc:Fallback>
                <p:oleObj name="Equation" r:id="rId7" imgW="3632040" imgH="431640" progId="Equation.3">
                  <p:embed/>
                  <p:pic>
                    <p:nvPicPr>
                      <p:cNvPr id="0" name="Object 7"/>
                      <p:cNvPicPr>
                        <a:picLocks noChangeAspect="1" noChangeArrowheads="1"/>
                      </p:cNvPicPr>
                      <p:nvPr/>
                    </p:nvPicPr>
                    <p:blipFill>
                      <a:blip r:embed="rId8"/>
                      <a:srcRect/>
                      <a:stretch>
                        <a:fillRect/>
                      </a:stretch>
                    </p:blipFill>
                    <p:spPr bwMode="auto">
                      <a:xfrm>
                        <a:off x="949785" y="4649788"/>
                        <a:ext cx="7264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70344692"/>
              </p:ext>
            </p:extLst>
          </p:nvPr>
        </p:nvGraphicFramePr>
        <p:xfrm>
          <a:off x="908050" y="3475038"/>
          <a:ext cx="5105400" cy="939800"/>
        </p:xfrm>
        <a:graphic>
          <a:graphicData uri="http://schemas.openxmlformats.org/presentationml/2006/ole">
            <mc:AlternateContent xmlns:mc="http://schemas.openxmlformats.org/markup-compatibility/2006">
              <mc:Choice xmlns:v="urn:schemas-microsoft-com:vml" Requires="v">
                <p:oleObj spid="_x0000_s36065" name="Equation" r:id="rId9" imgW="2552400" imgH="469800" progId="Equation.3">
                  <p:embed/>
                </p:oleObj>
              </mc:Choice>
              <mc:Fallback>
                <p:oleObj name="Equation" r:id="rId9" imgW="2552400" imgH="469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8050" y="3475038"/>
                        <a:ext cx="5105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67735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a:t>
            </a:r>
            <a:endParaRPr lang="en-US" dirty="0"/>
          </a:p>
        </p:txBody>
      </p:sp>
      <p:sp>
        <p:nvSpPr>
          <p:cNvPr id="3" name="Content Placeholder 2"/>
          <p:cNvSpPr>
            <a:spLocks noGrp="1"/>
          </p:cNvSpPr>
          <p:nvPr>
            <p:ph idx="1"/>
          </p:nvPr>
        </p:nvSpPr>
        <p:spPr/>
        <p:txBody>
          <a:bodyPr/>
          <a:lstStyle/>
          <a:p>
            <a:r>
              <a:rPr lang="en-US" dirty="0" smtClean="0"/>
              <a:t>Pruning a branch means that you collapse one of the internal nodes into a single terminal node</a:t>
            </a:r>
          </a:p>
          <a:p>
            <a:r>
              <a:rPr lang="en-US" dirty="0" smtClean="0"/>
              <a:t>Pruning the tree means that you prune a number of branches</a:t>
            </a:r>
          </a:p>
          <a:p>
            <a:r>
              <a:rPr lang="en-US" dirty="0" smtClean="0"/>
              <a:t>Pruning algorithms in software will usually optimally prune back a tree in a manner that minimizes </a:t>
            </a:r>
            <a:r>
              <a:rPr lang="en-US" i="1" dirty="0" smtClean="0">
                <a:latin typeface="Times New Roman" panose="02020603050405020304" pitchFamily="18" charset="0"/>
                <a:cs typeface="Times New Roman" panose="02020603050405020304" pitchFamily="18" charset="0"/>
              </a:rPr>
              <a:t>SSE + </a:t>
            </a:r>
            <a:r>
              <a:rPr lang="en-US" i="1" dirty="0" err="1" smtClean="0">
                <a:latin typeface="Symbol" panose="05050102010706020507" pitchFamily="18" charset="2"/>
                <a:cs typeface="Times New Roman" panose="02020603050405020304" pitchFamily="18" charset="0"/>
              </a:rPr>
              <a:t>l</a:t>
            </a:r>
            <a:r>
              <a:rPr lang="en-US" i="1" dirty="0" err="1" smtClean="0">
                <a:latin typeface="Times New Roman" panose="02020603050405020304" pitchFamily="18" charset="0"/>
                <a:cs typeface="Times New Roman" panose="02020603050405020304" pitchFamily="18" charset="0"/>
              </a:rPr>
              <a:t>M</a:t>
            </a:r>
            <a:r>
              <a:rPr lang="en-US" dirty="0" smtClean="0"/>
              <a:t>, where </a:t>
            </a:r>
            <a:r>
              <a:rPr lang="en-US" i="1" dirty="0">
                <a:latin typeface="Times New Roman" panose="02020603050405020304" pitchFamily="18" charset="0"/>
                <a:cs typeface="Times New Roman" panose="02020603050405020304" pitchFamily="18" charset="0"/>
              </a:rPr>
              <a:t>M</a:t>
            </a:r>
            <a:r>
              <a:rPr lang="en-US" dirty="0" smtClean="0"/>
              <a:t> and </a:t>
            </a:r>
            <a:r>
              <a:rPr lang="en-US" i="1" dirty="0" smtClean="0">
                <a:latin typeface="Times New Roman" panose="02020603050405020304" pitchFamily="18" charset="0"/>
                <a:cs typeface="Times New Roman" panose="02020603050405020304" pitchFamily="18" charset="0"/>
              </a:rPr>
              <a:t>SSE</a:t>
            </a:r>
            <a:r>
              <a:rPr lang="en-US" dirty="0" smtClean="0"/>
              <a:t> are for the pruned tree. The best value for </a:t>
            </a:r>
            <a:r>
              <a:rPr lang="en-US" i="1" dirty="0">
                <a:latin typeface="Symbol" panose="05050102010706020507" pitchFamily="18" charset="2"/>
                <a:cs typeface="Times New Roman" panose="02020603050405020304" pitchFamily="18" charset="0"/>
              </a:rPr>
              <a:t>l</a:t>
            </a:r>
            <a:r>
              <a:rPr lang="en-US" dirty="0" smtClean="0"/>
              <a:t> is determined via CV</a:t>
            </a:r>
          </a:p>
          <a:p>
            <a:r>
              <a:rPr lang="en-US" dirty="0" smtClean="0"/>
              <a:t>There is a nice computational trick ("weakest link pruning") that allows this optimal pruning to be done very fast. See HTF for further discussion.</a:t>
            </a:r>
            <a:endParaRPr lang="en-US" dirty="0"/>
          </a:p>
        </p:txBody>
      </p:sp>
    </p:spTree>
    <p:extLst>
      <p:ext uri="{BB962C8B-B14F-4D97-AF65-F5344CB8AC3E}">
        <p14:creationId xmlns:p14="http://schemas.microsoft.com/office/powerpoint/2010/main" val="10942948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 Ex. (Concrete data)</a:t>
            </a:r>
            <a:endParaRPr lang="en-US" dirty="0"/>
          </a:p>
        </p:txBody>
      </p:sp>
      <p:sp>
        <p:nvSpPr>
          <p:cNvPr id="3" name="Content Placeholder 2"/>
          <p:cNvSpPr>
            <a:spLocks noGrp="1"/>
          </p:cNvSpPr>
          <p:nvPr>
            <p:ph idx="1"/>
          </p:nvPr>
        </p:nvSpPr>
        <p:spPr/>
        <p:txBody>
          <a:bodyPr/>
          <a:lstStyle/>
          <a:p>
            <a:pPr marL="349250" indent="-349250">
              <a:buNone/>
            </a:pPr>
            <a:r>
              <a:rPr lang="en-US" sz="1600" dirty="0"/>
              <a:t>#do not have to standardize or transform predictors to fit trees</a:t>
            </a:r>
          </a:p>
          <a:p>
            <a:pPr marL="349250" indent="-349250">
              <a:buNone/>
            </a:pPr>
            <a:r>
              <a:rPr lang="en-US" sz="1600" dirty="0"/>
              <a:t>library(</a:t>
            </a:r>
            <a:r>
              <a:rPr lang="en-US" sz="1600" dirty="0" err="1"/>
              <a:t>rpart</a:t>
            </a:r>
            <a:r>
              <a:rPr lang="en-US" sz="1600" dirty="0"/>
              <a:t>)</a:t>
            </a:r>
          </a:p>
          <a:p>
            <a:pPr marL="349250" indent="-349250">
              <a:buNone/>
            </a:pPr>
            <a:r>
              <a:rPr lang="en-US" sz="1600" dirty="0"/>
              <a:t>control &lt;- </a:t>
            </a:r>
            <a:r>
              <a:rPr lang="en-US" sz="1600" dirty="0" err="1"/>
              <a:t>rpart.control</a:t>
            </a:r>
            <a:r>
              <a:rPr lang="en-US" sz="1600" dirty="0"/>
              <a:t>(</a:t>
            </a:r>
            <a:r>
              <a:rPr lang="en-US" sz="1600" dirty="0" err="1"/>
              <a:t>minbucket</a:t>
            </a:r>
            <a:r>
              <a:rPr lang="en-US" sz="1600" dirty="0"/>
              <a:t> = 5, </a:t>
            </a:r>
            <a:r>
              <a:rPr lang="en-US" sz="1600" dirty="0" err="1"/>
              <a:t>cp</a:t>
            </a:r>
            <a:r>
              <a:rPr lang="en-US" sz="1600" dirty="0"/>
              <a:t> = </a:t>
            </a:r>
            <a:r>
              <a:rPr lang="en-US" sz="1600" dirty="0" smtClean="0"/>
              <a:t>0.0001</a:t>
            </a:r>
            <a:r>
              <a:rPr lang="en-US" sz="1600" dirty="0"/>
              <a:t>, </a:t>
            </a:r>
            <a:r>
              <a:rPr lang="en-US" sz="1600" dirty="0" err="1"/>
              <a:t>maxsurrogate</a:t>
            </a:r>
            <a:r>
              <a:rPr lang="en-US" sz="1600" dirty="0"/>
              <a:t> = 0, </a:t>
            </a:r>
            <a:r>
              <a:rPr lang="en-US" sz="1600" dirty="0" err="1"/>
              <a:t>usesurrogate</a:t>
            </a:r>
            <a:r>
              <a:rPr lang="en-US" sz="1600" dirty="0"/>
              <a:t> = 0, </a:t>
            </a:r>
            <a:r>
              <a:rPr lang="en-US" sz="1600" dirty="0" err="1"/>
              <a:t>xval</a:t>
            </a:r>
            <a:r>
              <a:rPr lang="en-US" sz="1600" dirty="0"/>
              <a:t> = 10)</a:t>
            </a:r>
          </a:p>
          <a:p>
            <a:pPr marL="349250" indent="-349250">
              <a:buNone/>
            </a:pPr>
            <a:r>
              <a:rPr lang="en-US" sz="1600" dirty="0"/>
              <a:t>CRT.tr &lt;- </a:t>
            </a:r>
            <a:r>
              <a:rPr lang="en-US" sz="1600" dirty="0" err="1"/>
              <a:t>rpart</a:t>
            </a:r>
            <a:r>
              <a:rPr lang="en-US" sz="1600" dirty="0"/>
              <a:t>(Strength ~ .,CRT, method = "</a:t>
            </a:r>
            <a:r>
              <a:rPr lang="en-US" sz="1600" dirty="0" err="1"/>
              <a:t>anova</a:t>
            </a:r>
            <a:r>
              <a:rPr lang="en-US" sz="1600" dirty="0"/>
              <a:t>", control = control)</a:t>
            </a:r>
          </a:p>
          <a:p>
            <a:pPr marL="349250" indent="-349250">
              <a:buNone/>
            </a:pPr>
            <a:r>
              <a:rPr lang="en-US" sz="1600" dirty="0" err="1"/>
              <a:t>plotcp</a:t>
            </a:r>
            <a:r>
              <a:rPr lang="en-US" sz="1600" dirty="0"/>
              <a:t>(CRT.tr</a:t>
            </a:r>
            <a:r>
              <a:rPr lang="en-US" sz="1600" dirty="0" smtClean="0"/>
              <a:t>)  #plot of CV r^2 vs. size</a:t>
            </a:r>
            <a:endParaRPr lang="en-US" sz="1600" dirty="0"/>
          </a:p>
          <a:p>
            <a:pPr marL="349250" indent="-349250">
              <a:buNone/>
            </a:pPr>
            <a:r>
              <a:rPr lang="en-US" sz="1600" dirty="0" err="1"/>
              <a:t>printcp</a:t>
            </a:r>
            <a:r>
              <a:rPr lang="en-US" sz="1600" dirty="0"/>
              <a:t>(CRT.tr)  #same </a:t>
            </a:r>
            <a:r>
              <a:rPr lang="en-US" sz="1600" dirty="0" smtClean="0"/>
              <a:t>info is </a:t>
            </a:r>
            <a:r>
              <a:rPr lang="en-US" sz="1600" dirty="0"/>
              <a:t>in </a:t>
            </a:r>
            <a:r>
              <a:rPr lang="en-US" sz="1600" dirty="0" err="1"/>
              <a:t>CRT.tr$cptable</a:t>
            </a:r>
            <a:endParaRPr lang="en-US" sz="1600" dirty="0"/>
          </a:p>
          <a:p>
            <a:pPr marL="349250" indent="-349250">
              <a:buNone/>
            </a:pPr>
            <a:r>
              <a:rPr lang="en-US" sz="1600" dirty="0" smtClean="0"/>
              <a:t>#prune back to optimal size, according to plot of CV 1-r^2</a:t>
            </a:r>
          </a:p>
          <a:p>
            <a:pPr marL="349250" indent="-349250">
              <a:buNone/>
            </a:pPr>
            <a:r>
              <a:rPr lang="en-US" sz="1600" dirty="0" smtClean="0"/>
              <a:t>CRT.tr1 </a:t>
            </a:r>
            <a:r>
              <a:rPr lang="en-US" sz="1600" dirty="0"/>
              <a:t>&lt;- prune(CRT.tr, </a:t>
            </a:r>
            <a:r>
              <a:rPr lang="en-US" sz="1600" dirty="0" err="1" smtClean="0"/>
              <a:t>cp</a:t>
            </a:r>
            <a:r>
              <a:rPr lang="en-US" sz="1600" dirty="0" smtClean="0"/>
              <a:t>=0.0015)  #approximately the best size pruned tree</a:t>
            </a:r>
            <a:endParaRPr lang="en-US" sz="1600" dirty="0"/>
          </a:p>
          <a:p>
            <a:pPr marL="349250" indent="-349250">
              <a:buNone/>
            </a:pPr>
            <a:r>
              <a:rPr lang="en-US" sz="1600" dirty="0" smtClean="0"/>
              <a:t>CRT.tr1$variable.importance</a:t>
            </a:r>
            <a:endParaRPr lang="en-US" sz="1600" dirty="0"/>
          </a:p>
          <a:p>
            <a:pPr marL="349250" indent="-349250">
              <a:buNone/>
            </a:pPr>
            <a:r>
              <a:rPr lang="en-US" sz="1600" dirty="0"/>
              <a:t>CRT.tr1$cptable[</a:t>
            </a:r>
            <a:r>
              <a:rPr lang="en-US" sz="1600" dirty="0" err="1"/>
              <a:t>nrow</a:t>
            </a:r>
            <a:r>
              <a:rPr lang="en-US" sz="1600" dirty="0"/>
              <a:t>(CRT.tr1$cptable),] #shows training and </a:t>
            </a:r>
            <a:r>
              <a:rPr lang="en-US" sz="1600" dirty="0" smtClean="0"/>
              <a:t>CV 1-r^2</a:t>
            </a:r>
            <a:r>
              <a:rPr lang="en-US" sz="1600" dirty="0"/>
              <a:t>, and other things</a:t>
            </a:r>
          </a:p>
          <a:p>
            <a:pPr marL="349250" indent="-349250">
              <a:buNone/>
            </a:pPr>
            <a:r>
              <a:rPr lang="en-US" sz="1600" dirty="0" smtClean="0"/>
              <a:t>#prune and plot a little smaller tree than the optimal one, just for display</a:t>
            </a:r>
          </a:p>
          <a:p>
            <a:pPr marL="349250" indent="-349250">
              <a:buNone/>
            </a:pPr>
            <a:r>
              <a:rPr lang="en-US" sz="1600" dirty="0" smtClean="0"/>
              <a:t>CRT.tr2 </a:t>
            </a:r>
            <a:r>
              <a:rPr lang="en-US" sz="1600" dirty="0"/>
              <a:t>&lt;- prune(CRT.tr, </a:t>
            </a:r>
            <a:r>
              <a:rPr lang="en-US" sz="1600" dirty="0" err="1" smtClean="0"/>
              <a:t>cp</a:t>
            </a:r>
            <a:r>
              <a:rPr lang="en-US" sz="1600" dirty="0" smtClean="0"/>
              <a:t>=0.007)  #bigger </a:t>
            </a:r>
            <a:r>
              <a:rPr lang="en-US" sz="1600" dirty="0" err="1" smtClean="0"/>
              <a:t>cp</a:t>
            </a:r>
            <a:r>
              <a:rPr lang="en-US" sz="1600" dirty="0" smtClean="0"/>
              <a:t> gives smaller size tree</a:t>
            </a:r>
            <a:endParaRPr lang="en-US" sz="1600" dirty="0"/>
          </a:p>
          <a:p>
            <a:pPr marL="349250" indent="-349250">
              <a:buNone/>
            </a:pPr>
            <a:r>
              <a:rPr lang="en-US" sz="1600" dirty="0" smtClean="0"/>
              <a:t>CRT.tr2</a:t>
            </a:r>
            <a:endParaRPr lang="en-US" sz="1600" dirty="0"/>
          </a:p>
          <a:p>
            <a:pPr marL="349250" indent="-349250">
              <a:buNone/>
            </a:pPr>
            <a:r>
              <a:rPr lang="en-US" sz="1600" dirty="0" smtClean="0"/>
              <a:t>par(</a:t>
            </a:r>
            <a:r>
              <a:rPr lang="en-US" sz="1600" dirty="0" err="1" smtClean="0"/>
              <a:t>cex</a:t>
            </a:r>
            <a:r>
              <a:rPr lang="en-US" sz="1600" dirty="0" smtClean="0"/>
              <a:t>=.9); plot(CRT.tr2, </a:t>
            </a:r>
            <a:r>
              <a:rPr lang="en-US" sz="1600" dirty="0"/>
              <a:t>uniform=F); </a:t>
            </a:r>
            <a:r>
              <a:rPr lang="en-US" sz="1600" dirty="0" smtClean="0"/>
              <a:t>text(CRT.tr2, </a:t>
            </a:r>
            <a:r>
              <a:rPr lang="en-US" sz="1600" dirty="0" err="1"/>
              <a:t>use.n</a:t>
            </a:r>
            <a:r>
              <a:rPr lang="en-US" sz="1600" dirty="0"/>
              <a:t> = </a:t>
            </a:r>
            <a:r>
              <a:rPr lang="en-US" sz="1600" dirty="0" smtClean="0"/>
              <a:t>T); </a:t>
            </a:r>
            <a:r>
              <a:rPr lang="en-US" sz="1600" dirty="0"/>
              <a:t>par(</a:t>
            </a:r>
            <a:r>
              <a:rPr lang="en-US" sz="1600" dirty="0" err="1"/>
              <a:t>cex</a:t>
            </a:r>
            <a:r>
              <a:rPr lang="en-US" sz="1600" dirty="0"/>
              <a:t>=1</a:t>
            </a:r>
            <a:r>
              <a:rPr lang="en-US" sz="1600" dirty="0" smtClean="0"/>
              <a:t>)</a:t>
            </a:r>
          </a:p>
          <a:p>
            <a:pPr marL="349250" indent="-349250">
              <a:buNone/>
            </a:pPr>
            <a:r>
              <a:rPr lang="en-US" sz="1600" dirty="0" smtClean="0"/>
              <a:t>##</a:t>
            </a:r>
          </a:p>
          <a:p>
            <a:pPr marL="349250" indent="-349250">
              <a:buNone/>
            </a:pPr>
            <a:r>
              <a:rPr lang="en-US" sz="1600" dirty="0" err="1" smtClean="0"/>
              <a:t>yhat</a:t>
            </a:r>
            <a:r>
              <a:rPr lang="en-US" sz="1600" dirty="0"/>
              <a:t>&lt;-predict(CRT.tr1); e&lt;-</a:t>
            </a:r>
            <a:r>
              <a:rPr lang="en-US" sz="1600" dirty="0" err="1"/>
              <a:t>CRT$Strength-yhat</a:t>
            </a:r>
            <a:endParaRPr lang="en-US" sz="1600" dirty="0"/>
          </a:p>
          <a:p>
            <a:pPr marL="349250" indent="-349250">
              <a:buNone/>
            </a:pPr>
            <a:r>
              <a:rPr lang="en-US" sz="1600" dirty="0"/>
              <a:t>c(1-var(e)/</a:t>
            </a:r>
            <a:r>
              <a:rPr lang="en-US" sz="1600" dirty="0" err="1"/>
              <a:t>var</a:t>
            </a:r>
            <a:r>
              <a:rPr lang="en-US" sz="1600" dirty="0"/>
              <a:t>(</a:t>
            </a:r>
            <a:r>
              <a:rPr lang="en-US" sz="1600" dirty="0" err="1"/>
              <a:t>CRT$Strength</a:t>
            </a:r>
            <a:r>
              <a:rPr lang="en-US" sz="1600" dirty="0"/>
              <a:t>), 1-CRT.tr1$cptable[</a:t>
            </a:r>
            <a:r>
              <a:rPr lang="en-US" sz="1600" dirty="0" err="1"/>
              <a:t>nrow</a:t>
            </a:r>
            <a:r>
              <a:rPr lang="en-US" sz="1600" dirty="0"/>
              <a:t>(CRT.tr1$cptable),3]) #check to see training r^2 agrees with what is in </a:t>
            </a:r>
            <a:r>
              <a:rPr lang="en-US" sz="1600" dirty="0" err="1"/>
              <a:t>cptable</a:t>
            </a:r>
            <a:endParaRPr lang="en-US" sz="1600" dirty="0"/>
          </a:p>
        </p:txBody>
      </p:sp>
    </p:spTree>
    <p:extLst>
      <p:ext uri="{BB962C8B-B14F-4D97-AF65-F5344CB8AC3E}">
        <p14:creationId xmlns:p14="http://schemas.microsoft.com/office/powerpoint/2010/main" val="4266003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336971" y="790594"/>
                <a:ext cx="4010295" cy="452846"/>
              </a:xfrm>
            </p:spPr>
            <p:txBody>
              <a:bodyPr/>
              <a:lstStyle/>
              <a:p>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𝑟</m:t>
                        </m:r>
                      </m:e>
                      <m:sub>
                        <m:r>
                          <a:rPr lang="en-US" sz="1600" i="1">
                            <a:latin typeface="Cambria Math" panose="02040503050406030204" pitchFamily="18" charset="0"/>
                          </a:rPr>
                          <m:t>𝑐𝑣</m:t>
                        </m:r>
                      </m:sub>
                      <m:sup>
                        <m:r>
                          <a:rPr lang="en-US" sz="1600" i="1">
                            <a:latin typeface="Cambria Math" panose="02040503050406030204" pitchFamily="18" charset="0"/>
                          </a:rPr>
                          <m:t>2</m:t>
                        </m:r>
                      </m:sup>
                    </m:sSubSup>
                  </m:oMath>
                </a14:m>
                <a:r>
                  <a:rPr lang="en-US" sz="1600" dirty="0" smtClean="0"/>
                  <a:t> versus M (</a:t>
                </a:r>
                <a:r>
                  <a:rPr lang="en-US" sz="1600" i="1" dirty="0" smtClean="0">
                    <a:latin typeface="Symbol" pitchFamily="18" charset="2"/>
                  </a:rPr>
                  <a:t>l</a:t>
                </a:r>
                <a:r>
                  <a:rPr lang="en-US" sz="1600" dirty="0" smtClean="0"/>
                  <a:t>) from </a:t>
                </a:r>
                <a:r>
                  <a:rPr lang="en-US" sz="1600" dirty="0" err="1" smtClean="0"/>
                  <a:t>plotcp</a:t>
                </a:r>
                <a:r>
                  <a:rPr lang="en-US" sz="1600" dirty="0" smtClean="0"/>
                  <a:t>()</a:t>
                </a:r>
                <a:endParaRPr lang="en-US" sz="1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336971" y="790594"/>
                <a:ext cx="4010295" cy="452846"/>
              </a:xfrm>
              <a:blipFill rotWithShape="0">
                <a:blip r:embed="rId2"/>
                <a:stretch>
                  <a:fillRect b="-4054"/>
                </a:stretch>
              </a:blipFill>
            </p:spPr>
            <p:txBody>
              <a:bodyPr/>
              <a:lstStyle/>
              <a:p>
                <a:r>
                  <a:rPr lang="en-US">
                    <a:noFill/>
                  </a:rPr>
                  <a:t> </a:t>
                </a:r>
              </a:p>
            </p:txBody>
          </p:sp>
        </mc:Fallback>
      </mc:AlternateContent>
      <p:pic>
        <p:nvPicPr>
          <p:cNvPr id="3" name="Picture 2"/>
          <p:cNvPicPr>
            <a:picLocks noChangeAspect="1"/>
          </p:cNvPicPr>
          <p:nvPr/>
        </p:nvPicPr>
        <p:blipFill rotWithShape="1">
          <a:blip r:embed="rId3"/>
          <a:srcRect t="-176" r="23578" b="22191"/>
          <a:stretch/>
        </p:blipFill>
        <p:spPr>
          <a:xfrm>
            <a:off x="290635" y="1283771"/>
            <a:ext cx="5279812" cy="5367401"/>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6030686" y="1404257"/>
                <a:ext cx="2971800" cy="5355312"/>
              </a:xfrm>
              <a:prstGeom prst="rect">
                <a:avLst/>
              </a:prstGeom>
              <a:noFill/>
            </p:spPr>
            <p:txBody>
              <a:bodyPr wrap="square" rtlCol="0">
                <a:spAutoFit/>
              </a:bodyPr>
              <a:lstStyle/>
              <a:p>
                <a:r>
                  <a:rPr lang="en-US" dirty="0" smtClean="0"/>
                  <a:t>The horizontal line is the lowest 1-</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𝑐𝑣</m:t>
                        </m:r>
                      </m:sub>
                      <m:sup>
                        <m:r>
                          <a:rPr lang="en-US" b="0" i="1" smtClean="0">
                            <a:latin typeface="Cambria Math" panose="02040503050406030204" pitchFamily="18" charset="0"/>
                          </a:rPr>
                          <m:t>2</m:t>
                        </m:r>
                      </m:sup>
                    </m:sSubSup>
                  </m:oMath>
                </a14:m>
                <a:r>
                  <a:rPr lang="en-US" dirty="0" smtClean="0"/>
                  <a:t> plus one SE</a:t>
                </a:r>
              </a:p>
              <a:p>
                <a:endParaRPr lang="en-US" dirty="0"/>
              </a:p>
              <a:p>
                <a:r>
                  <a:rPr lang="en-US" dirty="0" smtClean="0"/>
                  <a:t>A common strategy is to choose best size (M), or equivalently the best complexity parameter </a:t>
                </a:r>
                <a:r>
                  <a:rPr lang="en-US" dirty="0" err="1" smtClean="0"/>
                  <a:t>cp</a:t>
                </a:r>
                <a:r>
                  <a:rPr lang="en-US" dirty="0" smtClean="0"/>
                  <a:t> (</a:t>
                </a:r>
                <a:r>
                  <a:rPr lang="en-US" i="1" dirty="0">
                    <a:latin typeface="Symbol" pitchFamily="18" charset="2"/>
                  </a:rPr>
                  <a:t>l</a:t>
                </a:r>
                <a:r>
                  <a:rPr lang="en-US" dirty="0" smtClean="0"/>
                  <a:t>), as the left-most value below the horizontal line (around size = 50 in this plot)</a:t>
                </a:r>
              </a:p>
              <a:p>
                <a:endParaRPr lang="en-US" dirty="0"/>
              </a:p>
              <a:p>
                <a:r>
                  <a:rPr lang="en-US" dirty="0" smtClean="0"/>
                  <a:t>Or simply choosing the best size or </a:t>
                </a:r>
                <a:r>
                  <a:rPr lang="en-US" dirty="0" err="1" smtClean="0"/>
                  <a:t>cp</a:t>
                </a:r>
                <a:r>
                  <a:rPr lang="en-US" dirty="0" smtClean="0"/>
                  <a:t> as the one with minimum 1-</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𝑐𝑣</m:t>
                        </m:r>
                      </m:sub>
                      <m:sup>
                        <m:r>
                          <a:rPr lang="en-US" i="1">
                            <a:latin typeface="Cambria Math" panose="02040503050406030204" pitchFamily="18" charset="0"/>
                          </a:rPr>
                          <m:t>2</m:t>
                        </m:r>
                      </m:sup>
                    </m:sSubSup>
                  </m:oMath>
                </a14:m>
                <a:r>
                  <a:rPr lang="en-US" dirty="0"/>
                  <a:t> </a:t>
                </a:r>
                <a:r>
                  <a:rPr lang="en-US" dirty="0" smtClean="0"/>
                  <a:t>usually gives the model with the best predictive power (albeit larger than using the rule above)</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030686" y="1404257"/>
                <a:ext cx="2971800" cy="5355312"/>
              </a:xfrm>
              <a:prstGeom prst="rect">
                <a:avLst/>
              </a:prstGeom>
              <a:blipFill rotWithShape="0">
                <a:blip r:embed="rId4"/>
                <a:stretch>
                  <a:fillRect l="-1639" t="-569" r="-3279" b="-796"/>
                </a:stretch>
              </a:blipFill>
            </p:spPr>
            <p:txBody>
              <a:bodyPr/>
              <a:lstStyle/>
              <a:p>
                <a:r>
                  <a:rPr lang="en-US">
                    <a:noFill/>
                  </a:rPr>
                  <a:t> </a:t>
                </a:r>
              </a:p>
            </p:txBody>
          </p:sp>
        </mc:Fallback>
      </mc:AlternateContent>
    </p:spTree>
    <p:extLst>
      <p:ext uri="{BB962C8B-B14F-4D97-AF65-F5344CB8AC3E}">
        <p14:creationId xmlns:p14="http://schemas.microsoft.com/office/powerpoint/2010/main" val="6059265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pruned tree</a:t>
            </a:r>
            <a:br>
              <a:rPr lang="en-US" dirty="0" smtClean="0"/>
            </a:br>
            <a:r>
              <a:rPr lang="en-US" dirty="0" smtClean="0"/>
              <a:t>(but a little smaller than the best tree)</a:t>
            </a:r>
            <a:endParaRPr lang="en-US" dirty="0"/>
          </a:p>
        </p:txBody>
      </p:sp>
      <p:pic>
        <p:nvPicPr>
          <p:cNvPr id="4" name="Picture 3"/>
          <p:cNvPicPr>
            <a:picLocks noChangeAspect="1"/>
          </p:cNvPicPr>
          <p:nvPr/>
        </p:nvPicPr>
        <p:blipFill rotWithShape="1">
          <a:blip r:embed="rId2"/>
          <a:srcRect l="4956" t="7278" r="23377" b="27985"/>
          <a:stretch/>
        </p:blipFill>
        <p:spPr>
          <a:xfrm>
            <a:off x="206828" y="1841757"/>
            <a:ext cx="8784771" cy="4973562"/>
          </a:xfrm>
          <a:prstGeom prst="rect">
            <a:avLst/>
          </a:prstGeom>
        </p:spPr>
      </p:pic>
    </p:spTree>
    <p:extLst>
      <p:ext uri="{BB962C8B-B14F-4D97-AF65-F5344CB8AC3E}">
        <p14:creationId xmlns:p14="http://schemas.microsoft.com/office/powerpoint/2010/main" val="30314329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147918"/>
            <a:ext cx="4068055" cy="6481482"/>
          </a:xfrm>
        </p:spPr>
        <p:txBody>
          <a:bodyPr/>
          <a:lstStyle/>
          <a:p>
            <a:pPr marL="349250" indent="-349250">
              <a:buNone/>
            </a:pPr>
            <a:r>
              <a:rPr lang="en-US" sz="1200" dirty="0" smtClean="0"/>
              <a:t>node</a:t>
            </a:r>
            <a:r>
              <a:rPr lang="en-US" sz="1200" dirty="0"/>
              <a:t>), split, n, deviance, </a:t>
            </a:r>
            <a:r>
              <a:rPr lang="en-US" sz="1200" dirty="0" err="1"/>
              <a:t>yval</a:t>
            </a:r>
            <a:endParaRPr lang="en-US" sz="1200" dirty="0"/>
          </a:p>
          <a:p>
            <a:pPr marL="349250" indent="-349250">
              <a:buNone/>
            </a:pPr>
            <a:r>
              <a:rPr lang="en-US" sz="1200" dirty="0"/>
              <a:t>      * denotes terminal node</a:t>
            </a:r>
          </a:p>
          <a:p>
            <a:pPr marL="349250" indent="-349250">
              <a:buNone/>
            </a:pPr>
            <a:endParaRPr lang="en-US" sz="1200" dirty="0"/>
          </a:p>
          <a:p>
            <a:pPr marL="349250" indent="-349250">
              <a:buNone/>
            </a:pPr>
            <a:r>
              <a:rPr lang="en-US" sz="1200" dirty="0"/>
              <a:t>  1) root 1030 287175.20000 35.81796  </a:t>
            </a:r>
          </a:p>
          <a:p>
            <a:pPr marL="349250" indent="-349250">
              <a:buNone/>
            </a:pPr>
            <a:r>
              <a:rPr lang="en-US" sz="1200" dirty="0"/>
              <a:t>    2) Age&lt; 21 324  49754.23000 23.54123  </a:t>
            </a:r>
          </a:p>
          <a:p>
            <a:pPr marL="349250" indent="-349250">
              <a:buNone/>
            </a:pPr>
            <a:r>
              <a:rPr lang="en-US" sz="1200" dirty="0"/>
              <a:t>      4) Cement&lt; 354.5 230  18387.25000 18.70622  </a:t>
            </a:r>
          </a:p>
          <a:p>
            <a:pPr marL="349250" indent="-349250">
              <a:buNone/>
            </a:pPr>
            <a:r>
              <a:rPr lang="en-US" sz="1200" dirty="0"/>
              <a:t>        8) Age&lt; 10.5 173   9063.38200 15.71393  </a:t>
            </a:r>
          </a:p>
          <a:p>
            <a:pPr marL="349250" indent="-349250">
              <a:buNone/>
            </a:pPr>
            <a:r>
              <a:rPr lang="en-US" sz="1200" dirty="0"/>
              <a:t>         16) Cement&lt; 255.25 111   2983.66300 13.07559 *</a:t>
            </a:r>
          </a:p>
          <a:p>
            <a:pPr marL="349250" indent="-349250">
              <a:buNone/>
            </a:pPr>
            <a:r>
              <a:rPr lang="en-US" sz="1200" dirty="0"/>
              <a:t>         17) Cement&gt;=255.25 62   3923.75900 20.43742 *</a:t>
            </a:r>
          </a:p>
          <a:p>
            <a:pPr marL="349250" indent="-349250">
              <a:buNone/>
            </a:pPr>
            <a:r>
              <a:rPr lang="en-US" sz="1200" dirty="0"/>
              <a:t>        9) Age&gt;=10.5 57   3073.50100 27.78807 *</a:t>
            </a:r>
          </a:p>
          <a:p>
            <a:pPr marL="349250" indent="-349250">
              <a:buNone/>
            </a:pPr>
            <a:r>
              <a:rPr lang="en-US" sz="1200" dirty="0"/>
              <a:t>      5) Cement&gt;=354.5 94  12834.18000 35.37160  </a:t>
            </a:r>
          </a:p>
          <a:p>
            <a:pPr marL="349250" indent="-349250">
              <a:buNone/>
            </a:pPr>
            <a:r>
              <a:rPr lang="en-US" sz="1200" dirty="0"/>
              <a:t>       10) Water&gt;=183.05 36   3801.30200 27.91917 *</a:t>
            </a:r>
          </a:p>
          <a:p>
            <a:pPr marL="349250" indent="-349250">
              <a:buNone/>
            </a:pPr>
            <a:r>
              <a:rPr lang="en-US" sz="1200" dirty="0"/>
              <a:t>       11) Water&lt; 183.05 58   5792.48500 39.99724  </a:t>
            </a:r>
          </a:p>
          <a:p>
            <a:pPr marL="349250" indent="-349250">
              <a:buNone/>
            </a:pPr>
            <a:r>
              <a:rPr lang="en-US" sz="1200" dirty="0"/>
              <a:t>         22) Age&lt; 5 28    913.24500 32.86000 *</a:t>
            </a:r>
          </a:p>
          <a:p>
            <a:pPr marL="349250" indent="-349250">
              <a:buNone/>
            </a:pPr>
            <a:r>
              <a:rPr lang="en-US" sz="1200" dirty="0"/>
              <a:t>         23) Age&gt;=5 30   2121.67600 46.65867 *</a:t>
            </a:r>
          </a:p>
          <a:p>
            <a:pPr marL="349250" indent="-349250">
              <a:buNone/>
            </a:pPr>
            <a:r>
              <a:rPr lang="en-US" sz="1200" dirty="0"/>
              <a:t>    3) Age&gt;=21 706 166177.90000 41.45204  </a:t>
            </a:r>
          </a:p>
          <a:p>
            <a:pPr marL="349250" indent="-349250">
              <a:buNone/>
            </a:pPr>
            <a:r>
              <a:rPr lang="en-US" sz="1200" dirty="0"/>
              <a:t>      6) Cement&lt; 355.95 547  88933.96000 36.95020  </a:t>
            </a:r>
          </a:p>
          <a:p>
            <a:pPr marL="349250" indent="-349250">
              <a:buNone/>
            </a:pPr>
            <a:r>
              <a:rPr lang="en-US" sz="1200" dirty="0"/>
              <a:t>       12) Cement&lt; 164.8 126  10420.69000 25.99714  </a:t>
            </a:r>
          </a:p>
          <a:p>
            <a:pPr marL="349250" indent="-349250">
              <a:buNone/>
            </a:pPr>
            <a:r>
              <a:rPr lang="en-US" sz="1200" dirty="0"/>
              <a:t>         24) Slag&lt; 115.5 33    484.49760 14.71152 *</a:t>
            </a:r>
          </a:p>
          <a:p>
            <a:pPr marL="349250" indent="-349250">
              <a:buNone/>
            </a:pPr>
            <a:r>
              <a:rPr lang="en-US" sz="1200" dirty="0"/>
              <a:t>         25) Slag&gt;=115.5 93   4241.72600 30.00172 *</a:t>
            </a:r>
          </a:p>
          <a:p>
            <a:pPr marL="349250" indent="-349250">
              <a:buNone/>
            </a:pPr>
            <a:r>
              <a:rPr lang="en-US" sz="1200" dirty="0"/>
              <a:t>       13) Cement&gt;=164.8 421  58873.04000 40.22831  </a:t>
            </a:r>
          </a:p>
          <a:p>
            <a:pPr marL="349250" indent="-349250">
              <a:buNone/>
            </a:pPr>
            <a:r>
              <a:rPr lang="en-US" sz="1200" dirty="0"/>
              <a:t>         26) Water&gt;=176 276  27953.72000 36.48475  </a:t>
            </a:r>
          </a:p>
          <a:p>
            <a:pPr marL="349250" indent="-349250">
              <a:buNone/>
            </a:pPr>
            <a:r>
              <a:rPr lang="en-US" sz="1200" dirty="0"/>
              <a:t>           52) Slag&lt; 13 143   7604.80700 31.46049  </a:t>
            </a:r>
          </a:p>
          <a:p>
            <a:pPr marL="349250" indent="-349250">
              <a:buNone/>
            </a:pPr>
            <a:r>
              <a:rPr lang="en-US" sz="1200" dirty="0"/>
              <a:t>            104) </a:t>
            </a:r>
            <a:r>
              <a:rPr lang="en-US" sz="1200" dirty="0" err="1"/>
              <a:t>CAgg</a:t>
            </a:r>
            <a:r>
              <a:rPr lang="en-US" sz="1200" dirty="0"/>
              <a:t>&gt;=1072.1 17    286.76640 21.17294 *</a:t>
            </a:r>
          </a:p>
          <a:p>
            <a:pPr marL="349250" indent="-349250">
              <a:buNone/>
            </a:pPr>
            <a:r>
              <a:rPr lang="en-US" sz="1200" dirty="0"/>
              <a:t>            105) </a:t>
            </a:r>
            <a:r>
              <a:rPr lang="en-US" sz="1200" dirty="0" err="1"/>
              <a:t>CAgg</a:t>
            </a:r>
            <a:r>
              <a:rPr lang="en-US" sz="1200" dirty="0"/>
              <a:t>&lt; 1072.1 126   5276.12300 32.84849 *</a:t>
            </a:r>
          </a:p>
          <a:p>
            <a:pPr marL="349250" indent="-349250">
              <a:buNone/>
            </a:pPr>
            <a:r>
              <a:rPr lang="en-US" sz="1200" dirty="0"/>
              <a:t>           53) Slag&gt;=13 133  12857.96000 41.88677  </a:t>
            </a:r>
          </a:p>
          <a:p>
            <a:pPr marL="349250" indent="-349250">
              <a:buNone/>
            </a:pPr>
            <a:r>
              <a:rPr lang="en-US" sz="1200" dirty="0"/>
              <a:t>            106) Cement&lt; 265.5 70   5072.34100 37.44357 *</a:t>
            </a:r>
          </a:p>
          <a:p>
            <a:pPr marL="349250" indent="-349250">
              <a:buNone/>
            </a:pPr>
            <a:r>
              <a:rPr lang="en-US" sz="1200" dirty="0"/>
              <a:t>            107) Cement&gt;=265.5 63   4868.19400 46.82365 *</a:t>
            </a:r>
          </a:p>
          <a:p>
            <a:pPr marL="349250" indent="-349250">
              <a:buNone/>
            </a:pPr>
            <a:r>
              <a:rPr lang="en-US" sz="1200" dirty="0"/>
              <a:t>        </a:t>
            </a:r>
          </a:p>
        </p:txBody>
      </p:sp>
      <p:sp>
        <p:nvSpPr>
          <p:cNvPr id="4" name="Content Placeholder 2"/>
          <p:cNvSpPr txBox="1">
            <a:spLocks/>
          </p:cNvSpPr>
          <p:nvPr/>
        </p:nvSpPr>
        <p:spPr bwMode="auto">
          <a:xfrm>
            <a:off x="4673170" y="2743200"/>
            <a:ext cx="406805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9250" indent="-349250">
              <a:buFontTx/>
              <a:buNone/>
            </a:pPr>
            <a:r>
              <a:rPr lang="en-US" sz="1200" kern="0" dirty="0" smtClean="0"/>
              <a:t>         27) Water&lt; 176 145  19688.94000 47.35400  </a:t>
            </a:r>
          </a:p>
          <a:p>
            <a:pPr marL="349250" indent="-349250">
              <a:buFontTx/>
              <a:buNone/>
            </a:pPr>
            <a:r>
              <a:rPr lang="en-US" sz="1200" kern="0" dirty="0" smtClean="0"/>
              <a:t>           54) Slag&lt; 47.65 91   7681.11800 42.52582  </a:t>
            </a:r>
          </a:p>
          <a:p>
            <a:pPr marL="349250" indent="-349250">
              <a:buFontTx/>
              <a:buNone/>
            </a:pPr>
            <a:r>
              <a:rPr lang="en-US" sz="1200" kern="0" dirty="0" smtClean="0"/>
              <a:t>            108) Cement&lt; 203.35 33   1420.37200 35.65606 *</a:t>
            </a:r>
          </a:p>
          <a:p>
            <a:pPr marL="349250" indent="-349250">
              <a:buFontTx/>
              <a:buNone/>
            </a:pPr>
            <a:r>
              <a:rPr lang="en-US" sz="1200" kern="0" dirty="0" smtClean="0"/>
              <a:t>            109) Cement&gt;=203.35 58   3817.25400 46.43448 *</a:t>
            </a:r>
          </a:p>
          <a:p>
            <a:pPr marL="349250" indent="-349250">
              <a:buFontTx/>
              <a:buNone/>
            </a:pPr>
            <a:r>
              <a:rPr lang="en-US" sz="1200" kern="0" dirty="0" smtClean="0"/>
              <a:t>           55) Slag&gt;=47.65 54   6311.66400 55.49037 *</a:t>
            </a:r>
          </a:p>
          <a:p>
            <a:pPr marL="349250" indent="-349250">
              <a:buFontTx/>
              <a:buNone/>
            </a:pPr>
            <a:r>
              <a:rPr lang="en-US" sz="1200" kern="0" dirty="0" smtClean="0"/>
              <a:t>      7) Cement&gt;=355.95 159  28020.16000 56.93950  </a:t>
            </a:r>
          </a:p>
          <a:p>
            <a:pPr marL="349250" indent="-349250">
              <a:buFontTx/>
              <a:buNone/>
            </a:pPr>
            <a:r>
              <a:rPr lang="en-US" sz="1200" kern="0" dirty="0" smtClean="0"/>
              <a:t>       14) Water&gt;=183.05 65   7903.75400 46.73969  </a:t>
            </a:r>
          </a:p>
          <a:p>
            <a:pPr marL="349250" indent="-349250">
              <a:buFontTx/>
              <a:buNone/>
            </a:pPr>
            <a:r>
              <a:rPr lang="en-US" sz="1200" kern="0" dirty="0" smtClean="0"/>
              <a:t>         28) Slag&lt; 136 60   5270.86800 44.92100  </a:t>
            </a:r>
          </a:p>
          <a:p>
            <a:pPr marL="349250" indent="-349250">
              <a:buFontTx/>
              <a:buNone/>
            </a:pPr>
            <a:r>
              <a:rPr lang="en-US" sz="1200" kern="0" dirty="0" smtClean="0"/>
              <a:t>           56) Cement&lt; 477.5 41   1731.99300 40.43098 *</a:t>
            </a:r>
          </a:p>
          <a:p>
            <a:pPr marL="349250" indent="-349250">
              <a:buFontTx/>
              <a:buNone/>
            </a:pPr>
            <a:r>
              <a:rPr lang="en-US" sz="1200" kern="0" dirty="0" smtClean="0"/>
              <a:t>           57) Cement&gt;=477.5 19    928.64360 54.61000 *</a:t>
            </a:r>
          </a:p>
          <a:p>
            <a:pPr marL="349250" indent="-349250">
              <a:buFontTx/>
              <a:buNone/>
            </a:pPr>
            <a:r>
              <a:rPr lang="en-US" sz="1200" kern="0" dirty="0" smtClean="0"/>
              <a:t>         29) Slag&gt;=136 5     52.92572 68.56400 *</a:t>
            </a:r>
          </a:p>
          <a:p>
            <a:pPr marL="349250" indent="-349250">
              <a:buFontTx/>
              <a:buNone/>
            </a:pPr>
            <a:r>
              <a:rPr lang="en-US" sz="1200" kern="0" dirty="0" smtClean="0"/>
              <a:t>       15) Water&lt; 183.05 94   8677.97700 63.99255  </a:t>
            </a:r>
          </a:p>
          <a:p>
            <a:pPr marL="349250" indent="-349250">
              <a:buFontTx/>
              <a:buNone/>
            </a:pPr>
            <a:r>
              <a:rPr lang="en-US" sz="1200" kern="0" dirty="0" smtClean="0"/>
              <a:t>         30) Slag&lt; 170.1 76   5661.75300 61.55013 *</a:t>
            </a:r>
          </a:p>
          <a:p>
            <a:pPr marL="349250" indent="-349250">
              <a:buFontTx/>
              <a:buNone/>
            </a:pPr>
            <a:r>
              <a:rPr lang="en-US" sz="1200" kern="0" dirty="0" smtClean="0"/>
              <a:t>         31) Slag&gt;=170.1 18    648.61360 74.30500 *</a:t>
            </a:r>
            <a:endParaRPr lang="en-US" sz="1200" kern="0" dirty="0"/>
          </a:p>
        </p:txBody>
      </p:sp>
    </p:spTree>
    <p:extLst>
      <p:ext uri="{BB962C8B-B14F-4D97-AF65-F5344CB8AC3E}">
        <p14:creationId xmlns:p14="http://schemas.microsoft.com/office/powerpoint/2010/main" val="121806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b_3_logistic_reg_plot.jpg"/>
          <p:cNvPicPr>
            <a:picLocks noChangeAspect="1"/>
          </p:cNvPicPr>
          <p:nvPr/>
        </p:nvPicPr>
        <p:blipFill>
          <a:blip r:embed="rId3" cstate="print"/>
          <a:stretch>
            <a:fillRect/>
          </a:stretch>
        </p:blipFill>
        <p:spPr>
          <a:xfrm>
            <a:off x="1046656" y="1806226"/>
            <a:ext cx="6943248" cy="5038463"/>
          </a:xfrm>
          <a:prstGeom prst="rect">
            <a:avLst/>
          </a:prstGeom>
        </p:spPr>
      </p:pic>
      <p:sp>
        <p:nvSpPr>
          <p:cNvPr id="3" name="Title 2"/>
          <p:cNvSpPr>
            <a:spLocks noGrp="1"/>
          </p:cNvSpPr>
          <p:nvPr>
            <p:ph type="title"/>
          </p:nvPr>
        </p:nvSpPr>
        <p:spPr/>
        <p:txBody>
          <a:bodyPr/>
          <a:lstStyle/>
          <a:p>
            <a:r>
              <a:rPr lang="en-US" dirty="0" smtClean="0"/>
              <a:t>An S-shaped function with multivariate input</a:t>
            </a:r>
            <a:endParaRPr lang="en-US" dirty="0"/>
          </a:p>
        </p:txBody>
      </p:sp>
      <p:sp>
        <p:nvSpPr>
          <p:cNvPr id="4" name="Content Placeholder 3"/>
          <p:cNvSpPr>
            <a:spLocks noGrp="1"/>
          </p:cNvSpPr>
          <p:nvPr>
            <p:ph idx="1"/>
          </p:nvPr>
        </p:nvSpPr>
        <p:spPr>
          <a:xfrm>
            <a:off x="457200" y="1219200"/>
            <a:ext cx="8229600" cy="1009095"/>
          </a:xfrm>
        </p:spPr>
        <p:txBody>
          <a:bodyPr/>
          <a:lstStyle/>
          <a:p>
            <a:r>
              <a:rPr lang="en-US" dirty="0" smtClean="0"/>
              <a:t>Recall that this is what the S-shaped logistic function looks like when there are multiple input variables</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What is the best size tree for the concrete example?</a:t>
                </a:r>
              </a:p>
              <a:p>
                <a:r>
                  <a:rPr lang="en-US" dirty="0" smtClean="0"/>
                  <a:t>What is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𝑐𝑣</m:t>
                        </m:r>
                      </m:sub>
                      <m:sup>
                        <m:r>
                          <a:rPr lang="en-US" i="1">
                            <a:latin typeface="Cambria Math" panose="02040503050406030204" pitchFamily="18" charset="0"/>
                          </a:rPr>
                          <m:t>2</m:t>
                        </m:r>
                      </m:sup>
                    </m:sSubSup>
                  </m:oMath>
                </a14:m>
                <a:r>
                  <a:rPr lang="en-US" dirty="0" smtClean="0"/>
                  <a:t> for the best tree?</a:t>
                </a:r>
              </a:p>
              <a:p>
                <a:r>
                  <a:rPr lang="en-US" dirty="0" smtClean="0"/>
                  <a:t>Provide an interpretation of the </a:t>
                </a:r>
                <a:r>
                  <a:rPr lang="en-US" smtClean="0"/>
                  <a:t>model and which </a:t>
                </a:r>
                <a:r>
                  <a:rPr lang="en-US" dirty="0" smtClean="0"/>
                  <a:t>predictor variables are most important</a:t>
                </a:r>
              </a:p>
              <a:p>
                <a:r>
                  <a:rPr lang="en-US" dirty="0" smtClean="0"/>
                  <a:t>Do there appear to be any interactions between Age and any other predictor?</a:t>
                </a:r>
              </a:p>
              <a:p>
                <a:r>
                  <a:rPr lang="en-US" dirty="0" smtClean="0"/>
                  <a:t>To </a:t>
                </a:r>
                <a:r>
                  <a:rPr lang="en-US" dirty="0"/>
                  <a:t>grow the initial tree larger (it is better to overgrow the initial tree, then prune it back) you can decrease </a:t>
                </a:r>
                <a:r>
                  <a:rPr lang="en-US" dirty="0" err="1" smtClean="0"/>
                  <a:t>minbucket</a:t>
                </a:r>
                <a:r>
                  <a:rPr lang="en-US" dirty="0" smtClean="0"/>
                  <a:t> </a:t>
                </a:r>
                <a:r>
                  <a:rPr lang="en-US" dirty="0"/>
                  <a:t>and/or </a:t>
                </a:r>
                <a:r>
                  <a:rPr lang="en-US" dirty="0" err="1" smtClean="0"/>
                  <a:t>cp</a:t>
                </a:r>
                <a:endParaRPr lang="en-US" dirty="0"/>
              </a:p>
              <a:p>
                <a:r>
                  <a:rPr lang="en-US" dirty="0" smtClean="0"/>
                  <a:t>What is the variable importance measure for trees?</a:t>
                </a:r>
              </a:p>
              <a:p>
                <a:r>
                  <a:rPr lang="en-US" dirty="0"/>
                  <a:t>For large trees that are difficult to interpret, ALE or PD plots can be used, just like for neural </a:t>
                </a:r>
                <a:r>
                  <a:rPr lang="en-US" dirty="0" smtClean="0"/>
                  <a:t>networks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824" r="-1407"/>
                </a:stretch>
              </a:blipFill>
            </p:spPr>
            <p:txBody>
              <a:bodyPr/>
              <a:lstStyle/>
              <a:p>
                <a:r>
                  <a:rPr lang="en-US">
                    <a:noFill/>
                  </a:rPr>
                  <a:t> </a:t>
                </a:r>
              </a:p>
            </p:txBody>
          </p:sp>
        </mc:Fallback>
      </mc:AlternateContent>
    </p:spTree>
    <p:extLst>
      <p:ext uri="{BB962C8B-B14F-4D97-AF65-F5344CB8AC3E}">
        <p14:creationId xmlns:p14="http://schemas.microsoft.com/office/powerpoint/2010/main" val="29764245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Assessment of Variable Importance</a:t>
            </a:r>
            <a:endParaRPr lang="en-US" dirty="0"/>
          </a:p>
        </p:txBody>
      </p:sp>
      <p:sp>
        <p:nvSpPr>
          <p:cNvPr id="3" name="Content Placeholder 2"/>
          <p:cNvSpPr>
            <a:spLocks noGrp="1"/>
          </p:cNvSpPr>
          <p:nvPr>
            <p:ph idx="1"/>
          </p:nvPr>
        </p:nvSpPr>
        <p:spPr/>
        <p:txBody>
          <a:bodyPr/>
          <a:lstStyle/>
          <a:p>
            <a:pPr lvl="0"/>
            <a:r>
              <a:rPr lang="en-US" dirty="0" smtClean="0">
                <a:solidFill>
                  <a:srgbClr val="000000"/>
                </a:solidFill>
              </a:rPr>
              <a:t>For a visual assessment of the importance of each predictor in a tree, inspect the tree graph. The importance of </a:t>
            </a:r>
            <a:r>
              <a:rPr lang="en-US" i="1" dirty="0" err="1" smtClean="0">
                <a:solidFill>
                  <a:srgbClr val="000000"/>
                </a:solidFill>
                <a:latin typeface="Times New Roman" panose="02020603050405020304" pitchFamily="18" charset="0"/>
                <a:cs typeface="Times New Roman" panose="02020603050405020304" pitchFamily="18" charset="0"/>
              </a:rPr>
              <a:t>x</a:t>
            </a:r>
            <a:r>
              <a:rPr lang="en-US" i="1" baseline="-25000" dirty="0" err="1" smtClean="0">
                <a:solidFill>
                  <a:srgbClr val="000000"/>
                </a:solidFill>
                <a:latin typeface="Times New Roman" panose="02020603050405020304" pitchFamily="18" charset="0"/>
                <a:cs typeface="Times New Roman" panose="02020603050405020304" pitchFamily="18" charset="0"/>
              </a:rPr>
              <a:t>j</a:t>
            </a:r>
            <a:r>
              <a:rPr lang="en-US" dirty="0" smtClean="0">
                <a:solidFill>
                  <a:srgbClr val="000000"/>
                </a:solidFill>
              </a:rPr>
              <a:t>  is reflected by how many times it appears in internal nodes, how close they are to the root node, and the length of the branch for that split (if using </a:t>
            </a:r>
            <a:r>
              <a:rPr lang="en-US" dirty="0">
                <a:solidFill>
                  <a:srgbClr val="000000"/>
                </a:solidFill>
              </a:rPr>
              <a:t>uniform=F </a:t>
            </a:r>
            <a:r>
              <a:rPr lang="en-US" dirty="0" smtClean="0">
                <a:solidFill>
                  <a:srgbClr val="000000"/>
                </a:solidFill>
              </a:rPr>
              <a:t>in </a:t>
            </a:r>
            <a:r>
              <a:rPr lang="en-US" dirty="0" err="1" smtClean="0">
                <a:solidFill>
                  <a:srgbClr val="000000"/>
                </a:solidFill>
              </a:rPr>
              <a:t>plot.rpart</a:t>
            </a:r>
            <a:r>
              <a:rPr lang="en-US" dirty="0" smtClean="0">
                <a:solidFill>
                  <a:srgbClr val="000000"/>
                </a:solidFill>
              </a:rPr>
              <a:t>) </a:t>
            </a:r>
            <a:endParaRPr lang="en-US" dirty="0">
              <a:solidFill>
                <a:srgbClr val="000000"/>
              </a:solidFill>
            </a:endParaRPr>
          </a:p>
          <a:p>
            <a:pPr lvl="0"/>
            <a:r>
              <a:rPr lang="en-US" dirty="0" smtClean="0">
                <a:solidFill>
                  <a:srgbClr val="000000"/>
                </a:solidFill>
              </a:rPr>
              <a:t>For </a:t>
            </a:r>
            <a:r>
              <a:rPr lang="en-US" dirty="0">
                <a:solidFill>
                  <a:srgbClr val="000000"/>
                </a:solidFill>
              </a:rPr>
              <a:t>a </a:t>
            </a:r>
            <a:r>
              <a:rPr lang="en-US" dirty="0" smtClean="0">
                <a:solidFill>
                  <a:srgbClr val="000000"/>
                </a:solidFill>
              </a:rPr>
              <a:t>numerical measure of the </a:t>
            </a:r>
            <a:r>
              <a:rPr lang="en-US" dirty="0">
                <a:solidFill>
                  <a:srgbClr val="000000"/>
                </a:solidFill>
              </a:rPr>
              <a:t>importance of </a:t>
            </a:r>
            <a:r>
              <a:rPr lang="en-US" i="1" dirty="0" err="1" smtClean="0">
                <a:solidFill>
                  <a:srgbClr val="000000"/>
                </a:solidFill>
                <a:latin typeface="Times New Roman" panose="02020603050405020304" pitchFamily="18" charset="0"/>
                <a:cs typeface="Times New Roman" panose="02020603050405020304" pitchFamily="18" charset="0"/>
              </a:rPr>
              <a:t>x</a:t>
            </a:r>
            <a:r>
              <a:rPr lang="en-US" i="1" baseline="-25000" dirty="0" err="1" smtClean="0">
                <a:solidFill>
                  <a:srgbClr val="000000"/>
                </a:solidFill>
                <a:latin typeface="Times New Roman" panose="02020603050405020304" pitchFamily="18" charset="0"/>
                <a:cs typeface="Times New Roman" panose="02020603050405020304" pitchFamily="18" charset="0"/>
              </a:rPr>
              <a:t>j</a:t>
            </a:r>
            <a:r>
              <a:rPr lang="en-US" dirty="0" smtClean="0">
                <a:solidFill>
                  <a:srgbClr val="000000"/>
                </a:solidFill>
              </a:rPr>
              <a:t>, sum the reductions in deviance for each internal node for which the split is based on the same predictor </a:t>
            </a:r>
            <a:r>
              <a:rPr lang="en-US" i="1" dirty="0" err="1">
                <a:solidFill>
                  <a:srgbClr val="000000"/>
                </a:solidFill>
                <a:latin typeface="Times New Roman" panose="02020603050405020304" pitchFamily="18" charset="0"/>
                <a:cs typeface="Times New Roman" panose="02020603050405020304" pitchFamily="18" charset="0"/>
              </a:rPr>
              <a:t>x</a:t>
            </a:r>
            <a:r>
              <a:rPr lang="en-US" i="1" baseline="-25000" dirty="0" err="1">
                <a:solidFill>
                  <a:srgbClr val="000000"/>
                </a:solidFill>
                <a:latin typeface="Times New Roman" panose="02020603050405020304" pitchFamily="18" charset="0"/>
                <a:cs typeface="Times New Roman" panose="02020603050405020304" pitchFamily="18" charset="0"/>
              </a:rPr>
              <a:t>j</a:t>
            </a:r>
            <a:r>
              <a:rPr lang="en-US" dirty="0" smtClean="0">
                <a:solidFill>
                  <a:srgbClr val="000000"/>
                </a:solidFill>
              </a:rPr>
              <a:t>  </a:t>
            </a:r>
          </a:p>
          <a:p>
            <a:r>
              <a:rPr lang="en-US" dirty="0"/>
              <a:t>The "deviance" </a:t>
            </a:r>
            <a:r>
              <a:rPr lang="en-US" dirty="0" smtClean="0"/>
              <a:t>is </a:t>
            </a:r>
            <a:r>
              <a:rPr lang="en-US" dirty="0">
                <a:latin typeface="Symbol"/>
                <a:ea typeface="Times New Roman"/>
                <a:cs typeface="Times New Roman"/>
              </a:rPr>
              <a:t>-2</a:t>
            </a:r>
            <a:r>
              <a:rPr lang="en-US" dirty="0">
                <a:latin typeface="Times New Roman"/>
                <a:ea typeface="Times New Roman"/>
              </a:rPr>
              <a:t>log</a:t>
            </a:r>
            <a:r>
              <a:rPr lang="en-US" i="1" dirty="0">
                <a:latin typeface="Times New Roman"/>
                <a:ea typeface="Times New Roman"/>
              </a:rPr>
              <a:t>f</a:t>
            </a:r>
            <a:r>
              <a:rPr lang="en-US" dirty="0">
                <a:latin typeface="Times New Roman"/>
                <a:ea typeface="Times New Roman"/>
              </a:rPr>
              <a:t>(</a:t>
            </a:r>
            <a:r>
              <a:rPr lang="en-US" b="1" dirty="0" err="1">
                <a:latin typeface="Times New Roman"/>
                <a:ea typeface="Times New Roman"/>
              </a:rPr>
              <a:t>y</a:t>
            </a:r>
            <a:r>
              <a:rPr lang="en-US" dirty="0" err="1">
                <a:latin typeface="Times New Roman"/>
                <a:ea typeface="Times New Roman"/>
              </a:rPr>
              <a:t>,</a:t>
            </a:r>
            <a:r>
              <a:rPr lang="en-US" b="1" dirty="0" err="1">
                <a:latin typeface="Symbol"/>
                <a:ea typeface="Times New Roman"/>
                <a:cs typeface="Times New Roman"/>
              </a:rPr>
              <a:t>q</a:t>
            </a:r>
            <a:r>
              <a:rPr lang="en-US" dirty="0">
                <a:latin typeface="Times New Roman"/>
                <a:ea typeface="Times New Roman"/>
              </a:rPr>
              <a:t>)</a:t>
            </a:r>
            <a:r>
              <a:rPr lang="en-US" dirty="0"/>
              <a:t>.  For a nonlinear regression model with normal errors, the deviance is the SSE (why?). Thus, you can get </a:t>
            </a:r>
            <a:r>
              <a:rPr lang="en-US"/>
              <a:t>the </a:t>
            </a:r>
            <a:r>
              <a:rPr lang="en-US" smtClean="0"/>
              <a:t>deviance </a:t>
            </a:r>
            <a:r>
              <a:rPr lang="en-US" dirty="0"/>
              <a:t>from the </a:t>
            </a:r>
            <a:r>
              <a:rPr lang="en-US" dirty="0" smtClean="0"/>
              <a:t>$frame </a:t>
            </a:r>
            <a:r>
              <a:rPr lang="en-US" dirty="0"/>
              <a:t>object of the </a:t>
            </a:r>
            <a:r>
              <a:rPr lang="en-US" dirty="0" err="1" smtClean="0"/>
              <a:t>rpart</a:t>
            </a:r>
            <a:r>
              <a:rPr lang="en-US" dirty="0" smtClean="0"/>
              <a:t> output or from a textual print of the tree</a:t>
            </a:r>
            <a:endParaRPr lang="en-US" dirty="0"/>
          </a:p>
        </p:txBody>
      </p:sp>
    </p:spTree>
    <p:extLst>
      <p:ext uri="{BB962C8B-B14F-4D97-AF65-F5344CB8AC3E}">
        <p14:creationId xmlns:p14="http://schemas.microsoft.com/office/powerpoint/2010/main" val="38735992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 Ex. (</a:t>
            </a:r>
            <a:r>
              <a:rPr lang="en-US" dirty="0" err="1" smtClean="0"/>
              <a:t>cpus</a:t>
            </a:r>
            <a:r>
              <a:rPr lang="en-US" dirty="0" smtClean="0"/>
              <a:t> data) using the tree package, instead of </a:t>
            </a:r>
            <a:r>
              <a:rPr lang="en-US" dirty="0" err="1" smtClean="0"/>
              <a:t>rpart</a:t>
            </a:r>
            <a:endParaRPr lang="en-US" dirty="0"/>
          </a:p>
        </p:txBody>
      </p:sp>
      <p:sp>
        <p:nvSpPr>
          <p:cNvPr id="3" name="Content Placeholder 2"/>
          <p:cNvSpPr>
            <a:spLocks noGrp="1"/>
          </p:cNvSpPr>
          <p:nvPr>
            <p:ph idx="1"/>
          </p:nvPr>
        </p:nvSpPr>
        <p:spPr/>
        <p:txBody>
          <a:bodyPr/>
          <a:lstStyle/>
          <a:p>
            <a:pPr marL="0" indent="0">
              <a:buNone/>
            </a:pPr>
            <a:r>
              <a:rPr lang="en-US" sz="1600" dirty="0"/>
              <a:t>#do not have to standardize or transform predictors to fit </a:t>
            </a:r>
            <a:r>
              <a:rPr lang="en-US" sz="1600" dirty="0" smtClean="0"/>
              <a:t>trees</a:t>
            </a:r>
          </a:p>
          <a:p>
            <a:pPr marL="0" indent="0">
              <a:buNone/>
            </a:pPr>
            <a:r>
              <a:rPr lang="en-US" sz="1600" dirty="0" smtClean="0"/>
              <a:t>library(tree</a:t>
            </a:r>
            <a:r>
              <a:rPr lang="en-US" sz="1600" dirty="0"/>
              <a:t>)</a:t>
            </a:r>
          </a:p>
          <a:p>
            <a:pPr marL="0" indent="0">
              <a:buNone/>
            </a:pPr>
            <a:r>
              <a:rPr lang="en-US" sz="1600" dirty="0"/>
              <a:t>control = </a:t>
            </a:r>
            <a:r>
              <a:rPr lang="en-US" sz="1600" dirty="0" err="1"/>
              <a:t>tree.control</a:t>
            </a:r>
            <a:r>
              <a:rPr lang="en-US" sz="1600" dirty="0"/>
              <a:t>(nobs=</a:t>
            </a:r>
            <a:r>
              <a:rPr lang="en-US" sz="1600" dirty="0" err="1"/>
              <a:t>nrow</a:t>
            </a:r>
            <a:r>
              <a:rPr lang="en-US" sz="1600" dirty="0"/>
              <a:t>(CPUS), </a:t>
            </a:r>
            <a:r>
              <a:rPr lang="en-US" sz="1600" dirty="0" err="1"/>
              <a:t>mincut</a:t>
            </a:r>
            <a:r>
              <a:rPr lang="en-US" sz="1600" dirty="0"/>
              <a:t> = 5</a:t>
            </a:r>
            <a:r>
              <a:rPr lang="en-US" sz="1600" dirty="0" smtClean="0"/>
              <a:t>, </a:t>
            </a:r>
            <a:r>
              <a:rPr lang="en-US" sz="1600" dirty="0" err="1"/>
              <a:t>minsize</a:t>
            </a:r>
            <a:r>
              <a:rPr lang="en-US" sz="1600" dirty="0"/>
              <a:t> = </a:t>
            </a:r>
            <a:r>
              <a:rPr lang="en-US" sz="1600" dirty="0" smtClean="0"/>
              <a:t>10, </a:t>
            </a:r>
            <a:r>
              <a:rPr lang="en-US" sz="1600" dirty="0" err="1"/>
              <a:t>mindev</a:t>
            </a:r>
            <a:r>
              <a:rPr lang="en-US" sz="1600" dirty="0"/>
              <a:t> = </a:t>
            </a:r>
            <a:r>
              <a:rPr lang="en-US" sz="1600" dirty="0" smtClean="0"/>
              <a:t>0.002)</a:t>
            </a:r>
            <a:endParaRPr lang="en-US" sz="1600" dirty="0"/>
          </a:p>
          <a:p>
            <a:pPr marL="0" indent="0">
              <a:buNone/>
            </a:pPr>
            <a:r>
              <a:rPr lang="en-US" sz="1600" dirty="0"/>
              <a:t>     #default is </a:t>
            </a:r>
            <a:r>
              <a:rPr lang="en-US" sz="1600" dirty="0" err="1"/>
              <a:t>mindev</a:t>
            </a:r>
            <a:r>
              <a:rPr lang="en-US" sz="1600" dirty="0"/>
              <a:t> = 0.01, which only gives a 10-node tree</a:t>
            </a:r>
          </a:p>
          <a:p>
            <a:pPr marL="0" indent="0">
              <a:buNone/>
            </a:pPr>
            <a:r>
              <a:rPr lang="en-US" sz="1600" dirty="0"/>
              <a:t>cpus.tr &lt;- tree(log10(</a:t>
            </a:r>
            <a:r>
              <a:rPr lang="en-US" sz="1600" dirty="0" err="1"/>
              <a:t>perf</a:t>
            </a:r>
            <a:r>
              <a:rPr lang="en-US" sz="1600" dirty="0"/>
              <a:t>) ~ .,CPUS[2:8],control=control)</a:t>
            </a:r>
          </a:p>
          <a:p>
            <a:pPr marL="0" indent="0">
              <a:buNone/>
            </a:pPr>
            <a:r>
              <a:rPr lang="en-US" sz="1600" dirty="0"/>
              <a:t>cpus.tr</a:t>
            </a:r>
          </a:p>
          <a:p>
            <a:pPr marL="0" indent="0">
              <a:buNone/>
            </a:pPr>
            <a:r>
              <a:rPr lang="en-US" sz="1600" dirty="0"/>
              <a:t>summary(cpus.tr)</a:t>
            </a:r>
          </a:p>
          <a:p>
            <a:pPr marL="0" indent="0">
              <a:buNone/>
            </a:pPr>
            <a:r>
              <a:rPr lang="en-US" sz="1600" dirty="0"/>
              <a:t>plot(</a:t>
            </a:r>
            <a:r>
              <a:rPr lang="en-US" sz="1600" dirty="0" err="1"/>
              <a:t>cpus.tr,type</a:t>
            </a:r>
            <a:r>
              <a:rPr lang="en-US" sz="1600" dirty="0"/>
              <a:t>="u"); text(</a:t>
            </a:r>
            <a:r>
              <a:rPr lang="en-US" sz="1600" dirty="0" err="1"/>
              <a:t>cpus.tr,digits</a:t>
            </a:r>
            <a:r>
              <a:rPr lang="en-US" sz="1600" dirty="0"/>
              <a:t>=2)  #type="p" plots proportional branch lengths</a:t>
            </a:r>
          </a:p>
          <a:p>
            <a:pPr marL="0" indent="0">
              <a:buNone/>
            </a:pPr>
            <a:r>
              <a:rPr lang="en-US" sz="1600" dirty="0"/>
              <a:t>######now prune tree and plot deviance vs. complexity parameter</a:t>
            </a:r>
          </a:p>
          <a:p>
            <a:pPr marL="0" indent="0">
              <a:buNone/>
            </a:pPr>
            <a:r>
              <a:rPr lang="en-US" sz="1600" dirty="0"/>
              <a:t>cpus.tr1&lt;-</a:t>
            </a:r>
            <a:r>
              <a:rPr lang="en-US" sz="1600" dirty="0" err="1"/>
              <a:t>prune.tree</a:t>
            </a:r>
            <a:r>
              <a:rPr lang="en-US" sz="1600" dirty="0"/>
              <a:t>(cpus.tr)</a:t>
            </a:r>
          </a:p>
          <a:p>
            <a:pPr marL="0" indent="0">
              <a:buNone/>
            </a:pPr>
            <a:r>
              <a:rPr lang="en-US" sz="1600" dirty="0"/>
              <a:t>plot(cpus.tr1)</a:t>
            </a:r>
          </a:p>
          <a:p>
            <a:pPr marL="0" indent="0">
              <a:buNone/>
            </a:pPr>
            <a:r>
              <a:rPr lang="en-US" sz="1600" dirty="0"/>
              <a:t>######now plot CV deviance </a:t>
            </a:r>
            <a:r>
              <a:rPr lang="en-US" sz="1600" dirty="0" err="1"/>
              <a:t>vs</a:t>
            </a:r>
            <a:r>
              <a:rPr lang="en-US" sz="1600" dirty="0"/>
              <a:t> complexity parameter</a:t>
            </a:r>
          </a:p>
          <a:p>
            <a:pPr marL="0" indent="0">
              <a:buNone/>
            </a:pPr>
            <a:r>
              <a:rPr lang="en-US" sz="1600" dirty="0"/>
              <a:t>plot(</a:t>
            </a:r>
            <a:r>
              <a:rPr lang="en-US" sz="1600" dirty="0" err="1"/>
              <a:t>cv.tree</a:t>
            </a:r>
            <a:r>
              <a:rPr lang="en-US" sz="1600" dirty="0"/>
              <a:t>(cpus.tr, , </a:t>
            </a:r>
            <a:r>
              <a:rPr lang="en-US" sz="1600" dirty="0" err="1"/>
              <a:t>prune.tree</a:t>
            </a:r>
            <a:r>
              <a:rPr lang="en-US" sz="1600" dirty="0"/>
              <a:t>))</a:t>
            </a:r>
          </a:p>
          <a:p>
            <a:pPr marL="0" indent="0">
              <a:buNone/>
            </a:pPr>
            <a:r>
              <a:rPr lang="en-US" sz="1600" dirty="0"/>
              <a:t>######now find the final tree with the best value of complexity parameter</a:t>
            </a:r>
          </a:p>
          <a:p>
            <a:pPr marL="0" indent="0">
              <a:buNone/>
            </a:pPr>
            <a:r>
              <a:rPr lang="en-US" sz="1600" dirty="0"/>
              <a:t>cpus.tr1&lt;-</a:t>
            </a:r>
            <a:r>
              <a:rPr lang="en-US" sz="1600" dirty="0" err="1"/>
              <a:t>prune.tree</a:t>
            </a:r>
            <a:r>
              <a:rPr lang="en-US" sz="1600" dirty="0"/>
              <a:t>(cpus.tr, k=0.4) #can replace </a:t>
            </a:r>
            <a:r>
              <a:rPr lang="en-US" sz="1600" dirty="0" err="1"/>
              <a:t>replace</a:t>
            </a:r>
            <a:r>
              <a:rPr lang="en-US" sz="1600" dirty="0"/>
              <a:t> argument “k=0.4” by “</a:t>
            </a:r>
            <a:r>
              <a:rPr lang="en-US" sz="1600" dirty="0" smtClean="0"/>
              <a:t>best=11”</a:t>
            </a:r>
            <a:endParaRPr lang="en-US" sz="1600" dirty="0"/>
          </a:p>
          <a:p>
            <a:pPr marL="0" indent="0">
              <a:buNone/>
            </a:pPr>
            <a:r>
              <a:rPr lang="en-US" sz="1600" dirty="0"/>
              <a:t>cpus.tr1</a:t>
            </a:r>
          </a:p>
          <a:p>
            <a:pPr marL="0" indent="0">
              <a:buNone/>
            </a:pPr>
            <a:r>
              <a:rPr lang="en-US" sz="1600" dirty="0"/>
              <a:t>plot(cpus.tr1,type="u");text(cpus.tr1,digits=3)</a:t>
            </a:r>
          </a:p>
        </p:txBody>
      </p:sp>
    </p:spTree>
    <p:extLst>
      <p:ext uri="{BB962C8B-B14F-4D97-AF65-F5344CB8AC3E}">
        <p14:creationId xmlns:p14="http://schemas.microsoft.com/office/powerpoint/2010/main" val="36935418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3" y="457187"/>
            <a:ext cx="4010295" cy="452846"/>
          </a:xfrm>
        </p:spPr>
        <p:txBody>
          <a:bodyPr/>
          <a:lstStyle/>
          <a:p>
            <a:r>
              <a:rPr lang="en-US" sz="1600" dirty="0" smtClean="0"/>
              <a:t>deviance </a:t>
            </a:r>
            <a:r>
              <a:rPr lang="en-US" sz="1600" dirty="0" err="1" smtClean="0"/>
              <a:t>vs</a:t>
            </a:r>
            <a:r>
              <a:rPr lang="en-US" sz="1600" dirty="0" smtClean="0"/>
              <a:t> k (</a:t>
            </a:r>
            <a:r>
              <a:rPr lang="en-US" sz="1600" i="1" dirty="0" smtClean="0">
                <a:latin typeface="Symbol" pitchFamily="18" charset="2"/>
              </a:rPr>
              <a:t>l</a:t>
            </a:r>
            <a:r>
              <a:rPr lang="en-US" sz="1600" dirty="0" smtClean="0"/>
              <a:t>) from prune()</a:t>
            </a:r>
            <a:endParaRPr lang="en-US" sz="1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8" y="860361"/>
            <a:ext cx="4383262" cy="437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567" y="856281"/>
            <a:ext cx="4389121" cy="4383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bwMode="auto">
          <a:xfrm>
            <a:off x="4878979" y="526858"/>
            <a:ext cx="4010295" cy="45284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a:lstStyle>
          <a:p>
            <a:r>
              <a:rPr lang="en-US" sz="1600" dirty="0" smtClean="0"/>
              <a:t>deviance </a:t>
            </a:r>
            <a:r>
              <a:rPr lang="en-US" sz="1600" dirty="0" err="1" smtClean="0"/>
              <a:t>vs</a:t>
            </a:r>
            <a:r>
              <a:rPr lang="en-US" sz="1600" dirty="0" smtClean="0"/>
              <a:t> k (</a:t>
            </a:r>
            <a:r>
              <a:rPr lang="en-US" sz="1600" i="1" dirty="0" smtClean="0">
                <a:latin typeface="Symbol" pitchFamily="18" charset="2"/>
              </a:rPr>
              <a:t>l</a:t>
            </a:r>
            <a:r>
              <a:rPr lang="en-US" sz="1600" dirty="0" smtClean="0"/>
              <a:t>) from </a:t>
            </a:r>
            <a:r>
              <a:rPr lang="en-US" sz="1600" dirty="0" err="1" smtClean="0"/>
              <a:t>cv.tree</a:t>
            </a:r>
            <a:r>
              <a:rPr lang="en-US" sz="1600" dirty="0" smtClean="0"/>
              <a:t>()</a:t>
            </a:r>
            <a:endParaRPr lang="en-US" sz="1600" dirty="0"/>
          </a:p>
        </p:txBody>
      </p:sp>
    </p:spTree>
    <p:extLst>
      <p:ext uri="{BB962C8B-B14F-4D97-AF65-F5344CB8AC3E}">
        <p14:creationId xmlns:p14="http://schemas.microsoft.com/office/powerpoint/2010/main" val="638983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Points and Questions</a:t>
            </a:r>
            <a:endParaRPr lang="en-US" dirty="0"/>
          </a:p>
        </p:txBody>
      </p:sp>
      <p:sp>
        <p:nvSpPr>
          <p:cNvPr id="3" name="Content Placeholder 2"/>
          <p:cNvSpPr>
            <a:spLocks noGrp="1"/>
          </p:cNvSpPr>
          <p:nvPr>
            <p:ph idx="1"/>
          </p:nvPr>
        </p:nvSpPr>
        <p:spPr/>
        <p:txBody>
          <a:bodyPr/>
          <a:lstStyle/>
          <a:p>
            <a:r>
              <a:rPr lang="en-US" dirty="0" smtClean="0"/>
              <a:t>What is the best size tree for the CPUS example?</a:t>
            </a:r>
          </a:p>
          <a:p>
            <a:r>
              <a:rPr lang="en-US" dirty="0" smtClean="0"/>
              <a:t>Provide an interpretation of which predictor variables are most important</a:t>
            </a:r>
          </a:p>
          <a:p>
            <a:r>
              <a:rPr lang="en-US" dirty="0" smtClean="0"/>
              <a:t>Do there appear to be any interactions between </a:t>
            </a:r>
            <a:r>
              <a:rPr lang="en-US" dirty="0" err="1" smtClean="0"/>
              <a:t>mmax</a:t>
            </a:r>
            <a:r>
              <a:rPr lang="en-US" dirty="0" smtClean="0"/>
              <a:t> and </a:t>
            </a:r>
            <a:r>
              <a:rPr lang="en-US" dirty="0" err="1" smtClean="0"/>
              <a:t>cach</a:t>
            </a:r>
            <a:r>
              <a:rPr lang="en-US" dirty="0" smtClean="0"/>
              <a:t>?</a:t>
            </a:r>
          </a:p>
          <a:p>
            <a:r>
              <a:rPr lang="en-US" dirty="0" smtClean="0"/>
              <a:t>Why must </a:t>
            </a:r>
            <a:r>
              <a:rPr lang="en-US" dirty="0" err="1" smtClean="0"/>
              <a:t>minsize</a:t>
            </a:r>
            <a:r>
              <a:rPr lang="en-US" dirty="0" smtClean="0"/>
              <a:t> be at least twice </a:t>
            </a:r>
            <a:r>
              <a:rPr lang="en-US" dirty="0" err="1" smtClean="0"/>
              <a:t>mincut</a:t>
            </a:r>
            <a:r>
              <a:rPr lang="en-US" dirty="0" smtClean="0"/>
              <a:t>?</a:t>
            </a:r>
          </a:p>
          <a:p>
            <a:r>
              <a:rPr lang="en-US" dirty="0" smtClean="0"/>
              <a:t>To grow the initial tree larger (it is better to overgrow the initial tree, then prune it back) you can decrease </a:t>
            </a:r>
            <a:r>
              <a:rPr lang="en-US" dirty="0" err="1" smtClean="0"/>
              <a:t>minsize</a:t>
            </a:r>
            <a:r>
              <a:rPr lang="en-US" dirty="0" smtClean="0"/>
              <a:t>, </a:t>
            </a:r>
            <a:r>
              <a:rPr lang="en-US" dirty="0" err="1" smtClean="0"/>
              <a:t>mincut</a:t>
            </a:r>
            <a:r>
              <a:rPr lang="en-US" dirty="0" smtClean="0"/>
              <a:t> and/or </a:t>
            </a:r>
            <a:r>
              <a:rPr lang="en-US" dirty="0" err="1" smtClean="0"/>
              <a:t>mindev</a:t>
            </a:r>
            <a:endParaRPr lang="en-US" dirty="0" smtClean="0"/>
          </a:p>
          <a:p>
            <a:r>
              <a:rPr lang="en-US" dirty="0" smtClean="0"/>
              <a:t>The "deviance" measure that is plotted versus tree size is </a:t>
            </a:r>
            <a:r>
              <a:rPr lang="en-US" dirty="0">
                <a:latin typeface="Symbol"/>
                <a:ea typeface="Times New Roman"/>
                <a:cs typeface="Times New Roman"/>
              </a:rPr>
              <a:t>-2</a:t>
            </a:r>
            <a:r>
              <a:rPr lang="en-US" dirty="0">
                <a:latin typeface="Times New Roman"/>
                <a:ea typeface="Times New Roman"/>
              </a:rPr>
              <a:t>log</a:t>
            </a:r>
            <a:r>
              <a:rPr lang="en-US" i="1" dirty="0">
                <a:latin typeface="Times New Roman"/>
                <a:ea typeface="Times New Roman"/>
              </a:rPr>
              <a:t>f</a:t>
            </a:r>
            <a:r>
              <a:rPr lang="en-US" dirty="0">
                <a:latin typeface="Times New Roman"/>
                <a:ea typeface="Times New Roman"/>
              </a:rPr>
              <a:t>(</a:t>
            </a:r>
            <a:r>
              <a:rPr lang="en-US" b="1" dirty="0" err="1">
                <a:latin typeface="Times New Roman"/>
                <a:ea typeface="Times New Roman"/>
              </a:rPr>
              <a:t>y</a:t>
            </a:r>
            <a:r>
              <a:rPr lang="en-US" dirty="0" err="1">
                <a:latin typeface="Times New Roman"/>
                <a:ea typeface="Times New Roman"/>
              </a:rPr>
              <a:t>,</a:t>
            </a:r>
            <a:r>
              <a:rPr lang="en-US" b="1" dirty="0" err="1">
                <a:latin typeface="Symbol"/>
                <a:ea typeface="Times New Roman"/>
                <a:cs typeface="Times New Roman"/>
              </a:rPr>
              <a:t>q</a:t>
            </a:r>
            <a:r>
              <a:rPr lang="en-US" dirty="0">
                <a:latin typeface="Times New Roman"/>
                <a:ea typeface="Times New Roman"/>
              </a:rPr>
              <a:t>)</a:t>
            </a:r>
            <a:r>
              <a:rPr lang="en-US" dirty="0" smtClean="0"/>
              <a:t>.  For a nonlinear regression model with normal errors, the deviance is the SSE (why?). Thus, you can get the CV SSE from the $</a:t>
            </a:r>
            <a:r>
              <a:rPr lang="en-US" dirty="0" err="1" smtClean="0"/>
              <a:t>dev</a:t>
            </a:r>
            <a:r>
              <a:rPr lang="en-US" dirty="0" smtClean="0"/>
              <a:t> object of the </a:t>
            </a:r>
            <a:r>
              <a:rPr lang="en-US" dirty="0" err="1" smtClean="0"/>
              <a:t>cv.tree</a:t>
            </a:r>
            <a:r>
              <a:rPr lang="en-US" dirty="0" smtClean="0"/>
              <a:t> output</a:t>
            </a:r>
            <a:endParaRPr lang="en-US" dirty="0"/>
          </a:p>
        </p:txBody>
      </p:sp>
    </p:spTree>
    <p:extLst>
      <p:ext uri="{BB962C8B-B14F-4D97-AF65-F5344CB8AC3E}">
        <p14:creationId xmlns:p14="http://schemas.microsoft.com/office/powerpoint/2010/main" val="4259136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Trees – Overview</a:t>
            </a:r>
            <a:endParaRPr lang="en-US" dirty="0"/>
          </a:p>
        </p:txBody>
      </p:sp>
      <p:sp>
        <p:nvSpPr>
          <p:cNvPr id="3" name="Content Placeholder 2"/>
          <p:cNvSpPr>
            <a:spLocks noGrp="1"/>
          </p:cNvSpPr>
          <p:nvPr>
            <p:ph idx="1"/>
          </p:nvPr>
        </p:nvSpPr>
        <p:spPr/>
        <p:txBody>
          <a:bodyPr/>
          <a:lstStyle/>
          <a:p>
            <a:r>
              <a:rPr lang="en-US" dirty="0" smtClean="0"/>
              <a:t>Fitting and using classification trees with a </a:t>
            </a:r>
            <a:r>
              <a:rPr lang="en-US" i="1" dirty="0" smtClean="0">
                <a:latin typeface="Times New Roman" pitchFamily="18" charset="0"/>
                <a:cs typeface="Times New Roman" pitchFamily="18" charset="0"/>
              </a:rPr>
              <a:t>K</a:t>
            </a:r>
            <a:r>
              <a:rPr lang="en-US" dirty="0" smtClean="0"/>
              <a:t>-category response is similar to fitting and using regression trees.</a:t>
            </a:r>
          </a:p>
          <a:p>
            <a:r>
              <a:rPr lang="en-US" dirty="0" smtClean="0"/>
              <a:t>For classification trees, we model </a:t>
            </a:r>
            <a:r>
              <a:rPr lang="en-US" i="1" dirty="0" err="1" smtClean="0">
                <a:latin typeface="Times New Roman" pitchFamily="18" charset="0"/>
                <a:cs typeface="Times New Roman" pitchFamily="18" charset="0"/>
              </a:rPr>
              <a:t>p</a:t>
            </a:r>
            <a:r>
              <a:rPr lang="en-US" i="1" baseline="-25000" dirty="0" err="1" smtClean="0">
                <a:latin typeface="Times New Roman" pitchFamily="18" charset="0"/>
                <a:cs typeface="Times New Roman" pitchFamily="18" charset="0"/>
              </a:rPr>
              <a:t>k</a:t>
            </a:r>
            <a:r>
              <a:rPr lang="en-US" dirty="0" smtClean="0">
                <a:latin typeface="Times New Roman" pitchFamily="18" charset="0"/>
                <a:cs typeface="Times New Roman" pitchFamily="18" charset="0"/>
              </a:rPr>
              <a:t>(</a:t>
            </a:r>
            <a:r>
              <a:rPr lang="en-US" b="1" dirty="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Pr</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dirty="0" smtClean="0"/>
              <a:t>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1,2,. . .,</a:t>
            </a:r>
            <a:r>
              <a:rPr lang="en-US" i="1" dirty="0" smtClean="0">
                <a:latin typeface="Times New Roman" pitchFamily="18" charset="0"/>
                <a:cs typeface="Times New Roman" pitchFamily="18" charset="0"/>
              </a:rPr>
              <a:t>K</a:t>
            </a:r>
            <a:r>
              <a:rPr lang="en-US" dirty="0" smtClean="0"/>
              <a:t>) as constant over each region</a:t>
            </a:r>
          </a:p>
          <a:p>
            <a:r>
              <a:rPr lang="en-US" dirty="0" smtClean="0"/>
              <a:t>Compare to regression trees, for which we model </a:t>
            </a:r>
            <a:r>
              <a:rPr lang="en-US" i="1"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b="1" dirty="0" smtClean="0">
                <a:latin typeface="Symbol"/>
                <a:ea typeface="Times New Roman"/>
              </a:rPr>
              <a:t> </a:t>
            </a:r>
            <a:r>
              <a:rPr lang="en-US" b="1" dirty="0">
                <a:latin typeface="Symbol"/>
                <a:ea typeface="Times New Roman"/>
              </a:rPr>
              <a:t>q</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Y</a:t>
            </a:r>
            <a:r>
              <a:rPr lang="en-US"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dirty="0" smtClean="0"/>
              <a:t> as </a:t>
            </a:r>
            <a:r>
              <a:rPr lang="en-US" dirty="0"/>
              <a:t>constant over each region</a:t>
            </a:r>
            <a:r>
              <a:rPr lang="en-US" dirty="0" smtClean="0"/>
              <a:t> </a:t>
            </a:r>
          </a:p>
          <a:p>
            <a:r>
              <a:rPr lang="en-US" dirty="0" smtClean="0"/>
              <a:t>At each step in the fitting algorithm, the best next split is the one that most reduces some criterion measuring the “impurity” within the regions</a:t>
            </a:r>
          </a:p>
        </p:txBody>
      </p:sp>
    </p:spTree>
    <p:extLst>
      <p:ext uri="{BB962C8B-B14F-4D97-AF65-F5344CB8AC3E}">
        <p14:creationId xmlns:p14="http://schemas.microsoft.com/office/powerpoint/2010/main" val="21812821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Trees – Some Details</a:t>
            </a:r>
            <a:endParaRPr lang="en-US" dirty="0"/>
          </a:p>
        </p:txBody>
      </p:sp>
      <p:sp>
        <p:nvSpPr>
          <p:cNvPr id="3" name="Content Placeholder 2"/>
          <p:cNvSpPr>
            <a:spLocks noGrp="1"/>
          </p:cNvSpPr>
          <p:nvPr>
            <p:ph idx="1"/>
          </p:nvPr>
        </p:nvSpPr>
        <p:spPr>
          <a:xfrm>
            <a:off x="457200" y="1219200"/>
            <a:ext cx="8298873" cy="5223164"/>
          </a:xfrm>
        </p:spPr>
        <p:txBody>
          <a:bodyPr/>
          <a:lstStyle/>
          <a:p>
            <a:r>
              <a:rPr lang="en-US" dirty="0" smtClean="0"/>
              <a:t>In </a:t>
            </a:r>
            <a:r>
              <a:rPr lang="en-US" dirty="0"/>
              <a:t>the region </a:t>
            </a:r>
            <a:r>
              <a:rPr lang="en-US" i="1" dirty="0" err="1">
                <a:latin typeface="Times New Roman" pitchFamily="18" charset="0"/>
                <a:cs typeface="Times New Roman" pitchFamily="18" charset="0"/>
              </a:rPr>
              <a:t>R</a:t>
            </a:r>
            <a:r>
              <a:rPr lang="en-US" i="1" baseline="-25000" dirty="0" err="1">
                <a:latin typeface="Times New Roman" pitchFamily="18" charset="0"/>
                <a:cs typeface="Times New Roman" pitchFamily="18" charset="0"/>
              </a:rPr>
              <a:t>m</a:t>
            </a:r>
            <a:r>
              <a:rPr lang="en-US" dirty="0" smtClean="0"/>
              <a:t>, the fitted class probabilities and best class prediction are:</a:t>
            </a:r>
          </a:p>
          <a:p>
            <a:pPr marL="3652838" lvl="1" indent="0">
              <a:spcBef>
                <a:spcPts val="1500"/>
              </a:spcBef>
              <a:buNone/>
            </a:pPr>
            <a:r>
              <a:rPr lang="en-US" sz="2000" dirty="0" smtClean="0"/>
              <a:t>(class-</a:t>
            </a:r>
            <a:r>
              <a:rPr lang="en-US" sz="2000" i="1" dirty="0" smtClean="0">
                <a:latin typeface="Times New Roman" pitchFamily="18" charset="0"/>
                <a:cs typeface="Times New Roman" pitchFamily="18" charset="0"/>
              </a:rPr>
              <a:t>k</a:t>
            </a:r>
            <a:r>
              <a:rPr lang="en-US" sz="2000" dirty="0" smtClean="0"/>
              <a:t> sample fraction in region </a:t>
            </a:r>
            <a:r>
              <a:rPr lang="en-US" sz="2000" i="1" dirty="0" smtClean="0">
                <a:latin typeface="Times New Roman" pitchFamily="18" charset="0"/>
                <a:cs typeface="Times New Roman" pitchFamily="18" charset="0"/>
              </a:rPr>
              <a:t>R</a:t>
            </a:r>
            <a:r>
              <a:rPr lang="en-US" sz="2000" i="1" baseline="-25000" dirty="0" smtClean="0">
                <a:latin typeface="Times New Roman" pitchFamily="18" charset="0"/>
                <a:cs typeface="Times New Roman" pitchFamily="18" charset="0"/>
              </a:rPr>
              <a:t>m</a:t>
            </a:r>
            <a:r>
              <a:rPr lang="en-US" sz="2000" dirty="0" smtClean="0"/>
              <a:t>)</a:t>
            </a:r>
          </a:p>
          <a:p>
            <a:pPr marL="3652838" lvl="1" indent="0" defTabSz="627063">
              <a:spcBef>
                <a:spcPts val="4000"/>
              </a:spcBef>
              <a:buNone/>
            </a:pPr>
            <a:r>
              <a:rPr lang="en-US" sz="2000" dirty="0" smtClean="0"/>
              <a:t>(most common class in </a:t>
            </a:r>
            <a:r>
              <a:rPr lang="en-US" sz="2000" dirty="0"/>
              <a:t>region </a:t>
            </a:r>
            <a:r>
              <a:rPr lang="en-US" sz="2000" i="1" dirty="0">
                <a:latin typeface="Times New Roman" pitchFamily="18" charset="0"/>
                <a:cs typeface="Times New Roman" pitchFamily="18" charset="0"/>
              </a:rPr>
              <a:t>R</a:t>
            </a:r>
            <a:r>
              <a:rPr lang="en-US" sz="2000" i="1" baseline="-25000" dirty="0">
                <a:latin typeface="Times New Roman" pitchFamily="18" charset="0"/>
                <a:cs typeface="Times New Roman" pitchFamily="18" charset="0"/>
              </a:rPr>
              <a:t>m</a:t>
            </a:r>
            <a:r>
              <a:rPr lang="en-US" sz="2000" dirty="0" smtClean="0"/>
              <a:t>)</a:t>
            </a:r>
            <a:endParaRPr lang="en-US" dirty="0"/>
          </a:p>
          <a:p>
            <a:pPr>
              <a:spcBef>
                <a:spcPts val="2500"/>
              </a:spcBef>
            </a:pPr>
            <a:r>
              <a:rPr lang="en-US" dirty="0" smtClean="0"/>
              <a:t>Some common impurity measures:</a:t>
            </a:r>
          </a:p>
          <a:p>
            <a:pPr marL="339725" indent="0">
              <a:spcBef>
                <a:spcPts val="3500"/>
              </a:spcBef>
              <a:buNone/>
            </a:pPr>
            <a:r>
              <a:rPr lang="it-IT" dirty="0"/>
              <a:t>Misclassification error:  </a:t>
            </a:r>
          </a:p>
          <a:p>
            <a:pPr marL="339725" indent="0">
              <a:spcBef>
                <a:spcPts val="3500"/>
              </a:spcBef>
              <a:buNone/>
            </a:pPr>
            <a:r>
              <a:rPr lang="it-IT" dirty="0"/>
              <a:t>Gini index:  </a:t>
            </a:r>
          </a:p>
          <a:p>
            <a:pPr marL="339725" indent="0">
              <a:spcBef>
                <a:spcPts val="3500"/>
              </a:spcBef>
              <a:buNone/>
            </a:pPr>
            <a:r>
              <a:rPr lang="it-IT" dirty="0"/>
              <a:t>deviance</a:t>
            </a:r>
            <a:r>
              <a:rPr lang="it-IT" dirty="0" smtClean="0"/>
              <a:t>:					</a:t>
            </a:r>
            <a:r>
              <a:rPr lang="it-IT" dirty="0"/>
              <a:t> </a:t>
            </a:r>
            <a:r>
              <a:rPr lang="it-IT" dirty="0" smtClean="0"/>
              <a:t>(</a:t>
            </a:r>
            <a:r>
              <a:rPr lang="it-IT" dirty="0" smtClean="0">
                <a:latin typeface="Symbol" pitchFamily="18" charset="2"/>
              </a:rPr>
              <a:t>-</a:t>
            </a:r>
            <a:r>
              <a:rPr lang="it-IT" dirty="0" smtClean="0"/>
              <a:t> 2 log-likelihood)</a:t>
            </a:r>
            <a:endParaRPr lang="it-IT" dirty="0"/>
          </a:p>
          <a:p>
            <a:pPr marL="0" indent="0">
              <a:buNone/>
            </a:pPr>
            <a:endParaRPr lang="en-US"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836018" y="1946364"/>
          <a:ext cx="3251200" cy="914400"/>
        </p:xfrm>
        <a:graphic>
          <a:graphicData uri="http://schemas.openxmlformats.org/presentationml/2006/ole">
            <mc:AlternateContent xmlns:mc="http://schemas.openxmlformats.org/markup-compatibility/2006">
              <mc:Choice xmlns:v="urn:schemas-microsoft-com:vml" Requires="v">
                <p:oleObj spid="_x0000_s32106" name="Equation" r:id="rId4" imgW="1625600" imgH="457200" progId="Equation.3">
                  <p:embed/>
                </p:oleObj>
              </mc:Choice>
              <mc:Fallback>
                <p:oleObj name="Equation" r:id="rId4" imgW="16256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018" y="1946364"/>
                        <a:ext cx="3251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nvPr>
        </p:nvGraphicFramePr>
        <p:xfrm>
          <a:off x="896570" y="2925763"/>
          <a:ext cx="2665412" cy="508000"/>
        </p:xfrm>
        <a:graphic>
          <a:graphicData uri="http://schemas.openxmlformats.org/presentationml/2006/ole">
            <mc:AlternateContent xmlns:mc="http://schemas.openxmlformats.org/markup-compatibility/2006">
              <mc:Choice xmlns:v="urn:schemas-microsoft-com:vml" Requires="v">
                <p:oleObj spid="_x0000_s32107" name="Equation" r:id="rId6" imgW="1333440" imgH="253800" progId="Equation.3">
                  <p:embed/>
                </p:oleObj>
              </mc:Choice>
              <mc:Fallback>
                <p:oleObj name="Equation" r:id="rId6" imgW="1333440" imgH="253800" progId="Equation.3">
                  <p:embed/>
                  <p:pic>
                    <p:nvPicPr>
                      <p:cNvPr id="0" name=""/>
                      <p:cNvPicPr>
                        <a:picLocks noChangeAspect="1" noChangeArrowheads="1"/>
                      </p:cNvPicPr>
                      <p:nvPr/>
                    </p:nvPicPr>
                    <p:blipFill>
                      <a:blip r:embed="rId7"/>
                      <a:srcRect/>
                      <a:stretch>
                        <a:fillRect/>
                      </a:stretch>
                    </p:blipFill>
                    <p:spPr bwMode="auto">
                      <a:xfrm>
                        <a:off x="896570" y="2925763"/>
                        <a:ext cx="26654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3944979" y="4180111"/>
          <a:ext cx="4851400" cy="939800"/>
        </p:xfrm>
        <a:graphic>
          <a:graphicData uri="http://schemas.openxmlformats.org/presentationml/2006/ole">
            <mc:AlternateContent xmlns:mc="http://schemas.openxmlformats.org/markup-compatibility/2006">
              <mc:Choice xmlns:v="urn:schemas-microsoft-com:vml" Requires="v">
                <p:oleObj spid="_x0000_s32108" name="Equation" r:id="rId8" imgW="2425700" imgH="469900" progId="Equation.3">
                  <p:embed/>
                </p:oleObj>
              </mc:Choice>
              <mc:Fallback>
                <p:oleObj name="Equation" r:id="rId8" imgW="24257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4979" y="4180111"/>
                        <a:ext cx="48514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nvPr>
        </p:nvGraphicFramePr>
        <p:xfrm>
          <a:off x="2338248" y="5003071"/>
          <a:ext cx="3097456" cy="863226"/>
        </p:xfrm>
        <a:graphic>
          <a:graphicData uri="http://schemas.openxmlformats.org/presentationml/2006/ole">
            <mc:AlternateContent xmlns:mc="http://schemas.openxmlformats.org/markup-compatibility/2006">
              <mc:Choice xmlns:v="urn:schemas-microsoft-com:vml" Requires="v">
                <p:oleObj spid="_x0000_s32109" name="Equation" r:id="rId10" imgW="1548728" imgH="431613" progId="Equation.3">
                  <p:embed/>
                </p:oleObj>
              </mc:Choice>
              <mc:Fallback>
                <p:oleObj name="Equation" r:id="rId10" imgW="1548728" imgH="43161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8248" y="5003071"/>
                        <a:ext cx="3097456" cy="863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nvPr>
        </p:nvGraphicFramePr>
        <p:xfrm>
          <a:off x="2308800" y="5838825"/>
          <a:ext cx="3605213" cy="863600"/>
        </p:xfrm>
        <a:graphic>
          <a:graphicData uri="http://schemas.openxmlformats.org/presentationml/2006/ole">
            <mc:AlternateContent xmlns:mc="http://schemas.openxmlformats.org/markup-compatibility/2006">
              <mc:Choice xmlns:v="urn:schemas-microsoft-com:vml" Requires="v">
                <p:oleObj spid="_x0000_s32110" name="Equation" r:id="rId12" imgW="1803240" imgH="431640" progId="Equation.3">
                  <p:embed/>
                </p:oleObj>
              </mc:Choice>
              <mc:Fallback>
                <p:oleObj name="Equation" r:id="rId12" imgW="1803240" imgH="431640" progId="Equation.3">
                  <p:embed/>
                  <p:pic>
                    <p:nvPicPr>
                      <p:cNvPr id="0" name=""/>
                      <p:cNvPicPr>
                        <a:picLocks noChangeAspect="1" noChangeArrowheads="1"/>
                      </p:cNvPicPr>
                      <p:nvPr/>
                    </p:nvPicPr>
                    <p:blipFill>
                      <a:blip r:embed="rId13"/>
                      <a:srcRect/>
                      <a:stretch>
                        <a:fillRect/>
                      </a:stretch>
                    </p:blipFill>
                    <p:spPr bwMode="auto">
                      <a:xfrm>
                        <a:off x="2308800" y="5838825"/>
                        <a:ext cx="36052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196548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Illustrating the Notation</a:t>
            </a:r>
            <a:endParaRPr lang="en-US" dirty="0"/>
          </a:p>
        </p:txBody>
      </p:sp>
      <p:sp>
        <p:nvSpPr>
          <p:cNvPr id="3" name="Content Placeholder 2"/>
          <p:cNvSpPr>
            <a:spLocks noGrp="1"/>
          </p:cNvSpPr>
          <p:nvPr>
            <p:ph idx="1"/>
          </p:nvPr>
        </p:nvSpPr>
        <p:spPr/>
        <p:txBody>
          <a:bodyPr/>
          <a:lstStyle/>
          <a:p>
            <a:r>
              <a:rPr lang="en-US" dirty="0" smtClean="0"/>
              <a:t>Suppose </a:t>
            </a:r>
            <a:r>
              <a:rPr lang="en-US" dirty="0"/>
              <a:t>you have </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4</a:t>
            </a:r>
            <a:r>
              <a:rPr lang="en-US" dirty="0" smtClean="0"/>
              <a:t> classes, and the predictors for </a:t>
            </a:r>
            <a:r>
              <a:rPr lang="en-US" i="1" dirty="0">
                <a:latin typeface="Times New Roman" pitchFamily="18" charset="0"/>
                <a:cs typeface="Times New Roman" pitchFamily="18" charset="0"/>
              </a:rPr>
              <a:t>N</a:t>
            </a:r>
            <a:r>
              <a:rPr lang="en-US" i="1" baseline="-25000" dirty="0">
                <a:latin typeface="Times New Roman" pitchFamily="18" charset="0"/>
                <a:cs typeface="Times New Roman" pitchFamily="18" charset="0"/>
              </a:rPr>
              <a:t>m</a:t>
            </a:r>
            <a:r>
              <a:rPr lang="en-US" dirty="0">
                <a:latin typeface="Times New Roman" pitchFamily="18" charset="0"/>
                <a:cs typeface="Times New Roman" pitchFamily="18" charset="0"/>
              </a:rPr>
              <a:t> = 100</a:t>
            </a:r>
            <a:r>
              <a:rPr lang="en-US" dirty="0"/>
              <a:t> training </a:t>
            </a:r>
            <a:r>
              <a:rPr lang="en-US" dirty="0" smtClean="0"/>
              <a:t>cases fall into a particular </a:t>
            </a:r>
            <a:r>
              <a:rPr lang="en-US" dirty="0"/>
              <a:t>region </a:t>
            </a:r>
            <a:r>
              <a:rPr lang="en-US" i="1" dirty="0" smtClean="0">
                <a:latin typeface="Times New Roman" pitchFamily="18" charset="0"/>
                <a:cs typeface="Times New Roman" pitchFamily="18" charset="0"/>
              </a:rPr>
              <a:t>R</a:t>
            </a:r>
            <a:r>
              <a:rPr lang="en-US" i="1" baseline="-25000" dirty="0" smtClean="0">
                <a:latin typeface="Times New Roman" pitchFamily="18" charset="0"/>
                <a:cs typeface="Times New Roman" pitchFamily="18" charset="0"/>
              </a:rPr>
              <a:t>m</a:t>
            </a:r>
            <a:r>
              <a:rPr lang="en-US" dirty="0" smtClean="0"/>
              <a:t>.  For those </a:t>
            </a:r>
            <a:r>
              <a:rPr lang="en-US" dirty="0">
                <a:latin typeface="Times New Roman" pitchFamily="18" charset="0"/>
                <a:cs typeface="Times New Roman" pitchFamily="18" charset="0"/>
              </a:rPr>
              <a:t>100</a:t>
            </a:r>
            <a:r>
              <a:rPr lang="en-US" dirty="0" smtClean="0"/>
              <a:t> cases, suppose we have the following breakdown of the number of cases with response value that fell into the four categories: </a:t>
            </a:r>
          </a:p>
          <a:p>
            <a:endParaRPr lang="en-US" dirty="0"/>
          </a:p>
          <a:p>
            <a:endParaRPr lang="en-US" dirty="0" smtClean="0"/>
          </a:p>
          <a:p>
            <a:endParaRPr lang="en-US" dirty="0"/>
          </a:p>
          <a:p>
            <a:endParaRPr lang="en-US" dirty="0" smtClean="0"/>
          </a:p>
          <a:p>
            <a:r>
              <a:rPr lang="en-US" dirty="0" smtClean="0"/>
              <a:t>What is         for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1, 2, 3, 4</a:t>
            </a:r>
            <a:r>
              <a:rPr lang="en-US" dirty="0" smtClean="0"/>
              <a:t>?</a:t>
            </a:r>
          </a:p>
          <a:p>
            <a:r>
              <a:rPr lang="en-US" dirty="0" smtClean="0"/>
              <a:t>What is </a:t>
            </a:r>
            <a:r>
              <a:rPr lang="en-US" i="1" dirty="0" smtClean="0">
                <a:latin typeface="Times New Roman" pitchFamily="18" charset="0"/>
                <a:cs typeface="Times New Roman" pitchFamily="18" charset="0"/>
              </a:rPr>
              <a:t>k</a:t>
            </a:r>
            <a:r>
              <a:rPr lang="en-US" i="1" baseline="-25000" dirty="0" smtClean="0">
                <a:latin typeface="Times New Roman" pitchFamily="18" charset="0"/>
                <a:cs typeface="Times New Roman" pitchFamily="18" charset="0"/>
              </a:rPr>
              <a:t>m</a:t>
            </a:r>
            <a:r>
              <a:rPr lang="en-US" dirty="0" smtClean="0"/>
              <a:t>?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 name="Table 51"/>
          <p:cNvGraphicFramePr>
            <a:graphicFrameLocks noGrp="1"/>
          </p:cNvGraphicFramePr>
          <p:nvPr>
            <p:extLst/>
          </p:nvPr>
        </p:nvGraphicFramePr>
        <p:xfrm>
          <a:off x="3057525" y="3261360"/>
          <a:ext cx="3028950" cy="1097280"/>
        </p:xfrm>
        <a:graphic>
          <a:graphicData uri="http://schemas.openxmlformats.org/drawingml/2006/table">
            <a:tbl>
              <a:tblPr firstRow="1" firstCol="1" bandRow="1"/>
              <a:tblGrid>
                <a:gridCol w="8572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tblGrid>
              <a:tr h="0">
                <a:tc>
                  <a:txBody>
                    <a:bodyPr/>
                    <a:lstStyle/>
                    <a:p>
                      <a:pPr marL="0" marR="0" algn="ctr">
                        <a:spcBef>
                          <a:spcPts val="0"/>
                        </a:spcBef>
                        <a:spcAft>
                          <a:spcPts val="0"/>
                        </a:spcAft>
                      </a:pPr>
                      <a:r>
                        <a:rPr lang="en-US" sz="1200" b="1" dirty="0">
                          <a:effectLst/>
                          <a:latin typeface="Times New Roman"/>
                          <a:ea typeface="Times New Roman"/>
                        </a:rPr>
                        <a:t>Class, </a:t>
                      </a:r>
                      <a:r>
                        <a:rPr lang="en-US" sz="1200" b="1" i="1" dirty="0">
                          <a:effectLst/>
                          <a:latin typeface="Times New Roman"/>
                          <a:ea typeface="Times New Roman"/>
                        </a:rPr>
                        <a:t>k</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Times New Roman"/>
                          <a:ea typeface="Times New Roman"/>
                        </a:rPr>
                        <a:t># obsvns with </a:t>
                      </a:r>
                      <a:r>
                        <a:rPr lang="en-US" sz="1200" b="1" i="1">
                          <a:effectLst/>
                          <a:latin typeface="Times New Roman"/>
                          <a:ea typeface="Times New Roman"/>
                        </a:rPr>
                        <a:t>Y</a:t>
                      </a:r>
                      <a:r>
                        <a:rPr lang="en-US" sz="1200" b="1">
                          <a:effectLst/>
                          <a:latin typeface="Times New Roman"/>
                          <a:ea typeface="Times New Roman"/>
                        </a:rPr>
                        <a:t> in Class </a:t>
                      </a:r>
                      <a:r>
                        <a:rPr lang="en-US" sz="1200" b="1" i="1">
                          <a:effectLst/>
                          <a:latin typeface="Times New Roman"/>
                          <a:ea typeface="Times New Roman"/>
                        </a:rPr>
                        <a:t>k</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200">
                          <a:effectLst/>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a:ea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200" dirty="0">
                          <a:effectLst/>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a:ea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200">
                          <a:effectLst/>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a:ea typeface="Times New Roman"/>
                        </a:rPr>
                        <a:t>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200">
                          <a:effectLst/>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3" name="Object 52"/>
          <p:cNvGraphicFramePr>
            <a:graphicFrameLocks noChangeAspect="1"/>
          </p:cNvGraphicFramePr>
          <p:nvPr>
            <p:extLst/>
          </p:nvPr>
        </p:nvGraphicFramePr>
        <p:xfrm>
          <a:off x="5369650" y="3312977"/>
          <a:ext cx="342900" cy="244475"/>
        </p:xfrm>
        <a:graphic>
          <a:graphicData uri="http://schemas.openxmlformats.org/presentationml/2006/ole">
            <mc:AlternateContent xmlns:mc="http://schemas.openxmlformats.org/markup-compatibility/2006">
              <mc:Choice xmlns:v="urn:schemas-microsoft-com:vml" Requires="v">
                <p:oleObj spid="_x0000_s32914" name="Equation" r:id="rId3" imgW="342751" imgH="241195" progId="Equation.3">
                  <p:embed/>
                </p:oleObj>
              </mc:Choice>
              <mc:Fallback>
                <p:oleObj name="Equation" r:id="rId3" imgW="342751"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9650" y="3312977"/>
                        <a:ext cx="342900"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53"/>
          <p:cNvGraphicFramePr>
            <a:graphicFrameLocks noChangeAspect="1"/>
          </p:cNvGraphicFramePr>
          <p:nvPr>
            <p:extLst/>
          </p:nvPr>
        </p:nvGraphicFramePr>
        <p:xfrm>
          <a:off x="1955888" y="4889226"/>
          <a:ext cx="685502" cy="482390"/>
        </p:xfrm>
        <a:graphic>
          <a:graphicData uri="http://schemas.openxmlformats.org/presentationml/2006/ole">
            <mc:AlternateContent xmlns:mc="http://schemas.openxmlformats.org/markup-compatibility/2006">
              <mc:Choice xmlns:v="urn:schemas-microsoft-com:vml" Requires="v">
                <p:oleObj spid="_x0000_s32915" name="Equation" r:id="rId5" imgW="342751" imgH="241195" progId="Equation.3">
                  <p:embed/>
                </p:oleObj>
              </mc:Choice>
              <mc:Fallback>
                <p:oleObj name="Equation" r:id="rId5" imgW="342751"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88" y="4889226"/>
                        <a:ext cx="685502" cy="482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88349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 2 </a:t>
            </a:r>
            <a:r>
              <a:rPr lang="en-US" dirty="0" smtClean="0"/>
              <a:t>Class Example Illustrating Notation and Splitting Based on Impurity</a:t>
            </a:r>
            <a:endParaRPr lang="en-US" dirty="0"/>
          </a:p>
        </p:txBody>
      </p:sp>
      <p:sp>
        <p:nvSpPr>
          <p:cNvPr id="3" name="Content Placeholder 2"/>
          <p:cNvSpPr>
            <a:spLocks noGrp="1"/>
          </p:cNvSpPr>
          <p:nvPr>
            <p:ph idx="1"/>
          </p:nvPr>
        </p:nvSpPr>
        <p:spPr>
          <a:xfrm>
            <a:off x="457200" y="1219200"/>
            <a:ext cx="8478982" cy="5181600"/>
          </a:xfrm>
        </p:spPr>
        <p:txBody>
          <a:bodyPr/>
          <a:lstStyle/>
          <a:p>
            <a:pPr marL="0" indent="0">
              <a:buNone/>
            </a:pPr>
            <a:r>
              <a:rPr lang="en-US" dirty="0" smtClean="0"/>
              <a:t>For the following training data (with a single predictor), where would the first split that minimizes the misclassification rate be, and what would the         and       be?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nvPr>
        </p:nvGraphicFramePr>
        <p:xfrm>
          <a:off x="3730250" y="1927066"/>
          <a:ext cx="685800" cy="482600"/>
        </p:xfrm>
        <a:graphic>
          <a:graphicData uri="http://schemas.openxmlformats.org/presentationml/2006/ole">
            <mc:AlternateContent xmlns:mc="http://schemas.openxmlformats.org/markup-compatibility/2006">
              <mc:Choice xmlns:v="urn:schemas-microsoft-com:vml" Requires="v">
                <p:oleObj spid="_x0000_s33938" name="Equation" r:id="rId3" imgW="342720" imgH="241200" progId="Equation.3">
                  <p:embed/>
                </p:oleObj>
              </mc:Choice>
              <mc:Fallback>
                <p:oleObj name="Equation" r:id="rId3" imgW="342720" imgH="241200" progId="Equation.3">
                  <p:embed/>
                  <p:pic>
                    <p:nvPicPr>
                      <p:cNvPr id="0" name=""/>
                      <p:cNvPicPr>
                        <a:picLocks noChangeAspect="1" noChangeArrowheads="1"/>
                      </p:cNvPicPr>
                      <p:nvPr/>
                    </p:nvPicPr>
                    <p:blipFill>
                      <a:blip r:embed="rId4"/>
                      <a:srcRect/>
                      <a:stretch>
                        <a:fillRect/>
                      </a:stretch>
                    </p:blipFill>
                    <p:spPr bwMode="auto">
                      <a:xfrm>
                        <a:off x="3730250" y="1927066"/>
                        <a:ext cx="685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nvPr>
        </p:nvGraphicFramePr>
        <p:xfrm>
          <a:off x="5039051" y="1979625"/>
          <a:ext cx="457200" cy="406400"/>
        </p:xfrm>
        <a:graphic>
          <a:graphicData uri="http://schemas.openxmlformats.org/presentationml/2006/ole">
            <mc:AlternateContent xmlns:mc="http://schemas.openxmlformats.org/markup-compatibility/2006">
              <mc:Choice xmlns:v="urn:schemas-microsoft-com:vml" Requires="v">
                <p:oleObj spid="_x0000_s33939" name="Equation" r:id="rId5" imgW="228600" imgH="203040" progId="Equation.3">
                  <p:embed/>
                </p:oleObj>
              </mc:Choice>
              <mc:Fallback>
                <p:oleObj name="Equation" r:id="rId5" imgW="228600" imgH="203040" progId="Equation.3">
                  <p:embed/>
                  <p:pic>
                    <p:nvPicPr>
                      <p:cNvPr id="0" name=""/>
                      <p:cNvPicPr>
                        <a:picLocks noChangeAspect="1" noChangeArrowheads="1"/>
                      </p:cNvPicPr>
                      <p:nvPr/>
                    </p:nvPicPr>
                    <p:blipFill>
                      <a:blip r:embed="rId6"/>
                      <a:srcRect/>
                      <a:stretch>
                        <a:fillRect/>
                      </a:stretch>
                    </p:blipFill>
                    <p:spPr bwMode="auto">
                      <a:xfrm>
                        <a:off x="5039051" y="1979625"/>
                        <a:ext cx="457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9" name="Group 48"/>
          <p:cNvGrpSpPr/>
          <p:nvPr/>
        </p:nvGrpSpPr>
        <p:grpSpPr>
          <a:xfrm>
            <a:off x="1813708" y="2298077"/>
            <a:ext cx="6221985" cy="4428720"/>
            <a:chOff x="1813708" y="2377247"/>
            <a:chExt cx="6221985" cy="4428720"/>
          </a:xfrm>
        </p:grpSpPr>
        <p:sp>
          <p:nvSpPr>
            <p:cNvPr id="7" name="Line 5"/>
            <p:cNvSpPr>
              <a:spLocks noChangeShapeType="1"/>
            </p:cNvSpPr>
            <p:nvPr/>
          </p:nvSpPr>
          <p:spPr bwMode="auto">
            <a:xfrm>
              <a:off x="2115188" y="6379334"/>
              <a:ext cx="5170400" cy="0"/>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Line 6"/>
            <p:cNvSpPr>
              <a:spLocks noChangeShapeType="1"/>
            </p:cNvSpPr>
            <p:nvPr/>
          </p:nvSpPr>
          <p:spPr bwMode="auto">
            <a:xfrm flipH="1" flipV="1">
              <a:off x="2100862" y="2561397"/>
              <a:ext cx="14326" cy="3817937"/>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Text Box 10"/>
            <p:cNvSpPr txBox="1">
              <a:spLocks noChangeArrowheads="1"/>
            </p:cNvSpPr>
            <p:nvPr/>
          </p:nvSpPr>
          <p:spPr bwMode="auto">
            <a:xfrm>
              <a:off x="2193962" y="2377247"/>
              <a:ext cx="942670" cy="341312"/>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err="1" smtClean="0">
                  <a:latin typeface="Times New Roman" pitchFamily="18" charset="0"/>
                </a:rPr>
                <a:t>y</a:t>
              </a:r>
              <a:r>
                <a:rPr lang="en-US" sz="1600" i="1" baseline="-25000" dirty="0" err="1" smtClean="0">
                  <a:latin typeface="Times New Roman" pitchFamily="18" charset="0"/>
                </a:rPr>
                <a:t>i</a:t>
              </a:r>
              <a:endParaRPr lang="en-US" sz="1600" dirty="0">
                <a:latin typeface="Times New Roman" pitchFamily="18" charset="0"/>
              </a:endParaRPr>
            </a:p>
          </p:txBody>
        </p:sp>
        <p:sp>
          <p:nvSpPr>
            <p:cNvPr id="10" name="Oval 9"/>
            <p:cNvSpPr>
              <a:spLocks noChangeArrowheads="1"/>
            </p:cNvSpPr>
            <p:nvPr/>
          </p:nvSpPr>
          <p:spPr bwMode="auto">
            <a:xfrm rot="5400000">
              <a:off x="2986121"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Oval 10"/>
            <p:cNvSpPr>
              <a:spLocks noChangeArrowheads="1"/>
            </p:cNvSpPr>
            <p:nvPr/>
          </p:nvSpPr>
          <p:spPr bwMode="auto">
            <a:xfrm rot="5400000">
              <a:off x="4209581"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2" name="Oval 11"/>
            <p:cNvSpPr>
              <a:spLocks noChangeArrowheads="1"/>
            </p:cNvSpPr>
            <p:nvPr/>
          </p:nvSpPr>
          <p:spPr bwMode="auto">
            <a:xfrm rot="5400000">
              <a:off x="3880611"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3" name="Oval 12"/>
            <p:cNvSpPr>
              <a:spLocks noChangeArrowheads="1"/>
            </p:cNvSpPr>
            <p:nvPr/>
          </p:nvSpPr>
          <p:spPr bwMode="auto">
            <a:xfrm rot="5400000">
              <a:off x="4043573"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4" name="Oval 13"/>
            <p:cNvSpPr>
              <a:spLocks noChangeArrowheads="1"/>
            </p:cNvSpPr>
            <p:nvPr/>
          </p:nvSpPr>
          <p:spPr bwMode="auto">
            <a:xfrm rot="5400000">
              <a:off x="2579534"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5" name="Oval 14"/>
            <p:cNvSpPr>
              <a:spLocks noChangeArrowheads="1"/>
            </p:cNvSpPr>
            <p:nvPr/>
          </p:nvSpPr>
          <p:spPr bwMode="auto">
            <a:xfrm rot="5400000">
              <a:off x="2797030"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6" name="Oval 15"/>
            <p:cNvSpPr>
              <a:spLocks noChangeArrowheads="1"/>
            </p:cNvSpPr>
            <p:nvPr/>
          </p:nvSpPr>
          <p:spPr bwMode="auto">
            <a:xfrm rot="5400000">
              <a:off x="3568184"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7" name="Oval 16"/>
            <p:cNvSpPr>
              <a:spLocks noChangeArrowheads="1"/>
            </p:cNvSpPr>
            <p:nvPr/>
          </p:nvSpPr>
          <p:spPr bwMode="auto">
            <a:xfrm rot="5400000">
              <a:off x="3309074"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Oval 17"/>
            <p:cNvSpPr>
              <a:spLocks noChangeArrowheads="1"/>
            </p:cNvSpPr>
            <p:nvPr/>
          </p:nvSpPr>
          <p:spPr bwMode="auto">
            <a:xfrm rot="5400000">
              <a:off x="2701328"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9" name="Oval 18"/>
            <p:cNvSpPr>
              <a:spLocks noChangeArrowheads="1"/>
            </p:cNvSpPr>
            <p:nvPr/>
          </p:nvSpPr>
          <p:spPr bwMode="auto">
            <a:xfrm rot="5400000">
              <a:off x="4746721" y="5779056"/>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0" name="Oval 19"/>
            <p:cNvSpPr>
              <a:spLocks noChangeArrowheads="1"/>
            </p:cNvSpPr>
            <p:nvPr/>
          </p:nvSpPr>
          <p:spPr bwMode="auto">
            <a:xfrm rot="5400000">
              <a:off x="3595817"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1" name="Oval 20"/>
            <p:cNvSpPr>
              <a:spLocks noChangeArrowheads="1"/>
            </p:cNvSpPr>
            <p:nvPr/>
          </p:nvSpPr>
          <p:spPr bwMode="auto">
            <a:xfrm rot="5400000">
              <a:off x="3121781"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2" name="Oval 21"/>
            <p:cNvSpPr>
              <a:spLocks noChangeArrowheads="1"/>
            </p:cNvSpPr>
            <p:nvPr/>
          </p:nvSpPr>
          <p:spPr bwMode="auto">
            <a:xfrm rot="5400000">
              <a:off x="2294741"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3" name="Oval 22"/>
            <p:cNvSpPr>
              <a:spLocks noChangeArrowheads="1"/>
            </p:cNvSpPr>
            <p:nvPr/>
          </p:nvSpPr>
          <p:spPr bwMode="auto">
            <a:xfrm rot="5400000">
              <a:off x="2512236"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4" name="Oval 23"/>
            <p:cNvSpPr>
              <a:spLocks noChangeArrowheads="1"/>
            </p:cNvSpPr>
            <p:nvPr/>
          </p:nvSpPr>
          <p:spPr bwMode="auto">
            <a:xfrm rot="5400000">
              <a:off x="3283391"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5" name="Oval 24"/>
            <p:cNvSpPr>
              <a:spLocks noChangeArrowheads="1"/>
            </p:cNvSpPr>
            <p:nvPr/>
          </p:nvSpPr>
          <p:spPr bwMode="auto">
            <a:xfrm rot="5400000">
              <a:off x="3024280" y="578933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6" name="Oval 25"/>
            <p:cNvSpPr>
              <a:spLocks noChangeArrowheads="1"/>
            </p:cNvSpPr>
            <p:nvPr/>
          </p:nvSpPr>
          <p:spPr bwMode="auto">
            <a:xfrm rot="5400000">
              <a:off x="5473348"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7" name="Oval 26"/>
            <p:cNvSpPr>
              <a:spLocks noChangeArrowheads="1"/>
            </p:cNvSpPr>
            <p:nvPr/>
          </p:nvSpPr>
          <p:spPr bwMode="auto">
            <a:xfrm rot="5400000">
              <a:off x="6696808"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8" name="Oval 27"/>
            <p:cNvSpPr>
              <a:spLocks noChangeArrowheads="1"/>
            </p:cNvSpPr>
            <p:nvPr/>
          </p:nvSpPr>
          <p:spPr bwMode="auto">
            <a:xfrm rot="5400000">
              <a:off x="6367838"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9" name="Oval 28"/>
            <p:cNvSpPr>
              <a:spLocks noChangeArrowheads="1"/>
            </p:cNvSpPr>
            <p:nvPr/>
          </p:nvSpPr>
          <p:spPr bwMode="auto">
            <a:xfrm rot="5400000">
              <a:off x="6530800"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0" name="Oval 29"/>
            <p:cNvSpPr>
              <a:spLocks noChangeArrowheads="1"/>
            </p:cNvSpPr>
            <p:nvPr/>
          </p:nvSpPr>
          <p:spPr bwMode="auto">
            <a:xfrm rot="5400000">
              <a:off x="5066761"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1" name="Oval 30"/>
            <p:cNvSpPr>
              <a:spLocks noChangeArrowheads="1"/>
            </p:cNvSpPr>
            <p:nvPr/>
          </p:nvSpPr>
          <p:spPr bwMode="auto">
            <a:xfrm rot="5400000">
              <a:off x="5284257"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2" name="Oval 31"/>
            <p:cNvSpPr>
              <a:spLocks noChangeArrowheads="1"/>
            </p:cNvSpPr>
            <p:nvPr/>
          </p:nvSpPr>
          <p:spPr bwMode="auto">
            <a:xfrm rot="5400000">
              <a:off x="6055411"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3" name="Oval 32"/>
            <p:cNvSpPr>
              <a:spLocks noChangeArrowheads="1"/>
            </p:cNvSpPr>
            <p:nvPr/>
          </p:nvSpPr>
          <p:spPr bwMode="auto">
            <a:xfrm rot="5400000">
              <a:off x="5796301"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4" name="Oval 33"/>
            <p:cNvSpPr>
              <a:spLocks noChangeArrowheads="1"/>
            </p:cNvSpPr>
            <p:nvPr/>
          </p:nvSpPr>
          <p:spPr bwMode="auto">
            <a:xfrm rot="5400000">
              <a:off x="4346074" y="3889577"/>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5" name="Oval 34"/>
            <p:cNvSpPr>
              <a:spLocks noChangeArrowheads="1"/>
            </p:cNvSpPr>
            <p:nvPr/>
          </p:nvSpPr>
          <p:spPr bwMode="auto">
            <a:xfrm rot="5400000">
              <a:off x="6412015"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6" name="Oval 35"/>
            <p:cNvSpPr>
              <a:spLocks noChangeArrowheads="1"/>
            </p:cNvSpPr>
            <p:nvPr/>
          </p:nvSpPr>
          <p:spPr bwMode="auto">
            <a:xfrm rot="5400000">
              <a:off x="3514504" y="3879303"/>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7" name="Oval 36"/>
            <p:cNvSpPr>
              <a:spLocks noChangeArrowheads="1"/>
            </p:cNvSpPr>
            <p:nvPr/>
          </p:nvSpPr>
          <p:spPr bwMode="auto">
            <a:xfrm rot="5400000">
              <a:off x="6246006"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8" name="Oval 37"/>
            <p:cNvSpPr>
              <a:spLocks noChangeArrowheads="1"/>
            </p:cNvSpPr>
            <p:nvPr/>
          </p:nvSpPr>
          <p:spPr bwMode="auto">
            <a:xfrm rot="5400000">
              <a:off x="4781968"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9" name="Oval 38"/>
            <p:cNvSpPr>
              <a:spLocks noChangeArrowheads="1"/>
            </p:cNvSpPr>
            <p:nvPr/>
          </p:nvSpPr>
          <p:spPr bwMode="auto">
            <a:xfrm rot="5400000">
              <a:off x="2646681" y="3879302"/>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0" name="Oval 39"/>
            <p:cNvSpPr>
              <a:spLocks noChangeArrowheads="1"/>
            </p:cNvSpPr>
            <p:nvPr/>
          </p:nvSpPr>
          <p:spPr bwMode="auto">
            <a:xfrm rot="5400000">
              <a:off x="5770618"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1" name="Oval 40"/>
            <p:cNvSpPr>
              <a:spLocks noChangeArrowheads="1"/>
            </p:cNvSpPr>
            <p:nvPr/>
          </p:nvSpPr>
          <p:spPr bwMode="auto">
            <a:xfrm rot="5400000">
              <a:off x="5511507" y="3899851"/>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42" name="Straight Connector 41"/>
            <p:cNvCxnSpPr/>
            <p:nvPr/>
          </p:nvCxnSpPr>
          <p:spPr>
            <a:xfrm rot="5400000">
              <a:off x="2124857" y="5727396"/>
              <a:ext cx="0" cy="182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117453" y="3828978"/>
              <a:ext cx="0" cy="182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 Box 10"/>
            <p:cNvSpPr txBox="1">
              <a:spLocks noChangeArrowheads="1"/>
            </p:cNvSpPr>
            <p:nvPr/>
          </p:nvSpPr>
          <p:spPr bwMode="auto">
            <a:xfrm>
              <a:off x="1813708" y="3790278"/>
              <a:ext cx="942670" cy="341312"/>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dirty="0" smtClean="0">
                  <a:latin typeface="Times New Roman" pitchFamily="18" charset="0"/>
                </a:rPr>
                <a:t>2</a:t>
              </a:r>
              <a:endParaRPr lang="en-US" sz="1600" dirty="0">
                <a:latin typeface="Times New Roman" pitchFamily="18" charset="0"/>
              </a:endParaRPr>
            </a:p>
          </p:txBody>
        </p:sp>
        <p:sp>
          <p:nvSpPr>
            <p:cNvPr id="45" name="Text Box 10"/>
            <p:cNvSpPr txBox="1">
              <a:spLocks noChangeArrowheads="1"/>
            </p:cNvSpPr>
            <p:nvPr/>
          </p:nvSpPr>
          <p:spPr bwMode="auto">
            <a:xfrm>
              <a:off x="1850700" y="5700460"/>
              <a:ext cx="942670" cy="341312"/>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dirty="0" smtClean="0">
                  <a:latin typeface="Times New Roman" pitchFamily="18" charset="0"/>
                </a:rPr>
                <a:t>1</a:t>
              </a:r>
              <a:endParaRPr lang="en-US" sz="1600" dirty="0">
                <a:latin typeface="Times New Roman" pitchFamily="18" charset="0"/>
              </a:endParaRPr>
            </a:p>
          </p:txBody>
        </p:sp>
        <p:sp>
          <p:nvSpPr>
            <p:cNvPr id="46" name="Text Box 10"/>
            <p:cNvSpPr txBox="1">
              <a:spLocks noChangeArrowheads="1"/>
            </p:cNvSpPr>
            <p:nvPr/>
          </p:nvSpPr>
          <p:spPr bwMode="auto">
            <a:xfrm>
              <a:off x="7093023" y="6464655"/>
              <a:ext cx="942670" cy="341312"/>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smtClean="0">
                  <a:latin typeface="Times New Roman" pitchFamily="18" charset="0"/>
                </a:rPr>
                <a:t>x</a:t>
              </a:r>
              <a:r>
                <a:rPr lang="en-US" sz="1600" i="1" baseline="-25000" dirty="0" smtClean="0">
                  <a:latin typeface="Times New Roman" pitchFamily="18" charset="0"/>
                </a:rPr>
                <a:t>i</a:t>
              </a:r>
              <a:endParaRPr lang="en-US" sz="1600" dirty="0">
                <a:latin typeface="Times New Roman" pitchFamily="18" charset="0"/>
              </a:endParaRPr>
            </a:p>
          </p:txBody>
        </p:sp>
        <p:sp>
          <p:nvSpPr>
            <p:cNvPr id="47" name="Oval 46"/>
            <p:cNvSpPr>
              <a:spLocks noChangeArrowheads="1"/>
            </p:cNvSpPr>
            <p:nvPr/>
          </p:nvSpPr>
          <p:spPr bwMode="auto">
            <a:xfrm rot="5400000">
              <a:off x="6368087" y="5808169"/>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48" name="Oval 47"/>
            <p:cNvSpPr>
              <a:spLocks noChangeArrowheads="1"/>
            </p:cNvSpPr>
            <p:nvPr/>
          </p:nvSpPr>
          <p:spPr bwMode="auto">
            <a:xfrm rot="5400000">
              <a:off x="5150942" y="5818443"/>
              <a:ext cx="71394" cy="71394"/>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spTree>
    <p:extLst>
      <p:ext uri="{BB962C8B-B14F-4D97-AF65-F5344CB8AC3E}">
        <p14:creationId xmlns:p14="http://schemas.microsoft.com/office/powerpoint/2010/main" val="19123917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 Ex. (</a:t>
            </a:r>
            <a:r>
              <a:rPr lang="en-US" dirty="0" err="1" smtClean="0"/>
              <a:t>fgl</a:t>
            </a:r>
            <a:r>
              <a:rPr lang="en-US" dirty="0" smtClean="0"/>
              <a:t> data)</a:t>
            </a:r>
            <a:endParaRPr lang="en-US" dirty="0"/>
          </a:p>
        </p:txBody>
      </p:sp>
      <p:sp>
        <p:nvSpPr>
          <p:cNvPr id="3" name="Content Placeholder 2"/>
          <p:cNvSpPr>
            <a:spLocks noGrp="1"/>
          </p:cNvSpPr>
          <p:nvPr>
            <p:ph idx="1"/>
          </p:nvPr>
        </p:nvSpPr>
        <p:spPr/>
        <p:txBody>
          <a:bodyPr/>
          <a:lstStyle/>
          <a:p>
            <a:pPr marL="457200" indent="-457200">
              <a:buNone/>
            </a:pPr>
            <a:r>
              <a:rPr lang="en-US" sz="1600" dirty="0"/>
              <a:t>library(</a:t>
            </a:r>
            <a:r>
              <a:rPr lang="en-US" sz="1600" dirty="0" err="1"/>
              <a:t>rpart</a:t>
            </a:r>
            <a:r>
              <a:rPr lang="en-US" sz="1600" dirty="0"/>
              <a:t>)</a:t>
            </a:r>
          </a:p>
          <a:p>
            <a:pPr marL="457200" indent="-457200">
              <a:buNone/>
            </a:pPr>
            <a:r>
              <a:rPr lang="en-US" sz="1600" dirty="0"/>
              <a:t>control &lt;- </a:t>
            </a:r>
            <a:r>
              <a:rPr lang="en-US" sz="1600" dirty="0" err="1"/>
              <a:t>rpart.control</a:t>
            </a:r>
            <a:r>
              <a:rPr lang="en-US" sz="1600" dirty="0"/>
              <a:t>(</a:t>
            </a:r>
            <a:r>
              <a:rPr lang="en-US" sz="1600" dirty="0" err="1"/>
              <a:t>minbucket</a:t>
            </a:r>
            <a:r>
              <a:rPr lang="en-US" sz="1600" dirty="0"/>
              <a:t> = 1, </a:t>
            </a:r>
            <a:r>
              <a:rPr lang="en-US" sz="1600" dirty="0" err="1"/>
              <a:t>cp</a:t>
            </a:r>
            <a:r>
              <a:rPr lang="en-US" sz="1600" dirty="0"/>
              <a:t> = 0.001, </a:t>
            </a:r>
            <a:r>
              <a:rPr lang="en-US" sz="1600" dirty="0" err="1"/>
              <a:t>maxsurrogate</a:t>
            </a:r>
            <a:r>
              <a:rPr lang="en-US" sz="1600" dirty="0"/>
              <a:t> = 0, </a:t>
            </a:r>
            <a:r>
              <a:rPr lang="en-US" sz="1600" dirty="0" err="1"/>
              <a:t>usesurrogate</a:t>
            </a:r>
            <a:r>
              <a:rPr lang="en-US" sz="1600" dirty="0"/>
              <a:t> = 0, </a:t>
            </a:r>
            <a:r>
              <a:rPr lang="en-US" sz="1600" dirty="0" err="1"/>
              <a:t>xval</a:t>
            </a:r>
            <a:r>
              <a:rPr lang="en-US" sz="1600" dirty="0"/>
              <a:t> = 10)</a:t>
            </a:r>
          </a:p>
          <a:p>
            <a:pPr marL="457200" indent="-457200">
              <a:buNone/>
            </a:pPr>
            <a:r>
              <a:rPr lang="en-US" sz="1600" dirty="0"/>
              <a:t>FGL.tr &lt;- </a:t>
            </a:r>
            <a:r>
              <a:rPr lang="en-US" sz="1600" dirty="0" err="1"/>
              <a:t>rpart</a:t>
            </a:r>
            <a:r>
              <a:rPr lang="en-US" sz="1600" dirty="0"/>
              <a:t>(</a:t>
            </a:r>
            <a:r>
              <a:rPr lang="en-US" sz="1600" dirty="0" err="1"/>
              <a:t>type_bin</a:t>
            </a:r>
            <a:r>
              <a:rPr lang="en-US" sz="1600" dirty="0"/>
              <a:t>~., FGL[,c(1:9,11)], method = "class", control = control)</a:t>
            </a:r>
          </a:p>
          <a:p>
            <a:pPr marL="457200" indent="-457200">
              <a:buNone/>
            </a:pPr>
            <a:r>
              <a:rPr lang="en-US" sz="1600" dirty="0" err="1"/>
              <a:t>plotcp</a:t>
            </a:r>
            <a:r>
              <a:rPr lang="en-US" sz="1600" dirty="0"/>
              <a:t>(FGL.tr)</a:t>
            </a:r>
          </a:p>
          <a:p>
            <a:pPr marL="457200" indent="-457200">
              <a:buNone/>
            </a:pPr>
            <a:r>
              <a:rPr lang="en-US" sz="1600" dirty="0" err="1"/>
              <a:t>printcp</a:t>
            </a:r>
            <a:r>
              <a:rPr lang="en-US" sz="1600" dirty="0"/>
              <a:t>(FGL.tr)  #same info in </a:t>
            </a:r>
            <a:r>
              <a:rPr lang="en-US" sz="1600" dirty="0" err="1"/>
              <a:t>FGL.tr$cptable</a:t>
            </a:r>
            <a:endParaRPr lang="en-US" sz="1600" dirty="0"/>
          </a:p>
          <a:p>
            <a:pPr marL="457200" indent="-457200">
              <a:buNone/>
            </a:pPr>
            <a:r>
              <a:rPr lang="en-US" sz="1600" dirty="0"/>
              <a:t>#prune to optimal size</a:t>
            </a:r>
          </a:p>
          <a:p>
            <a:pPr marL="457200" indent="-457200">
              <a:buNone/>
            </a:pPr>
            <a:r>
              <a:rPr lang="en-US" sz="1600" dirty="0"/>
              <a:t>FGL.tr1 &lt;- prune(FGL.tr, </a:t>
            </a:r>
            <a:r>
              <a:rPr lang="en-US" sz="1600" dirty="0" err="1"/>
              <a:t>cp</a:t>
            </a:r>
            <a:r>
              <a:rPr lang="en-US" sz="1600" dirty="0"/>
              <a:t>=0.055)  #approximately the </a:t>
            </a:r>
            <a:r>
              <a:rPr lang="en-US" sz="1600" dirty="0" err="1"/>
              <a:t>cp</a:t>
            </a:r>
            <a:r>
              <a:rPr lang="en-US" sz="1600" dirty="0"/>
              <a:t> corresponding to the optimal size</a:t>
            </a:r>
          </a:p>
          <a:p>
            <a:pPr marL="457200" indent="-457200">
              <a:buNone/>
            </a:pPr>
            <a:r>
              <a:rPr lang="en-US" sz="1600" dirty="0"/>
              <a:t>FGL.tr1</a:t>
            </a:r>
          </a:p>
          <a:p>
            <a:pPr marL="457200" indent="-457200">
              <a:buNone/>
            </a:pPr>
            <a:r>
              <a:rPr lang="en-US" sz="1600" dirty="0"/>
              <a:t>par(</a:t>
            </a:r>
            <a:r>
              <a:rPr lang="en-US" sz="1600" dirty="0" err="1"/>
              <a:t>cex</a:t>
            </a:r>
            <a:r>
              <a:rPr lang="en-US" sz="1600" dirty="0"/>
              <a:t>=1); plot(FGL.tr1, uniform=F); text(FGL.tr1, </a:t>
            </a:r>
            <a:r>
              <a:rPr lang="en-US" sz="1600" dirty="0" err="1"/>
              <a:t>use.n</a:t>
            </a:r>
            <a:r>
              <a:rPr lang="en-US" sz="1600" dirty="0"/>
              <a:t> = F); par(</a:t>
            </a:r>
            <a:r>
              <a:rPr lang="en-US" sz="1600" dirty="0" err="1"/>
              <a:t>cex</a:t>
            </a:r>
            <a:r>
              <a:rPr lang="en-US" sz="1600" dirty="0"/>
              <a:t>=1)</a:t>
            </a:r>
          </a:p>
          <a:p>
            <a:pPr marL="457200" indent="-457200">
              <a:buNone/>
            </a:pPr>
            <a:r>
              <a:rPr lang="en-US" sz="1600" dirty="0"/>
              <a:t>FGL.tr1$variable.importance</a:t>
            </a:r>
          </a:p>
          <a:p>
            <a:pPr marL="457200" indent="-457200">
              <a:buNone/>
            </a:pPr>
            <a:r>
              <a:rPr lang="en-US" sz="1600" dirty="0"/>
              <a:t>FGL.tr1$cptable[</a:t>
            </a:r>
            <a:r>
              <a:rPr lang="en-US" sz="1600" dirty="0" err="1"/>
              <a:t>nrow</a:t>
            </a:r>
            <a:r>
              <a:rPr lang="en-US" sz="1600" dirty="0"/>
              <a:t>(FGL.tr1$cptable),] </a:t>
            </a:r>
          </a:p>
          <a:p>
            <a:pPr marL="457200" indent="-457200">
              <a:buNone/>
            </a:pPr>
            <a:r>
              <a:rPr lang="en-US" sz="1600" dirty="0"/>
              <a:t>#calculate training </a:t>
            </a:r>
            <a:r>
              <a:rPr lang="en-US" sz="1600" dirty="0" smtClean="0"/>
              <a:t>and CV </a:t>
            </a:r>
            <a:r>
              <a:rPr lang="en-US" sz="1600" dirty="0" err="1" smtClean="0"/>
              <a:t>misclass</a:t>
            </a:r>
            <a:r>
              <a:rPr lang="en-US" sz="1600" dirty="0" smtClean="0"/>
              <a:t> rates</a:t>
            </a:r>
            <a:endParaRPr lang="en-US" sz="1600" dirty="0"/>
          </a:p>
          <a:p>
            <a:pPr marL="457200" indent="-457200">
              <a:buNone/>
            </a:pPr>
            <a:r>
              <a:rPr lang="en-US" sz="1600" dirty="0"/>
              <a:t>FGL.tr1$cptable[</a:t>
            </a:r>
            <a:r>
              <a:rPr lang="en-US" sz="1600" dirty="0" err="1"/>
              <a:t>nrow</a:t>
            </a:r>
            <a:r>
              <a:rPr lang="en-US" sz="1600" dirty="0"/>
              <a:t>(FGL.tr1$cptable),c(3,4)]*min(table(</a:t>
            </a:r>
            <a:r>
              <a:rPr lang="en-US" sz="1600" dirty="0" err="1"/>
              <a:t>FGL$type_bin</a:t>
            </a:r>
            <a:r>
              <a:rPr lang="en-US" sz="1600" dirty="0"/>
              <a:t>)/</a:t>
            </a:r>
            <a:r>
              <a:rPr lang="en-US" sz="1600" dirty="0" err="1"/>
              <a:t>nrow</a:t>
            </a:r>
            <a:r>
              <a:rPr lang="en-US" sz="1600" dirty="0"/>
              <a:t>(FGL))  #training and cv </a:t>
            </a:r>
            <a:r>
              <a:rPr lang="en-US" sz="1600" dirty="0" err="1"/>
              <a:t>misclass</a:t>
            </a:r>
            <a:r>
              <a:rPr lang="en-US" sz="1600" dirty="0"/>
              <a:t> rates</a:t>
            </a:r>
          </a:p>
          <a:p>
            <a:pPr marL="457200" indent="-457200">
              <a:buNone/>
            </a:pPr>
            <a:r>
              <a:rPr lang="en-US" sz="1600" dirty="0" err="1" smtClean="0"/>
              <a:t>yhat</a:t>
            </a:r>
            <a:r>
              <a:rPr lang="en-US" sz="1600" dirty="0"/>
              <a:t>&lt;-predict(FGL.tr1, type="class")</a:t>
            </a:r>
          </a:p>
          <a:p>
            <a:pPr marL="457200" indent="-457200">
              <a:buNone/>
            </a:pPr>
            <a:r>
              <a:rPr lang="en-US" sz="1600" dirty="0"/>
              <a:t>sum(</a:t>
            </a:r>
            <a:r>
              <a:rPr lang="en-US" sz="1600" dirty="0" err="1"/>
              <a:t>yhat</a:t>
            </a:r>
            <a:r>
              <a:rPr lang="en-US" sz="1600" dirty="0"/>
              <a:t> != </a:t>
            </a:r>
            <a:r>
              <a:rPr lang="en-US" sz="1600" dirty="0" err="1"/>
              <a:t>FGL$type_bin</a:t>
            </a:r>
            <a:r>
              <a:rPr lang="en-US" sz="1600" dirty="0"/>
              <a:t>)/</a:t>
            </a:r>
            <a:r>
              <a:rPr lang="en-US" sz="1600" dirty="0" err="1"/>
              <a:t>nrow</a:t>
            </a:r>
            <a:r>
              <a:rPr lang="en-US" sz="1600" dirty="0"/>
              <a:t>(FGL</a:t>
            </a:r>
            <a:r>
              <a:rPr lang="en-US" sz="1600" dirty="0" smtClean="0"/>
              <a:t>) #check the training </a:t>
            </a:r>
            <a:r>
              <a:rPr lang="en-US" sz="1600" dirty="0" err="1" smtClean="0"/>
              <a:t>misclass</a:t>
            </a:r>
            <a:r>
              <a:rPr lang="en-US" sz="1600" dirty="0" smtClean="0"/>
              <a:t> rate</a:t>
            </a:r>
            <a:endParaRPr lang="en-US" sz="1600" dirty="0"/>
          </a:p>
        </p:txBody>
      </p:sp>
    </p:spTree>
    <p:extLst>
      <p:ext uri="{BB962C8B-B14F-4D97-AF65-F5344CB8AC3E}">
        <p14:creationId xmlns:p14="http://schemas.microsoft.com/office/powerpoint/2010/main" val="12216988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36727</TotalTime>
  <Words>13974</Words>
  <Application>Microsoft Office PowerPoint</Application>
  <PresentationFormat>On-screen Show (4:3)</PresentationFormat>
  <Paragraphs>1425</Paragraphs>
  <Slides>118</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7" baseType="lpstr">
      <vt:lpstr>宋体</vt:lpstr>
      <vt:lpstr>Arial</vt:lpstr>
      <vt:lpstr>Calibri</vt:lpstr>
      <vt:lpstr>Cambria Math</vt:lpstr>
      <vt:lpstr>Monotype Sorts</vt:lpstr>
      <vt:lpstr>Symbol</vt:lpstr>
      <vt:lpstr>Times New Roman</vt:lpstr>
      <vt:lpstr>Default Design</vt:lpstr>
      <vt:lpstr>Equation</vt:lpstr>
      <vt:lpstr>Nonparametric/Blackbox Regression and Classification 1</vt:lpstr>
      <vt:lpstr>Specified Structure Versus Blackbox Approach</vt:lpstr>
      <vt:lpstr>Neural Networks</vt:lpstr>
      <vt:lpstr>Standard Graphical Depiction of a Neural Network with Multiple (3 in this case) Hidden Layers</vt:lpstr>
      <vt:lpstr>Standard Graphical Depiction of a Neural Network with a Single Hidden Layer</vt:lpstr>
      <vt:lpstr>Mathematical Definition of What a Neural Network Model Really Is</vt:lpstr>
      <vt:lpstr>Neural Network Activation Functions</vt:lpstr>
      <vt:lpstr>PowerPoint Presentation</vt:lpstr>
      <vt:lpstr>An S-shaped function with multivariate input</vt:lpstr>
      <vt:lpstr>Discussion Points and Questions</vt:lpstr>
      <vt:lpstr>Fitting A Neural Network Model</vt:lpstr>
      <vt:lpstr>Fitting A Neural Network Model, continued</vt:lpstr>
      <vt:lpstr>PowerPoint Presentation</vt:lpstr>
      <vt:lpstr>Example:  Predictive Modeling of Concrete Strength</vt:lpstr>
      <vt:lpstr>Neural Network Modeling of Concrete Data</vt:lpstr>
      <vt:lpstr>Matrix scatterplot of concrete data</vt:lpstr>
      <vt:lpstr>Concrete Example Continued</vt:lpstr>
      <vt:lpstr>PowerPoint Presentation</vt:lpstr>
      <vt:lpstr>Discussion Points and Questions</vt:lpstr>
      <vt:lpstr>Concrete Example Continued</vt:lpstr>
      <vt:lpstr>Concrete Example Continued</vt:lpstr>
      <vt:lpstr>Discussion Points and Questions</vt:lpstr>
      <vt:lpstr>Understanding the Effects of the Predictors in Complex Supervised Learning Models</vt:lpstr>
      <vt:lpstr>PowerPoint Presentation</vt:lpstr>
      <vt:lpstr>Definition of PD, M, and ALE Plots</vt:lpstr>
      <vt:lpstr>Illustration of PD, M, and ALE plot definitions for k = 2 predictors</vt:lpstr>
      <vt:lpstr>Example Illustrating Problems with PD and M Plots for Highly Correlated Predictors</vt:lpstr>
      <vt:lpstr>Example Continued: PD, M, and ALE Plot Results</vt:lpstr>
      <vt:lpstr>Same Example, but for 50 Replicates  and f(x_1,x_2 ) a Fitted Neural Network Model</vt:lpstr>
      <vt:lpstr>Concrete Example Continued:  ALE Plots</vt:lpstr>
      <vt:lpstr>Main Effect ALE plots</vt:lpstr>
      <vt:lpstr>Some 2nd-Order Interaction ALE plots</vt:lpstr>
      <vt:lpstr>Discussion Points and Questions</vt:lpstr>
      <vt:lpstr>Interpreting Main and Interaction Effect Plots</vt:lpstr>
      <vt:lpstr>Combined Effect of Cement (x_1) and Age (x_8)</vt:lpstr>
      <vt:lpstr>Plot of Combined Effect of Cement (x_1) and Age (x_8) Showing Their Interaction</vt:lpstr>
      <vt:lpstr>Some Calculations for the Preceding </vt:lpstr>
      <vt:lpstr>Example:  Predictive Modeling of CPU performance</vt:lpstr>
      <vt:lpstr>Neural Network Modeling of CPU data</vt:lpstr>
      <vt:lpstr>Matrix scatterplot of transformed cpus data</vt:lpstr>
      <vt:lpstr>CPUS Example Continued</vt:lpstr>
      <vt:lpstr>Discussion Points and Questions</vt:lpstr>
      <vt:lpstr>CPUS Example Continued</vt:lpstr>
      <vt:lpstr>CPUS Example Continued</vt:lpstr>
      <vt:lpstr>Discussion Points and Questions</vt:lpstr>
      <vt:lpstr>Example:  Predictive Modeling of Income Data</vt:lpstr>
      <vt:lpstr>The First Few Rows</vt:lpstr>
      <vt:lpstr>Read in the Data</vt:lpstr>
      <vt:lpstr>Some Preliminary Exploratory Analyses</vt:lpstr>
      <vt:lpstr>Some Preliminary Exploratory Analyses</vt:lpstr>
      <vt:lpstr>PowerPoint Presentation</vt:lpstr>
      <vt:lpstr>A Typical Next Step in Predictive Modeling</vt:lpstr>
      <vt:lpstr>Some Typical Next Steps</vt:lpstr>
      <vt:lpstr>Now Try a Neural Network Model</vt:lpstr>
      <vt:lpstr>Multi-Response Neural Networks</vt:lpstr>
      <vt:lpstr>Graphical Depiction of a (single hidden layer) Neural Network with K Response Variables</vt:lpstr>
      <vt:lpstr>Neural Networks for Classification</vt:lpstr>
      <vt:lpstr>Example:  Predicting Glass Type in Forensics</vt:lpstr>
      <vt:lpstr>Read the Data and Transform some Variables</vt:lpstr>
      <vt:lpstr>First Few Rows of fgl.txt data</vt:lpstr>
      <vt:lpstr>Mathematical Definition of K-Class Neural Network Model</vt:lpstr>
      <vt:lpstr>Fitting A Neural Network Model for Classification</vt:lpstr>
      <vt:lpstr>Fitting a Neural Net Classifier for the FGL Data (binary response case)</vt:lpstr>
      <vt:lpstr>response vs. predicted probability for fgl data</vt:lpstr>
      <vt:lpstr>Using CV to Compare Models for the FGL Data</vt:lpstr>
      <vt:lpstr>Discussion Points and Questions</vt:lpstr>
      <vt:lpstr>PD and ALE Plots for Classification Models</vt:lpstr>
      <vt:lpstr>ALE Plots for the FGL Example</vt:lpstr>
      <vt:lpstr>Main Effect ALE plots</vt:lpstr>
      <vt:lpstr>Some 2nd-Order Interaction ALE plots</vt:lpstr>
      <vt:lpstr>Classification for the 6-Class FGL Response</vt:lpstr>
      <vt:lpstr>Neural Network Classification of Income Data</vt:lpstr>
      <vt:lpstr>Read the Data and Fit Models</vt:lpstr>
      <vt:lpstr>Discussion Points and Questions</vt:lpstr>
      <vt:lpstr>Pros and Cons of Neural Networks</vt:lpstr>
      <vt:lpstr>Classification and Regression Tree (CART) Models</vt:lpstr>
      <vt:lpstr>Structure of a Regression Tree</vt:lpstr>
      <vt:lpstr>PowerPoint Presentation</vt:lpstr>
      <vt:lpstr>Mathematical Representation of Regression Tree </vt:lpstr>
      <vt:lpstr>Illustration of the Notation for M = 6 Regions, k = 2 Predictors, and n = 21 Training Observations</vt:lpstr>
      <vt:lpstr>Discussion Points and Questions</vt:lpstr>
      <vt:lpstr>Fitting a Regression Tree</vt:lpstr>
      <vt:lpstr>PowerPoint Presentation</vt:lpstr>
      <vt:lpstr>SSE is Calculated as Follows</vt:lpstr>
      <vt:lpstr>Pruning</vt:lpstr>
      <vt:lpstr>Regression Tree Ex. (Concrete data)</vt:lpstr>
      <vt:lpstr>r_cv^2 versus M (l) from plotcp()</vt:lpstr>
      <vt:lpstr>the pruned tree (but a little smaller than the best tree)</vt:lpstr>
      <vt:lpstr>PowerPoint Presentation</vt:lpstr>
      <vt:lpstr>Discussion Points and Questions</vt:lpstr>
      <vt:lpstr>Numerical Assessment of Variable Importance</vt:lpstr>
      <vt:lpstr>Regression Tree Ex. (cpus data) using the tree package, instead of rpart</vt:lpstr>
      <vt:lpstr>deviance vs k (l) from prune()</vt:lpstr>
      <vt:lpstr>Discussion Points and Questions</vt:lpstr>
      <vt:lpstr>Classification Trees – Overview</vt:lpstr>
      <vt:lpstr>Classification Trees – Some Details</vt:lpstr>
      <vt:lpstr>Example Illustrating the Notation</vt:lpstr>
      <vt:lpstr>K = 2 Class Example Illustrating Notation and Splitting Based on Impurity</vt:lpstr>
      <vt:lpstr>Classification Tree Ex. (fgl data)</vt:lpstr>
      <vt:lpstr>PowerPoint Presentation</vt:lpstr>
      <vt:lpstr>PowerPoint Presentation</vt:lpstr>
      <vt:lpstr>Discussion Points and Questions</vt:lpstr>
      <vt:lpstr>Same but for the original 6-category response</vt:lpstr>
      <vt:lpstr>The Best 6-Class Tree for the FGL Data</vt:lpstr>
      <vt:lpstr>PowerPoint Presentation</vt:lpstr>
      <vt:lpstr>Discussion Points and Questions</vt:lpstr>
      <vt:lpstr>Pros and Cons of Neural Networks</vt:lpstr>
      <vt:lpstr>Pros and Cons of CART Models</vt:lpstr>
      <vt:lpstr>Handling Nominal Categorical Predictors</vt:lpstr>
      <vt:lpstr>Handling Missing Predictor Values</vt:lpstr>
      <vt:lpstr>A Good Way to Do Preliminary Variable Selection</vt:lpstr>
      <vt:lpstr>Comparing Trees with Other Models</vt:lpstr>
      <vt:lpstr>Return to the Income Data Example</vt:lpstr>
      <vt:lpstr>Try a Regression Tree</vt:lpstr>
      <vt:lpstr>The Best-sized Regression Tree for INCOME Data</vt:lpstr>
      <vt:lpstr>Discussion Points and Questions</vt:lpstr>
      <vt:lpstr>Try a Classification Tree</vt:lpstr>
      <vt:lpstr>The Best-sized Class Tree for INCOME Data</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Daniel Apley</cp:lastModifiedBy>
  <cp:revision>1075</cp:revision>
  <cp:lastPrinted>2014-02-01T01:11:51Z</cp:lastPrinted>
  <dcterms:created xsi:type="dcterms:W3CDTF">2002-08-31T20:04:20Z</dcterms:created>
  <dcterms:modified xsi:type="dcterms:W3CDTF">2020-12-18T00:56:41Z</dcterms:modified>
</cp:coreProperties>
</file>