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18" r:id="rId2"/>
    <p:sldId id="328" r:id="rId3"/>
    <p:sldId id="329" r:id="rId4"/>
    <p:sldId id="380" r:id="rId5"/>
    <p:sldId id="381" r:id="rId6"/>
    <p:sldId id="423" r:id="rId7"/>
    <p:sldId id="424" r:id="rId8"/>
    <p:sldId id="425" r:id="rId9"/>
    <p:sldId id="330" r:id="rId10"/>
    <p:sldId id="426" r:id="rId11"/>
    <p:sldId id="331" r:id="rId12"/>
    <p:sldId id="382" r:id="rId13"/>
    <p:sldId id="397" r:id="rId14"/>
    <p:sldId id="332" r:id="rId15"/>
    <p:sldId id="386" r:id="rId16"/>
    <p:sldId id="387" r:id="rId17"/>
    <p:sldId id="401" r:id="rId18"/>
    <p:sldId id="364" r:id="rId19"/>
    <p:sldId id="372" r:id="rId20"/>
    <p:sldId id="373" r:id="rId21"/>
    <p:sldId id="333" r:id="rId22"/>
    <p:sldId id="419" r:id="rId23"/>
    <p:sldId id="420" r:id="rId24"/>
    <p:sldId id="421" r:id="rId25"/>
    <p:sldId id="422" r:id="rId26"/>
    <p:sldId id="385" r:id="rId27"/>
    <p:sldId id="342" r:id="rId28"/>
    <p:sldId id="337" r:id="rId29"/>
    <p:sldId id="338" r:id="rId30"/>
    <p:sldId id="339" r:id="rId31"/>
    <p:sldId id="340" r:id="rId32"/>
    <p:sldId id="441" r:id="rId33"/>
    <p:sldId id="442" r:id="rId34"/>
    <p:sldId id="400" r:id="rId35"/>
    <p:sldId id="409" r:id="rId36"/>
    <p:sldId id="413" r:id="rId37"/>
    <p:sldId id="410" r:id="rId38"/>
    <p:sldId id="411" r:id="rId39"/>
    <p:sldId id="365" r:id="rId40"/>
    <p:sldId id="388" r:id="rId41"/>
    <p:sldId id="389" r:id="rId42"/>
    <p:sldId id="390" r:id="rId43"/>
    <p:sldId id="464" r:id="rId44"/>
    <p:sldId id="391" r:id="rId45"/>
    <p:sldId id="412" r:id="rId46"/>
    <p:sldId id="367" r:id="rId47"/>
    <p:sldId id="405" r:id="rId48"/>
    <p:sldId id="375" r:id="rId49"/>
    <p:sldId id="406" r:id="rId50"/>
    <p:sldId id="392" r:id="rId51"/>
    <p:sldId id="440" r:id="rId52"/>
    <p:sldId id="407" r:id="rId53"/>
    <p:sldId id="443" r:id="rId54"/>
    <p:sldId id="444" r:id="rId55"/>
    <p:sldId id="445" r:id="rId56"/>
    <p:sldId id="446" r:id="rId57"/>
    <p:sldId id="447" r:id="rId58"/>
    <p:sldId id="448" r:id="rId59"/>
    <p:sldId id="449" r:id="rId60"/>
    <p:sldId id="462" r:id="rId61"/>
    <p:sldId id="463" r:id="rId62"/>
    <p:sldId id="452" r:id="rId63"/>
    <p:sldId id="453" r:id="rId64"/>
    <p:sldId id="454" r:id="rId65"/>
    <p:sldId id="455" r:id="rId66"/>
    <p:sldId id="456" r:id="rId67"/>
    <p:sldId id="457" r:id="rId68"/>
    <p:sldId id="458" r:id="rId69"/>
    <p:sldId id="459" r:id="rId70"/>
    <p:sldId id="460" r:id="rId71"/>
    <p:sldId id="461" r:id="rId72"/>
    <p:sldId id="431" r:id="rId73"/>
    <p:sldId id="369" r:id="rId74"/>
    <p:sldId id="393" r:id="rId75"/>
    <p:sldId id="394" r:id="rId76"/>
    <p:sldId id="395" r:id="rId77"/>
    <p:sldId id="396" r:id="rId78"/>
    <p:sldId id="370" r:id="rId79"/>
    <p:sldId id="378" r:id="rId80"/>
    <p:sldId id="429" r:id="rId81"/>
    <p:sldId id="430" r:id="rId82"/>
    <p:sldId id="377" r:id="rId83"/>
    <p:sldId id="408" r:id="rId84"/>
    <p:sldId id="432" r:id="rId85"/>
    <p:sldId id="433" r:id="rId86"/>
    <p:sldId id="434" r:id="rId87"/>
    <p:sldId id="439" r:id="rId88"/>
    <p:sldId id="435" r:id="rId89"/>
    <p:sldId id="436" r:id="rId90"/>
    <p:sldId id="437" r:id="rId91"/>
    <p:sldId id="438" r:id="rId92"/>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55" autoAdjust="0"/>
  </p:normalViewPr>
  <p:slideViewPr>
    <p:cSldViewPr snapToGrid="0">
      <p:cViewPr varScale="1">
        <p:scale>
          <a:sx n="92" d="100"/>
          <a:sy n="92" d="100"/>
        </p:scale>
        <p:origin x="58" y="8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DD5981-4B31-4882-A3CE-D3E59ECA16A7}" type="slidenum">
              <a:rPr lang="en-US"/>
              <a:pPr>
                <a:defRPr/>
              </a:pPr>
              <a:t>‹#›</a:t>
            </a:fld>
            <a:endParaRPr lang="en-US"/>
          </a:p>
        </p:txBody>
      </p:sp>
    </p:spTree>
    <p:extLst>
      <p:ext uri="{BB962C8B-B14F-4D97-AF65-F5344CB8AC3E}">
        <p14:creationId xmlns:p14="http://schemas.microsoft.com/office/powerpoint/2010/main" val="172813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pPr>
              <a:defRPr/>
            </a:pPr>
            <a:fld id="{97BE9A12-96A0-4973-8E71-7783F291E592}" type="datetimeFigureOut">
              <a:rPr lang="en-US"/>
              <a:pPr>
                <a:defRPr/>
              </a:pPr>
              <a:t>2/12/2023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6"/>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pPr>
              <a:defRPr/>
            </a:pPr>
            <a:fld id="{01FCEA7D-4EA9-4DEC-BA86-BB14B20152C6}" type="slidenum">
              <a:rPr lang="en-US"/>
              <a:pPr>
                <a:defRPr/>
              </a:pPr>
              <a:t>‹#›</a:t>
            </a:fld>
            <a:endParaRPr lang="en-US"/>
          </a:p>
        </p:txBody>
      </p:sp>
    </p:spTree>
    <p:extLst>
      <p:ext uri="{BB962C8B-B14F-4D97-AF65-F5344CB8AC3E}">
        <p14:creationId xmlns:p14="http://schemas.microsoft.com/office/powerpoint/2010/main" val="1147222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62D37C-282B-4BDE-85EB-57C089FEA4C4}" type="slidenum">
              <a:rPr lang="en-US" smtClean="0"/>
              <a:pPr/>
              <a:t>1</a:t>
            </a:fld>
            <a:endParaRPr lang="en-US"/>
          </a:p>
        </p:txBody>
      </p:sp>
    </p:spTree>
    <p:extLst>
      <p:ext uri="{BB962C8B-B14F-4D97-AF65-F5344CB8AC3E}">
        <p14:creationId xmlns:p14="http://schemas.microsoft.com/office/powerpoint/2010/main" val="2194179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21</a:t>
            </a:fld>
            <a:endParaRPr lang="en-US"/>
          </a:p>
        </p:txBody>
      </p:sp>
    </p:spTree>
    <p:extLst>
      <p:ext uri="{BB962C8B-B14F-4D97-AF65-F5344CB8AC3E}">
        <p14:creationId xmlns:p14="http://schemas.microsoft.com/office/powerpoint/2010/main" val="382513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22</a:t>
            </a:fld>
            <a:endParaRPr lang="en-US"/>
          </a:p>
        </p:txBody>
      </p:sp>
    </p:spTree>
    <p:extLst>
      <p:ext uri="{BB962C8B-B14F-4D97-AF65-F5344CB8AC3E}">
        <p14:creationId xmlns:p14="http://schemas.microsoft.com/office/powerpoint/2010/main" val="250916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24</a:t>
            </a:fld>
            <a:endParaRPr lang="en-US"/>
          </a:p>
        </p:txBody>
      </p:sp>
    </p:spTree>
    <p:extLst>
      <p:ext uri="{BB962C8B-B14F-4D97-AF65-F5344CB8AC3E}">
        <p14:creationId xmlns:p14="http://schemas.microsoft.com/office/powerpoint/2010/main" val="2105733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27</a:t>
            </a:fld>
            <a:endParaRPr lang="en-US"/>
          </a:p>
        </p:txBody>
      </p:sp>
    </p:spTree>
    <p:extLst>
      <p:ext uri="{BB962C8B-B14F-4D97-AF65-F5344CB8AC3E}">
        <p14:creationId xmlns:p14="http://schemas.microsoft.com/office/powerpoint/2010/main" val="205875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28</a:t>
            </a:fld>
            <a:endParaRPr lang="en-US"/>
          </a:p>
        </p:txBody>
      </p:sp>
    </p:spTree>
    <p:extLst>
      <p:ext uri="{BB962C8B-B14F-4D97-AF65-F5344CB8AC3E}">
        <p14:creationId xmlns:p14="http://schemas.microsoft.com/office/powerpoint/2010/main" val="178417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29</a:t>
            </a:fld>
            <a:endParaRPr lang="en-US"/>
          </a:p>
        </p:txBody>
      </p:sp>
    </p:spTree>
    <p:extLst>
      <p:ext uri="{BB962C8B-B14F-4D97-AF65-F5344CB8AC3E}">
        <p14:creationId xmlns:p14="http://schemas.microsoft.com/office/powerpoint/2010/main" val="2792815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30</a:t>
            </a:fld>
            <a:endParaRPr lang="en-US"/>
          </a:p>
        </p:txBody>
      </p:sp>
    </p:spTree>
    <p:extLst>
      <p:ext uri="{BB962C8B-B14F-4D97-AF65-F5344CB8AC3E}">
        <p14:creationId xmlns:p14="http://schemas.microsoft.com/office/powerpoint/2010/main" val="1900555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31</a:t>
            </a:fld>
            <a:endParaRPr lang="en-US"/>
          </a:p>
        </p:txBody>
      </p:sp>
    </p:spTree>
    <p:extLst>
      <p:ext uri="{BB962C8B-B14F-4D97-AF65-F5344CB8AC3E}">
        <p14:creationId xmlns:p14="http://schemas.microsoft.com/office/powerpoint/2010/main" val="2909974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32</a:t>
            </a:fld>
            <a:endParaRPr lang="en-US"/>
          </a:p>
        </p:txBody>
      </p:sp>
    </p:spTree>
    <p:extLst>
      <p:ext uri="{BB962C8B-B14F-4D97-AF65-F5344CB8AC3E}">
        <p14:creationId xmlns:p14="http://schemas.microsoft.com/office/powerpoint/2010/main" val="154931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8A3AD7-19D1-4C69-BB4E-46F6F56A9E1F}" type="slidenum">
              <a:rPr lang="en-US" smtClean="0"/>
              <a:pPr>
                <a:defRPr/>
              </a:pPr>
              <a:t>33</a:t>
            </a:fld>
            <a:endParaRPr lang="en-US"/>
          </a:p>
        </p:txBody>
      </p:sp>
    </p:spTree>
    <p:extLst>
      <p:ext uri="{BB962C8B-B14F-4D97-AF65-F5344CB8AC3E}">
        <p14:creationId xmlns:p14="http://schemas.microsoft.com/office/powerpoint/2010/main" val="94141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7A716-C979-43C1-A86D-0C94F0D8C1B5}" type="slidenum">
              <a:rPr lang="en-US" smtClean="0"/>
              <a:pPr/>
              <a:t>2</a:t>
            </a:fld>
            <a:endParaRPr lang="en-US"/>
          </a:p>
        </p:txBody>
      </p:sp>
    </p:spTree>
    <p:extLst>
      <p:ext uri="{BB962C8B-B14F-4D97-AF65-F5344CB8AC3E}">
        <p14:creationId xmlns:p14="http://schemas.microsoft.com/office/powerpoint/2010/main" val="2961126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53</a:t>
            </a:fld>
            <a:endParaRPr lang="en-US"/>
          </a:p>
        </p:txBody>
      </p:sp>
    </p:spTree>
    <p:extLst>
      <p:ext uri="{BB962C8B-B14F-4D97-AF65-F5344CB8AC3E}">
        <p14:creationId xmlns:p14="http://schemas.microsoft.com/office/powerpoint/2010/main" val="3282298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C16384F-B9CA-4DAD-9E2A-D3F853BE25AE}" type="slidenum">
              <a:rPr lang="en-US" smtClean="0"/>
              <a:pPr/>
              <a:t>62</a:t>
            </a:fld>
            <a:endParaRPr lang="en-US"/>
          </a:p>
        </p:txBody>
      </p:sp>
    </p:spTree>
    <p:extLst>
      <p:ext uri="{BB962C8B-B14F-4D97-AF65-F5344CB8AC3E}">
        <p14:creationId xmlns:p14="http://schemas.microsoft.com/office/powerpoint/2010/main" val="121034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67</a:t>
            </a:fld>
            <a:endParaRPr lang="en-US"/>
          </a:p>
        </p:txBody>
      </p:sp>
    </p:spTree>
    <p:extLst>
      <p:ext uri="{BB962C8B-B14F-4D97-AF65-F5344CB8AC3E}">
        <p14:creationId xmlns:p14="http://schemas.microsoft.com/office/powerpoint/2010/main" val="3739417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68</a:t>
            </a:fld>
            <a:endParaRPr lang="en-US"/>
          </a:p>
        </p:txBody>
      </p:sp>
    </p:spTree>
    <p:extLst>
      <p:ext uri="{BB962C8B-B14F-4D97-AF65-F5344CB8AC3E}">
        <p14:creationId xmlns:p14="http://schemas.microsoft.com/office/powerpoint/2010/main" val="212235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3</a:t>
            </a:fld>
            <a:endParaRPr lang="en-US"/>
          </a:p>
        </p:txBody>
      </p:sp>
    </p:spTree>
    <p:extLst>
      <p:ext uri="{BB962C8B-B14F-4D97-AF65-F5344CB8AC3E}">
        <p14:creationId xmlns:p14="http://schemas.microsoft.com/office/powerpoint/2010/main" val="427953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9</a:t>
            </a:fld>
            <a:endParaRPr lang="en-US"/>
          </a:p>
        </p:txBody>
      </p:sp>
    </p:spTree>
    <p:extLst>
      <p:ext uri="{BB962C8B-B14F-4D97-AF65-F5344CB8AC3E}">
        <p14:creationId xmlns:p14="http://schemas.microsoft.com/office/powerpoint/2010/main" val="143270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11</a:t>
            </a:fld>
            <a:endParaRPr lang="en-US"/>
          </a:p>
        </p:txBody>
      </p:sp>
    </p:spTree>
    <p:extLst>
      <p:ext uri="{BB962C8B-B14F-4D97-AF65-F5344CB8AC3E}">
        <p14:creationId xmlns:p14="http://schemas.microsoft.com/office/powerpoint/2010/main" val="37742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12</a:t>
            </a:fld>
            <a:endParaRPr lang="en-US"/>
          </a:p>
        </p:txBody>
      </p:sp>
    </p:spTree>
    <p:extLst>
      <p:ext uri="{BB962C8B-B14F-4D97-AF65-F5344CB8AC3E}">
        <p14:creationId xmlns:p14="http://schemas.microsoft.com/office/powerpoint/2010/main" val="341157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7A716-C979-43C1-A86D-0C94F0D8C1B5}" type="slidenum">
              <a:rPr lang="en-US" smtClean="0"/>
              <a:pPr/>
              <a:t>13</a:t>
            </a:fld>
            <a:endParaRPr lang="en-US"/>
          </a:p>
        </p:txBody>
      </p:sp>
    </p:spTree>
    <p:extLst>
      <p:ext uri="{BB962C8B-B14F-4D97-AF65-F5344CB8AC3E}">
        <p14:creationId xmlns:p14="http://schemas.microsoft.com/office/powerpoint/2010/main" val="261405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14</a:t>
            </a:fld>
            <a:endParaRPr lang="en-US"/>
          </a:p>
        </p:txBody>
      </p:sp>
    </p:spTree>
    <p:extLst>
      <p:ext uri="{BB962C8B-B14F-4D97-AF65-F5344CB8AC3E}">
        <p14:creationId xmlns:p14="http://schemas.microsoft.com/office/powerpoint/2010/main" val="117459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FCEA7D-4EA9-4DEC-BA86-BB14B20152C6}" type="slidenum">
              <a:rPr lang="en-US" smtClean="0"/>
              <a:pPr>
                <a:defRPr/>
              </a:pPr>
              <a:t>15</a:t>
            </a:fld>
            <a:endParaRPr lang="en-US"/>
          </a:p>
        </p:txBody>
      </p:sp>
    </p:spTree>
    <p:extLst>
      <p:ext uri="{BB962C8B-B14F-4D97-AF65-F5344CB8AC3E}">
        <p14:creationId xmlns:p14="http://schemas.microsoft.com/office/powerpoint/2010/main" val="203691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FC6259-F107-4814-8D2D-8B743C49F3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38DC9-DB68-479F-80AE-19FABEEC9D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02C0DE-02CA-423C-88C2-8237E82CCB8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216795-54EF-4263-A933-3F42F626255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F6C0EE-EF02-4A73-9A1C-3A9736C319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CAC4F3-B52B-428D-8060-6EE20AAD46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31F3BA-563F-43AB-B199-42A752B5255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7D9C18-225E-4F04-B6D8-D717EF1AB7F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95062-42F9-48CA-86DF-4965DC90C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1848B-9E0C-4594-BF16-E9B39195B5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3E626A-C109-4C03-AC2C-F365CFC92BD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77A24B-B80F-4A89-BE97-4874C9F581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oleObject" Target="../embeddings/oleObject17.bin"/><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18.w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17.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e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package" Target="../embeddings/Microsoft_Excel_Worksheet1.xlsx"/><Relationship Id="rId5" Type="http://schemas.openxmlformats.org/officeDocument/2006/relationships/image" Target="../media/image20.wmf"/><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8.bin"/><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29.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3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29.wmf"/><Relationship Id="rId2" Type="http://schemas.openxmlformats.org/officeDocument/2006/relationships/notesSlide" Target="../notesSlides/notesSlide16.xml"/><Relationship Id="rId16"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image" Target="../media/image30.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image" Target="../media/image33.wmf"/><Relationship Id="rId10" Type="http://schemas.openxmlformats.org/officeDocument/2006/relationships/image" Target="../media/image32.wmf"/><Relationship Id="rId4" Type="http://schemas.openxmlformats.org/officeDocument/2006/relationships/image" Target="../media/image14.wmf"/><Relationship Id="rId9" Type="http://schemas.openxmlformats.org/officeDocument/2006/relationships/oleObject" Target="../embeddings/oleObject38.bin"/><Relationship Id="rId1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38.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46.bin"/><Relationship Id="rId14" Type="http://schemas.openxmlformats.org/officeDocument/2006/relationships/image" Target="../media/image39.wmf"/></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3.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7.png"/><Relationship Id="rId4" Type="http://schemas.openxmlformats.org/officeDocument/2006/relationships/image" Target="../media/image40.emf"/><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6.wmf"/><Relationship Id="rId4" Type="http://schemas.openxmlformats.org/officeDocument/2006/relationships/oleObject" Target="../embeddings/oleObject50.bin"/></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1.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57.bin"/><Relationship Id="rId1" Type="http://schemas.openxmlformats.org/officeDocument/2006/relationships/slideLayout" Target="../slideLayouts/slideLayout2.xml"/><Relationship Id="rId6" Type="http://schemas.openxmlformats.org/officeDocument/2006/relationships/oleObject" Target="../embeddings/oleObject59.bin"/><Relationship Id="rId5" Type="http://schemas.openxmlformats.org/officeDocument/2006/relationships/image" Target="../media/image54.wmf"/><Relationship Id="rId4" Type="http://schemas.openxmlformats.org/officeDocument/2006/relationships/oleObject" Target="../embeddings/oleObject58.bin"/><Relationship Id="rId9" Type="http://schemas.openxmlformats.org/officeDocument/2006/relationships/image" Target="../media/image56.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59.wmf"/><Relationship Id="rId12" Type="http://schemas.openxmlformats.org/officeDocument/2006/relationships/oleObject" Target="../embeddings/oleObject66.bin"/><Relationship Id="rId2" Type="http://schemas.openxmlformats.org/officeDocument/2006/relationships/oleObject" Target="../embeddings/oleObject61.bin"/><Relationship Id="rId1" Type="http://schemas.openxmlformats.org/officeDocument/2006/relationships/slideLayout" Target="../slideLayouts/slideLayout2.xml"/><Relationship Id="rId6" Type="http://schemas.openxmlformats.org/officeDocument/2006/relationships/oleObject" Target="../embeddings/oleObject63.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67.bin"/><Relationship Id="rId1" Type="http://schemas.openxmlformats.org/officeDocument/2006/relationships/slideLayout" Target="../slideLayouts/slideLayout2.xml"/><Relationship Id="rId6" Type="http://schemas.openxmlformats.org/officeDocument/2006/relationships/oleObject" Target="../embeddings/oleObject69.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68.wmf"/><Relationship Id="rId7" Type="http://schemas.openxmlformats.org/officeDocument/2006/relationships/image" Target="../media/image70.wmf"/><Relationship Id="rId2" Type="http://schemas.openxmlformats.org/officeDocument/2006/relationships/oleObject" Target="../embeddings/oleObject72.bin"/><Relationship Id="rId1" Type="http://schemas.openxmlformats.org/officeDocument/2006/relationships/slideLayout" Target="../slideLayouts/slideLayout2.xml"/><Relationship Id="rId6" Type="http://schemas.openxmlformats.org/officeDocument/2006/relationships/oleObject" Target="../embeddings/oleObject74.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7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6.wmf"/><Relationship Id="rId12" Type="http://schemas.openxmlformats.org/officeDocument/2006/relationships/oleObject" Target="../embeddings/oleObject82.bin"/><Relationship Id="rId17" Type="http://schemas.openxmlformats.org/officeDocument/2006/relationships/image" Target="../media/image81.wmf"/><Relationship Id="rId2" Type="http://schemas.openxmlformats.org/officeDocument/2006/relationships/oleObject" Target="../embeddings/oleObject77.bin"/><Relationship Id="rId16"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79.bin"/><Relationship Id="rId11" Type="http://schemas.openxmlformats.org/officeDocument/2006/relationships/image" Target="../media/image78.wmf"/><Relationship Id="rId5" Type="http://schemas.openxmlformats.org/officeDocument/2006/relationships/image" Target="../media/image75.wmf"/><Relationship Id="rId15" Type="http://schemas.openxmlformats.org/officeDocument/2006/relationships/image" Target="../media/image80.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7.wmf"/><Relationship Id="rId14" Type="http://schemas.openxmlformats.org/officeDocument/2006/relationships/oleObject" Target="../embeddings/oleObject8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image" Target="../media/image82.emf"/><Relationship Id="rId1" Type="http://schemas.openxmlformats.org/officeDocument/2006/relationships/slideLayout" Target="../slideLayouts/slideLayout2.xml"/><Relationship Id="rId4" Type="http://schemas.openxmlformats.org/officeDocument/2006/relationships/image" Target="../media/image75.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7.wmf"/><Relationship Id="rId12" Type="http://schemas.openxmlformats.org/officeDocument/2006/relationships/oleObject" Target="../embeddings/oleObject91.bin"/><Relationship Id="rId2" Type="http://schemas.openxmlformats.org/officeDocument/2006/relationships/oleObject" Target="../embeddings/oleObject86.bin"/><Relationship Id="rId1" Type="http://schemas.openxmlformats.org/officeDocument/2006/relationships/slideLayout" Target="../slideLayouts/slideLayout2.xml"/><Relationship Id="rId6" Type="http://schemas.openxmlformats.org/officeDocument/2006/relationships/oleObject" Target="../embeddings/oleObject88.bin"/><Relationship Id="rId11" Type="http://schemas.openxmlformats.org/officeDocument/2006/relationships/image" Target="../media/image89.wmf"/><Relationship Id="rId5" Type="http://schemas.openxmlformats.org/officeDocument/2006/relationships/image" Target="../media/image86.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88.wmf"/></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92.bin"/><Relationship Id="rId1" Type="http://schemas.openxmlformats.org/officeDocument/2006/relationships/slideLayout" Target="../slideLayouts/slideLayout2.xml"/><Relationship Id="rId6" Type="http://schemas.openxmlformats.org/officeDocument/2006/relationships/oleObject" Target="../embeddings/oleObject94.bin"/><Relationship Id="rId5" Type="http://schemas.openxmlformats.org/officeDocument/2006/relationships/image" Target="../media/image92.wmf"/><Relationship Id="rId4" Type="http://schemas.openxmlformats.org/officeDocument/2006/relationships/oleObject" Target="../embeddings/oleObject93.bin"/><Relationship Id="rId9" Type="http://schemas.openxmlformats.org/officeDocument/2006/relationships/image" Target="../media/image94.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oleObject" Target="../embeddings/oleObject97.bin"/><Relationship Id="rId4" Type="http://schemas.openxmlformats.org/officeDocument/2006/relationships/image" Target="../media/image9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98.bin"/><Relationship Id="rId1" Type="http://schemas.openxmlformats.org/officeDocument/2006/relationships/slideLayout" Target="../slideLayouts/slideLayout2.xml"/><Relationship Id="rId5" Type="http://schemas.openxmlformats.org/officeDocument/2006/relationships/image" Target="../media/image98.wmf"/><Relationship Id="rId4" Type="http://schemas.openxmlformats.org/officeDocument/2006/relationships/oleObject" Target="../embeddings/oleObject99.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9.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1.wmf"/><Relationship Id="rId5" Type="http://schemas.openxmlformats.org/officeDocument/2006/relationships/oleObject" Target="../embeddings/oleObject102.bin"/><Relationship Id="rId4" Type="http://schemas.openxmlformats.org/officeDocument/2006/relationships/image" Target="../media/image100.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6.wmf"/><Relationship Id="rId2" Type="http://schemas.openxmlformats.org/officeDocument/2006/relationships/oleObject" Target="../embeddings/oleObject103.bin"/><Relationship Id="rId1" Type="http://schemas.openxmlformats.org/officeDocument/2006/relationships/slideLayout" Target="../slideLayouts/slideLayout2.xml"/><Relationship Id="rId6" Type="http://schemas.openxmlformats.org/officeDocument/2006/relationships/oleObject" Target="../embeddings/oleObject105.bin"/><Relationship Id="rId5" Type="http://schemas.openxmlformats.org/officeDocument/2006/relationships/image" Target="../media/image105.wmf"/><Relationship Id="rId4" Type="http://schemas.openxmlformats.org/officeDocument/2006/relationships/oleObject" Target="../embeddings/oleObject104.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107.wmf"/><Relationship Id="rId7" Type="http://schemas.openxmlformats.org/officeDocument/2006/relationships/image" Target="../media/image109.wmf"/><Relationship Id="rId2" Type="http://schemas.openxmlformats.org/officeDocument/2006/relationships/oleObject" Target="../embeddings/oleObject106.bin"/><Relationship Id="rId1" Type="http://schemas.openxmlformats.org/officeDocument/2006/relationships/slideLayout" Target="../slideLayouts/slideLayout2.xml"/><Relationship Id="rId6" Type="http://schemas.openxmlformats.org/officeDocument/2006/relationships/oleObject" Target="../embeddings/oleObject108.bin"/><Relationship Id="rId5" Type="http://schemas.openxmlformats.org/officeDocument/2006/relationships/image" Target="../media/image108.wmf"/><Relationship Id="rId4" Type="http://schemas.openxmlformats.org/officeDocument/2006/relationships/oleObject" Target="../embeddings/oleObject107.bin"/><Relationship Id="rId9" Type="http://schemas.openxmlformats.org/officeDocument/2006/relationships/image" Target="../media/image105.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05.wmf"/><Relationship Id="rId7" Type="http://schemas.openxmlformats.org/officeDocument/2006/relationships/image" Target="../media/image111.wmf"/><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oleObject" Target="../embeddings/oleObject112.bin"/><Relationship Id="rId5" Type="http://schemas.openxmlformats.org/officeDocument/2006/relationships/image" Target="../media/image110.wmf"/><Relationship Id="rId4" Type="http://schemas.openxmlformats.org/officeDocument/2006/relationships/oleObject" Target="../embeddings/oleObject111.bin"/><Relationship Id="rId9" Type="http://schemas.openxmlformats.org/officeDocument/2006/relationships/image" Target="../media/image112.wmf"/></Relationships>
</file>

<file path=ppt/slides/_rels/slide77.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oleObject" Target="../embeddings/oleObject114.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9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0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dirty="0"/>
              <a:t>Some Fundamental Concepts in Supervised Learning</a:t>
            </a:r>
          </a:p>
        </p:txBody>
      </p:sp>
      <p:sp>
        <p:nvSpPr>
          <p:cNvPr id="2051" name="Rectangle 3"/>
          <p:cNvSpPr>
            <a:spLocks noGrp="1" noChangeArrowheads="1"/>
          </p:cNvSpPr>
          <p:nvPr>
            <p:ph type="subTitle" idx="1"/>
          </p:nvPr>
        </p:nvSpPr>
        <p:spPr>
          <a:xfrm>
            <a:off x="801974" y="3886199"/>
            <a:ext cx="7832360" cy="2664503"/>
          </a:xfrm>
        </p:spPr>
        <p:txBody>
          <a:bodyPr/>
          <a:lstStyle/>
          <a:p>
            <a:pPr marL="231775" indent="-231775" algn="l" eaLnBrk="1" hangingPunct="1"/>
            <a:r>
              <a:rPr lang="en-US" dirty="0"/>
              <a:t>See Syllabus for reference reading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In the expression for the likelihood function, which rows have a </a:t>
            </a:r>
            <a:r>
              <a:rPr lang="en-US" i="1" dirty="0">
                <a:latin typeface="Times New Roman"/>
                <a:ea typeface="Times New Roman"/>
              </a:rPr>
              <a:t>p</a:t>
            </a:r>
            <a:r>
              <a:rPr lang="en-US" i="1" baseline="-25000" dirty="0">
                <a:latin typeface="Times New Roman"/>
                <a:ea typeface="Times New Roman"/>
              </a:rPr>
              <a:t>i</a:t>
            </a:r>
            <a:r>
              <a:rPr lang="en-US" dirty="0"/>
              <a:t>, and which have a </a:t>
            </a:r>
            <a:r>
              <a:rPr lang="en-US" dirty="0">
                <a:latin typeface="Times New Roman"/>
                <a:ea typeface="Times New Roman"/>
              </a:rPr>
              <a:t>1</a:t>
            </a:r>
            <a:r>
              <a:rPr lang="en-US" dirty="0">
                <a:latin typeface="Symbol"/>
                <a:ea typeface="Times New Roman"/>
                <a:cs typeface="Times New Roman"/>
              </a:rPr>
              <a:t>-</a:t>
            </a:r>
            <a:r>
              <a:rPr lang="en-US" i="1" dirty="0">
                <a:latin typeface="Times New Roman"/>
                <a:ea typeface="Times New Roman"/>
              </a:rPr>
              <a:t>p</a:t>
            </a:r>
            <a:r>
              <a:rPr lang="en-US" i="1" baseline="-25000" dirty="0">
                <a:latin typeface="Times New Roman"/>
                <a:ea typeface="Times New Roman"/>
              </a:rPr>
              <a:t>i</a:t>
            </a:r>
            <a:r>
              <a:rPr lang="en-US" dirty="0"/>
              <a:t>?</a:t>
            </a:r>
          </a:p>
          <a:p>
            <a:r>
              <a:rPr lang="en-US" dirty="0"/>
              <a:t>Intuitively, why does it make sense to maximize the likelihood function when fitting the model?</a:t>
            </a:r>
          </a:p>
        </p:txBody>
      </p:sp>
    </p:spTree>
    <p:extLst>
      <p:ext uri="{BB962C8B-B14F-4D97-AF65-F5344CB8AC3E}">
        <p14:creationId xmlns:p14="http://schemas.microsoft.com/office/powerpoint/2010/main" val="123369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Regression Models and Nonlinear Least Squares</a:t>
            </a:r>
          </a:p>
        </p:txBody>
      </p:sp>
      <p:sp>
        <p:nvSpPr>
          <p:cNvPr id="3" name="Content Placeholder 2"/>
          <p:cNvSpPr>
            <a:spLocks noGrp="1"/>
          </p:cNvSpPr>
          <p:nvPr>
            <p:ph idx="1"/>
          </p:nvPr>
        </p:nvSpPr>
        <p:spPr/>
        <p:txBody>
          <a:bodyPr/>
          <a:lstStyle/>
          <a:p>
            <a:r>
              <a:rPr lang="en-US" dirty="0"/>
              <a:t>A general form of nonlinear regression model is </a:t>
            </a:r>
            <a:r>
              <a:rPr lang="en-US" i="1" dirty="0">
                <a:latin typeface="Times New Roman" pitchFamily="18" charset="0"/>
                <a:cs typeface="Times New Roman" pitchFamily="18" charset="0"/>
              </a:rPr>
              <a:t>Y</a:t>
            </a:r>
            <a:r>
              <a:rPr lang="en-US" i="1" baseline="-25000" dirty="0">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a:t>
            </a:r>
            <a:r>
              <a:rPr lang="en-US" b="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i</a:t>
            </a:r>
            <a:r>
              <a:rPr lang="en-US" dirty="0" err="1">
                <a:latin typeface="Times New Roman" pitchFamily="18" charset="0"/>
                <a:cs typeface="Times New Roman" pitchFamily="18" charset="0"/>
              </a:rPr>
              <a:t>,</a:t>
            </a:r>
            <a:r>
              <a:rPr lang="en-US" b="1" dirty="0" err="1">
                <a:latin typeface="Symbol" pitchFamily="18" charset="2"/>
                <a:cs typeface="Times New Roman" pitchFamily="18" charset="0"/>
              </a:rPr>
              <a:t>q</a:t>
            </a:r>
            <a:r>
              <a:rPr lang="en-US" dirty="0">
                <a:latin typeface="Times New Roman" pitchFamily="18" charset="0"/>
                <a:cs typeface="Times New Roman" pitchFamily="18" charset="0"/>
              </a:rPr>
              <a:t>) + </a:t>
            </a:r>
            <a:r>
              <a:rPr lang="en-US" i="1" dirty="0" err="1">
                <a:latin typeface="Symbol" pitchFamily="18" charset="2"/>
                <a:cs typeface="Times New Roman" pitchFamily="18" charset="0"/>
              </a:rPr>
              <a:t>e</a:t>
            </a:r>
            <a:r>
              <a:rPr lang="en-US" i="1" baseline="-25000" dirty="0" err="1">
                <a:latin typeface="Times New Roman" pitchFamily="18" charset="0"/>
                <a:cs typeface="Times New Roman" pitchFamily="18" charset="0"/>
              </a:rPr>
              <a:t>i</a:t>
            </a:r>
            <a:r>
              <a:rPr lang="en-US" dirty="0"/>
              <a:t>, where:</a:t>
            </a:r>
          </a:p>
          <a:p>
            <a:pPr lvl="1"/>
            <a:r>
              <a:rPr lang="en-US" i="1" dirty="0">
                <a:latin typeface="Times New Roman" pitchFamily="18" charset="0"/>
                <a:cs typeface="Times New Roman" pitchFamily="18" charset="0"/>
              </a:rPr>
              <a:t>Y</a:t>
            </a:r>
            <a:r>
              <a:rPr lang="en-US" i="1" baseline="-25000" dirty="0">
                <a:latin typeface="Times New Roman" pitchFamily="18" charset="0"/>
                <a:cs typeface="Times New Roman" pitchFamily="18" charset="0"/>
              </a:rPr>
              <a:t>i</a:t>
            </a:r>
            <a:r>
              <a:rPr lang="en-US" dirty="0"/>
              <a:t>:  response for observation </a:t>
            </a:r>
            <a:r>
              <a:rPr lang="en-US" i="1" dirty="0" err="1">
                <a:latin typeface="Times New Roman" pitchFamily="18" charset="0"/>
                <a:cs typeface="Times New Roman" pitchFamily="18" charset="0"/>
              </a:rPr>
              <a:t>i</a:t>
            </a:r>
            <a:endParaRPr lang="en-US" i="1"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x</a:t>
            </a:r>
            <a:r>
              <a:rPr lang="en-US" i="1" baseline="-25000" dirty="0">
                <a:latin typeface="Times New Roman" pitchFamily="18" charset="0"/>
                <a:cs typeface="Times New Roman" pitchFamily="18" charset="0"/>
              </a:rPr>
              <a:t>i</a:t>
            </a:r>
            <a:r>
              <a:rPr lang="en-US" dirty="0"/>
              <a:t>:  vector of predictors for observation </a:t>
            </a:r>
            <a:r>
              <a:rPr lang="en-US" i="1" dirty="0" err="1">
                <a:latin typeface="Times New Roman" pitchFamily="18" charset="0"/>
                <a:cs typeface="Times New Roman" pitchFamily="18" charset="0"/>
              </a:rPr>
              <a:t>i</a:t>
            </a:r>
            <a:endParaRPr lang="en-US" i="1" dirty="0">
              <a:latin typeface="Times New Roman" pitchFamily="18" charset="0"/>
              <a:cs typeface="Times New Roman" pitchFamily="18" charset="0"/>
            </a:endParaRPr>
          </a:p>
          <a:p>
            <a:pPr lvl="1"/>
            <a:r>
              <a:rPr lang="en-US" dirty="0"/>
              <a:t> </a:t>
            </a:r>
            <a:r>
              <a:rPr lang="en-US" b="1" dirty="0">
                <a:latin typeface="Symbol" pitchFamily="18" charset="2"/>
                <a:cs typeface="Times New Roman" pitchFamily="18" charset="0"/>
              </a:rPr>
              <a:t>q</a:t>
            </a:r>
            <a:r>
              <a:rPr lang="en-US" dirty="0"/>
              <a:t>:  vector of model parameters  </a:t>
            </a:r>
          </a:p>
          <a:p>
            <a:pPr lvl="1"/>
            <a:r>
              <a:rPr lang="en-US" i="1" dirty="0">
                <a:latin typeface="Times New Roman" pitchFamily="18" charset="0"/>
                <a:cs typeface="Times New Roman" pitchFamily="18" charset="0"/>
              </a:rPr>
              <a:t>g</a:t>
            </a:r>
            <a:r>
              <a:rPr lang="en-US" dirty="0">
                <a:latin typeface="Times New Roman" pitchFamily="18" charset="0"/>
                <a:cs typeface="Times New Roman" pitchFamily="18" charset="0"/>
              </a:rPr>
              <a:t>(</a:t>
            </a:r>
            <a:r>
              <a:rPr lang="en-US" b="1" dirty="0" err="1">
                <a:latin typeface="Times New Roman" pitchFamily="18" charset="0"/>
                <a:cs typeface="Times New Roman" pitchFamily="18" charset="0"/>
              </a:rPr>
              <a:t>x</a:t>
            </a:r>
            <a:r>
              <a:rPr lang="en-US" i="1" baseline="-25000" dirty="0" err="1">
                <a:latin typeface="Times New Roman" pitchFamily="18" charset="0"/>
                <a:cs typeface="Times New Roman" pitchFamily="18" charset="0"/>
              </a:rPr>
              <a:t>i</a:t>
            </a:r>
            <a:r>
              <a:rPr lang="en-US" dirty="0" err="1">
                <a:latin typeface="Times New Roman" pitchFamily="18" charset="0"/>
                <a:cs typeface="Times New Roman" pitchFamily="18" charset="0"/>
              </a:rPr>
              <a:t>,</a:t>
            </a:r>
            <a:r>
              <a:rPr lang="en-US" b="1" dirty="0" err="1">
                <a:latin typeface="Symbol" pitchFamily="18" charset="2"/>
                <a:cs typeface="Times New Roman" pitchFamily="18" charset="0"/>
              </a:rPr>
              <a:t>q</a:t>
            </a:r>
            <a:r>
              <a:rPr lang="en-US" dirty="0">
                <a:latin typeface="Times New Roman" pitchFamily="18" charset="0"/>
                <a:cs typeface="Times New Roman" pitchFamily="18" charset="0"/>
              </a:rPr>
              <a:t>)</a:t>
            </a:r>
            <a:r>
              <a:rPr lang="en-US" dirty="0"/>
              <a:t>:  some parametric nonlinear function</a:t>
            </a:r>
          </a:p>
          <a:p>
            <a:pPr lvl="1"/>
            <a:r>
              <a:rPr lang="en-US" dirty="0"/>
              <a:t> </a:t>
            </a:r>
            <a:r>
              <a:rPr lang="en-US" i="1" dirty="0" err="1">
                <a:latin typeface="Symbol" pitchFamily="18" charset="2"/>
                <a:cs typeface="Times New Roman" pitchFamily="18" charset="0"/>
              </a:rPr>
              <a:t>e</a:t>
            </a:r>
            <a:r>
              <a:rPr lang="en-US" i="1" baseline="-25000" dirty="0" err="1">
                <a:latin typeface="Times New Roman" pitchFamily="18" charset="0"/>
                <a:cs typeface="Times New Roman" pitchFamily="18" charset="0"/>
              </a:rPr>
              <a:t>i</a:t>
            </a:r>
            <a:r>
              <a:rPr lang="en-US" dirty="0"/>
              <a:t>:  zero-mean random error for observation </a:t>
            </a:r>
            <a:r>
              <a:rPr lang="en-US" i="1" dirty="0" err="1">
                <a:latin typeface="Times New Roman" pitchFamily="18" charset="0"/>
                <a:cs typeface="Times New Roman" pitchFamily="18" charset="0"/>
              </a:rPr>
              <a:t>i</a:t>
            </a:r>
            <a:endParaRPr lang="en-US" dirty="0"/>
          </a:p>
          <a:p>
            <a:pPr>
              <a:spcBef>
                <a:spcPts val="2000"/>
              </a:spcBef>
            </a:pPr>
            <a:r>
              <a:rPr lang="en-US" dirty="0"/>
              <a:t>We will see shortly that if the random errors are Gaussian and independent of </a:t>
            </a:r>
            <a:r>
              <a:rPr lang="en-US" b="1" dirty="0">
                <a:latin typeface="Times New Roman" pitchFamily="18" charset="0"/>
                <a:cs typeface="Times New Roman" pitchFamily="18" charset="0"/>
              </a:rPr>
              <a:t>x</a:t>
            </a:r>
            <a:r>
              <a:rPr lang="en-US" dirty="0"/>
              <a:t>, the MLE of </a:t>
            </a:r>
            <a:r>
              <a:rPr lang="en-US" b="1" dirty="0">
                <a:latin typeface="Symbol" pitchFamily="18" charset="2"/>
                <a:cs typeface="Times New Roman" pitchFamily="18" charset="0"/>
              </a:rPr>
              <a:t>q</a:t>
            </a:r>
            <a:r>
              <a:rPr lang="en-US" dirty="0"/>
              <a:t> is just nonlinear least squares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Manufacturing Learning Curve</a:t>
            </a:r>
          </a:p>
        </p:txBody>
      </p:sp>
      <p:sp>
        <p:nvSpPr>
          <p:cNvPr id="3" name="Content Placeholder 2"/>
          <p:cNvSpPr>
            <a:spLocks noGrp="1"/>
          </p:cNvSpPr>
          <p:nvPr>
            <p:ph idx="1"/>
          </p:nvPr>
        </p:nvSpPr>
        <p:spPr/>
        <p:txBody>
          <a:bodyPr/>
          <a:lstStyle/>
          <a:p>
            <a:pPr marL="0" indent="0">
              <a:buNone/>
            </a:pPr>
            <a:r>
              <a:rPr lang="en-US" i="1" dirty="0">
                <a:latin typeface="Times New Roman"/>
                <a:ea typeface="Times New Roman"/>
              </a:rPr>
              <a:t>Y</a:t>
            </a:r>
            <a:r>
              <a:rPr lang="en-US" dirty="0">
                <a:latin typeface="Times New Roman"/>
                <a:ea typeface="Times New Roman"/>
              </a:rPr>
              <a:t> = relative efficiency of operation</a:t>
            </a:r>
          </a:p>
          <a:p>
            <a:pPr marL="0" indent="0">
              <a:buNone/>
            </a:pPr>
            <a:endParaRPr lang="en-US" dirty="0">
              <a:latin typeface="Times New Roman"/>
            </a:endParaRPr>
          </a:p>
          <a:p>
            <a:pPr marL="0" indent="0">
              <a:buNone/>
            </a:pPr>
            <a:endParaRPr lang="en-US" dirty="0">
              <a:latin typeface="Times New Roman"/>
            </a:endParaRPr>
          </a:p>
          <a:p>
            <a:pPr marL="0" marR="0" indent="0" algn="just">
              <a:spcBef>
                <a:spcPts val="0"/>
              </a:spcBef>
              <a:spcAft>
                <a:spcPts val="0"/>
              </a:spcAft>
              <a:buNone/>
            </a:pP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week #</a:t>
            </a:r>
          </a:p>
          <a:p>
            <a:pPr marL="0" indent="0">
              <a:spcBef>
                <a:spcPts val="1000"/>
              </a:spcBef>
              <a:buNone/>
            </a:pPr>
            <a:r>
              <a:rPr lang="en-US" dirty="0"/>
              <a:t>If there were only one facility, and the data looked like below, how would you model it?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22445606"/>
              </p:ext>
            </p:extLst>
          </p:nvPr>
        </p:nvGraphicFramePr>
        <p:xfrm>
          <a:off x="483322" y="1658982"/>
          <a:ext cx="3479800" cy="914400"/>
        </p:xfrm>
        <a:graphic>
          <a:graphicData uri="http://schemas.openxmlformats.org/presentationml/2006/ole">
            <mc:AlternateContent xmlns:mc="http://schemas.openxmlformats.org/markup-compatibility/2006">
              <mc:Choice xmlns:v="urn:schemas-microsoft-com:vml" Requires="v">
                <p:oleObj name="Equation" r:id="rId3" imgW="1739900" imgH="457200" progId="Equation.3">
                  <p:embed/>
                </p:oleObj>
              </mc:Choice>
              <mc:Fallback>
                <p:oleObj name="Equation" r:id="rId3" imgW="17399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22" y="1658982"/>
                        <a:ext cx="3479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5"/>
          <p:cNvSpPr>
            <a:spLocks noChangeShapeType="1"/>
          </p:cNvSpPr>
          <p:nvPr/>
        </p:nvSpPr>
        <p:spPr bwMode="auto">
          <a:xfrm flipV="1">
            <a:off x="2722260" y="6370557"/>
            <a:ext cx="3555362" cy="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7" name="Line 6"/>
          <p:cNvSpPr>
            <a:spLocks noChangeShapeType="1"/>
          </p:cNvSpPr>
          <p:nvPr/>
        </p:nvSpPr>
        <p:spPr bwMode="auto">
          <a:xfrm flipH="1" flipV="1">
            <a:off x="2721511" y="4083321"/>
            <a:ext cx="0" cy="2286000"/>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Text Box 9"/>
          <p:cNvSpPr txBox="1">
            <a:spLocks noChangeArrowheads="1"/>
          </p:cNvSpPr>
          <p:nvPr/>
        </p:nvSpPr>
        <p:spPr bwMode="auto">
          <a:xfrm>
            <a:off x="6157558" y="6426348"/>
            <a:ext cx="322432" cy="355209"/>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2</a:t>
            </a:r>
          </a:p>
          <a:p>
            <a:endParaRPr lang="en-US" sz="1600" baseline="-25000" dirty="0">
              <a:latin typeface="Times New Roman" pitchFamily="18" charset="0"/>
            </a:endParaRPr>
          </a:p>
        </p:txBody>
      </p:sp>
      <p:sp>
        <p:nvSpPr>
          <p:cNvPr id="9" name="Text Box 10"/>
          <p:cNvSpPr txBox="1">
            <a:spLocks noChangeArrowheads="1"/>
          </p:cNvSpPr>
          <p:nvPr/>
        </p:nvSpPr>
        <p:spPr bwMode="auto">
          <a:xfrm>
            <a:off x="2499408" y="3903841"/>
            <a:ext cx="395529" cy="35000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y</a:t>
            </a:r>
            <a:endParaRPr lang="en-US" sz="1600" dirty="0">
              <a:latin typeface="Times New Roman" pitchFamily="18" charset="0"/>
            </a:endParaRPr>
          </a:p>
        </p:txBody>
      </p:sp>
      <p:sp>
        <p:nvSpPr>
          <p:cNvPr id="10" name="Oval 9"/>
          <p:cNvSpPr>
            <a:spLocks noChangeArrowheads="1"/>
          </p:cNvSpPr>
          <p:nvPr/>
        </p:nvSpPr>
        <p:spPr bwMode="auto">
          <a:xfrm rot="2700000">
            <a:off x="3486397" y="4844444"/>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Oval 10"/>
          <p:cNvSpPr>
            <a:spLocks noChangeArrowheads="1"/>
          </p:cNvSpPr>
          <p:nvPr/>
        </p:nvSpPr>
        <p:spPr bwMode="auto">
          <a:xfrm rot="2700000">
            <a:off x="5474566" y="448552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2" name="Oval 11"/>
          <p:cNvSpPr>
            <a:spLocks noChangeArrowheads="1"/>
          </p:cNvSpPr>
          <p:nvPr/>
        </p:nvSpPr>
        <p:spPr bwMode="auto">
          <a:xfrm rot="2700000">
            <a:off x="5993725" y="458399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3" name="Oval 12"/>
          <p:cNvSpPr>
            <a:spLocks noChangeArrowheads="1"/>
          </p:cNvSpPr>
          <p:nvPr/>
        </p:nvSpPr>
        <p:spPr bwMode="auto">
          <a:xfrm rot="2700000">
            <a:off x="3008979" y="559380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4" name="Oval 13"/>
          <p:cNvSpPr>
            <a:spLocks noChangeArrowheads="1"/>
          </p:cNvSpPr>
          <p:nvPr/>
        </p:nvSpPr>
        <p:spPr bwMode="auto">
          <a:xfrm rot="2700000">
            <a:off x="3331305" y="508573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5" name="Oval 14"/>
          <p:cNvSpPr>
            <a:spLocks noChangeArrowheads="1"/>
          </p:cNvSpPr>
          <p:nvPr/>
        </p:nvSpPr>
        <p:spPr bwMode="auto">
          <a:xfrm rot="2700000">
            <a:off x="4899705" y="4522226"/>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6" name="Oval 15"/>
          <p:cNvSpPr>
            <a:spLocks noChangeArrowheads="1"/>
          </p:cNvSpPr>
          <p:nvPr/>
        </p:nvSpPr>
        <p:spPr bwMode="auto">
          <a:xfrm rot="2700000">
            <a:off x="4396609" y="466337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Oval 16"/>
          <p:cNvSpPr>
            <a:spLocks noChangeArrowheads="1"/>
          </p:cNvSpPr>
          <p:nvPr/>
        </p:nvSpPr>
        <p:spPr bwMode="auto">
          <a:xfrm rot="2700000">
            <a:off x="3059031" y="5243853"/>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Oval 17"/>
          <p:cNvSpPr>
            <a:spLocks noChangeArrowheads="1"/>
          </p:cNvSpPr>
          <p:nvPr/>
        </p:nvSpPr>
        <p:spPr bwMode="auto">
          <a:xfrm rot="2700000">
            <a:off x="5694597" y="4503622"/>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9" name="Oval 18"/>
          <p:cNvSpPr>
            <a:spLocks noChangeArrowheads="1"/>
          </p:cNvSpPr>
          <p:nvPr/>
        </p:nvSpPr>
        <p:spPr bwMode="auto">
          <a:xfrm rot="2700000">
            <a:off x="4707430" y="4633537"/>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Oval 19"/>
          <p:cNvSpPr>
            <a:spLocks noChangeArrowheads="1"/>
          </p:cNvSpPr>
          <p:nvPr/>
        </p:nvSpPr>
        <p:spPr bwMode="auto">
          <a:xfrm rot="2700000">
            <a:off x="5234126" y="4590933"/>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1" name="Oval 20"/>
          <p:cNvSpPr>
            <a:spLocks noChangeArrowheads="1"/>
          </p:cNvSpPr>
          <p:nvPr/>
        </p:nvSpPr>
        <p:spPr bwMode="auto">
          <a:xfrm rot="2700000">
            <a:off x="2799055" y="613233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2" name="Oval 21"/>
          <p:cNvSpPr>
            <a:spLocks noChangeArrowheads="1"/>
          </p:cNvSpPr>
          <p:nvPr/>
        </p:nvSpPr>
        <p:spPr bwMode="auto">
          <a:xfrm rot="2700000">
            <a:off x="2835630" y="5748100"/>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3" name="Oval 22"/>
          <p:cNvSpPr>
            <a:spLocks noChangeArrowheads="1"/>
          </p:cNvSpPr>
          <p:nvPr/>
        </p:nvSpPr>
        <p:spPr bwMode="auto">
          <a:xfrm rot="2700000">
            <a:off x="4035724" y="4628771"/>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4" name="Oval 23"/>
          <p:cNvSpPr>
            <a:spLocks noChangeArrowheads="1"/>
          </p:cNvSpPr>
          <p:nvPr/>
        </p:nvSpPr>
        <p:spPr bwMode="auto">
          <a:xfrm rot="2700000">
            <a:off x="3796160" y="4825671"/>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5" name="Oval 24"/>
          <p:cNvSpPr>
            <a:spLocks noChangeArrowheads="1"/>
          </p:cNvSpPr>
          <p:nvPr/>
        </p:nvSpPr>
        <p:spPr bwMode="auto">
          <a:xfrm>
            <a:off x="6254080" y="4500209"/>
            <a:ext cx="45720" cy="45720"/>
          </a:xfrm>
          <a:prstGeom prst="ellipse">
            <a:avLst/>
          </a:prstGeom>
          <a:solidFill>
            <a:srgbClr val="000000"/>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26" name="Straight Connector 25"/>
          <p:cNvCxnSpPr/>
          <p:nvPr/>
        </p:nvCxnSpPr>
        <p:spPr>
          <a:xfrm flipV="1">
            <a:off x="2721477" y="4398047"/>
            <a:ext cx="3657600"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2721471" y="4555201"/>
            <a:ext cx="3671888" cy="1809750"/>
          </a:xfrm>
          <a:custGeom>
            <a:avLst/>
            <a:gdLst>
              <a:gd name="connsiteX0" fmla="*/ 0 w 4395788"/>
              <a:gd name="connsiteY0" fmla="*/ 1920875 h 1920875"/>
              <a:gd name="connsiteX1" fmla="*/ 76200 w 4395788"/>
              <a:gd name="connsiteY1" fmla="*/ 1644650 h 1920875"/>
              <a:gd name="connsiteX2" fmla="*/ 204788 w 4395788"/>
              <a:gd name="connsiteY2" fmla="*/ 1325562 h 1920875"/>
              <a:gd name="connsiteX3" fmla="*/ 423863 w 4395788"/>
              <a:gd name="connsiteY3" fmla="*/ 877887 h 1920875"/>
              <a:gd name="connsiteX4" fmla="*/ 576263 w 4395788"/>
              <a:gd name="connsiteY4" fmla="*/ 663575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423863 w 4395788"/>
              <a:gd name="connsiteY3" fmla="*/ 877887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95225 w 4395788"/>
              <a:gd name="connsiteY3" fmla="*/ 911178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471425 w 4395788"/>
              <a:gd name="connsiteY3" fmla="*/ 1063578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638175 w 4395788"/>
              <a:gd name="connsiteY4" fmla="*/ 59690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833438 w 4395788"/>
              <a:gd name="connsiteY5" fmla="*/ 43973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833438 w 4395788"/>
              <a:gd name="connsiteY5" fmla="*/ 306387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957263 w 4395788"/>
              <a:gd name="connsiteY5" fmla="*/ 387350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 name="connsiteX0" fmla="*/ 0 w 4395788"/>
              <a:gd name="connsiteY0" fmla="*/ 1920875 h 1920875"/>
              <a:gd name="connsiteX1" fmla="*/ 76200 w 4395788"/>
              <a:gd name="connsiteY1" fmla="*/ 1644650 h 1920875"/>
              <a:gd name="connsiteX2" fmla="*/ 204788 w 4395788"/>
              <a:gd name="connsiteY2" fmla="*/ 1325562 h 1920875"/>
              <a:gd name="connsiteX3" fmla="*/ 376175 w 4395788"/>
              <a:gd name="connsiteY3" fmla="*/ 973091 h 1920875"/>
              <a:gd name="connsiteX4" fmla="*/ 581025 w 4395788"/>
              <a:gd name="connsiteY4" fmla="*/ 654050 h 1920875"/>
              <a:gd name="connsiteX5" fmla="*/ 957263 w 4395788"/>
              <a:gd name="connsiteY5" fmla="*/ 387350 h 1920875"/>
              <a:gd name="connsiteX6" fmla="*/ 1347788 w 4395788"/>
              <a:gd name="connsiteY6" fmla="*/ 225425 h 1920875"/>
              <a:gd name="connsiteX7" fmla="*/ 1809750 w 4395788"/>
              <a:gd name="connsiteY7" fmla="*/ 101600 h 1920875"/>
              <a:gd name="connsiteX8" fmla="*/ 2362200 w 4395788"/>
              <a:gd name="connsiteY8" fmla="*/ 44450 h 1920875"/>
              <a:gd name="connsiteX9" fmla="*/ 3148013 w 4395788"/>
              <a:gd name="connsiteY9" fmla="*/ 6350 h 1920875"/>
              <a:gd name="connsiteX10" fmla="*/ 3805238 w 4395788"/>
              <a:gd name="connsiteY10" fmla="*/ 6350 h 1920875"/>
              <a:gd name="connsiteX11" fmla="*/ 4395788 w 4395788"/>
              <a:gd name="connsiteY11" fmla="*/ 6350 h 192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95788" h="1920875">
                <a:moveTo>
                  <a:pt x="0" y="1920875"/>
                </a:moveTo>
                <a:cubicBezTo>
                  <a:pt x="21034" y="1832372"/>
                  <a:pt x="42069" y="1743869"/>
                  <a:pt x="76200" y="1644650"/>
                </a:cubicBezTo>
                <a:cubicBezTo>
                  <a:pt x="110331" y="1545431"/>
                  <a:pt x="154792" y="1437488"/>
                  <a:pt x="204788" y="1325562"/>
                </a:cubicBezTo>
                <a:cubicBezTo>
                  <a:pt x="254784" y="1213636"/>
                  <a:pt x="313469" y="1085010"/>
                  <a:pt x="376175" y="973091"/>
                </a:cubicBezTo>
                <a:cubicBezTo>
                  <a:pt x="438881" y="861172"/>
                  <a:pt x="484177" y="751673"/>
                  <a:pt x="581025" y="654050"/>
                </a:cubicBezTo>
                <a:cubicBezTo>
                  <a:pt x="668348" y="532614"/>
                  <a:pt x="829469" y="458787"/>
                  <a:pt x="957263" y="387350"/>
                </a:cubicBezTo>
                <a:cubicBezTo>
                  <a:pt x="1085057" y="315913"/>
                  <a:pt x="1205707" y="273050"/>
                  <a:pt x="1347788" y="225425"/>
                </a:cubicBezTo>
                <a:cubicBezTo>
                  <a:pt x="1489869" y="177800"/>
                  <a:pt x="1640681" y="131762"/>
                  <a:pt x="1809750" y="101600"/>
                </a:cubicBezTo>
                <a:cubicBezTo>
                  <a:pt x="1978819" y="71438"/>
                  <a:pt x="2139156" y="60325"/>
                  <a:pt x="2362200" y="44450"/>
                </a:cubicBezTo>
                <a:cubicBezTo>
                  <a:pt x="2585244" y="28575"/>
                  <a:pt x="2907507" y="12700"/>
                  <a:pt x="3148013" y="6350"/>
                </a:cubicBezTo>
                <a:cubicBezTo>
                  <a:pt x="3388519" y="0"/>
                  <a:pt x="3805238" y="6350"/>
                  <a:pt x="3805238" y="6350"/>
                </a:cubicBezTo>
                <a:lnTo>
                  <a:pt x="4395788" y="63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28" name="Text Box 10"/>
          <p:cNvSpPr txBox="1">
            <a:spLocks noChangeArrowheads="1"/>
          </p:cNvSpPr>
          <p:nvPr/>
        </p:nvSpPr>
        <p:spPr bwMode="auto">
          <a:xfrm>
            <a:off x="2418432" y="4256266"/>
            <a:ext cx="395529" cy="35000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dirty="0">
                <a:latin typeface="Times New Roman" pitchFamily="18" charset="0"/>
              </a:rPr>
              <a:t>1.0</a:t>
            </a:r>
          </a:p>
        </p:txBody>
      </p:sp>
    </p:spTree>
    <p:extLst>
      <p:ext uri="{BB962C8B-B14F-4D97-AF65-F5344CB8AC3E}">
        <p14:creationId xmlns:p14="http://schemas.microsoft.com/office/powerpoint/2010/main" val="353711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t>Discussion Questions</a:t>
            </a:r>
          </a:p>
        </p:txBody>
      </p:sp>
      <p:sp>
        <p:nvSpPr>
          <p:cNvPr id="3075" name="Content Placeholder 2"/>
          <p:cNvSpPr>
            <a:spLocks noGrp="1"/>
          </p:cNvSpPr>
          <p:nvPr>
            <p:ph idx="1"/>
          </p:nvPr>
        </p:nvSpPr>
        <p:spPr/>
        <p:txBody>
          <a:bodyPr/>
          <a:lstStyle/>
          <a:p>
            <a:pPr eaLnBrk="1" hangingPunct="1"/>
            <a:r>
              <a:rPr lang="en-US" dirty="0">
                <a:solidFill>
                  <a:schemeClr val="tx1">
                    <a:lumMod val="50000"/>
                    <a:lumOff val="50000"/>
                  </a:schemeClr>
                </a:solidFill>
              </a:rPr>
              <a:t>If facilities A and B had different asymptotic efficiencies as in Fig. 13.5, how would you modify the model?</a:t>
            </a:r>
          </a:p>
          <a:p>
            <a:pPr eaLnBrk="1" hangingPunct="1"/>
            <a:r>
              <a:rPr lang="en-US" dirty="0">
                <a:solidFill>
                  <a:schemeClr val="tx1">
                    <a:lumMod val="50000"/>
                    <a:lumOff val="50000"/>
                  </a:schemeClr>
                </a:solidFill>
              </a:rPr>
              <a:t>If facilities A and B had different exponential rates, how would you modify the model?</a:t>
            </a:r>
          </a:p>
          <a:p>
            <a:pPr eaLnBrk="1" hangingPunct="1"/>
            <a:r>
              <a:rPr lang="en-US" dirty="0">
                <a:solidFill>
                  <a:schemeClr val="tx1">
                    <a:lumMod val="50000"/>
                    <a:lumOff val="50000"/>
                  </a:schemeClr>
                </a:solidFill>
              </a:rPr>
              <a:t>If the objective was to determine if the two facilities had different asymptotic efficiencies, how could you do this?</a:t>
            </a:r>
          </a:p>
          <a:p>
            <a:pPr eaLnBrk="1" hangingPunct="1"/>
            <a:r>
              <a:rPr lang="en-US" dirty="0"/>
              <a:t>Are the formulae for t-tests, standard errors, etc. in a linear regression still valid? If not, how would you calculate and use the analogous quantities in nonlinear regression? </a:t>
            </a:r>
          </a:p>
        </p:txBody>
      </p:sp>
    </p:spTree>
    <p:extLst>
      <p:ext uri="{BB962C8B-B14F-4D97-AF65-F5344CB8AC3E}">
        <p14:creationId xmlns:p14="http://schemas.microsoft.com/office/powerpoint/2010/main" val="320614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nlinear_LS_Learning_Curve_Kutner.jpg"/>
          <p:cNvPicPr>
            <a:picLocks noChangeAspect="1"/>
          </p:cNvPicPr>
          <p:nvPr/>
        </p:nvPicPr>
        <p:blipFill>
          <a:blip r:embed="rId3" cstate="print"/>
          <a:stretch>
            <a:fillRect/>
          </a:stretch>
        </p:blipFill>
        <p:spPr>
          <a:xfrm>
            <a:off x="1599052" y="0"/>
            <a:ext cx="5945895"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MLE for General Nonlinear Regression Model with Normal Errors</a:t>
            </a:r>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with error distribution: </a:t>
            </a:r>
            <a:r>
              <a:rPr lang="en-US" i="1" dirty="0" err="1">
                <a:latin typeface="Symbol"/>
                <a:ea typeface="Times New Roman"/>
                <a:cs typeface="Times New Roman"/>
              </a:rPr>
              <a:t>e</a:t>
            </a:r>
            <a:r>
              <a:rPr lang="en-US" i="1" baseline="-25000" dirty="0" err="1">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(0,</a:t>
            </a:r>
            <a:r>
              <a:rPr lang="en-US" i="1" dirty="0">
                <a:latin typeface="Symbol"/>
                <a:ea typeface="Times New Roman"/>
                <a:cs typeface="Times New Roman"/>
              </a:rPr>
              <a:t>s</a:t>
            </a:r>
            <a:r>
              <a:rPr lang="en-US" baseline="30000" dirty="0">
                <a:latin typeface="Times New Roman"/>
                <a:ea typeface="Times New Roman"/>
              </a:rPr>
              <a:t>2</a:t>
            </a:r>
            <a:r>
              <a:rPr lang="en-US" dirty="0">
                <a:latin typeface="Times New Roman"/>
                <a:ea typeface="Times New Roman"/>
              </a:rPr>
              <a:t>)</a:t>
            </a:r>
          </a:p>
          <a:p>
            <a:pPr marL="0" marR="0" indent="0" algn="just">
              <a:spcBef>
                <a:spcPts val="0"/>
              </a:spcBef>
              <a:spcAft>
                <a:spcPts val="0"/>
              </a:spcAft>
              <a:buNone/>
            </a:pPr>
            <a:r>
              <a:rPr lang="en-US" dirty="0">
                <a:latin typeface="Times New Roman"/>
                <a:ea typeface="Times New Roman"/>
              </a:rPr>
              <a:t>view the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's as deterministic, not random</a:t>
            </a:r>
          </a:p>
          <a:p>
            <a:pPr marL="0" marR="0" indent="0" algn="just">
              <a:spcBef>
                <a:spcPts val="1500"/>
              </a:spcBef>
              <a:spcAft>
                <a:spcPts val="0"/>
              </a:spcAft>
              <a:buNone/>
            </a:pPr>
            <a:r>
              <a:rPr lang="en-US" dirty="0">
                <a:latin typeface="Times New Roman"/>
                <a:ea typeface="Times New Roman"/>
              </a:rPr>
              <a:t>write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Symbol"/>
                <a:ea typeface="Times New Roman"/>
              </a:rPr>
              <a:t>m</a:t>
            </a:r>
            <a:r>
              <a:rPr lang="en-US" i="1" baseline="-25000" dirty="0">
                <a:latin typeface="Times New Roman"/>
                <a:ea typeface="Times New Roman"/>
              </a:rPr>
              <a:t>i</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t>
            </a:r>
          </a:p>
          <a:p>
            <a:pPr marL="0" marR="0" indent="0" algn="just">
              <a:spcBef>
                <a:spcPts val="0"/>
              </a:spcBef>
              <a:spcAft>
                <a:spcPts val="0"/>
              </a:spcAft>
              <a:buNone/>
            </a:pPr>
            <a:r>
              <a:rPr lang="en-US" dirty="0">
                <a:latin typeface="Times New Roman"/>
                <a:ea typeface="Times New Roman"/>
              </a:rPr>
              <a:t>  with </a:t>
            </a:r>
            <a:r>
              <a:rPr lang="en-US" i="1" dirty="0">
                <a:latin typeface="Symbol"/>
                <a:ea typeface="Times New Roman"/>
              </a:rPr>
              <a:t>m</a:t>
            </a:r>
            <a:r>
              <a:rPr lang="en-US" i="1" baseline="-25000" dirty="0">
                <a:latin typeface="Times New Roman"/>
                <a:ea typeface="Times New Roman"/>
              </a:rPr>
              <a:t>i</a:t>
            </a:r>
            <a:r>
              <a:rPr lang="en-US" dirty="0">
                <a:latin typeface="Times New Roman"/>
                <a:ea typeface="Times New Roman"/>
              </a:rPr>
              <a:t> </a:t>
            </a:r>
            <a:r>
              <a:rPr lang="en-US" dirty="0">
                <a:latin typeface="Times New Roman"/>
                <a:ea typeface="Times New Roman"/>
                <a:sym typeface="Symbol"/>
              </a:rPr>
              <a:t></a:t>
            </a:r>
            <a:r>
              <a:rPr lang="en-US" dirty="0">
                <a:latin typeface="Times New Roman"/>
                <a:ea typeface="Times New Roman"/>
              </a:rPr>
              <a:t>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(to simplify notation)</a:t>
            </a:r>
          </a:p>
          <a:p>
            <a:pPr marL="0" marR="0" indent="0" algn="just">
              <a:spcBef>
                <a:spcPts val="1500"/>
              </a:spcBef>
              <a:spcAft>
                <a:spcPts val="0"/>
              </a:spcAft>
              <a:buNone/>
            </a:pPr>
            <a:r>
              <a:rPr lang="en-US" dirty="0">
                <a:latin typeface="Times New Roman"/>
                <a:ea typeface="Times New Roman"/>
              </a:rPr>
              <a:t>       </a:t>
            </a:r>
            <a:r>
              <a:rPr lang="en-US" dirty="0">
                <a:latin typeface="Times New Roman"/>
                <a:ea typeface="Times New Roman"/>
                <a:cs typeface="Times New Roman"/>
                <a:sym typeface="Symbol"/>
              </a:rPr>
              <a:t></a:t>
            </a:r>
            <a:r>
              <a:rPr lang="en-US" dirty="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a:t>
            </a:r>
            <a:r>
              <a:rPr lang="en-US" i="1" dirty="0">
                <a:latin typeface="Symbol"/>
                <a:ea typeface="Times New Roman"/>
                <a:cs typeface="Times New Roman"/>
              </a:rPr>
              <a:t>m</a:t>
            </a:r>
            <a:r>
              <a:rPr lang="en-US" i="1" baseline="-25000" dirty="0">
                <a:latin typeface="Times New Roman"/>
                <a:ea typeface="Times New Roman"/>
              </a:rPr>
              <a:t>i</a:t>
            </a:r>
            <a:r>
              <a:rPr lang="en-US" dirty="0">
                <a:latin typeface="Times New Roman"/>
                <a:ea typeface="Times New Roman"/>
              </a:rPr>
              <a:t>,</a:t>
            </a:r>
            <a:r>
              <a:rPr lang="en-US" i="1" dirty="0">
                <a:latin typeface="Symbol"/>
                <a:ea typeface="Times New Roman"/>
                <a:cs typeface="Times New Roman"/>
              </a:rPr>
              <a:t>s</a:t>
            </a:r>
            <a:r>
              <a:rPr lang="en-US" baseline="30000" dirty="0">
                <a:latin typeface="Times New Roman"/>
                <a:ea typeface="Times New Roman"/>
              </a:rPr>
              <a:t>2</a:t>
            </a:r>
            <a:r>
              <a:rPr lang="en-US" dirty="0">
                <a:latin typeface="Times New Roman"/>
                <a:ea typeface="Times New Roman"/>
              </a:rPr>
              <a:t>)</a:t>
            </a:r>
            <a:endParaRPr lang="en-US" dirty="0">
              <a:latin typeface="Times New Roman"/>
            </a:endParaRPr>
          </a:p>
          <a:p>
            <a:pPr marL="0" lvl="0" indent="0" algn="just">
              <a:spcBef>
                <a:spcPts val="0"/>
              </a:spcBef>
              <a:spcAft>
                <a:spcPts val="0"/>
              </a:spcAft>
              <a:buNone/>
            </a:pPr>
            <a:endParaRPr lang="en-US" dirty="0">
              <a:solidFill>
                <a:srgbClr val="000000"/>
              </a:solidFill>
              <a:latin typeface="Times New Roman"/>
              <a:ea typeface="Times New Roman"/>
            </a:endParaRPr>
          </a:p>
          <a:p>
            <a:pPr marL="0" lvl="0" indent="0" algn="just">
              <a:spcBef>
                <a:spcPts val="0"/>
              </a:spcBef>
              <a:spcAft>
                <a:spcPts val="0"/>
              </a:spcAft>
              <a:buNone/>
            </a:pPr>
            <a:r>
              <a:rPr lang="en-US" dirty="0">
                <a:solidFill>
                  <a:srgbClr val="000000"/>
                </a:solidFill>
                <a:latin typeface="Times New Roman"/>
                <a:ea typeface="Times New Roman"/>
              </a:rPr>
              <a:t>marginal </a:t>
            </a:r>
            <a:r>
              <a:rPr lang="en-US" dirty="0" err="1">
                <a:solidFill>
                  <a:srgbClr val="000000"/>
                </a:solidFill>
                <a:latin typeface="Times New Roman"/>
                <a:ea typeface="Times New Roman"/>
              </a:rPr>
              <a:t>pdf</a:t>
            </a:r>
            <a:r>
              <a:rPr lang="en-US" dirty="0">
                <a:solidFill>
                  <a:srgbClr val="000000"/>
                </a:solidFill>
                <a:latin typeface="Times New Roman"/>
                <a:ea typeface="Times New Roman"/>
              </a:rPr>
              <a:t> of </a:t>
            </a:r>
            <a:r>
              <a:rPr lang="en-US" i="1" dirty="0">
                <a:solidFill>
                  <a:srgbClr val="000000"/>
                </a:solidFill>
                <a:latin typeface="Times New Roman"/>
                <a:ea typeface="Times New Roman"/>
              </a:rPr>
              <a:t>Y</a:t>
            </a:r>
            <a:r>
              <a:rPr lang="en-US" i="1" baseline="-25000" dirty="0">
                <a:solidFill>
                  <a:srgbClr val="000000"/>
                </a:solidFill>
                <a:latin typeface="Times New Roman"/>
                <a:ea typeface="Times New Roman"/>
              </a:rPr>
              <a:t>i</a:t>
            </a:r>
            <a:r>
              <a:rPr lang="en-US" dirty="0">
                <a:solidFill>
                  <a:srgbClr val="000000"/>
                </a:solidFill>
                <a:latin typeface="Times New Roman"/>
                <a:ea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i="1" dirty="0" err="1">
                <a:solidFill>
                  <a:srgbClr val="000000"/>
                </a:solidFill>
                <a:latin typeface="Times New Roman"/>
                <a:ea typeface="Times New Roman"/>
              </a:rPr>
              <a:t>y</a:t>
            </a:r>
            <a:r>
              <a:rPr lang="en-US" i="1" baseline="-25000" dirty="0" err="1">
                <a:solidFill>
                  <a:srgbClr val="000000"/>
                </a:solidFill>
                <a:latin typeface="Times New Roman"/>
                <a:ea typeface="Times New Roman"/>
              </a:rPr>
              <a:t>i</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a:solidFill>
                  <a:srgbClr val="000000"/>
                </a:solidFill>
                <a:latin typeface="Times New Roman"/>
                <a:ea typeface="Times New Roman"/>
              </a:rPr>
              <a:t>,</a:t>
            </a:r>
            <a:r>
              <a:rPr lang="en-US" i="1" dirty="0" err="1">
                <a:solidFill>
                  <a:srgbClr val="000000"/>
                </a:solidFill>
                <a:latin typeface="Symbol"/>
                <a:ea typeface="Times New Roman"/>
              </a:rPr>
              <a:t>s</a:t>
            </a:r>
            <a:r>
              <a:rPr lang="en-US" dirty="0">
                <a:solidFill>
                  <a:srgbClr val="000000"/>
                </a:solidFill>
                <a:latin typeface="Times New Roman"/>
                <a:ea typeface="Times New Roman"/>
              </a:rPr>
              <a:t>) =  </a:t>
            </a:r>
          </a:p>
          <a:p>
            <a:pPr marL="0" lvl="0" indent="0" algn="just">
              <a:spcBef>
                <a:spcPts val="0"/>
              </a:spcBef>
              <a:spcAft>
                <a:spcPts val="0"/>
              </a:spcAft>
              <a:buNone/>
            </a:pPr>
            <a:r>
              <a:rPr lang="en-US" dirty="0">
                <a:solidFill>
                  <a:srgbClr val="000000"/>
                </a:solidFill>
                <a:latin typeface="Times New Roman"/>
                <a:ea typeface="Times New Roman"/>
              </a:rPr>
              <a:t> </a:t>
            </a:r>
          </a:p>
          <a:p>
            <a:pPr marL="0" lvl="0" indent="0">
              <a:buNone/>
            </a:pPr>
            <a:r>
              <a:rPr lang="en-US" dirty="0">
                <a:solidFill>
                  <a:srgbClr val="000000"/>
                </a:solidFill>
                <a:latin typeface="Times New Roman"/>
                <a:ea typeface="Times New Roman"/>
              </a:rPr>
              <a:t>joint </a:t>
            </a:r>
            <a:r>
              <a:rPr lang="en-US" dirty="0" err="1">
                <a:solidFill>
                  <a:srgbClr val="000000"/>
                </a:solidFill>
                <a:latin typeface="Times New Roman"/>
                <a:ea typeface="Times New Roman"/>
              </a:rPr>
              <a:t>pdf</a:t>
            </a:r>
            <a:r>
              <a:rPr lang="en-US" dirty="0">
                <a:solidFill>
                  <a:srgbClr val="000000"/>
                </a:solidFill>
                <a:latin typeface="Times New Roman"/>
                <a:ea typeface="Times New Roman"/>
              </a:rPr>
              <a:t> of </a:t>
            </a:r>
            <a:r>
              <a:rPr lang="en-US" i="1" dirty="0">
                <a:solidFill>
                  <a:srgbClr val="000000"/>
                </a:solidFill>
                <a:latin typeface="Times New Roman"/>
                <a:ea typeface="Times New Roman"/>
              </a:rPr>
              <a:t>Y</a:t>
            </a:r>
            <a:r>
              <a:rPr lang="en-US" baseline="-25000" dirty="0">
                <a:solidFill>
                  <a:srgbClr val="000000"/>
                </a:solidFill>
                <a:latin typeface="Times New Roman"/>
                <a:ea typeface="Times New Roman"/>
              </a:rPr>
              <a:t>1</a:t>
            </a:r>
            <a:r>
              <a:rPr lang="en-US" dirty="0">
                <a:solidFill>
                  <a:srgbClr val="000000"/>
                </a:solidFill>
                <a:latin typeface="Times New Roman"/>
                <a:ea typeface="Times New Roman"/>
              </a:rPr>
              <a:t>, . . ., </a:t>
            </a:r>
            <a:r>
              <a:rPr lang="en-US" i="1" dirty="0" err="1">
                <a:solidFill>
                  <a:srgbClr val="000000"/>
                </a:solidFill>
                <a:latin typeface="Times New Roman"/>
                <a:ea typeface="Times New Roman"/>
              </a:rPr>
              <a:t>Y</a:t>
            </a:r>
            <a:r>
              <a:rPr lang="en-US" i="1" baseline="-25000" dirty="0" err="1">
                <a:solidFill>
                  <a:srgbClr val="000000"/>
                </a:solidFill>
                <a:latin typeface="Times New Roman"/>
                <a:ea typeface="Times New Roman"/>
              </a:rPr>
              <a:t>n</a:t>
            </a:r>
            <a:r>
              <a:rPr lang="en-US" dirty="0">
                <a:solidFill>
                  <a:srgbClr val="000000"/>
                </a:solidFill>
                <a:latin typeface="Times New Roman"/>
                <a:ea typeface="Times New Roman"/>
              </a:rPr>
              <a:t> (aka likelihood function):</a:t>
            </a:r>
          </a:p>
          <a:p>
            <a:pPr marL="0" lvl="0" indent="0">
              <a:buNone/>
            </a:pPr>
            <a:endParaRPr lang="en-US" dirty="0">
              <a:solidFill>
                <a:srgbClr val="000000"/>
              </a:solidFill>
              <a:latin typeface="Times New Roman"/>
            </a:endParaRPr>
          </a:p>
          <a:p>
            <a:pPr marL="0" lvl="0" indent="0">
              <a:buNone/>
            </a:pPr>
            <a:r>
              <a:rPr lang="en-US" dirty="0">
                <a:solidFill>
                  <a:srgbClr val="000000"/>
                </a:solidFill>
                <a:latin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a:solidFill>
                  <a:srgbClr val="000000"/>
                </a:solidFill>
                <a:latin typeface="Times New Roman"/>
                <a:ea typeface="Times New Roman"/>
              </a:rPr>
              <a:t>,</a:t>
            </a:r>
            <a:r>
              <a:rPr lang="en-US" i="1" dirty="0" err="1">
                <a:solidFill>
                  <a:srgbClr val="000000"/>
                </a:solidFill>
                <a:latin typeface="Symbol"/>
                <a:ea typeface="Times New Roman"/>
                <a:cs typeface="Times New Roman"/>
              </a:rPr>
              <a:t>s</a:t>
            </a:r>
            <a:r>
              <a:rPr lang="en-US" dirty="0">
                <a:solidFill>
                  <a:srgbClr val="000000"/>
                </a:solidFill>
                <a:latin typeface="Times New Roman"/>
                <a:ea typeface="Times New Roman"/>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549667351"/>
              </p:ext>
            </p:extLst>
          </p:nvPr>
        </p:nvGraphicFramePr>
        <p:xfrm>
          <a:off x="4572000" y="3918859"/>
          <a:ext cx="3632200" cy="965200"/>
        </p:xfrm>
        <a:graphic>
          <a:graphicData uri="http://schemas.openxmlformats.org/presentationml/2006/ole">
            <mc:AlternateContent xmlns:mc="http://schemas.openxmlformats.org/markup-compatibility/2006">
              <mc:Choice xmlns:v="urn:schemas-microsoft-com:vml" Requires="v">
                <p:oleObj name="Equation" r:id="rId3" imgW="1816100" imgH="482600" progId="Equation.3">
                  <p:embed/>
                </p:oleObj>
              </mc:Choice>
              <mc:Fallback>
                <p:oleObj name="Equation" r:id="rId3" imgW="18161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18859"/>
                        <a:ext cx="36322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val="493098083"/>
              </p:ext>
            </p:extLst>
          </p:nvPr>
        </p:nvGraphicFramePr>
        <p:xfrm>
          <a:off x="1943363" y="5591175"/>
          <a:ext cx="6426200" cy="990600"/>
        </p:xfrm>
        <a:graphic>
          <a:graphicData uri="http://schemas.openxmlformats.org/presentationml/2006/ole">
            <mc:AlternateContent xmlns:mc="http://schemas.openxmlformats.org/markup-compatibility/2006">
              <mc:Choice xmlns:v="urn:schemas-microsoft-com:vml" Requires="v">
                <p:oleObj name="Equation" r:id="rId5" imgW="3213000" imgH="495000" progId="Equation.3">
                  <p:embed/>
                </p:oleObj>
              </mc:Choice>
              <mc:Fallback>
                <p:oleObj name="Equation" r:id="rId5" imgW="3213000" imgH="495000" progId="Equation.3">
                  <p:embed/>
                  <p:pic>
                    <p:nvPicPr>
                      <p:cNvPr id="0" name=""/>
                      <p:cNvPicPr>
                        <a:picLocks noChangeAspect="1" noChangeArrowheads="1"/>
                      </p:cNvPicPr>
                      <p:nvPr/>
                    </p:nvPicPr>
                    <p:blipFill>
                      <a:blip r:embed="rId6"/>
                      <a:srcRect/>
                      <a:stretch>
                        <a:fillRect/>
                      </a:stretch>
                    </p:blipFill>
                    <p:spPr bwMode="auto">
                      <a:xfrm>
                        <a:off x="1943363" y="5591175"/>
                        <a:ext cx="6426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684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marR="0" indent="0" algn="just">
              <a:spcBef>
                <a:spcPts val="0"/>
              </a:spcBef>
              <a:spcAft>
                <a:spcPts val="0"/>
              </a:spcAft>
              <a:buNone/>
            </a:pPr>
            <a:r>
              <a:rPr lang="en-US" u="sng" dirty="0">
                <a:latin typeface="Times New Roman"/>
                <a:ea typeface="Times New Roman"/>
              </a:rPr>
              <a:t>MLE of </a:t>
            </a:r>
            <a:r>
              <a:rPr lang="en-US" b="1" dirty="0">
                <a:latin typeface="Symbol"/>
                <a:ea typeface="Times New Roman"/>
              </a:rPr>
              <a:t>q</a:t>
            </a:r>
            <a:r>
              <a:rPr lang="en-US" dirty="0">
                <a:latin typeface="Times New Roman"/>
                <a:ea typeface="Times New Roman"/>
              </a:rPr>
              <a:t>:  Choose     to maximize </a:t>
            </a:r>
            <a:r>
              <a:rPr lang="en-US" dirty="0">
                <a:solidFill>
                  <a:srgbClr val="000000"/>
                </a:solidFill>
                <a:latin typeface="Times New Roman"/>
              </a:rPr>
              <a:t>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err="1">
                <a:latin typeface="Symbol"/>
                <a:ea typeface="Times New Roman"/>
                <a:cs typeface="Times New Roman"/>
              </a:rPr>
              <a:t>q</a:t>
            </a:r>
            <a:r>
              <a:rPr lang="en-US" dirty="0" err="1">
                <a:solidFill>
                  <a:srgbClr val="000000"/>
                </a:solidFill>
                <a:latin typeface="Times New Roman"/>
                <a:ea typeface="Times New Roman"/>
              </a:rPr>
              <a:t>,</a:t>
            </a:r>
            <a:r>
              <a:rPr lang="en-US" i="1" dirty="0" err="1">
                <a:solidFill>
                  <a:srgbClr val="000000"/>
                </a:solidFill>
                <a:latin typeface="Symbol"/>
                <a:ea typeface="Times New Roman"/>
                <a:cs typeface="Times New Roman"/>
              </a:rPr>
              <a:t>s</a:t>
            </a:r>
            <a:r>
              <a:rPr lang="en-US" dirty="0">
                <a:solidFill>
                  <a:srgbClr val="000000"/>
                </a:solidFill>
                <a:latin typeface="Times New Roman"/>
                <a:ea typeface="Times New Roman"/>
              </a:rPr>
              <a:t>)</a:t>
            </a: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 </a:t>
            </a:r>
          </a:p>
          <a:p>
            <a:pPr marL="0" indent="0">
              <a:buNone/>
            </a:pPr>
            <a:r>
              <a:rPr lang="en-US" dirty="0">
                <a:latin typeface="Times New Roman"/>
                <a:ea typeface="Times New Roman"/>
                <a:cs typeface="Times New Roman"/>
                <a:sym typeface="Symbol"/>
              </a:rPr>
              <a:t>   </a:t>
            </a:r>
            <a:r>
              <a:rPr lang="en-US" dirty="0">
                <a:latin typeface="Times New Roman"/>
                <a:ea typeface="Times New Roman"/>
              </a:rPr>
              <a:t>	i.e., minimize </a:t>
            </a:r>
          </a:p>
          <a:p>
            <a:pPr marL="0" indent="0">
              <a:buNone/>
            </a:pPr>
            <a:endParaRPr lang="en-US" dirty="0"/>
          </a:p>
          <a:p>
            <a:pPr marL="0" indent="0">
              <a:buNone/>
            </a:pPr>
            <a:endParaRPr lang="en-US" dirty="0"/>
          </a:p>
          <a:p>
            <a:r>
              <a:rPr lang="en-US" dirty="0" err="1"/>
              <a:t>i.e</a:t>
            </a:r>
            <a:r>
              <a:rPr lang="en-US" dirty="0"/>
              <a:t>, the MLE of </a:t>
            </a:r>
            <a:r>
              <a:rPr lang="en-US" b="1" dirty="0">
                <a:latin typeface="Symbol"/>
                <a:ea typeface="Times New Roman"/>
              </a:rPr>
              <a:t>q</a:t>
            </a:r>
            <a:r>
              <a:rPr lang="en-US" dirty="0"/>
              <a:t> for the general nonlinear regression model with </a:t>
            </a:r>
            <a:r>
              <a:rPr lang="en-US" dirty="0" err="1"/>
              <a:t>i.i.d</a:t>
            </a:r>
            <a:r>
              <a:rPr lang="en-US" dirty="0"/>
              <a:t>. Gaussian errors (that are independent of </a:t>
            </a:r>
            <a:r>
              <a:rPr lang="en-US" b="1" dirty="0">
                <a:latin typeface="Times New Roman" pitchFamily="18" charset="0"/>
                <a:cs typeface="Times New Roman" pitchFamily="18" charset="0"/>
              </a:rPr>
              <a:t>x</a:t>
            </a:r>
            <a:r>
              <a:rPr lang="en-US" dirty="0"/>
              <a:t>) is "</a:t>
            </a:r>
            <a:r>
              <a:rPr lang="en-US" b="1" dirty="0"/>
              <a:t>nonlinear least squares</a:t>
            </a:r>
            <a:r>
              <a:rPr lang="en-US" dirty="0"/>
              <a:t>"</a:t>
            </a:r>
          </a:p>
          <a:p>
            <a:r>
              <a:rPr lang="en-US" dirty="0"/>
              <a:t>In general, we need optimization software to fit the model</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377285160"/>
              </p:ext>
            </p:extLst>
          </p:nvPr>
        </p:nvGraphicFramePr>
        <p:xfrm>
          <a:off x="3226525" y="1828798"/>
          <a:ext cx="3784600" cy="914400"/>
        </p:xfrm>
        <a:graphic>
          <a:graphicData uri="http://schemas.openxmlformats.org/presentationml/2006/ole">
            <mc:AlternateContent xmlns:mc="http://schemas.openxmlformats.org/markup-compatibility/2006">
              <mc:Choice xmlns:v="urn:schemas-microsoft-com:vml" Requires="v">
                <p:oleObj name="Equation" r:id="rId2" imgW="1892300" imgH="457200" progId="Equation.3">
                  <p:embed/>
                </p:oleObj>
              </mc:Choice>
              <mc:Fallback>
                <p:oleObj name="Equation" r:id="rId2" imgW="189230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6525" y="1828798"/>
                        <a:ext cx="37846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0930382"/>
              </p:ext>
            </p:extLst>
          </p:nvPr>
        </p:nvGraphicFramePr>
        <p:xfrm>
          <a:off x="3004457" y="1214844"/>
          <a:ext cx="253560" cy="431052"/>
        </p:xfrm>
        <a:graphic>
          <a:graphicData uri="http://schemas.openxmlformats.org/presentationml/2006/ole">
            <mc:AlternateContent xmlns:mc="http://schemas.openxmlformats.org/markup-compatibility/2006">
              <mc:Choice xmlns:v="urn:schemas-microsoft-com:vml" Requires="v">
                <p:oleObj name="Equation" r:id="rId4" imgW="126780" imgH="215526" progId="Equation.3">
                  <p:embed/>
                </p:oleObj>
              </mc:Choice>
              <mc:Fallback>
                <p:oleObj name="Equation" r:id="rId4" imgW="126780" imgH="21552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4457" y="1214844"/>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61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Steps </a:t>
            </a:r>
            <a:r>
              <a:rPr lang="en-US"/>
              <a:t>in General MLE</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a:t>Write out the form of the statistical model that you are using to represent the data</a:t>
            </a:r>
          </a:p>
          <a:p>
            <a:pPr marL="457200" indent="-457200">
              <a:buFont typeface="+mj-lt"/>
              <a:buAutoNum type="arabicParenR"/>
            </a:pPr>
            <a:r>
              <a:rPr lang="en-US" dirty="0"/>
              <a:t>Find the marginal distribution of each individual observation </a:t>
            </a:r>
            <a:r>
              <a:rPr lang="en-US" i="1" dirty="0">
                <a:latin typeface="Times New Roman"/>
                <a:ea typeface="Times New Roman"/>
              </a:rPr>
              <a:t>Y</a:t>
            </a:r>
            <a:r>
              <a:rPr lang="en-US" i="1" baseline="-25000" dirty="0">
                <a:latin typeface="Times New Roman"/>
                <a:ea typeface="Times New Roman"/>
              </a:rPr>
              <a:t>i</a:t>
            </a:r>
            <a:r>
              <a:rPr lang="en-US" dirty="0"/>
              <a:t> (for regression problems the </a:t>
            </a:r>
            <a:r>
              <a:rPr lang="en-US" b="1" dirty="0">
                <a:latin typeface="Times New Roman"/>
                <a:ea typeface="Times New Roman"/>
              </a:rPr>
              <a:t>x</a:t>
            </a:r>
            <a:r>
              <a:rPr lang="en-US" i="1" baseline="-25000" dirty="0">
                <a:latin typeface="Times New Roman"/>
                <a:ea typeface="Times New Roman"/>
              </a:rPr>
              <a:t>i</a:t>
            </a:r>
            <a:r>
              <a:rPr lang="en-US" dirty="0"/>
              <a:t>'s  are not treated as random, so you only need to find the marginal distribution of the </a:t>
            </a:r>
            <a:r>
              <a:rPr lang="en-US" i="1" dirty="0">
                <a:latin typeface="Times New Roman"/>
                <a:ea typeface="Times New Roman"/>
              </a:rPr>
              <a:t>Y</a:t>
            </a:r>
            <a:r>
              <a:rPr lang="en-US" i="1" baseline="-25000" dirty="0">
                <a:latin typeface="Times New Roman"/>
                <a:ea typeface="Times New Roman"/>
              </a:rPr>
              <a:t>i</a:t>
            </a:r>
            <a:r>
              <a:rPr lang="en-US" dirty="0"/>
              <a:t>'s given the </a:t>
            </a:r>
            <a:r>
              <a:rPr lang="en-US" b="1" dirty="0">
                <a:latin typeface="Times New Roman"/>
                <a:ea typeface="Times New Roman"/>
              </a:rPr>
              <a:t>x</a:t>
            </a:r>
            <a:r>
              <a:rPr lang="en-US" i="1" baseline="-25000" dirty="0">
                <a:latin typeface="Times New Roman"/>
                <a:ea typeface="Times New Roman"/>
              </a:rPr>
              <a:t>i</a:t>
            </a:r>
            <a:r>
              <a:rPr lang="en-US" dirty="0"/>
              <a:t>'s)</a:t>
            </a:r>
          </a:p>
          <a:p>
            <a:pPr marL="457200" indent="-457200">
              <a:buFont typeface="+mj-lt"/>
              <a:buAutoNum type="arabicParenR"/>
            </a:pPr>
            <a:r>
              <a:rPr lang="en-US" dirty="0"/>
              <a:t>From the marginal distributions in step (2), find the joint distribution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a:solidFill>
                  <a:srgbClr val="000000"/>
                </a:solidFill>
                <a:latin typeface="Times New Roman"/>
                <a:ea typeface="Times New Roman"/>
              </a:rPr>
              <a:t>)</a:t>
            </a:r>
            <a:r>
              <a:rPr lang="en-US" dirty="0"/>
              <a:t> of  the entire set of data </a:t>
            </a:r>
            <a:r>
              <a:rPr lang="en-US" b="1" dirty="0">
                <a:solidFill>
                  <a:srgbClr val="000000"/>
                </a:solidFill>
                <a:latin typeface="Times New Roman"/>
                <a:ea typeface="Times New Roman"/>
              </a:rPr>
              <a:t>Y</a:t>
            </a:r>
            <a:endParaRPr lang="en-US" dirty="0"/>
          </a:p>
          <a:p>
            <a:pPr marL="457200" indent="-457200">
              <a:buFont typeface="+mj-lt"/>
              <a:buAutoNum type="arabicParenR"/>
            </a:pPr>
            <a:r>
              <a:rPr lang="en-US" dirty="0"/>
              <a:t>If tractable, find an analytical expression for the </a:t>
            </a:r>
            <a:r>
              <a:rPr lang="en-US" b="1" dirty="0">
                <a:latin typeface="Symbol"/>
                <a:ea typeface="Times New Roman"/>
                <a:cs typeface="Times New Roman"/>
              </a:rPr>
              <a:t>q</a:t>
            </a:r>
            <a:r>
              <a:rPr lang="en-US" dirty="0"/>
              <a:t> that maximizes the likelihood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a:solidFill>
                  <a:srgbClr val="000000"/>
                </a:solidFill>
                <a:latin typeface="Times New Roman"/>
                <a:ea typeface="Times New Roman"/>
              </a:rPr>
              <a:t>)</a:t>
            </a:r>
            <a:r>
              <a:rPr lang="en-US" dirty="0"/>
              <a:t>. Otherwise, use optimization software to minimize </a:t>
            </a:r>
            <a:r>
              <a:rPr lang="en-US" dirty="0">
                <a:latin typeface="Symbol" panose="05050102010706020507" pitchFamily="18" charset="2"/>
              </a:rPr>
              <a:t>-</a:t>
            </a:r>
            <a:r>
              <a:rPr lang="en-US" dirty="0"/>
              <a:t>log </a:t>
            </a:r>
            <a:r>
              <a:rPr lang="en-US" i="1" dirty="0">
                <a:solidFill>
                  <a:srgbClr val="000000"/>
                </a:solidFill>
                <a:latin typeface="Times New Roman"/>
                <a:ea typeface="Times New Roman"/>
              </a:rPr>
              <a:t>f</a:t>
            </a:r>
            <a:r>
              <a:rPr lang="en-US" dirty="0">
                <a:solidFill>
                  <a:srgbClr val="000000"/>
                </a:solidFill>
                <a:latin typeface="Times New Roman"/>
                <a:ea typeface="Times New Roman"/>
              </a:rPr>
              <a:t>(</a:t>
            </a:r>
            <a:r>
              <a:rPr lang="en-US" b="1" dirty="0">
                <a:solidFill>
                  <a:srgbClr val="000000"/>
                </a:solidFill>
                <a:latin typeface="Times New Roman"/>
                <a:ea typeface="Times New Roman"/>
              </a:rPr>
              <a:t>Y</a:t>
            </a:r>
            <a:r>
              <a:rPr lang="en-US" dirty="0">
                <a:solidFill>
                  <a:srgbClr val="000000"/>
                </a:solidFill>
                <a:latin typeface="Times New Roman"/>
                <a:ea typeface="Times New Roman"/>
              </a:rPr>
              <a:t>; </a:t>
            </a:r>
            <a:r>
              <a:rPr lang="en-US" b="1" dirty="0">
                <a:latin typeface="Symbol"/>
                <a:ea typeface="Times New Roman"/>
                <a:cs typeface="Times New Roman"/>
              </a:rPr>
              <a:t>q</a:t>
            </a:r>
            <a:r>
              <a:rPr lang="en-US" dirty="0">
                <a:solidFill>
                  <a:srgbClr val="000000"/>
                </a:solidFill>
                <a:latin typeface="Times New Roman"/>
                <a:ea typeface="Times New Roman"/>
              </a:rPr>
              <a:t>)</a:t>
            </a:r>
          </a:p>
          <a:p>
            <a:pPr marL="457200" indent="-457200">
              <a:buFont typeface="+mj-lt"/>
              <a:buAutoNum type="arabicParenR"/>
            </a:pPr>
            <a:r>
              <a:rPr lang="en-US" dirty="0"/>
              <a:t>The MLE of </a:t>
            </a:r>
            <a:r>
              <a:rPr lang="en-US" b="1" dirty="0">
                <a:latin typeface="Symbol"/>
                <a:ea typeface="Times New Roman"/>
                <a:cs typeface="Times New Roman"/>
              </a:rPr>
              <a:t>q</a:t>
            </a:r>
            <a:r>
              <a:rPr lang="en-US" dirty="0"/>
              <a:t> is the minimizer in step (4), and the Hessian can be used to assess statistical uncertainty (next topic)</a:t>
            </a:r>
            <a:endParaRPr lang="en-US" dirty="0">
              <a:latin typeface="Times New Roman"/>
              <a:ea typeface="Times New Roman"/>
            </a:endParaRPr>
          </a:p>
          <a:p>
            <a:pPr marL="457200" indent="-457200">
              <a:buFont typeface="+mj-lt"/>
              <a:buAutoNum type="arabicParenR"/>
            </a:pPr>
            <a:endParaRPr lang="en-US" dirty="0"/>
          </a:p>
        </p:txBody>
      </p:sp>
    </p:spTree>
    <p:extLst>
      <p:ext uri="{BB962C8B-B14F-4D97-AF65-F5344CB8AC3E}">
        <p14:creationId xmlns:p14="http://schemas.microsoft.com/office/powerpoint/2010/main" val="1882420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Relevant R Functions and Packages</a:t>
            </a:r>
          </a:p>
        </p:txBody>
      </p:sp>
      <p:sp>
        <p:nvSpPr>
          <p:cNvPr id="3" name="Content Placeholder 2"/>
          <p:cNvSpPr>
            <a:spLocks noGrp="1"/>
          </p:cNvSpPr>
          <p:nvPr>
            <p:ph idx="1"/>
          </p:nvPr>
        </p:nvSpPr>
        <p:spPr/>
        <p:txBody>
          <a:bodyPr/>
          <a:lstStyle/>
          <a:p>
            <a:r>
              <a:rPr lang="en-US" dirty="0" err="1"/>
              <a:t>nlm</a:t>
            </a:r>
            <a:r>
              <a:rPr lang="en-US" dirty="0"/>
              <a:t>() – minimize a general nonlinear function, such as implementing MLE for a nonstandard model (but most specific statistical models in R have built-in MLE implementation)</a:t>
            </a:r>
          </a:p>
          <a:p>
            <a:r>
              <a:rPr lang="en-US" dirty="0" err="1"/>
              <a:t>nls</a:t>
            </a:r>
            <a:r>
              <a:rPr lang="en-US" dirty="0"/>
              <a:t>() – nonlinear least squares </a:t>
            </a:r>
          </a:p>
          <a:p>
            <a:r>
              <a:rPr lang="en-US" dirty="0"/>
              <a:t>boot  – bootstrapping package</a:t>
            </a:r>
          </a:p>
          <a:p>
            <a:r>
              <a:rPr lang="en-US" dirty="0"/>
              <a:t>cross-validation is built into many R modeling functions (as an optional argument or as a separate function like </a:t>
            </a:r>
            <a:r>
              <a:rPr lang="en-US" dirty="0" err="1"/>
              <a:t>cv.tree</a:t>
            </a:r>
            <a:r>
              <a:rPr lang="en-US" dirty="0"/>
              <a:t> or </a:t>
            </a:r>
            <a:r>
              <a:rPr lang="en-US" dirty="0" err="1"/>
              <a:t>cv.glm</a:t>
            </a:r>
            <a:r>
              <a:rPr lang="en-US" dirty="0"/>
              <a:t>), or not hard to write your own function</a:t>
            </a:r>
          </a:p>
        </p:txBody>
      </p:sp>
    </p:spTree>
    <p:extLst>
      <p:ext uri="{BB962C8B-B14F-4D97-AF65-F5344CB8AC3E}">
        <p14:creationId xmlns:p14="http://schemas.microsoft.com/office/powerpoint/2010/main" val="119458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commands for fitting learning curve example using the general optimizer </a:t>
            </a:r>
            <a:r>
              <a:rPr lang="en-US" dirty="0" err="1"/>
              <a:t>nlm</a:t>
            </a:r>
            <a:r>
              <a:rPr lang="en-US" dirty="0"/>
              <a:t>()</a:t>
            </a:r>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out&lt;-</a:t>
            </a:r>
            <a:r>
              <a:rPr lang="en-US" sz="1600" dirty="0" err="1"/>
              <a:t>nlm</a:t>
            </a:r>
            <a:r>
              <a:rPr lang="en-US" sz="1600" dirty="0"/>
              <a:t>(</a:t>
            </a:r>
            <a:r>
              <a:rPr lang="en-US" sz="1600" dirty="0" err="1"/>
              <a:t>fn,p</a:t>
            </a:r>
            <a:r>
              <a:rPr lang="en-US" sz="1600" dirty="0"/>
              <a:t>=c(1,0,-.5,-.1),hessian=TRUE)</a:t>
            </a:r>
          </a:p>
          <a:p>
            <a:pPr marL="0" indent="0">
              <a:buNone/>
            </a:pPr>
            <a:r>
              <a:rPr lang="en-US" sz="1600" dirty="0"/>
              <a:t>theta&lt;-</a:t>
            </a:r>
            <a:r>
              <a:rPr lang="en-US" sz="1600" dirty="0" err="1"/>
              <a:t>out$estimate</a:t>
            </a:r>
            <a:r>
              <a:rPr lang="en-US" sz="1600" dirty="0"/>
              <a:t>  #parameter estimates</a:t>
            </a:r>
          </a:p>
          <a:p>
            <a:pPr marL="0" indent="0">
              <a:buNone/>
            </a:pPr>
            <a:r>
              <a:rPr lang="en-US" sz="1600" dirty="0"/>
              <a:t>theta</a:t>
            </a:r>
          </a:p>
          <a:p>
            <a:pPr marL="0" indent="0">
              <a:buNone/>
            </a:pPr>
            <a:r>
              <a:rPr lang="en-US" sz="1600" dirty="0"/>
              <a:t>###we will use the following later, for finding SEs and CIs#######</a:t>
            </a:r>
          </a:p>
          <a:p>
            <a:pPr marL="0" indent="0">
              <a:buNone/>
            </a:pPr>
            <a:r>
              <a:rPr lang="en-US" sz="1600" dirty="0"/>
              <a:t>MSE&lt;-</a:t>
            </a:r>
            <a:r>
              <a:rPr lang="en-US" sz="1600" dirty="0" err="1"/>
              <a:t>out$minimum</a:t>
            </a:r>
            <a:r>
              <a:rPr lang="en-US" sz="1600" dirty="0"/>
              <a:t>/(length(y) - length(theta))  #estimate of the error variance</a:t>
            </a:r>
          </a:p>
          <a:p>
            <a:pPr marL="0" indent="0">
              <a:buNone/>
            </a:pPr>
            <a:r>
              <a:rPr lang="en-US" sz="1600" dirty="0" err="1"/>
              <a:t>InfoMat</a:t>
            </a:r>
            <a:r>
              <a:rPr lang="en-US" sz="1600" dirty="0"/>
              <a:t>&lt;-</a:t>
            </a:r>
            <a:r>
              <a:rPr lang="en-US" sz="1600" dirty="0" err="1"/>
              <a:t>out$hessian</a:t>
            </a:r>
            <a:r>
              <a:rPr lang="en-US" sz="1600" dirty="0"/>
              <a:t>/2/MSE  #observed information matrix</a:t>
            </a:r>
          </a:p>
          <a:p>
            <a:pPr marL="0" indent="0">
              <a:buNone/>
            </a:pPr>
            <a:r>
              <a:rPr lang="en-US" sz="1600" dirty="0" err="1"/>
              <a:t>CovTheta</a:t>
            </a:r>
            <a:r>
              <a:rPr lang="en-US" sz="1600" dirty="0"/>
              <a:t>&lt;-solve(</a:t>
            </a:r>
            <a:r>
              <a:rPr lang="en-US" sz="1600" dirty="0" err="1"/>
              <a:t>InfoMat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  #standard errors of parameter estimates</a:t>
            </a:r>
          </a:p>
          <a:p>
            <a:pPr marL="0" indent="0">
              <a:buNone/>
            </a:pPr>
            <a:r>
              <a:rPr lang="en-US" sz="1600" dirty="0"/>
              <a:t>MSE</a:t>
            </a:r>
          </a:p>
          <a:p>
            <a:pPr marL="0" indent="0">
              <a:buNone/>
            </a:pPr>
            <a:r>
              <a:rPr lang="en-US" sz="1600" dirty="0" err="1"/>
              <a:t>CovTheta</a:t>
            </a:r>
            <a:endParaRPr lang="en-US" sz="1600" dirty="0"/>
          </a:p>
          <a:p>
            <a:pPr marL="0" indent="0">
              <a:buNone/>
            </a:pPr>
            <a:r>
              <a:rPr lang="en-US" sz="1600" dirty="0"/>
              <a:t>SE</a:t>
            </a:r>
          </a:p>
        </p:txBody>
      </p:sp>
    </p:spTree>
    <p:extLst>
      <p:ext uri="{BB962C8B-B14F-4D97-AF65-F5344CB8AC3E}">
        <p14:creationId xmlns:p14="http://schemas.microsoft.com/office/powerpoint/2010/main" val="70215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a:t>Maximum Likelihood Estimation (MLE)</a:t>
            </a:r>
          </a:p>
        </p:txBody>
      </p:sp>
      <p:sp>
        <p:nvSpPr>
          <p:cNvPr id="3075" name="Content Placeholder 2"/>
          <p:cNvSpPr>
            <a:spLocks noGrp="1"/>
          </p:cNvSpPr>
          <p:nvPr>
            <p:ph idx="1"/>
          </p:nvPr>
        </p:nvSpPr>
        <p:spPr/>
        <p:txBody>
          <a:bodyPr/>
          <a:lstStyle/>
          <a:p>
            <a:pPr eaLnBrk="1" hangingPunct="1"/>
            <a:r>
              <a:rPr lang="en-US" dirty="0"/>
              <a:t>Given a parametric model for a set of data, in general, how do you devise a good way to estimate the parameters? i.e., what criterion do you optimize?</a:t>
            </a:r>
          </a:p>
          <a:p>
            <a:pPr eaLnBrk="1" hangingPunct="1"/>
            <a:r>
              <a:rPr lang="en-US" dirty="0"/>
              <a:t>MLE is a very general principle on which many parametric model estimators are derived</a:t>
            </a:r>
          </a:p>
          <a:p>
            <a:pPr lvl="1" eaLnBrk="1" hangingPunct="1"/>
            <a:r>
              <a:rPr lang="en-US" sz="2000" dirty="0"/>
              <a:t>Many familiar estimators from a first course in statistics turn out to be MLEs </a:t>
            </a:r>
          </a:p>
          <a:p>
            <a:pPr lvl="1" eaLnBrk="1" hangingPunct="1"/>
            <a:r>
              <a:rPr lang="en-US" sz="2000" dirty="0"/>
              <a:t>The model fitting criteria in linear and logistic regression can both be derived as applications of MLE; likewise for many supervised learning models</a:t>
            </a:r>
          </a:p>
          <a:p>
            <a:pPr lvl="1" eaLnBrk="1" hangingPunct="1"/>
            <a:r>
              <a:rPr lang="en-US" sz="2000" dirty="0"/>
              <a:t>When a researcher proposes a new model for a problem, they usually start with the MLE principle to fit the model</a:t>
            </a:r>
          </a:p>
          <a:p>
            <a:pPr lvl="1" eaLnBrk="1" hangingPunct="1"/>
            <a:r>
              <a:rPr lang="en-US" sz="2000" dirty="0"/>
              <a:t>In statistical modeling software, choosing a method of model fitting is often related to choosing a statistical model for which the method of fitting is the corresponding MLE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commands for fitting learning curve example using the nonlinear LS function </a:t>
            </a:r>
            <a:r>
              <a:rPr lang="en-US" dirty="0" err="1"/>
              <a:t>nls</a:t>
            </a:r>
            <a:r>
              <a:rPr lang="en-US" dirty="0"/>
              <a:t>()</a:t>
            </a:r>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a:t>fn2 &lt;- function(x1,x2,p) p[1]+p[2]*x1+p[4]*</a:t>
            </a:r>
            <a:r>
              <a:rPr lang="en-US" sz="1600" dirty="0" err="1"/>
              <a:t>exp</a:t>
            </a:r>
            <a:r>
              <a:rPr lang="en-US" sz="1600" dirty="0"/>
              <a:t>(p[3]*x2)</a:t>
            </a:r>
          </a:p>
          <a:p>
            <a:pPr marL="0" indent="0">
              <a:buNone/>
            </a:pPr>
            <a:r>
              <a:rPr lang="en-US" sz="1600" dirty="0"/>
              <a:t>out2&lt;-</a:t>
            </a:r>
            <a:r>
              <a:rPr lang="en-US" sz="1600" dirty="0" err="1"/>
              <a:t>nls</a:t>
            </a:r>
            <a:r>
              <a:rPr lang="en-US" sz="1600" dirty="0"/>
              <a:t>(y~fn2(x1,x2,p),start=list(p=c(1,0,-.5,-.3)),trace=TRUE)</a:t>
            </a:r>
          </a:p>
          <a:p>
            <a:pPr marL="0" indent="0">
              <a:buNone/>
            </a:pPr>
            <a:r>
              <a:rPr lang="en-US" sz="1600" dirty="0"/>
              <a:t>summary(out2)</a:t>
            </a:r>
          </a:p>
        </p:txBody>
      </p:sp>
    </p:spTree>
    <p:extLst>
      <p:ext uri="{BB962C8B-B14F-4D97-AF65-F5344CB8AC3E}">
        <p14:creationId xmlns:p14="http://schemas.microsoft.com/office/powerpoint/2010/main" val="34084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Uncertainty in Supervised Learning</a:t>
            </a:r>
          </a:p>
        </p:txBody>
      </p:sp>
      <p:sp>
        <p:nvSpPr>
          <p:cNvPr id="3" name="Content Placeholder 2"/>
          <p:cNvSpPr>
            <a:spLocks noGrp="1"/>
          </p:cNvSpPr>
          <p:nvPr>
            <p:ph idx="1"/>
          </p:nvPr>
        </p:nvSpPr>
        <p:spPr/>
        <p:txBody>
          <a:bodyPr/>
          <a:lstStyle/>
          <a:p>
            <a:r>
              <a:rPr lang="en-US" sz="2000" dirty="0"/>
              <a:t>With nonlinear regression models, the formulae for assessing statistical uncertainty in linear regression (e.g., </a:t>
            </a:r>
            <a:r>
              <a:rPr lang="en-US" sz="2000" i="1" dirty="0">
                <a:latin typeface="Times New Roman" pitchFamily="18" charset="0"/>
                <a:cs typeface="Times New Roman" pitchFamily="18" charset="0"/>
              </a:rPr>
              <a:t>F</a:t>
            </a:r>
            <a:r>
              <a:rPr lang="en-US" sz="2000" dirty="0"/>
              <a:t>-tests and </a:t>
            </a:r>
            <a:r>
              <a:rPr lang="en-US" sz="2000" i="1" dirty="0">
                <a:latin typeface="Times New Roman" pitchFamily="18" charset="0"/>
                <a:cs typeface="Times New Roman" pitchFamily="18" charset="0"/>
              </a:rPr>
              <a:t>t</a:t>
            </a:r>
            <a:r>
              <a:rPr lang="en-US" sz="2000" dirty="0"/>
              <a:t>-tests for significance of predictors, SEs and CIs for parameters, PIs and CIs for new observations, etc.) do not apply directly</a:t>
            </a:r>
          </a:p>
          <a:p>
            <a:pPr lvl="1"/>
            <a:r>
              <a:rPr lang="en-US" sz="2000" dirty="0"/>
              <a:t>Question: Why might we want to calculate SEs, CIs/PIs, do hypothesis tests, </a:t>
            </a:r>
            <a:r>
              <a:rPr lang="en-US" sz="2000" dirty="0" err="1"/>
              <a:t>etc</a:t>
            </a:r>
            <a:r>
              <a:rPr lang="en-US" sz="2000" dirty="0"/>
              <a:t>?</a:t>
            </a:r>
          </a:p>
          <a:p>
            <a:r>
              <a:rPr lang="en-US" sz="2000" dirty="0"/>
              <a:t>For some nonlinear models, we can use approximate </a:t>
            </a:r>
            <a:r>
              <a:rPr lang="en-US" sz="2000" b="1" dirty="0"/>
              <a:t>asymptotic analytical results</a:t>
            </a:r>
            <a:r>
              <a:rPr lang="en-US" sz="2000" dirty="0"/>
              <a:t> valid for sufficiently large sample size </a:t>
            </a:r>
            <a:r>
              <a:rPr lang="en-US" sz="2000" i="1" dirty="0">
                <a:latin typeface="Times New Roman" pitchFamily="18" charset="0"/>
                <a:cs typeface="Times New Roman" pitchFamily="18" charset="0"/>
              </a:rPr>
              <a:t>n</a:t>
            </a:r>
            <a:r>
              <a:rPr lang="en-US" sz="2000" dirty="0"/>
              <a:t> to assess statistical uncertainty (via Fisher information matrix)</a:t>
            </a:r>
            <a:endParaRPr lang="en-US" sz="2000" i="1" dirty="0">
              <a:latin typeface="Times New Roman" pitchFamily="18" charset="0"/>
              <a:cs typeface="Times New Roman" pitchFamily="18" charset="0"/>
            </a:endParaRPr>
          </a:p>
          <a:p>
            <a:r>
              <a:rPr lang="en-US" sz="2000" dirty="0"/>
              <a:t>Fortunately, we also have alternative </a:t>
            </a:r>
            <a:r>
              <a:rPr lang="en-US" sz="2000" b="1" dirty="0"/>
              <a:t>computational approaches</a:t>
            </a:r>
            <a:r>
              <a:rPr lang="en-US" sz="2000" dirty="0"/>
              <a:t> that apply to any nonlinear model: </a:t>
            </a:r>
          </a:p>
          <a:p>
            <a:pPr lvl="1"/>
            <a:r>
              <a:rPr lang="en-US" sz="2000" b="1" dirty="0"/>
              <a:t>Cross-validation</a:t>
            </a:r>
            <a:r>
              <a:rPr lang="en-US" sz="2000" dirty="0"/>
              <a:t> for deciding which models are the best (which implies which terms belong in the model, among other things)</a:t>
            </a:r>
          </a:p>
          <a:p>
            <a:pPr lvl="1"/>
            <a:r>
              <a:rPr lang="en-US" sz="2000" b="1" dirty="0"/>
              <a:t>Bootstrap </a:t>
            </a:r>
            <a:r>
              <a:rPr lang="en-US" sz="2000" b="1" dirty="0" err="1"/>
              <a:t>resampling</a:t>
            </a:r>
            <a:r>
              <a:rPr lang="en-US" sz="2000" dirty="0"/>
              <a:t> (or </a:t>
            </a:r>
            <a:r>
              <a:rPr lang="en-US" sz="2000" b="1" dirty="0"/>
              <a:t>bootstrapping</a:t>
            </a:r>
            <a:r>
              <a:rPr lang="en-US" sz="2000" dirty="0"/>
              <a:t> for short) for SEs and CIs on the parameters and CIs and PIs on new observations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p:cNvSpPr>
            <a:spLocks noGrp="1"/>
          </p:cNvSpPr>
          <p:nvPr>
            <p:ph type="title"/>
          </p:nvPr>
        </p:nvSpPr>
        <p:spPr/>
        <p:txBody>
          <a:bodyPr/>
          <a:lstStyle/>
          <a:p>
            <a:r>
              <a:rPr lang="en-US" dirty="0"/>
              <a:t>Overview of Bootstrapping</a:t>
            </a:r>
          </a:p>
        </p:txBody>
      </p:sp>
      <p:sp>
        <p:nvSpPr>
          <p:cNvPr id="1031" name="Content Placeholder 2"/>
          <p:cNvSpPr>
            <a:spLocks noGrp="1"/>
          </p:cNvSpPr>
          <p:nvPr>
            <p:ph idx="1"/>
          </p:nvPr>
        </p:nvSpPr>
        <p:spPr/>
        <p:txBody>
          <a:bodyPr/>
          <a:lstStyle/>
          <a:p>
            <a:pPr>
              <a:spcBef>
                <a:spcPts val="1000"/>
              </a:spcBef>
            </a:pPr>
            <a:r>
              <a:rPr lang="en-US" dirty="0"/>
              <a:t>You are given a sample of data of size </a:t>
            </a:r>
            <a:r>
              <a:rPr lang="en-US" i="1" dirty="0">
                <a:latin typeface="Times New Roman" pitchFamily="18" charset="0"/>
                <a:cs typeface="Times New Roman" pitchFamily="18" charset="0"/>
              </a:rPr>
              <a:t>n</a:t>
            </a:r>
            <a:r>
              <a:rPr lang="en-US" dirty="0"/>
              <a:t> observations.</a:t>
            </a:r>
          </a:p>
          <a:p>
            <a:pPr>
              <a:spcBef>
                <a:spcPts val="1000"/>
              </a:spcBef>
            </a:pPr>
            <a:r>
              <a:rPr lang="en-US" dirty="0"/>
              <a:t>You have estimated some parameter(s) </a:t>
            </a:r>
            <a:r>
              <a:rPr lang="en-US" i="1" dirty="0">
                <a:latin typeface="Symbol" pitchFamily="18" charset="2"/>
              </a:rPr>
              <a:t>q</a:t>
            </a:r>
            <a:r>
              <a:rPr lang="en-US" dirty="0"/>
              <a:t> (call it    )</a:t>
            </a:r>
          </a:p>
          <a:p>
            <a:pPr>
              <a:spcBef>
                <a:spcPts val="1000"/>
              </a:spcBef>
            </a:pPr>
            <a:r>
              <a:rPr lang="en-US" b="1" dirty="0"/>
              <a:t>Objective:</a:t>
            </a:r>
            <a:r>
              <a:rPr lang="en-US" dirty="0"/>
              <a:t>  Estimate the sampling distribution of    and quantities like </a:t>
            </a:r>
            <a:r>
              <a:rPr lang="en-US" i="1" dirty="0">
                <a:latin typeface="Times New Roman" pitchFamily="18" charset="0"/>
                <a:cs typeface="Times New Roman" pitchFamily="18" charset="0"/>
              </a:rPr>
              <a:t>SE</a:t>
            </a:r>
            <a:r>
              <a:rPr lang="en-US" dirty="0">
                <a:latin typeface="Times New Roman" pitchFamily="18" charset="0"/>
                <a:cs typeface="Times New Roman" pitchFamily="18" charset="0"/>
              </a:rPr>
              <a:t>(  )</a:t>
            </a:r>
            <a:r>
              <a:rPr lang="en-US" dirty="0"/>
              <a:t> that are derived from it.</a:t>
            </a:r>
          </a:p>
          <a:p>
            <a:pPr>
              <a:spcBef>
                <a:spcPts val="1000"/>
              </a:spcBef>
            </a:pPr>
            <a:r>
              <a:rPr lang="en-US" b="1" dirty="0"/>
              <a:t>Problem:</a:t>
            </a:r>
            <a:r>
              <a:rPr lang="en-US" dirty="0"/>
              <a:t>  </a:t>
            </a:r>
            <a:r>
              <a:rPr lang="en-US" u="sng" dirty="0"/>
              <a:t>Hypothetically</a:t>
            </a:r>
            <a:r>
              <a:rPr lang="en-US" dirty="0"/>
              <a:t>, if we knew the form of the population distribution, we could consider using simulation to draw many random samples (each of size </a:t>
            </a:r>
            <a:r>
              <a:rPr lang="en-US" i="1" dirty="0">
                <a:latin typeface="Times New Roman" pitchFamily="18" charset="0"/>
                <a:cs typeface="Times New Roman" pitchFamily="18" charset="0"/>
              </a:rPr>
              <a:t>n</a:t>
            </a:r>
            <a:r>
              <a:rPr lang="en-US" dirty="0"/>
              <a:t>) from the population and calculate a different     for each sample.  We could construct a histogram of all the    </a:t>
            </a:r>
            <a:br>
              <a:rPr lang="en-US" dirty="0"/>
            </a:br>
            <a:r>
              <a:rPr lang="en-US" dirty="0"/>
              <a:t>   's and take their sample standard deviation to be an estimate of </a:t>
            </a:r>
            <a:r>
              <a:rPr lang="en-US" i="1" dirty="0">
                <a:latin typeface="Times New Roman" pitchFamily="18" charset="0"/>
                <a:cs typeface="Times New Roman" pitchFamily="18" charset="0"/>
              </a:rPr>
              <a:t>SE</a:t>
            </a:r>
            <a:r>
              <a:rPr lang="en-US" dirty="0">
                <a:latin typeface="Times New Roman" pitchFamily="18" charset="0"/>
                <a:cs typeface="Times New Roman" pitchFamily="18" charset="0"/>
              </a:rPr>
              <a:t>(  )</a:t>
            </a:r>
            <a:r>
              <a:rPr lang="en-US" dirty="0"/>
              <a:t>. But what if we do not know the form of the population distribution?</a:t>
            </a:r>
          </a:p>
        </p:txBody>
      </p:sp>
      <p:graphicFrame>
        <p:nvGraphicFramePr>
          <p:cNvPr id="1026" name="Object 2"/>
          <p:cNvGraphicFramePr>
            <a:graphicFrameLocks noChangeAspect="1"/>
          </p:cNvGraphicFramePr>
          <p:nvPr>
            <p:extLst>
              <p:ext uri="{D42A27DB-BD31-4B8C-83A1-F6EECF244321}">
                <p14:modId xmlns:p14="http://schemas.microsoft.com/office/powerpoint/2010/main" val="3795126592"/>
              </p:ext>
            </p:extLst>
          </p:nvPr>
        </p:nvGraphicFramePr>
        <p:xfrm>
          <a:off x="7458335" y="1702866"/>
          <a:ext cx="255588" cy="434975"/>
        </p:xfrm>
        <a:graphic>
          <a:graphicData uri="http://schemas.openxmlformats.org/presentationml/2006/ole">
            <mc:AlternateContent xmlns:mc="http://schemas.openxmlformats.org/markup-compatibility/2006">
              <mc:Choice xmlns:v="urn:schemas-microsoft-com:vml" Requires="v">
                <p:oleObj name="Equation" r:id="rId3" imgW="126720" imgH="215640" progId="Equation.3">
                  <p:embed/>
                </p:oleObj>
              </mc:Choice>
              <mc:Fallback>
                <p:oleObj name="Equation" r:id="rId3" imgW="126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335" y="1702866"/>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7469731" y="2188293"/>
          <a:ext cx="255588" cy="434975"/>
        </p:xfrm>
        <a:graphic>
          <a:graphicData uri="http://schemas.openxmlformats.org/presentationml/2006/ole">
            <mc:AlternateContent xmlns:mc="http://schemas.openxmlformats.org/markup-compatibility/2006">
              <mc:Choice xmlns:v="urn:schemas-microsoft-com:vml" Requires="v">
                <p:oleObj name="Equation" r:id="rId5" imgW="126720" imgH="215640" progId="Equation.3">
                  <p:embed/>
                </p:oleObj>
              </mc:Choice>
              <mc:Fallback>
                <p:oleObj name="Equation" r:id="rId5" imgW="1267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731" y="2188293"/>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3173065" y="2558528"/>
          <a:ext cx="255587" cy="434975"/>
        </p:xfrm>
        <a:graphic>
          <a:graphicData uri="http://schemas.openxmlformats.org/presentationml/2006/ole">
            <mc:AlternateContent xmlns:mc="http://schemas.openxmlformats.org/markup-compatibility/2006">
              <mc:Choice xmlns:v="urn:schemas-microsoft-com:vml" Requires="v">
                <p:oleObj name="Equation" r:id="rId7" imgW="126720" imgH="215640" progId="Equation.3">
                  <p:embed/>
                </p:oleObj>
              </mc:Choice>
              <mc:Fallback>
                <p:oleObj name="Equation" r:id="rId7" imgW="1267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3065" y="2558528"/>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extLst>
              <p:ext uri="{D42A27DB-BD31-4B8C-83A1-F6EECF244321}">
                <p14:modId xmlns:p14="http://schemas.microsoft.com/office/powerpoint/2010/main" val="432361197"/>
              </p:ext>
            </p:extLst>
          </p:nvPr>
        </p:nvGraphicFramePr>
        <p:xfrm>
          <a:off x="857882" y="4851326"/>
          <a:ext cx="255587" cy="434975"/>
        </p:xfrm>
        <a:graphic>
          <a:graphicData uri="http://schemas.openxmlformats.org/presentationml/2006/ole">
            <mc:AlternateContent xmlns:mc="http://schemas.openxmlformats.org/markup-compatibility/2006">
              <mc:Choice xmlns:v="urn:schemas-microsoft-com:vml" Requires="v">
                <p:oleObj name="Equation" r:id="rId8" imgW="126720" imgH="215640" progId="Equation.3">
                  <p:embed/>
                </p:oleObj>
              </mc:Choice>
              <mc:Fallback>
                <p:oleObj name="Equation" r:id="rId8" imgW="1267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882" y="4851326"/>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697239055"/>
              </p:ext>
            </p:extLst>
          </p:nvPr>
        </p:nvGraphicFramePr>
        <p:xfrm>
          <a:off x="7279566" y="4157504"/>
          <a:ext cx="255588" cy="434975"/>
        </p:xfrm>
        <a:graphic>
          <a:graphicData uri="http://schemas.openxmlformats.org/presentationml/2006/ole">
            <mc:AlternateContent xmlns:mc="http://schemas.openxmlformats.org/markup-compatibility/2006">
              <mc:Choice xmlns:v="urn:schemas-microsoft-com:vml" Requires="v">
                <p:oleObj name="Equation" r:id="rId9" imgW="126720" imgH="215640" progId="Equation.3">
                  <p:embed/>
                </p:oleObj>
              </mc:Choice>
              <mc:Fallback>
                <p:oleObj name="Equation" r:id="rId9" imgW="1267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9566" y="4157504"/>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2010009350"/>
              </p:ext>
            </p:extLst>
          </p:nvPr>
        </p:nvGraphicFramePr>
        <p:xfrm>
          <a:off x="2857269" y="5264787"/>
          <a:ext cx="255587" cy="434975"/>
        </p:xfrm>
        <a:graphic>
          <a:graphicData uri="http://schemas.openxmlformats.org/presentationml/2006/ole">
            <mc:AlternateContent xmlns:mc="http://schemas.openxmlformats.org/markup-compatibility/2006">
              <mc:Choice xmlns:v="urn:schemas-microsoft-com:vml" Requires="v">
                <p:oleObj name="Equation" r:id="rId10" imgW="126720" imgH="215640" progId="Equation.3">
                  <p:embed/>
                </p:oleObj>
              </mc:Choice>
              <mc:Fallback>
                <p:oleObj name="Equation" r:id="rId10" imgW="1267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69" y="5264787"/>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80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01"/>
            <a:ext cx="8229600" cy="1070836"/>
          </a:xfrm>
        </p:spPr>
        <p:txBody>
          <a:bodyPr/>
          <a:lstStyle/>
          <a:p>
            <a:r>
              <a:rPr lang="en-US" dirty="0"/>
              <a:t>Example: How you could use regular simulation to find the SE of a sample average, if you know the population distribution (for example, normal)</a:t>
            </a:r>
          </a:p>
        </p:txBody>
      </p:sp>
      <p:sp>
        <p:nvSpPr>
          <p:cNvPr id="5" name="Content Placeholder 4"/>
          <p:cNvSpPr>
            <a:spLocks noGrp="1"/>
          </p:cNvSpPr>
          <p:nvPr>
            <p:ph idx="1"/>
          </p:nvPr>
        </p:nvSpPr>
        <p:spPr>
          <a:xfrm>
            <a:off x="4611188" y="1619798"/>
            <a:ext cx="4075611" cy="5146766"/>
          </a:xfrm>
        </p:spPr>
        <p:txBody>
          <a:bodyPr/>
          <a:lstStyle/>
          <a:p>
            <a:r>
              <a:rPr lang="en-US" sz="2000" dirty="0"/>
              <a:t>Generate say 10,000 samples, each of size n = 20, from an N(5.3,0.4^2) distribution</a:t>
            </a:r>
          </a:p>
          <a:p>
            <a:r>
              <a:rPr lang="en-US" sz="2000" dirty="0"/>
              <a:t>Calculate the averages {        : j = 1, 2, . . ., 10,000} for the 10,000 replicates</a:t>
            </a:r>
          </a:p>
          <a:p>
            <a:endParaRPr lang="en-US" sz="2000" dirty="0"/>
          </a:p>
          <a:p>
            <a:r>
              <a:rPr lang="en-US" sz="2000" dirty="0"/>
              <a:t>Take </a:t>
            </a:r>
          </a:p>
        </p:txBody>
      </p:sp>
      <p:graphicFrame>
        <p:nvGraphicFramePr>
          <p:cNvPr id="9" name="Object 8"/>
          <p:cNvGraphicFramePr>
            <a:graphicFrameLocks noChangeAspect="1"/>
          </p:cNvGraphicFramePr>
          <p:nvPr>
            <p:extLst>
              <p:ext uri="{D42A27DB-BD31-4B8C-83A1-F6EECF244321}">
                <p14:modId xmlns:p14="http://schemas.microsoft.com/office/powerpoint/2010/main" val="1888512289"/>
              </p:ext>
            </p:extLst>
          </p:nvPr>
        </p:nvGraphicFramePr>
        <p:xfrm>
          <a:off x="0" y="1635266"/>
          <a:ext cx="4275137" cy="4397375"/>
        </p:xfrm>
        <a:graphic>
          <a:graphicData uri="http://schemas.openxmlformats.org/presentationml/2006/ole">
            <mc:AlternateContent xmlns:mc="http://schemas.openxmlformats.org/markup-compatibility/2006">
              <mc:Choice xmlns:v="urn:schemas-microsoft-com:vml" Requires="v">
                <p:oleObj name="Worksheet" r:id="rId2" imgW="4274800" imgH="4396680" progId="Excel.Sheet.12">
                  <p:embed/>
                </p:oleObj>
              </mc:Choice>
              <mc:Fallback>
                <p:oleObj name="Worksheet" r:id="rId2" imgW="4274800" imgH="4396680" progId="Excel.Sheet.12">
                  <p:embed/>
                  <p:pic>
                    <p:nvPicPr>
                      <p:cNvPr id="0" name=""/>
                      <p:cNvPicPr/>
                      <p:nvPr/>
                    </p:nvPicPr>
                    <p:blipFill>
                      <a:blip r:embed="rId3"/>
                      <a:stretch>
                        <a:fillRect/>
                      </a:stretch>
                    </p:blipFill>
                    <p:spPr>
                      <a:xfrm>
                        <a:off x="0" y="1635266"/>
                        <a:ext cx="4275137" cy="4397375"/>
                      </a:xfrm>
                      <a:prstGeom prst="rect">
                        <a:avLst/>
                      </a:prstGeom>
                    </p:spPr>
                  </p:pic>
                </p:oleObj>
              </mc:Fallback>
            </mc:AlternateContent>
          </a:graphicData>
        </a:graphic>
      </p:graphicFrame>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671630095"/>
              </p:ext>
            </p:extLst>
          </p:nvPr>
        </p:nvGraphicFramePr>
        <p:xfrm>
          <a:off x="5054191" y="4349258"/>
          <a:ext cx="3676320" cy="780840"/>
        </p:xfrm>
        <a:graphic>
          <a:graphicData uri="http://schemas.openxmlformats.org/presentationml/2006/ole">
            <mc:AlternateContent xmlns:mc="http://schemas.openxmlformats.org/markup-compatibility/2006">
              <mc:Choice xmlns:v="urn:schemas-microsoft-com:vml" Requires="v">
                <p:oleObj name="Equation" r:id="rId4" imgW="2450880" imgH="520560" progId="Equation.3">
                  <p:embed/>
                </p:oleObj>
              </mc:Choice>
              <mc:Fallback>
                <p:oleObj name="Equation" r:id="rId4" imgW="2450880" imgH="520560" progId="Equation.3">
                  <p:embed/>
                  <p:pic>
                    <p:nvPicPr>
                      <p:cNvPr id="0" name=""/>
                      <p:cNvPicPr>
                        <a:picLocks noChangeAspect="1" noChangeArrowheads="1"/>
                      </p:cNvPicPr>
                      <p:nvPr/>
                    </p:nvPicPr>
                    <p:blipFill>
                      <a:blip r:embed="rId5"/>
                      <a:srcRect/>
                      <a:stretch>
                        <a:fillRect/>
                      </a:stretch>
                    </p:blipFill>
                    <p:spPr bwMode="auto">
                      <a:xfrm>
                        <a:off x="5054191" y="4349258"/>
                        <a:ext cx="3676320" cy="780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07214247"/>
              </p:ext>
            </p:extLst>
          </p:nvPr>
        </p:nvGraphicFramePr>
        <p:xfrm>
          <a:off x="7792038" y="2613709"/>
          <a:ext cx="495180" cy="419040"/>
        </p:xfrm>
        <a:graphic>
          <a:graphicData uri="http://schemas.openxmlformats.org/presentationml/2006/ole">
            <mc:AlternateContent xmlns:mc="http://schemas.openxmlformats.org/markup-compatibility/2006">
              <mc:Choice xmlns:v="urn:schemas-microsoft-com:vml" Requires="v">
                <p:oleObj name="Equation" r:id="rId6" imgW="330120" imgH="279360" progId="Equation.3">
                  <p:embed/>
                </p:oleObj>
              </mc:Choice>
              <mc:Fallback>
                <p:oleObj name="Equation" r:id="rId6" imgW="330120" imgH="279360" progId="Equation.3">
                  <p:embed/>
                  <p:pic>
                    <p:nvPicPr>
                      <p:cNvPr id="0" name=""/>
                      <p:cNvPicPr>
                        <a:picLocks noChangeAspect="1" noChangeArrowheads="1"/>
                      </p:cNvPicPr>
                      <p:nvPr/>
                    </p:nvPicPr>
                    <p:blipFill>
                      <a:blip r:embed="rId7"/>
                      <a:srcRect/>
                      <a:stretch>
                        <a:fillRect/>
                      </a:stretch>
                    </p:blipFill>
                    <p:spPr bwMode="auto">
                      <a:xfrm>
                        <a:off x="7792038" y="2613709"/>
                        <a:ext cx="49518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1284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itle 1"/>
          <p:cNvSpPr>
            <a:spLocks noGrp="1"/>
          </p:cNvSpPr>
          <p:nvPr>
            <p:ph type="title"/>
          </p:nvPr>
        </p:nvSpPr>
        <p:spPr/>
        <p:txBody>
          <a:bodyPr/>
          <a:lstStyle/>
          <a:p>
            <a:r>
              <a:rPr lang="en-US" dirty="0"/>
              <a:t>Bootstrapping overview continued</a:t>
            </a:r>
          </a:p>
        </p:txBody>
      </p:sp>
      <p:sp>
        <p:nvSpPr>
          <p:cNvPr id="1031" name="Content Placeholder 2"/>
          <p:cNvSpPr>
            <a:spLocks noGrp="1"/>
          </p:cNvSpPr>
          <p:nvPr>
            <p:ph idx="1"/>
          </p:nvPr>
        </p:nvSpPr>
        <p:spPr/>
        <p:txBody>
          <a:bodyPr/>
          <a:lstStyle/>
          <a:p>
            <a:pPr>
              <a:spcBef>
                <a:spcPts val="1000"/>
              </a:spcBef>
            </a:pPr>
            <a:r>
              <a:rPr lang="en-US" b="1" dirty="0"/>
              <a:t>The bootstrap sampling approach:</a:t>
            </a:r>
            <a:r>
              <a:rPr lang="en-US" dirty="0"/>
              <a:t>  Draw a "bootstrap" sample as a random sample of the </a:t>
            </a:r>
            <a:r>
              <a:rPr lang="en-US" u="sng" dirty="0"/>
              <a:t>same size</a:t>
            </a:r>
            <a:r>
              <a:rPr lang="en-US" dirty="0"/>
              <a:t> </a:t>
            </a:r>
            <a:r>
              <a:rPr lang="en-US" i="1" dirty="0">
                <a:latin typeface="Times New Roman" pitchFamily="18" charset="0"/>
                <a:cs typeface="Times New Roman" pitchFamily="18" charset="0"/>
              </a:rPr>
              <a:t>n</a:t>
            </a:r>
            <a:r>
              <a:rPr lang="en-US" dirty="0"/>
              <a:t> from the original sample of </a:t>
            </a:r>
            <a:r>
              <a:rPr lang="en-US" i="1" dirty="0">
                <a:latin typeface="Times New Roman" pitchFamily="18" charset="0"/>
                <a:cs typeface="Times New Roman" pitchFamily="18" charset="0"/>
              </a:rPr>
              <a:t>n</a:t>
            </a:r>
            <a:r>
              <a:rPr lang="en-US" dirty="0"/>
              <a:t> observations (</a:t>
            </a:r>
            <a:r>
              <a:rPr lang="en-US" u="sng" dirty="0"/>
              <a:t>with replacement</a:t>
            </a:r>
            <a:r>
              <a:rPr lang="en-US" dirty="0"/>
              <a:t>), and calculate a     for the bootstrap sample. Repeat a large number of times, each time drawing another bootstrap sample (of size </a:t>
            </a:r>
            <a:r>
              <a:rPr lang="en-US" i="1" dirty="0">
                <a:latin typeface="Times New Roman" pitchFamily="18" charset="0"/>
                <a:cs typeface="Times New Roman" pitchFamily="18" charset="0"/>
              </a:rPr>
              <a:t>n</a:t>
            </a:r>
            <a:r>
              <a:rPr lang="en-US" dirty="0"/>
              <a:t>) and calculating another    for that sample. Then construct a histogram of all the    's, take their sample standard deviation to be an estimate of </a:t>
            </a:r>
            <a:r>
              <a:rPr lang="en-US" i="1" dirty="0">
                <a:latin typeface="Times New Roman" pitchFamily="18" charset="0"/>
                <a:cs typeface="Times New Roman" pitchFamily="18" charset="0"/>
              </a:rPr>
              <a:t>SE</a:t>
            </a:r>
            <a:r>
              <a:rPr lang="en-US" dirty="0">
                <a:latin typeface="Times New Roman" pitchFamily="18" charset="0"/>
                <a:cs typeface="Times New Roman" pitchFamily="18" charset="0"/>
              </a:rPr>
              <a:t>(  )</a:t>
            </a:r>
            <a:r>
              <a:rPr lang="en-US" dirty="0"/>
              <a:t>, etc. </a:t>
            </a:r>
          </a:p>
          <a:p>
            <a:pPr>
              <a:spcBef>
                <a:spcPts val="1000"/>
              </a:spcBef>
            </a:pPr>
            <a:r>
              <a:rPr lang="en-US" b="1" dirty="0"/>
              <a:t>Why this works:</a:t>
            </a:r>
            <a:r>
              <a:rPr lang="en-US" dirty="0"/>
              <a:t> Consider making a pretend population that consists of your original sample of </a:t>
            </a:r>
            <a:r>
              <a:rPr lang="en-US" i="1" dirty="0">
                <a:latin typeface="Times New Roman" pitchFamily="18" charset="0"/>
                <a:cs typeface="Times New Roman" pitchFamily="18" charset="0"/>
              </a:rPr>
              <a:t>n</a:t>
            </a:r>
            <a:r>
              <a:rPr lang="en-US" dirty="0"/>
              <a:t> observations, copied over and over, an infinite number of times. Each bootstrap sample is equivalent to drawing a random sample of size </a:t>
            </a:r>
            <a:r>
              <a:rPr lang="en-US" i="1" dirty="0">
                <a:latin typeface="Times New Roman" pitchFamily="18" charset="0"/>
                <a:cs typeface="Times New Roman" pitchFamily="18" charset="0"/>
              </a:rPr>
              <a:t>n</a:t>
            </a:r>
            <a:r>
              <a:rPr lang="en-US" dirty="0"/>
              <a:t> from this infinite pretend population.  </a:t>
            </a:r>
          </a:p>
        </p:txBody>
      </p:sp>
      <p:graphicFrame>
        <p:nvGraphicFramePr>
          <p:cNvPr id="1028" name="Object 4"/>
          <p:cNvGraphicFramePr>
            <a:graphicFrameLocks noChangeAspect="1"/>
          </p:cNvGraphicFramePr>
          <p:nvPr>
            <p:extLst>
              <p:ext uri="{D42A27DB-BD31-4B8C-83A1-F6EECF244321}">
                <p14:modId xmlns:p14="http://schemas.microsoft.com/office/powerpoint/2010/main" val="44166587"/>
              </p:ext>
            </p:extLst>
          </p:nvPr>
        </p:nvGraphicFramePr>
        <p:xfrm>
          <a:off x="3533283" y="3740726"/>
          <a:ext cx="255587" cy="434975"/>
        </p:xfrm>
        <a:graphic>
          <a:graphicData uri="http://schemas.openxmlformats.org/presentationml/2006/ole">
            <mc:AlternateContent xmlns:mc="http://schemas.openxmlformats.org/markup-compatibility/2006">
              <mc:Choice xmlns:v="urn:schemas-microsoft-com:vml" Requires="v">
                <p:oleObj name="Equation" r:id="rId3" imgW="126720" imgH="215640" progId="Equation.3">
                  <p:embed/>
                </p:oleObj>
              </mc:Choice>
              <mc:Fallback>
                <p:oleObj name="Equation" r:id="rId3" imgW="126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283" y="3740726"/>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911769197"/>
              </p:ext>
            </p:extLst>
          </p:nvPr>
        </p:nvGraphicFramePr>
        <p:xfrm>
          <a:off x="3500705" y="3399611"/>
          <a:ext cx="255588" cy="434975"/>
        </p:xfrm>
        <a:graphic>
          <a:graphicData uri="http://schemas.openxmlformats.org/presentationml/2006/ole">
            <mc:AlternateContent xmlns:mc="http://schemas.openxmlformats.org/markup-compatibility/2006">
              <mc:Choice xmlns:v="urn:schemas-microsoft-com:vml" Requires="v">
                <p:oleObj name="Equation" r:id="rId5" imgW="126720" imgH="215640" progId="Equation.3">
                  <p:embed/>
                </p:oleObj>
              </mc:Choice>
              <mc:Fallback>
                <p:oleObj name="Equation" r:id="rId5" imgW="126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705" y="3399611"/>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603746047"/>
              </p:ext>
            </p:extLst>
          </p:nvPr>
        </p:nvGraphicFramePr>
        <p:xfrm>
          <a:off x="4977038" y="2294428"/>
          <a:ext cx="255587" cy="434975"/>
        </p:xfrm>
        <a:graphic>
          <a:graphicData uri="http://schemas.openxmlformats.org/presentationml/2006/ole">
            <mc:AlternateContent xmlns:mc="http://schemas.openxmlformats.org/markup-compatibility/2006">
              <mc:Choice xmlns:v="urn:schemas-microsoft-com:vml" Requires="v">
                <p:oleObj name="Equation" r:id="rId6" imgW="126720" imgH="215640" progId="Equation.3">
                  <p:embed/>
                </p:oleObj>
              </mc:Choice>
              <mc:Fallback>
                <p:oleObj name="Equation" r:id="rId6" imgW="126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038" y="2294428"/>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418400214"/>
              </p:ext>
            </p:extLst>
          </p:nvPr>
        </p:nvGraphicFramePr>
        <p:xfrm>
          <a:off x="5334372" y="4128654"/>
          <a:ext cx="255587" cy="434975"/>
        </p:xfrm>
        <a:graphic>
          <a:graphicData uri="http://schemas.openxmlformats.org/presentationml/2006/ole">
            <mc:AlternateContent xmlns:mc="http://schemas.openxmlformats.org/markup-compatibility/2006">
              <mc:Choice xmlns:v="urn:schemas-microsoft-com:vml" Requires="v">
                <p:oleObj name="Equation" r:id="rId7" imgW="126720" imgH="215640" progId="Equation.3">
                  <p:embed/>
                </p:oleObj>
              </mc:Choice>
              <mc:Fallback>
                <p:oleObj name="Equation" r:id="rId7" imgW="126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372" y="4128654"/>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473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701"/>
            <a:ext cx="8229600" cy="1070836"/>
          </a:xfrm>
        </p:spPr>
        <p:txBody>
          <a:bodyPr/>
          <a:lstStyle/>
          <a:p>
            <a:r>
              <a:rPr lang="en-US" dirty="0"/>
              <a:t>Example: How you could use bootstrapping to find the SE of a sample average, if you do NOT know the population distribution</a:t>
            </a:r>
          </a:p>
        </p:txBody>
      </p:sp>
      <p:sp>
        <p:nvSpPr>
          <p:cNvPr id="5" name="Content Placeholder 4"/>
          <p:cNvSpPr>
            <a:spLocks noGrp="1"/>
          </p:cNvSpPr>
          <p:nvPr>
            <p:ph idx="1"/>
          </p:nvPr>
        </p:nvSpPr>
        <p:spPr>
          <a:xfrm>
            <a:off x="4611188" y="1619798"/>
            <a:ext cx="4075611" cy="5146766"/>
          </a:xfrm>
        </p:spPr>
        <p:txBody>
          <a:bodyPr/>
          <a:lstStyle/>
          <a:p>
            <a:r>
              <a:rPr lang="en-US" sz="2000" dirty="0"/>
              <a:t>Generate say 10,000 bootstrap samples, each of size n = 20, from your one real sample</a:t>
            </a:r>
          </a:p>
          <a:p>
            <a:r>
              <a:rPr lang="en-US" sz="2000" dirty="0"/>
              <a:t>Calculate the averages {        : </a:t>
            </a:r>
            <a:r>
              <a:rPr lang="en-US" sz="2000" i="1" dirty="0"/>
              <a:t>b</a:t>
            </a:r>
            <a:r>
              <a:rPr lang="en-US" sz="2000" dirty="0"/>
              <a:t> = 1, 2, . . ., 10,000} for the 10,000 replicates</a:t>
            </a:r>
          </a:p>
          <a:p>
            <a:endParaRPr lang="en-US" sz="2000" dirty="0"/>
          </a:p>
          <a:p>
            <a:r>
              <a:rPr lang="en-US" sz="2000" dirty="0"/>
              <a:t>Take </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146607314"/>
              </p:ext>
            </p:extLst>
          </p:nvPr>
        </p:nvGraphicFramePr>
        <p:xfrm>
          <a:off x="5149850" y="4368800"/>
          <a:ext cx="3486150" cy="742950"/>
        </p:xfrm>
        <a:graphic>
          <a:graphicData uri="http://schemas.openxmlformats.org/presentationml/2006/ole">
            <mc:AlternateContent xmlns:mc="http://schemas.openxmlformats.org/markup-compatibility/2006">
              <mc:Choice xmlns:v="urn:schemas-microsoft-com:vml" Requires="v">
                <p:oleObj name="Equation" r:id="rId2" imgW="2323800" imgH="495000" progId="Equation.3">
                  <p:embed/>
                </p:oleObj>
              </mc:Choice>
              <mc:Fallback>
                <p:oleObj name="Equation" r:id="rId2" imgW="2323800" imgH="495000" progId="Equation.3">
                  <p:embed/>
                  <p:pic>
                    <p:nvPicPr>
                      <p:cNvPr id="0" name=""/>
                      <p:cNvPicPr>
                        <a:picLocks noChangeAspect="1" noChangeArrowheads="1"/>
                      </p:cNvPicPr>
                      <p:nvPr/>
                    </p:nvPicPr>
                    <p:blipFill>
                      <a:blip r:embed="rId3"/>
                      <a:srcRect/>
                      <a:stretch>
                        <a:fillRect/>
                      </a:stretch>
                    </p:blipFill>
                    <p:spPr bwMode="auto">
                      <a:xfrm>
                        <a:off x="5149850" y="4368800"/>
                        <a:ext cx="34861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5487386"/>
              </p:ext>
            </p:extLst>
          </p:nvPr>
        </p:nvGraphicFramePr>
        <p:xfrm>
          <a:off x="7791450" y="2584450"/>
          <a:ext cx="495300" cy="476250"/>
        </p:xfrm>
        <a:graphic>
          <a:graphicData uri="http://schemas.openxmlformats.org/presentationml/2006/ole">
            <mc:AlternateContent xmlns:mc="http://schemas.openxmlformats.org/markup-compatibility/2006">
              <mc:Choice xmlns:v="urn:schemas-microsoft-com:vml" Requires="v">
                <p:oleObj name="Equation" r:id="rId4" imgW="330120" imgH="317160" progId="Equation.3">
                  <p:embed/>
                </p:oleObj>
              </mc:Choice>
              <mc:Fallback>
                <p:oleObj name="Equation" r:id="rId4" imgW="330120" imgH="317160" progId="Equation.3">
                  <p:embed/>
                  <p:pic>
                    <p:nvPicPr>
                      <p:cNvPr id="0" name=""/>
                      <p:cNvPicPr>
                        <a:picLocks noChangeAspect="1" noChangeArrowheads="1"/>
                      </p:cNvPicPr>
                      <p:nvPr/>
                    </p:nvPicPr>
                    <p:blipFill>
                      <a:blip r:embed="rId5"/>
                      <a:srcRect/>
                      <a:stretch>
                        <a:fillRect/>
                      </a:stretch>
                    </p:blipFill>
                    <p:spPr bwMode="auto">
                      <a:xfrm>
                        <a:off x="7791450" y="2584450"/>
                        <a:ext cx="4953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05178645"/>
              </p:ext>
            </p:extLst>
          </p:nvPr>
        </p:nvGraphicFramePr>
        <p:xfrm>
          <a:off x="0" y="1622198"/>
          <a:ext cx="4275137" cy="4397375"/>
        </p:xfrm>
        <a:graphic>
          <a:graphicData uri="http://schemas.openxmlformats.org/presentationml/2006/ole">
            <mc:AlternateContent xmlns:mc="http://schemas.openxmlformats.org/markup-compatibility/2006">
              <mc:Choice xmlns:v="urn:schemas-microsoft-com:vml" Requires="v">
                <p:oleObj name="Worksheet" r:id="rId6" imgW="4274800" imgH="4396680" progId="Excel.Sheet.12">
                  <p:embed/>
                </p:oleObj>
              </mc:Choice>
              <mc:Fallback>
                <p:oleObj name="Worksheet" r:id="rId6" imgW="4274800" imgH="4396680" progId="Excel.Sheet.12">
                  <p:embed/>
                  <p:pic>
                    <p:nvPicPr>
                      <p:cNvPr id="0" name=""/>
                      <p:cNvPicPr/>
                      <p:nvPr/>
                    </p:nvPicPr>
                    <p:blipFill>
                      <a:blip r:embed="rId7"/>
                      <a:stretch>
                        <a:fillRect/>
                      </a:stretch>
                    </p:blipFill>
                    <p:spPr>
                      <a:xfrm>
                        <a:off x="0" y="1622198"/>
                        <a:ext cx="4275137" cy="4397375"/>
                      </a:xfrm>
                      <a:prstGeom prst="rect">
                        <a:avLst/>
                      </a:prstGeom>
                    </p:spPr>
                  </p:pic>
                </p:oleObj>
              </mc:Fallback>
            </mc:AlternateContent>
          </a:graphicData>
        </a:graphic>
      </p:graphicFrame>
    </p:spTree>
    <p:extLst>
      <p:ext uri="{BB962C8B-B14F-4D97-AF65-F5344CB8AC3E}">
        <p14:creationId xmlns:p14="http://schemas.microsoft.com/office/powerpoint/2010/main" val="418271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Different Example (that has nothing to do with nonlinear regression)</a:t>
            </a:r>
          </a:p>
        </p:txBody>
      </p:sp>
      <p:sp>
        <p:nvSpPr>
          <p:cNvPr id="3" name="Content Placeholder 2"/>
          <p:cNvSpPr>
            <a:spLocks noGrp="1"/>
          </p:cNvSpPr>
          <p:nvPr>
            <p:ph idx="1"/>
          </p:nvPr>
        </p:nvSpPr>
        <p:spPr/>
        <p:txBody>
          <a:bodyPr/>
          <a:lstStyle/>
          <a:p>
            <a:pPr marL="1149350" indent="-1149350" algn="just">
              <a:spcBef>
                <a:spcPts val="0"/>
              </a:spcBef>
              <a:spcAft>
                <a:spcPts val="0"/>
              </a:spcAft>
              <a:buNone/>
            </a:pPr>
            <a:r>
              <a:rPr lang="en-US" i="1" dirty="0">
                <a:latin typeface="Times New Roman"/>
                <a:ea typeface="Times New Roman"/>
              </a:rPr>
              <a:t>Pop</a:t>
            </a:r>
            <a:r>
              <a:rPr lang="en-US" baseline="-25000" dirty="0">
                <a:latin typeface="Times New Roman"/>
                <a:ea typeface="Times New Roman"/>
              </a:rPr>
              <a:t>0</a:t>
            </a:r>
            <a:r>
              <a:rPr lang="en-US" dirty="0">
                <a:latin typeface="Times New Roman"/>
                <a:ea typeface="Times New Roman"/>
              </a:rPr>
              <a:t> = population of all grains</a:t>
            </a:r>
          </a:p>
          <a:p>
            <a:pPr marL="1149350" indent="-1149350" algn="just">
              <a:spcBef>
                <a:spcPts val="500"/>
              </a:spcBef>
              <a:spcAft>
                <a:spcPts val="0"/>
              </a:spcAft>
              <a:buNone/>
            </a:pP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 population of all grains with thickness &lt; 0.3 and equivalent diameter &gt; 0.6</a:t>
            </a:r>
          </a:p>
          <a:p>
            <a:pPr marL="1149350" indent="-1149350" algn="just">
              <a:spcBef>
                <a:spcPts val="500"/>
              </a:spcBef>
              <a:spcAft>
                <a:spcPts val="0"/>
              </a:spcAft>
              <a:buNone/>
            </a:pPr>
            <a:r>
              <a:rPr lang="en-US" i="1" dirty="0" err="1">
                <a:latin typeface="Symbol"/>
                <a:ea typeface="Times New Roman"/>
              </a:rPr>
              <a:t>m</a:t>
            </a:r>
            <a:r>
              <a:rPr lang="en-US" i="1" baseline="-25000" dirty="0" err="1">
                <a:latin typeface="Times New Roman"/>
                <a:ea typeface="Times New Roman"/>
              </a:rPr>
              <a:t>R</a:t>
            </a:r>
            <a:r>
              <a:rPr lang="en-US" dirty="0">
                <a:latin typeface="Times New Roman"/>
                <a:ea typeface="Times New Roman"/>
              </a:rPr>
              <a:t> = mean aspect ratio for all grains in </a:t>
            </a: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a:t>
            </a:r>
          </a:p>
          <a:p>
            <a:pPr marL="4167188" indent="-4167188" algn="just">
              <a:spcBef>
                <a:spcPts val="3000"/>
              </a:spcBef>
              <a:spcAft>
                <a:spcPts val="0"/>
              </a:spcAft>
              <a:buNone/>
            </a:pPr>
            <a:r>
              <a:rPr lang="en-US" i="1" dirty="0">
                <a:latin typeface="Times New Roman"/>
                <a:ea typeface="Times New Roman"/>
              </a:rPr>
              <a:t>f</a:t>
            </a:r>
            <a:r>
              <a:rPr lang="en-US" dirty="0">
                <a:latin typeface="Times New Roman"/>
                <a:ea typeface="Times New Roman"/>
              </a:rPr>
              <a:t> =                                            = fraction projected area of grains in </a:t>
            </a:r>
            <a:r>
              <a:rPr lang="en-US" i="1" dirty="0">
                <a:latin typeface="Times New Roman"/>
                <a:ea typeface="Times New Roman"/>
              </a:rPr>
              <a:t>Pop</a:t>
            </a:r>
            <a:r>
              <a:rPr lang="en-US" baseline="-25000" dirty="0">
                <a:latin typeface="Times New Roman"/>
                <a:ea typeface="Times New Roman"/>
              </a:rPr>
              <a:t>1</a:t>
            </a:r>
            <a:r>
              <a:rPr lang="en-US" dirty="0">
                <a:latin typeface="Times New Roman"/>
                <a:ea typeface="Times New Roman"/>
              </a:rPr>
              <a:t> </a:t>
            </a:r>
          </a:p>
          <a:p>
            <a:pPr marL="0" indent="0">
              <a:buNone/>
            </a:pPr>
            <a:endParaRPr lang="en-US" dirty="0"/>
          </a:p>
          <a:p>
            <a:pPr marL="0" indent="0">
              <a:buNone/>
            </a:pPr>
            <a:r>
              <a:rPr lang="en-US" dirty="0">
                <a:latin typeface="Times New Roman"/>
                <a:ea typeface="Times New Roman"/>
              </a:rPr>
              <a:t>The patent claim is violated if </a:t>
            </a:r>
            <a:r>
              <a:rPr lang="en-US" i="1" dirty="0">
                <a:latin typeface="Times New Roman"/>
                <a:ea typeface="Times New Roman"/>
              </a:rPr>
              <a:t>f</a:t>
            </a:r>
            <a:r>
              <a:rPr lang="en-US" dirty="0">
                <a:latin typeface="Times New Roman"/>
                <a:ea typeface="Times New Roman"/>
              </a:rPr>
              <a:t> &gt; 0.5  AND   </a:t>
            </a:r>
            <a:r>
              <a:rPr lang="en-US" i="1" dirty="0" err="1">
                <a:latin typeface="Symbol"/>
                <a:ea typeface="Times New Roman"/>
                <a:cs typeface="Times New Roman"/>
              </a:rPr>
              <a:t>m</a:t>
            </a:r>
            <a:r>
              <a:rPr lang="en-US" i="1" baseline="-25000" dirty="0" err="1">
                <a:latin typeface="Times New Roman"/>
                <a:ea typeface="Times New Roman"/>
              </a:rPr>
              <a:t>R</a:t>
            </a:r>
            <a:r>
              <a:rPr lang="en-US" dirty="0">
                <a:latin typeface="Times New Roman"/>
                <a:ea typeface="Times New Roman"/>
              </a:rPr>
              <a:t> &gt; 8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59714164"/>
              </p:ext>
            </p:extLst>
          </p:nvPr>
        </p:nvGraphicFramePr>
        <p:xfrm>
          <a:off x="953588" y="2978333"/>
          <a:ext cx="3429000" cy="939800"/>
        </p:xfrm>
        <a:graphic>
          <a:graphicData uri="http://schemas.openxmlformats.org/presentationml/2006/ole">
            <mc:AlternateContent xmlns:mc="http://schemas.openxmlformats.org/markup-compatibility/2006">
              <mc:Choice xmlns:v="urn:schemas-microsoft-com:vml" Requires="v">
                <p:oleObj name="Equation" r:id="rId2" imgW="1714500" imgH="469900" progId="Equation.3">
                  <p:embed/>
                </p:oleObj>
              </mc:Choice>
              <mc:Fallback>
                <p:oleObj name="Equation" r:id="rId2" imgW="1714500" imgH="4699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588" y="2978333"/>
                        <a:ext cx="34290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587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image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2081" y="0"/>
            <a:ext cx="5293639" cy="689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p:nvPr>
        </p:nvSpPr>
        <p:spPr>
          <a:xfrm>
            <a:off x="407988" y="400050"/>
            <a:ext cx="8736012" cy="609600"/>
          </a:xfrm>
        </p:spPr>
        <p:txBody>
          <a:bodyPr/>
          <a:lstStyle/>
          <a:p>
            <a:r>
              <a:rPr lang="en-US"/>
              <a:t>Some Details: Bootstrapping in Nonlinear Regression </a:t>
            </a:r>
          </a:p>
        </p:txBody>
      </p:sp>
      <p:sp>
        <p:nvSpPr>
          <p:cNvPr id="1031" name="Content Placeholder 2"/>
          <p:cNvSpPr>
            <a:spLocks noGrp="1"/>
          </p:cNvSpPr>
          <p:nvPr>
            <p:ph idx="1"/>
          </p:nvPr>
        </p:nvSpPr>
        <p:spPr/>
        <p:txBody>
          <a:bodyPr/>
          <a:lstStyle/>
          <a:p>
            <a:pPr>
              <a:spcBef>
                <a:spcPts val="1000"/>
              </a:spcBef>
            </a:pPr>
            <a:r>
              <a:rPr lang="en-US" dirty="0"/>
              <a:t>You have a sample of </a:t>
            </a:r>
            <a:r>
              <a:rPr lang="en-US" i="1" dirty="0">
                <a:latin typeface="Times New Roman" pitchFamily="18" charset="0"/>
                <a:cs typeface="Times New Roman" pitchFamily="18" charset="0"/>
              </a:rPr>
              <a:t>n</a:t>
            </a:r>
            <a:r>
              <a:rPr lang="en-US" dirty="0"/>
              <a:t> observations                of a response variable and a set of predictor variables.</a:t>
            </a:r>
          </a:p>
          <a:p>
            <a:pPr>
              <a:spcBef>
                <a:spcPts val="1000"/>
              </a:spcBef>
            </a:pPr>
            <a:r>
              <a:rPr lang="en-US" dirty="0"/>
              <a:t>You fit a nonlinear regression model to the data to estimate a set of parameters </a:t>
            </a:r>
            <a:r>
              <a:rPr lang="en-US" b="1" dirty="0">
                <a:latin typeface="Symbol" pitchFamily="18" charset="2"/>
              </a:rPr>
              <a:t>q</a:t>
            </a:r>
            <a:endParaRPr lang="en-US" dirty="0"/>
          </a:p>
          <a:p>
            <a:pPr>
              <a:spcBef>
                <a:spcPts val="1000"/>
              </a:spcBef>
            </a:pPr>
            <a:r>
              <a:rPr lang="en-US" dirty="0"/>
              <a:t>Let </a:t>
            </a:r>
            <a:r>
              <a:rPr lang="en-US" i="1" dirty="0">
                <a:latin typeface="Symbol" pitchFamily="18" charset="2"/>
              </a:rPr>
              <a:t>q</a:t>
            </a:r>
            <a:r>
              <a:rPr lang="en-US" dirty="0"/>
              <a:t> denote one of the parameters of interest and    its estimate.</a:t>
            </a:r>
          </a:p>
          <a:p>
            <a:pPr>
              <a:spcBef>
                <a:spcPts val="1000"/>
              </a:spcBef>
            </a:pPr>
            <a:r>
              <a:rPr lang="en-US" b="1" dirty="0"/>
              <a:t>Objective:</a:t>
            </a:r>
            <a:r>
              <a:rPr lang="en-US" dirty="0"/>
              <a:t> Estimate the sampling distribution of    , its standard error, a confidence interval for </a:t>
            </a:r>
            <a:r>
              <a:rPr lang="en-US" i="1" dirty="0">
                <a:latin typeface="Symbol" pitchFamily="18" charset="2"/>
              </a:rPr>
              <a:t>q</a:t>
            </a:r>
            <a:r>
              <a:rPr lang="en-US" dirty="0"/>
              <a:t>, etc. </a:t>
            </a:r>
            <a:endParaRPr lang="en-US" b="1" dirty="0">
              <a:latin typeface="Symbol" pitchFamily="18" charset="2"/>
            </a:endParaRPr>
          </a:p>
          <a:p>
            <a:pPr>
              <a:spcBef>
                <a:spcPts val="1000"/>
              </a:spcBef>
            </a:pPr>
            <a:r>
              <a:rPr lang="en-US" dirty="0"/>
              <a:t>To do this, follow the steps of the bootstrap procedure on the subsequent slides</a:t>
            </a:r>
          </a:p>
        </p:txBody>
      </p:sp>
      <p:graphicFrame>
        <p:nvGraphicFramePr>
          <p:cNvPr id="1026" name="Object 2"/>
          <p:cNvGraphicFramePr>
            <a:graphicFrameLocks noChangeAspect="1"/>
          </p:cNvGraphicFramePr>
          <p:nvPr/>
        </p:nvGraphicFramePr>
        <p:xfrm>
          <a:off x="7674588" y="2917251"/>
          <a:ext cx="255587" cy="434975"/>
        </p:xfrm>
        <a:graphic>
          <a:graphicData uri="http://schemas.openxmlformats.org/presentationml/2006/ole">
            <mc:AlternateContent xmlns:mc="http://schemas.openxmlformats.org/markup-compatibility/2006">
              <mc:Choice xmlns:v="urn:schemas-microsoft-com:vml" Requires="v">
                <p:oleObj name="Equation" r:id="rId3" imgW="126720" imgH="215640" progId="Equation.3">
                  <p:embed/>
                </p:oleObj>
              </mc:Choice>
              <mc:Fallback>
                <p:oleObj name="Equation" r:id="rId3" imgW="1267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588" y="2917251"/>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9"/>
          <p:cNvGraphicFramePr>
            <a:graphicFrameLocks noChangeAspect="1"/>
          </p:cNvGraphicFramePr>
          <p:nvPr>
            <p:extLst>
              <p:ext uri="{D42A27DB-BD31-4B8C-83A1-F6EECF244321}">
                <p14:modId xmlns:p14="http://schemas.microsoft.com/office/powerpoint/2010/main" val="2803370747"/>
              </p:ext>
            </p:extLst>
          </p:nvPr>
        </p:nvGraphicFramePr>
        <p:xfrm>
          <a:off x="5927921" y="1087438"/>
          <a:ext cx="1223962" cy="611187"/>
        </p:xfrm>
        <a:graphic>
          <a:graphicData uri="http://schemas.openxmlformats.org/presentationml/2006/ole">
            <mc:AlternateContent xmlns:mc="http://schemas.openxmlformats.org/markup-compatibility/2006">
              <mc:Choice xmlns:v="urn:schemas-microsoft-com:vml" Requires="v">
                <p:oleObj name="Equation" r:id="rId5" imgW="609480" imgH="304560" progId="Equation.3">
                  <p:embed/>
                </p:oleObj>
              </mc:Choice>
              <mc:Fallback>
                <p:oleObj name="Equation" r:id="rId5" imgW="609480" imgH="3045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7921" y="1087438"/>
                        <a:ext cx="1223962"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0"/>
          <p:cNvGraphicFramePr>
            <a:graphicFrameLocks noChangeAspect="1"/>
          </p:cNvGraphicFramePr>
          <p:nvPr/>
        </p:nvGraphicFramePr>
        <p:xfrm>
          <a:off x="7392302" y="3778925"/>
          <a:ext cx="255587" cy="434975"/>
        </p:xfrm>
        <a:graphic>
          <a:graphicData uri="http://schemas.openxmlformats.org/presentationml/2006/ole">
            <mc:AlternateContent xmlns:mc="http://schemas.openxmlformats.org/markup-compatibility/2006">
              <mc:Choice xmlns:v="urn:schemas-microsoft-com:vml" Requires="v">
                <p:oleObj name="Equation" r:id="rId7" imgW="126720" imgH="215640" progId="Equation.3">
                  <p:embed/>
                </p:oleObj>
              </mc:Choice>
              <mc:Fallback>
                <p:oleObj name="Equation" r:id="rId7" imgW="126720" imgH="215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302" y="3778925"/>
                        <a:ext cx="255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p:cNvSpPr>
            <a:spLocks noGrp="1"/>
          </p:cNvSpPr>
          <p:nvPr>
            <p:ph type="title"/>
          </p:nvPr>
        </p:nvSpPr>
        <p:spPr>
          <a:xfrm>
            <a:off x="407988" y="400050"/>
            <a:ext cx="8736012" cy="609600"/>
          </a:xfrm>
        </p:spPr>
        <p:txBody>
          <a:bodyPr/>
          <a:lstStyle/>
          <a:p>
            <a:r>
              <a:rPr lang="en-US"/>
              <a:t>Steps of the Bootstrap Procedure</a:t>
            </a:r>
          </a:p>
        </p:txBody>
      </p:sp>
      <p:sp>
        <p:nvSpPr>
          <p:cNvPr id="1031" name="Content Placeholder 2"/>
          <p:cNvSpPr>
            <a:spLocks noGrp="1"/>
          </p:cNvSpPr>
          <p:nvPr>
            <p:ph idx="1"/>
          </p:nvPr>
        </p:nvSpPr>
        <p:spPr/>
        <p:txBody>
          <a:bodyPr/>
          <a:lstStyle/>
          <a:p>
            <a:pPr marL="457200" indent="-457200">
              <a:spcBef>
                <a:spcPts val="1000"/>
              </a:spcBef>
              <a:buFontTx/>
              <a:buAutoNum type="arabicParenR"/>
            </a:pPr>
            <a:r>
              <a:rPr lang="en-US" dirty="0"/>
              <a:t>Generate a "bootstrap" sample (with replacement) of </a:t>
            </a:r>
            <a:r>
              <a:rPr lang="en-US" i="1" dirty="0">
                <a:latin typeface="Times New Roman" pitchFamily="18" charset="0"/>
                <a:cs typeface="Times New Roman" pitchFamily="18" charset="0"/>
              </a:rPr>
              <a:t>n</a:t>
            </a:r>
            <a:r>
              <a:rPr lang="en-US" dirty="0"/>
              <a:t> observations from              .  Denote the bootstrap sample by</a:t>
            </a:r>
          </a:p>
          <a:p>
            <a:pPr marL="457200" indent="-457200">
              <a:spcBef>
                <a:spcPts val="7000"/>
              </a:spcBef>
              <a:buFontTx/>
              <a:buAutoNum type="arabicParenR"/>
            </a:pPr>
            <a:r>
              <a:rPr lang="en-US" dirty="0"/>
              <a:t>Fit the same type of regression model (with the same set of parameters </a:t>
            </a:r>
            <a:r>
              <a:rPr lang="en-US" b="1" dirty="0">
                <a:latin typeface="Symbol" pitchFamily="18" charset="2"/>
              </a:rPr>
              <a:t>q </a:t>
            </a:r>
            <a:r>
              <a:rPr lang="en-US" dirty="0"/>
              <a:t> and parameter </a:t>
            </a:r>
            <a:r>
              <a:rPr lang="en-US" i="1" dirty="0">
                <a:latin typeface="Symbol" pitchFamily="18" charset="2"/>
              </a:rPr>
              <a:t>q</a:t>
            </a:r>
            <a:r>
              <a:rPr lang="en-US" dirty="0"/>
              <a:t> of special interest) to the bootstrapped sample. Denote the estimates for the bootstrapped sample by     and</a:t>
            </a:r>
          </a:p>
          <a:p>
            <a:pPr marL="457200" indent="-457200">
              <a:spcBef>
                <a:spcPts val="1000"/>
              </a:spcBef>
              <a:buFontTx/>
              <a:buAutoNum type="arabicParenR"/>
            </a:pPr>
            <a:r>
              <a:rPr lang="en-US" dirty="0"/>
              <a:t>Pick a large number </a:t>
            </a:r>
            <a:r>
              <a:rPr lang="en-US" i="1" dirty="0">
                <a:latin typeface="Times New Roman" pitchFamily="18" charset="0"/>
                <a:cs typeface="Times New Roman" pitchFamily="18" charset="0"/>
              </a:rPr>
              <a:t>B</a:t>
            </a:r>
            <a:r>
              <a:rPr lang="en-US" dirty="0"/>
              <a:t> (e.g., </a:t>
            </a:r>
            <a:r>
              <a:rPr lang="en-US" i="1" dirty="0">
                <a:latin typeface="Times New Roman" pitchFamily="18" charset="0"/>
                <a:cs typeface="Times New Roman" pitchFamily="18" charset="0"/>
              </a:rPr>
              <a:t>B</a:t>
            </a:r>
            <a:r>
              <a:rPr lang="en-US" dirty="0"/>
              <a:t> = 10,000), and repeat Steps (1) and (2) a total of </a:t>
            </a:r>
            <a:r>
              <a:rPr lang="en-US" i="1" dirty="0">
                <a:latin typeface="Times New Roman" pitchFamily="18" charset="0"/>
                <a:cs typeface="Times New Roman" pitchFamily="18" charset="0"/>
              </a:rPr>
              <a:t>B</a:t>
            </a:r>
            <a:r>
              <a:rPr lang="en-US" dirty="0"/>
              <a:t> times, which produces</a:t>
            </a:r>
          </a:p>
        </p:txBody>
      </p:sp>
      <p:graphicFrame>
        <p:nvGraphicFramePr>
          <p:cNvPr id="1026" name="Object 2"/>
          <p:cNvGraphicFramePr>
            <a:graphicFrameLocks noChangeAspect="1"/>
          </p:cNvGraphicFramePr>
          <p:nvPr/>
        </p:nvGraphicFramePr>
        <p:xfrm>
          <a:off x="4809255" y="4216052"/>
          <a:ext cx="384175" cy="511175"/>
        </p:xfrm>
        <a:graphic>
          <a:graphicData uri="http://schemas.openxmlformats.org/presentationml/2006/ole">
            <mc:AlternateContent xmlns:mc="http://schemas.openxmlformats.org/markup-compatibility/2006">
              <mc:Choice xmlns:v="urn:schemas-microsoft-com:vml" Requires="v">
                <p:oleObj name="Equation" r:id="rId3" imgW="190440" imgH="253800" progId="Equation.3">
                  <p:embed/>
                </p:oleObj>
              </mc:Choice>
              <mc:Fallback>
                <p:oleObj name="Equation" r:id="rId3" imgW="19044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255" y="4216052"/>
                        <a:ext cx="3841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3517987" y="1510604"/>
          <a:ext cx="1223963" cy="611188"/>
        </p:xfrm>
        <a:graphic>
          <a:graphicData uri="http://schemas.openxmlformats.org/presentationml/2006/ole">
            <mc:AlternateContent xmlns:mc="http://schemas.openxmlformats.org/markup-compatibility/2006">
              <mc:Choice xmlns:v="urn:schemas-microsoft-com:vml" Requires="v">
                <p:oleObj name="Equation" r:id="rId5" imgW="609480" imgH="304560" progId="Equation.3">
                  <p:embed/>
                </p:oleObj>
              </mc:Choice>
              <mc:Fallback>
                <p:oleObj name="Equation" r:id="rId5" imgW="609480" imgH="3045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987" y="1510604"/>
                        <a:ext cx="12239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1514301" y="2366441"/>
          <a:ext cx="1301750" cy="687387"/>
        </p:xfrm>
        <a:graphic>
          <a:graphicData uri="http://schemas.openxmlformats.org/presentationml/2006/ole">
            <mc:AlternateContent xmlns:mc="http://schemas.openxmlformats.org/markup-compatibility/2006">
              <mc:Choice xmlns:v="urn:schemas-microsoft-com:vml" Requires="v">
                <p:oleObj name="Equation" r:id="rId7" imgW="647640" imgH="342720" progId="Equation.3">
                  <p:embed/>
                </p:oleObj>
              </mc:Choice>
              <mc:Fallback>
                <p:oleObj name="Equation" r:id="rId7" imgW="647640" imgH="3427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4301" y="2366441"/>
                        <a:ext cx="13017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5720480" y="4190652"/>
          <a:ext cx="409575" cy="511175"/>
        </p:xfrm>
        <a:graphic>
          <a:graphicData uri="http://schemas.openxmlformats.org/presentationml/2006/ole">
            <mc:AlternateContent xmlns:mc="http://schemas.openxmlformats.org/markup-compatibility/2006">
              <mc:Choice xmlns:v="urn:schemas-microsoft-com:vml" Requires="v">
                <p:oleObj name="Equation" r:id="rId9" imgW="203040" imgH="253800" progId="Equation.3">
                  <p:embed/>
                </p:oleObj>
              </mc:Choice>
              <mc:Fallback>
                <p:oleObj name="Equation" r:id="rId9" imgW="203040" imgH="253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0480" y="4190652"/>
                        <a:ext cx="4095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p:cNvGraphicFramePr>
            <a:graphicFrameLocks noChangeAspect="1"/>
          </p:cNvGraphicFramePr>
          <p:nvPr/>
        </p:nvGraphicFramePr>
        <p:xfrm>
          <a:off x="1498600" y="5627688"/>
          <a:ext cx="917575" cy="661987"/>
        </p:xfrm>
        <a:graphic>
          <a:graphicData uri="http://schemas.openxmlformats.org/presentationml/2006/ole">
            <mc:AlternateContent xmlns:mc="http://schemas.openxmlformats.org/markup-compatibility/2006">
              <mc:Choice xmlns:v="urn:schemas-microsoft-com:vml" Requires="v">
                <p:oleObj name="Equation" r:id="rId11" imgW="457200" imgH="330120" progId="Equation.3">
                  <p:embed/>
                </p:oleObj>
              </mc:Choice>
              <mc:Fallback>
                <p:oleObj name="Equation" r:id="rId11" imgW="457200" imgH="33012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8600" y="5627688"/>
                        <a:ext cx="917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MLE Principle</a:t>
            </a:r>
          </a:p>
        </p:txBody>
      </p:sp>
      <p:sp>
        <p:nvSpPr>
          <p:cNvPr id="3" name="Content Placeholder 2"/>
          <p:cNvSpPr>
            <a:spLocks noGrp="1"/>
          </p:cNvSpPr>
          <p:nvPr>
            <p:ph idx="1"/>
          </p:nvPr>
        </p:nvSpPr>
        <p:spPr/>
        <p:txBody>
          <a:bodyPr/>
          <a:lstStyle/>
          <a:p>
            <a:r>
              <a:rPr lang="en-US" dirty="0"/>
              <a:t>Suppose you have some parametric model to represent your data, with parameters denoted by </a:t>
            </a:r>
            <a:r>
              <a:rPr lang="en-US" b="1" dirty="0">
                <a:latin typeface="Symbol" pitchFamily="18" charset="2"/>
                <a:ea typeface="Times New Roman"/>
              </a:rPr>
              <a:t>q</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Symbol" pitchFamily="18" charset="2"/>
                <a:ea typeface="Times New Roman"/>
              </a:rPr>
              <a:t>q</a:t>
            </a:r>
            <a:r>
              <a:rPr lang="en-US" baseline="-25000" dirty="0">
                <a:latin typeface="Times New Roman"/>
                <a:ea typeface="Times New Roman"/>
              </a:rPr>
              <a:t>1</a:t>
            </a:r>
            <a:r>
              <a:rPr lang="en-US" dirty="0">
                <a:latin typeface="Times New Roman"/>
                <a:ea typeface="Times New Roman"/>
              </a:rPr>
              <a:t>, </a:t>
            </a:r>
            <a:r>
              <a:rPr lang="en-US" i="1" dirty="0">
                <a:latin typeface="Symbol" pitchFamily="18" charset="2"/>
                <a:ea typeface="Times New Roman"/>
              </a:rPr>
              <a:t>q</a:t>
            </a:r>
            <a:r>
              <a:rPr lang="en-US" baseline="-25000" dirty="0">
                <a:latin typeface="Times New Roman"/>
                <a:ea typeface="Times New Roman"/>
              </a:rPr>
              <a:t>2</a:t>
            </a:r>
            <a:r>
              <a:rPr lang="en-US" dirty="0">
                <a:latin typeface="Times New Roman"/>
                <a:ea typeface="Times New Roman"/>
              </a:rPr>
              <a:t>, . . ., </a:t>
            </a:r>
            <a:r>
              <a:rPr lang="en-US" i="1" dirty="0" err="1">
                <a:latin typeface="Symbol" pitchFamily="18" charset="2"/>
                <a:ea typeface="Times New Roman"/>
              </a:rPr>
              <a:t>q</a:t>
            </a:r>
            <a:r>
              <a:rPr lang="en-US" i="1" baseline="-25000" dirty="0" err="1">
                <a:latin typeface="Times New Roman"/>
                <a:ea typeface="Times New Roman"/>
              </a:rPr>
              <a:t>p</a:t>
            </a:r>
            <a:r>
              <a:rPr lang="en-US" dirty="0">
                <a:latin typeface="Times New Roman" pitchFamily="18" charset="0"/>
                <a:cs typeface="Times New Roman" pitchFamily="18" charset="0"/>
              </a:rPr>
              <a:t>}</a:t>
            </a:r>
            <a:r>
              <a:rPr lang="en-US" dirty="0"/>
              <a:t>, and you want to fit the model (i.e., estimate the parameters) based on a random sample of data </a:t>
            </a:r>
            <a:r>
              <a:rPr lang="en-US" b="1" dirty="0">
                <a:latin typeface="Times New Roman" pitchFamily="18" charset="0"/>
                <a:cs typeface="Times New Roman" pitchFamily="18" charset="0"/>
              </a:rPr>
              <a:t>Y</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pitchFamily="18" charset="0"/>
                <a:cs typeface="Times New Roman" pitchFamily="18" charset="0"/>
              </a:rPr>
              <a:t>}</a:t>
            </a:r>
            <a:r>
              <a:rPr lang="en-US" dirty="0"/>
              <a:t>. </a:t>
            </a:r>
          </a:p>
          <a:p>
            <a:r>
              <a:rPr lang="en-US" dirty="0"/>
              <a:t>Denote the joint distribution of the data by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pitchFamily="18" charset="0"/>
                <a:cs typeface="Times New Roman" pitchFamily="18" charset="0"/>
              </a:rPr>
              <a:t>; </a:t>
            </a:r>
            <a:r>
              <a:rPr lang="en-US" i="1" dirty="0">
                <a:latin typeface="Symbol" pitchFamily="18" charset="2"/>
                <a:ea typeface="Times New Roman"/>
              </a:rPr>
              <a:t>q</a:t>
            </a:r>
            <a:r>
              <a:rPr lang="en-US" baseline="-25000" dirty="0">
                <a:latin typeface="Times New Roman"/>
                <a:ea typeface="Times New Roman"/>
              </a:rPr>
              <a:t>1</a:t>
            </a:r>
            <a:r>
              <a:rPr lang="en-US" dirty="0">
                <a:latin typeface="Times New Roman"/>
                <a:ea typeface="Times New Roman"/>
              </a:rPr>
              <a:t>, </a:t>
            </a:r>
            <a:r>
              <a:rPr lang="en-US" i="1" dirty="0">
                <a:latin typeface="Symbol" pitchFamily="18" charset="2"/>
                <a:ea typeface="Times New Roman"/>
              </a:rPr>
              <a:t>q</a:t>
            </a:r>
            <a:r>
              <a:rPr lang="en-US" baseline="-25000" dirty="0">
                <a:latin typeface="Times New Roman"/>
                <a:ea typeface="Times New Roman"/>
              </a:rPr>
              <a:t>2</a:t>
            </a:r>
            <a:r>
              <a:rPr lang="en-US" dirty="0">
                <a:latin typeface="Times New Roman"/>
                <a:ea typeface="Times New Roman"/>
              </a:rPr>
              <a:t>, . . ., </a:t>
            </a:r>
            <a:r>
              <a:rPr lang="en-US" i="1" dirty="0" err="1">
                <a:latin typeface="Symbol" pitchFamily="18" charset="2"/>
                <a:ea typeface="Times New Roman"/>
              </a:rPr>
              <a:t>q</a:t>
            </a:r>
            <a:r>
              <a:rPr lang="en-US" i="1" baseline="-25000" dirty="0" err="1">
                <a:latin typeface="Times New Roman"/>
                <a:ea typeface="Times New Roman"/>
              </a:rPr>
              <a:t>p</a:t>
            </a:r>
            <a:r>
              <a:rPr lang="en-US" dirty="0">
                <a:latin typeface="Times New Roman" pitchFamily="18" charset="0"/>
                <a:cs typeface="Times New Roman" pitchFamily="18" charset="0"/>
              </a:rPr>
              <a:t>), </a:t>
            </a:r>
            <a:r>
              <a:rPr lang="en-US" dirty="0"/>
              <a:t>or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Y</a:t>
            </a:r>
            <a:r>
              <a:rPr lang="en-US" dirty="0">
                <a:latin typeface="Times New Roman" pitchFamily="18" charset="0"/>
                <a:cs typeface="Times New Roman" pitchFamily="18" charset="0"/>
              </a:rPr>
              <a:t>; </a:t>
            </a:r>
            <a:r>
              <a:rPr lang="en-US" b="1" dirty="0">
                <a:latin typeface="Symbol" pitchFamily="18" charset="2"/>
                <a:ea typeface="Times New Roman"/>
              </a:rPr>
              <a:t>q</a:t>
            </a:r>
            <a:r>
              <a:rPr lang="en-US" dirty="0">
                <a:latin typeface="Times New Roman" pitchFamily="18" charset="0"/>
                <a:cs typeface="Times New Roman" pitchFamily="18" charset="0"/>
              </a:rPr>
              <a:t>)</a:t>
            </a:r>
            <a:r>
              <a:rPr lang="en-US" dirty="0"/>
              <a:t> for short. We call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Y</a:t>
            </a:r>
            <a:r>
              <a:rPr lang="en-US" dirty="0">
                <a:latin typeface="Times New Roman" pitchFamily="18" charset="0"/>
                <a:cs typeface="Times New Roman" pitchFamily="18" charset="0"/>
              </a:rPr>
              <a:t>; </a:t>
            </a:r>
            <a:r>
              <a:rPr lang="en-US" b="1" dirty="0">
                <a:latin typeface="Symbol" pitchFamily="18" charset="2"/>
                <a:ea typeface="Times New Roman"/>
              </a:rPr>
              <a:t>q</a:t>
            </a:r>
            <a:r>
              <a:rPr lang="en-US" dirty="0">
                <a:latin typeface="Times New Roman" pitchFamily="18" charset="0"/>
                <a:cs typeface="Times New Roman" pitchFamily="18" charset="0"/>
              </a:rPr>
              <a:t>):</a:t>
            </a:r>
            <a:endParaRPr lang="en-US" dirty="0"/>
          </a:p>
          <a:p>
            <a:pPr lvl="1"/>
            <a:r>
              <a:rPr lang="en-US" sz="2000" dirty="0"/>
              <a:t>the </a:t>
            </a:r>
            <a:r>
              <a:rPr lang="en-US" sz="2000" b="1" dirty="0"/>
              <a:t>prob. distribution</a:t>
            </a:r>
            <a:r>
              <a:rPr lang="en-US" sz="2000" dirty="0"/>
              <a:t>, when viewed as a function of </a:t>
            </a:r>
            <a:r>
              <a:rPr lang="en-US" sz="2000" b="1" dirty="0">
                <a:latin typeface="Times New Roman" pitchFamily="18" charset="0"/>
                <a:cs typeface="Times New Roman" pitchFamily="18" charset="0"/>
              </a:rPr>
              <a:t>Y</a:t>
            </a:r>
            <a:r>
              <a:rPr lang="en-US" sz="2000" dirty="0"/>
              <a:t>, for fixed values of </a:t>
            </a:r>
            <a:r>
              <a:rPr lang="en-US" sz="2000" b="1" dirty="0">
                <a:latin typeface="Symbol" pitchFamily="18" charset="2"/>
                <a:ea typeface="Times New Roman"/>
              </a:rPr>
              <a:t>q</a:t>
            </a:r>
            <a:r>
              <a:rPr lang="en-US" sz="2000" dirty="0"/>
              <a:t>, or</a:t>
            </a:r>
          </a:p>
          <a:p>
            <a:pPr lvl="1"/>
            <a:r>
              <a:rPr lang="en-US" sz="2000" dirty="0"/>
              <a:t>the </a:t>
            </a:r>
            <a:r>
              <a:rPr lang="en-US" sz="2000" b="1" dirty="0"/>
              <a:t>likelihood function</a:t>
            </a:r>
            <a:r>
              <a:rPr lang="en-US" sz="2000" dirty="0"/>
              <a:t>, when viewed as a function of </a:t>
            </a:r>
            <a:r>
              <a:rPr lang="en-US" sz="2000" b="1" dirty="0">
                <a:latin typeface="Symbol" pitchFamily="18" charset="2"/>
                <a:ea typeface="Times New Roman"/>
              </a:rPr>
              <a:t>q</a:t>
            </a:r>
            <a:r>
              <a:rPr lang="en-US" sz="2000" dirty="0"/>
              <a:t> for the fixed values of </a:t>
            </a:r>
            <a:r>
              <a:rPr lang="en-US" sz="2000" b="1" dirty="0">
                <a:latin typeface="Times New Roman" pitchFamily="18" charset="0"/>
                <a:cs typeface="Times New Roman" pitchFamily="18" charset="0"/>
              </a:rPr>
              <a:t>Y</a:t>
            </a:r>
            <a:r>
              <a:rPr lang="en-US" sz="2000" dirty="0"/>
              <a:t> in your actual data sample. </a:t>
            </a:r>
          </a:p>
          <a:p>
            <a:r>
              <a:rPr lang="en-US" u="sng" dirty="0"/>
              <a:t>Basic MLE Principle</a:t>
            </a:r>
            <a:r>
              <a:rPr lang="en-US" dirty="0"/>
              <a:t>:  Take the estimates of </a:t>
            </a:r>
            <a:r>
              <a:rPr lang="en-US" b="1" dirty="0">
                <a:latin typeface="Symbol" pitchFamily="18" charset="2"/>
                <a:ea typeface="Times New Roman"/>
              </a:rPr>
              <a:t>q</a:t>
            </a:r>
            <a:r>
              <a:rPr lang="en-US" dirty="0"/>
              <a:t> to be values that maximize the likelihood function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Y</a:t>
            </a:r>
            <a:r>
              <a:rPr lang="en-US" dirty="0">
                <a:latin typeface="Times New Roman" pitchFamily="18" charset="0"/>
                <a:cs typeface="Times New Roman" pitchFamily="18" charset="0"/>
              </a:rPr>
              <a:t>; </a:t>
            </a:r>
            <a:r>
              <a:rPr lang="en-US" b="1" dirty="0">
                <a:latin typeface="Symbol" pitchFamily="18" charset="2"/>
                <a:ea typeface="Times New Roman"/>
              </a:rPr>
              <a:t>q</a:t>
            </a:r>
            <a:r>
              <a:rPr lang="en-US" dirty="0">
                <a:latin typeface="Times New Roman" pitchFamily="18" charset="0"/>
                <a:cs typeface="Times New Roman" pitchFamily="18" charset="0"/>
              </a:rPr>
              <a:t>)</a:t>
            </a:r>
            <a:r>
              <a:rPr lang="en-US" dirty="0"/>
              <a:t>. We call these values the MLE of </a:t>
            </a:r>
            <a:r>
              <a:rPr lang="en-US" b="1" dirty="0">
                <a:latin typeface="Symbol" pitchFamily="18" charset="2"/>
                <a:ea typeface="Times New Roman"/>
              </a:rPr>
              <a:t>q</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Title 1"/>
          <p:cNvSpPr>
            <a:spLocks noGrp="1"/>
          </p:cNvSpPr>
          <p:nvPr>
            <p:ph type="title"/>
          </p:nvPr>
        </p:nvSpPr>
        <p:spPr>
          <a:xfrm>
            <a:off x="407988" y="400050"/>
            <a:ext cx="8736012" cy="609600"/>
          </a:xfrm>
        </p:spPr>
        <p:txBody>
          <a:bodyPr/>
          <a:lstStyle/>
          <a:p>
            <a:r>
              <a:rPr lang="en-US"/>
              <a:t>Steps of the Bootstrap Procedure, continued</a:t>
            </a:r>
          </a:p>
        </p:txBody>
      </p:sp>
      <p:sp>
        <p:nvSpPr>
          <p:cNvPr id="4107" name="Content Placeholder 2"/>
          <p:cNvSpPr>
            <a:spLocks noGrp="1"/>
          </p:cNvSpPr>
          <p:nvPr>
            <p:ph idx="1"/>
          </p:nvPr>
        </p:nvSpPr>
        <p:spPr/>
        <p:txBody>
          <a:bodyPr/>
          <a:lstStyle/>
          <a:p>
            <a:pPr marL="457200" indent="-457200">
              <a:spcBef>
                <a:spcPts val="1000"/>
              </a:spcBef>
              <a:buFontTx/>
              <a:buAutoNum type="arabicParenR" startAt="4"/>
            </a:pPr>
            <a:r>
              <a:rPr lang="en-US"/>
              <a:t>Construct a histogram of             and calculate:</a:t>
            </a:r>
          </a:p>
        </p:txBody>
      </p:sp>
      <p:graphicFrame>
        <p:nvGraphicFramePr>
          <p:cNvPr id="4098" name="Object 4"/>
          <p:cNvGraphicFramePr>
            <a:graphicFrameLocks noChangeAspect="1"/>
          </p:cNvGraphicFramePr>
          <p:nvPr/>
        </p:nvGraphicFramePr>
        <p:xfrm>
          <a:off x="6191860" y="3058047"/>
          <a:ext cx="255588" cy="434975"/>
        </p:xfrm>
        <a:graphic>
          <a:graphicData uri="http://schemas.openxmlformats.org/presentationml/2006/ole">
            <mc:AlternateContent xmlns:mc="http://schemas.openxmlformats.org/markup-compatibility/2006">
              <mc:Choice xmlns:v="urn:schemas-microsoft-com:vml" Requires="v">
                <p:oleObj name="Equation" r:id="rId3" imgW="126720" imgH="215640" progId="Equation.3">
                  <p:embed/>
                </p:oleObj>
              </mc:Choice>
              <mc:Fallback>
                <p:oleObj name="Equation" r:id="rId3" imgW="1267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860" y="3058047"/>
                        <a:ext cx="25558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099" name="Object 8"/>
          <p:cNvGraphicFramePr>
            <a:graphicFrameLocks noChangeAspect="1"/>
          </p:cNvGraphicFramePr>
          <p:nvPr/>
        </p:nvGraphicFramePr>
        <p:xfrm>
          <a:off x="1204913" y="1838325"/>
          <a:ext cx="1870075" cy="785813"/>
        </p:xfrm>
        <a:graphic>
          <a:graphicData uri="http://schemas.openxmlformats.org/presentationml/2006/ole">
            <mc:AlternateContent xmlns:mc="http://schemas.openxmlformats.org/markup-compatibility/2006">
              <mc:Choice xmlns:v="urn:schemas-microsoft-com:vml" Requires="v">
                <p:oleObj name="Equation" r:id="rId5" imgW="927000" imgH="393480" progId="Equation.3">
                  <p:embed/>
                </p:oleObj>
              </mc:Choice>
              <mc:Fallback>
                <p:oleObj name="Equation" r:id="rId5" imgW="927000" imgH="3934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1838325"/>
                        <a:ext cx="187007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9"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4100" name="Object 10"/>
          <p:cNvGraphicFramePr>
            <a:graphicFrameLocks noChangeAspect="1"/>
          </p:cNvGraphicFramePr>
          <p:nvPr/>
        </p:nvGraphicFramePr>
        <p:xfrm>
          <a:off x="1103313" y="2711450"/>
          <a:ext cx="3008312" cy="1093788"/>
        </p:xfrm>
        <a:graphic>
          <a:graphicData uri="http://schemas.openxmlformats.org/presentationml/2006/ole">
            <mc:AlternateContent xmlns:mc="http://schemas.openxmlformats.org/markup-compatibility/2006">
              <mc:Choice xmlns:v="urn:schemas-microsoft-com:vml" Requires="v">
                <p:oleObj name="Equation" r:id="rId7" imgW="1498320" imgH="545760" progId="Equation.3">
                  <p:embed/>
                </p:oleObj>
              </mc:Choice>
              <mc:Fallback>
                <p:oleObj name="Equation" r:id="rId7" imgW="1498320" imgH="5457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3313" y="2711450"/>
                        <a:ext cx="3008312"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0" name="TextBox 13"/>
          <p:cNvSpPr txBox="1">
            <a:spLocks noChangeArrowheads="1"/>
          </p:cNvSpPr>
          <p:nvPr/>
        </p:nvSpPr>
        <p:spPr bwMode="auto">
          <a:xfrm>
            <a:off x="3427413" y="2006600"/>
            <a:ext cx="5326062" cy="461963"/>
          </a:xfrm>
          <a:prstGeom prst="rect">
            <a:avLst/>
          </a:prstGeom>
          <a:noFill/>
          <a:ln w="9525">
            <a:noFill/>
            <a:miter lim="800000"/>
            <a:headEnd/>
            <a:tailEnd/>
          </a:ln>
        </p:spPr>
        <p:txBody>
          <a:bodyPr>
            <a:spAutoFit/>
          </a:bodyPr>
          <a:lstStyle/>
          <a:p>
            <a:pPr algn="l">
              <a:buFont typeface="Wingdings" pitchFamily="2" charset="2"/>
              <a:buNone/>
            </a:pPr>
            <a:r>
              <a:rPr lang="en-US"/>
              <a:t>average of all bootstrapped estimates</a:t>
            </a:r>
          </a:p>
        </p:txBody>
      </p:sp>
      <p:sp>
        <p:nvSpPr>
          <p:cNvPr id="4111" name="TextBox 14"/>
          <p:cNvSpPr txBox="1">
            <a:spLocks noChangeArrowheads="1"/>
          </p:cNvSpPr>
          <p:nvPr/>
        </p:nvSpPr>
        <p:spPr bwMode="auto">
          <a:xfrm>
            <a:off x="4278313" y="3117850"/>
            <a:ext cx="4627562" cy="461963"/>
          </a:xfrm>
          <a:prstGeom prst="rect">
            <a:avLst/>
          </a:prstGeom>
          <a:noFill/>
          <a:ln w="9525">
            <a:noFill/>
            <a:miter lim="800000"/>
            <a:headEnd/>
            <a:tailEnd/>
          </a:ln>
        </p:spPr>
        <p:txBody>
          <a:bodyPr>
            <a:spAutoFit/>
          </a:bodyPr>
          <a:lstStyle/>
          <a:p>
            <a:pPr algn="l">
              <a:buFont typeface="Wingdings" pitchFamily="2" charset="2"/>
              <a:buNone/>
            </a:pPr>
            <a:r>
              <a:rPr lang="en-US"/>
              <a:t>standard error of</a:t>
            </a:r>
          </a:p>
        </p:txBody>
      </p:sp>
      <p:graphicFrame>
        <p:nvGraphicFramePr>
          <p:cNvPr id="16" name="Object 5"/>
          <p:cNvGraphicFramePr>
            <a:graphicFrameLocks noChangeAspect="1"/>
          </p:cNvGraphicFramePr>
          <p:nvPr/>
        </p:nvGraphicFramePr>
        <p:xfrm>
          <a:off x="1189038" y="3983038"/>
          <a:ext cx="998537" cy="457200"/>
        </p:xfrm>
        <a:graphic>
          <a:graphicData uri="http://schemas.openxmlformats.org/presentationml/2006/ole">
            <mc:AlternateContent xmlns:mc="http://schemas.openxmlformats.org/markup-compatibility/2006">
              <mc:Choice xmlns:v="urn:schemas-microsoft-com:vml" Requires="v">
                <p:oleObj name="Equation" r:id="rId9" imgW="495000" imgH="228600" progId="Equation.3">
                  <p:embed/>
                </p:oleObj>
              </mc:Choice>
              <mc:Fallback>
                <p:oleObj name="Equation" r:id="rId9" imgW="4950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9038" y="3983038"/>
                        <a:ext cx="9985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a:spLocks noChangeArrowheads="1"/>
          </p:cNvSpPr>
          <p:nvPr/>
        </p:nvSpPr>
        <p:spPr bwMode="auto">
          <a:xfrm>
            <a:off x="2203450" y="3952875"/>
            <a:ext cx="6567488" cy="369332"/>
          </a:xfrm>
          <a:prstGeom prst="rect">
            <a:avLst/>
          </a:prstGeom>
          <a:noFill/>
          <a:ln w="9525">
            <a:noFill/>
            <a:miter lim="800000"/>
            <a:headEnd/>
            <a:tailEnd/>
          </a:ln>
        </p:spPr>
        <p:txBody>
          <a:bodyPr>
            <a:spAutoFit/>
          </a:bodyPr>
          <a:lstStyle/>
          <a:p>
            <a:pPr algn="l">
              <a:buFont typeface="Wingdings" pitchFamily="2" charset="2"/>
              <a:buNone/>
            </a:pPr>
            <a:r>
              <a:rPr lang="en-US" dirty="0"/>
              <a:t>upper </a:t>
            </a:r>
            <a:r>
              <a:rPr lang="en-US" i="1" dirty="0">
                <a:latin typeface="Symbol" pitchFamily="18" charset="2"/>
              </a:rPr>
              <a:t>a</a:t>
            </a:r>
            <a:r>
              <a:rPr lang="en-US" dirty="0">
                <a:latin typeface="Times New Roman" pitchFamily="18" charset="0"/>
                <a:cs typeface="Times New Roman" pitchFamily="18" charset="0"/>
              </a:rPr>
              <a:t>/2</a:t>
            </a:r>
            <a:r>
              <a:rPr lang="en-US" dirty="0"/>
              <a:t> </a:t>
            </a:r>
            <a:r>
              <a:rPr lang="en-US" dirty="0" err="1"/>
              <a:t>quantile</a:t>
            </a:r>
            <a:r>
              <a:rPr lang="en-US" dirty="0"/>
              <a:t> of the sample distribution of </a:t>
            </a:r>
          </a:p>
        </p:txBody>
      </p:sp>
      <p:graphicFrame>
        <p:nvGraphicFramePr>
          <p:cNvPr id="4102" name="Object 13"/>
          <p:cNvGraphicFramePr>
            <a:graphicFrameLocks noChangeAspect="1"/>
          </p:cNvGraphicFramePr>
          <p:nvPr/>
        </p:nvGraphicFramePr>
        <p:xfrm>
          <a:off x="4396331" y="1033289"/>
          <a:ext cx="917575" cy="661987"/>
        </p:xfrm>
        <a:graphic>
          <a:graphicData uri="http://schemas.openxmlformats.org/presentationml/2006/ole">
            <mc:AlternateContent xmlns:mc="http://schemas.openxmlformats.org/markup-compatibility/2006">
              <mc:Choice xmlns:v="urn:schemas-microsoft-com:vml" Requires="v">
                <p:oleObj name="Equation" r:id="rId11" imgW="457200" imgH="330120" progId="Equation.3">
                  <p:embed/>
                </p:oleObj>
              </mc:Choice>
              <mc:Fallback>
                <p:oleObj name="Equation" r:id="rId11" imgW="457200" imgH="33012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96331" y="1033289"/>
                        <a:ext cx="91757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7"/>
          <p:cNvGraphicFramePr>
            <a:graphicFrameLocks noChangeAspect="1"/>
          </p:cNvGraphicFramePr>
          <p:nvPr/>
        </p:nvGraphicFramePr>
        <p:xfrm>
          <a:off x="7117358" y="3701276"/>
          <a:ext cx="917575" cy="661988"/>
        </p:xfrm>
        <a:graphic>
          <a:graphicData uri="http://schemas.openxmlformats.org/presentationml/2006/ole">
            <mc:AlternateContent xmlns:mc="http://schemas.openxmlformats.org/markup-compatibility/2006">
              <mc:Choice xmlns:v="urn:schemas-microsoft-com:vml" Requires="v">
                <p:oleObj name="Equation" r:id="rId13" imgW="457200" imgH="330120" progId="Equation.3">
                  <p:embed/>
                </p:oleObj>
              </mc:Choice>
              <mc:Fallback>
                <p:oleObj name="Equation" r:id="rId13" imgW="457200" imgH="33012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17358" y="3701276"/>
                        <a:ext cx="91757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5"/>
          <p:cNvGraphicFramePr>
            <a:graphicFrameLocks noChangeAspect="1"/>
          </p:cNvGraphicFramePr>
          <p:nvPr/>
        </p:nvGraphicFramePr>
        <p:xfrm>
          <a:off x="1195388" y="4908550"/>
          <a:ext cx="1255712" cy="457200"/>
        </p:xfrm>
        <a:graphic>
          <a:graphicData uri="http://schemas.openxmlformats.org/presentationml/2006/ole">
            <mc:AlternateContent xmlns:mc="http://schemas.openxmlformats.org/markup-compatibility/2006">
              <mc:Choice xmlns:v="urn:schemas-microsoft-com:vml" Requires="v">
                <p:oleObj name="Equation" r:id="rId14" imgW="622080" imgH="228600" progId="Equation.3">
                  <p:embed/>
                </p:oleObj>
              </mc:Choice>
              <mc:Fallback>
                <p:oleObj name="Equation" r:id="rId14" imgW="622080" imgH="2286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95388" y="4908550"/>
                        <a:ext cx="12557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a:spLocks noChangeArrowheads="1"/>
          </p:cNvSpPr>
          <p:nvPr/>
        </p:nvSpPr>
        <p:spPr bwMode="auto">
          <a:xfrm>
            <a:off x="2400300" y="4878388"/>
            <a:ext cx="6567488" cy="369332"/>
          </a:xfrm>
          <a:prstGeom prst="rect">
            <a:avLst/>
          </a:prstGeom>
          <a:noFill/>
          <a:ln w="9525">
            <a:noFill/>
            <a:miter lim="800000"/>
            <a:headEnd/>
            <a:tailEnd/>
          </a:ln>
        </p:spPr>
        <p:txBody>
          <a:bodyPr>
            <a:spAutoFit/>
          </a:bodyPr>
          <a:lstStyle/>
          <a:p>
            <a:pPr algn="l">
              <a:buFont typeface="Wingdings" pitchFamily="2" charset="2"/>
              <a:buNone/>
            </a:pPr>
            <a:r>
              <a:rPr lang="en-US" dirty="0"/>
              <a:t>lower </a:t>
            </a:r>
            <a:r>
              <a:rPr lang="en-US" i="1" dirty="0">
                <a:latin typeface="Symbol" pitchFamily="18" charset="2"/>
              </a:rPr>
              <a:t>a</a:t>
            </a:r>
            <a:r>
              <a:rPr lang="en-US" dirty="0">
                <a:latin typeface="Times New Roman" pitchFamily="18" charset="0"/>
                <a:cs typeface="Times New Roman" pitchFamily="18" charset="0"/>
              </a:rPr>
              <a:t>/2</a:t>
            </a:r>
            <a:r>
              <a:rPr lang="en-US" dirty="0"/>
              <a:t> </a:t>
            </a:r>
            <a:r>
              <a:rPr lang="en-US" dirty="0" err="1"/>
              <a:t>quantile</a:t>
            </a:r>
            <a:r>
              <a:rPr lang="en-US" dirty="0"/>
              <a:t> of the sample distribution of </a:t>
            </a:r>
          </a:p>
        </p:txBody>
      </p:sp>
      <p:graphicFrame>
        <p:nvGraphicFramePr>
          <p:cNvPr id="22" name="Object 16"/>
          <p:cNvGraphicFramePr>
            <a:graphicFrameLocks noChangeAspect="1"/>
          </p:cNvGraphicFramePr>
          <p:nvPr/>
        </p:nvGraphicFramePr>
        <p:xfrm>
          <a:off x="7227583" y="4662272"/>
          <a:ext cx="917575" cy="661988"/>
        </p:xfrm>
        <a:graphic>
          <a:graphicData uri="http://schemas.openxmlformats.org/presentationml/2006/ole">
            <mc:AlternateContent xmlns:mc="http://schemas.openxmlformats.org/markup-compatibility/2006">
              <mc:Choice xmlns:v="urn:schemas-microsoft-com:vml" Requires="v">
                <p:oleObj name="Equation" r:id="rId16" imgW="457200" imgH="330120" progId="Equation.3">
                  <p:embed/>
                </p:oleObj>
              </mc:Choice>
              <mc:Fallback>
                <p:oleObj name="Equation" r:id="rId16" imgW="457200" imgH="33012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27583" y="4662272"/>
                        <a:ext cx="91757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a:t>Steps of the Bootstrap Procedure, continued</a:t>
            </a:r>
          </a:p>
        </p:txBody>
      </p:sp>
      <p:sp>
        <p:nvSpPr>
          <p:cNvPr id="1031" name="Content Placeholder 2"/>
          <p:cNvSpPr>
            <a:spLocks noGrp="1"/>
          </p:cNvSpPr>
          <p:nvPr>
            <p:ph idx="1"/>
          </p:nvPr>
        </p:nvSpPr>
        <p:spPr>
          <a:xfrm>
            <a:off x="400050" y="1168400"/>
            <a:ext cx="8213725" cy="3074988"/>
          </a:xfrm>
        </p:spPr>
        <p:txBody>
          <a:bodyPr/>
          <a:lstStyle/>
          <a:p>
            <a:pPr marL="457200" indent="-457200">
              <a:spcBef>
                <a:spcPts val="1000"/>
              </a:spcBef>
              <a:buFontTx/>
              <a:buAutoNum type="arabicParenR" startAt="5"/>
            </a:pPr>
            <a:r>
              <a:rPr lang="en-US" dirty="0"/>
              <a:t>A crude 1</a:t>
            </a:r>
            <a:r>
              <a:rPr lang="en-US" dirty="0">
                <a:latin typeface="Symbol" pitchFamily="18" charset="2"/>
              </a:rPr>
              <a:t>-</a:t>
            </a:r>
            <a:r>
              <a:rPr lang="en-US" i="1" dirty="0">
                <a:latin typeface="Symbol" pitchFamily="18" charset="2"/>
              </a:rPr>
              <a:t>a</a:t>
            </a:r>
            <a:r>
              <a:rPr lang="en-US" dirty="0"/>
              <a:t> confidence interval for </a:t>
            </a:r>
            <a:r>
              <a:rPr lang="en-US" i="1" dirty="0">
                <a:latin typeface="Symbol" pitchFamily="18" charset="2"/>
              </a:rPr>
              <a:t>q</a:t>
            </a:r>
            <a:r>
              <a:rPr lang="en-US" dirty="0"/>
              <a:t> is:</a:t>
            </a:r>
          </a:p>
          <a:p>
            <a:pPr marL="457200" indent="-457200">
              <a:spcBef>
                <a:spcPts val="10000"/>
              </a:spcBef>
              <a:buFontTx/>
              <a:buAutoNum type="arabicParenR" startAt="5"/>
            </a:pPr>
            <a:r>
              <a:rPr lang="en-US" dirty="0"/>
              <a:t>A better (reflected) 1</a:t>
            </a:r>
            <a:r>
              <a:rPr lang="en-US" dirty="0">
                <a:latin typeface="Symbol" pitchFamily="18" charset="2"/>
              </a:rPr>
              <a:t>-</a:t>
            </a:r>
            <a:r>
              <a:rPr lang="en-US" i="1" dirty="0">
                <a:latin typeface="Symbol" pitchFamily="18" charset="2"/>
              </a:rPr>
              <a:t>a</a:t>
            </a:r>
            <a:r>
              <a:rPr lang="en-US" dirty="0"/>
              <a:t> confidence interval for </a:t>
            </a:r>
            <a:r>
              <a:rPr lang="en-US" i="1" dirty="0">
                <a:latin typeface="Symbol" pitchFamily="18" charset="2"/>
              </a:rPr>
              <a:t>q</a:t>
            </a:r>
            <a:r>
              <a:rPr lang="en-US" dirty="0"/>
              <a:t> is:</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2" name="Object 10"/>
          <p:cNvGraphicFramePr>
            <a:graphicFrameLocks noChangeAspect="1"/>
          </p:cNvGraphicFramePr>
          <p:nvPr/>
        </p:nvGraphicFramePr>
        <p:xfrm>
          <a:off x="1392238" y="1793875"/>
          <a:ext cx="4451350" cy="511175"/>
        </p:xfrm>
        <a:graphic>
          <a:graphicData uri="http://schemas.openxmlformats.org/presentationml/2006/ole">
            <mc:AlternateContent xmlns:mc="http://schemas.openxmlformats.org/markup-compatibility/2006">
              <mc:Choice xmlns:v="urn:schemas-microsoft-com:vml" Requires="v">
                <p:oleObj name="Equation" r:id="rId3" imgW="2234880" imgH="253800" progId="Equation.3">
                  <p:embed/>
                </p:oleObj>
              </mc:Choice>
              <mc:Fallback>
                <p:oleObj name="Equation" r:id="rId3" imgW="2234880" imgH="253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238" y="1793875"/>
                        <a:ext cx="44513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33804" name="Object 12"/>
          <p:cNvGraphicFramePr>
            <a:graphicFrameLocks noChangeAspect="1"/>
          </p:cNvGraphicFramePr>
          <p:nvPr/>
        </p:nvGraphicFramePr>
        <p:xfrm>
          <a:off x="1357313" y="3502025"/>
          <a:ext cx="4529137" cy="531813"/>
        </p:xfrm>
        <a:graphic>
          <a:graphicData uri="http://schemas.openxmlformats.org/presentationml/2006/ole">
            <mc:AlternateContent xmlns:mc="http://schemas.openxmlformats.org/markup-compatibility/2006">
              <mc:Choice xmlns:v="urn:schemas-microsoft-com:vml" Requires="v">
                <p:oleObj name="Equation" r:id="rId5" imgW="2247840" imgH="266400" progId="Equation.3">
                  <p:embed/>
                </p:oleObj>
              </mc:Choice>
              <mc:Fallback>
                <p:oleObj name="Equation" r:id="rId5" imgW="2247840" imgH="2664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7313" y="3502025"/>
                        <a:ext cx="4529137"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4"/>
          <p:cNvGrpSpPr>
            <a:grpSpLocks/>
          </p:cNvGrpSpPr>
          <p:nvPr/>
        </p:nvGrpSpPr>
        <p:grpSpPr bwMode="auto">
          <a:xfrm>
            <a:off x="1677988" y="4198938"/>
            <a:ext cx="5575300" cy="2249487"/>
            <a:chOff x="1748891" y="4217464"/>
            <a:chExt cx="5575178" cy="2248777"/>
          </a:xfrm>
        </p:grpSpPr>
        <p:grpSp>
          <p:nvGrpSpPr>
            <p:cNvPr id="3" name="Group 62"/>
            <p:cNvGrpSpPr>
              <a:grpSpLocks/>
            </p:cNvGrpSpPr>
            <p:nvPr/>
          </p:nvGrpSpPr>
          <p:grpSpPr bwMode="auto">
            <a:xfrm>
              <a:off x="1748891" y="4643014"/>
              <a:ext cx="5575178" cy="1242872"/>
              <a:chOff x="2015231" y="4829452"/>
              <a:chExt cx="5575178" cy="1242872"/>
            </a:xfrm>
          </p:grpSpPr>
          <p:cxnSp>
            <p:nvCxnSpPr>
              <p:cNvPr id="5140" name="Straight Arrow Connector 23"/>
              <p:cNvCxnSpPr>
                <a:cxnSpLocks noChangeShapeType="1"/>
              </p:cNvCxnSpPr>
              <p:nvPr/>
            </p:nvCxnSpPr>
            <p:spPr bwMode="auto">
              <a:xfrm>
                <a:off x="2030419" y="6061813"/>
                <a:ext cx="5559990" cy="10511"/>
              </a:xfrm>
              <a:prstGeom prst="straightConnector1">
                <a:avLst/>
              </a:prstGeom>
              <a:noFill/>
              <a:ln w="9525" algn="ctr">
                <a:solidFill>
                  <a:schemeClr val="tx1"/>
                </a:solidFill>
                <a:round/>
                <a:headEnd/>
                <a:tailEnd type="arrow" w="med" len="med"/>
              </a:ln>
            </p:spPr>
          </p:cxnSp>
          <p:cxnSp>
            <p:nvCxnSpPr>
              <p:cNvPr id="5141" name="Straight Arrow Connector 25"/>
              <p:cNvCxnSpPr>
                <a:cxnSpLocks noChangeShapeType="1"/>
              </p:cNvCxnSpPr>
              <p:nvPr/>
            </p:nvCxnSpPr>
            <p:spPr bwMode="auto">
              <a:xfrm rot="16200000" flipV="1">
                <a:off x="1406644" y="5438039"/>
                <a:ext cx="1221856" cy="4681"/>
              </a:xfrm>
              <a:prstGeom prst="straightConnector1">
                <a:avLst/>
              </a:prstGeom>
              <a:noFill/>
              <a:ln w="9525" algn="ctr">
                <a:solidFill>
                  <a:schemeClr val="tx1"/>
                </a:solidFill>
                <a:round/>
                <a:headEnd/>
                <a:tailEnd type="arrow" w="med" len="med"/>
              </a:ln>
            </p:spPr>
          </p:cxnSp>
          <p:sp>
            <p:nvSpPr>
              <p:cNvPr id="5142" name="Rectangle 26"/>
              <p:cNvSpPr>
                <a:spLocks noChangeArrowheads="1"/>
              </p:cNvSpPr>
              <p:nvPr/>
            </p:nvSpPr>
            <p:spPr bwMode="auto">
              <a:xfrm flipV="1">
                <a:off x="2703084" y="6010795"/>
                <a:ext cx="115614" cy="54128"/>
              </a:xfrm>
              <a:prstGeom prst="rect">
                <a:avLst/>
              </a:prstGeom>
              <a:noFill/>
              <a:ln w="9525" algn="ctr">
                <a:solidFill>
                  <a:schemeClr val="tx1"/>
                </a:solidFill>
                <a:round/>
                <a:headEnd/>
                <a:tailEnd/>
              </a:ln>
            </p:spPr>
            <p:txBody>
              <a:bodyPr/>
              <a:lstStyle/>
              <a:p>
                <a:pPr marL="742950" indent="-285750"/>
                <a:endParaRPr lang="en-US"/>
              </a:p>
            </p:txBody>
          </p:sp>
          <p:sp>
            <p:nvSpPr>
              <p:cNvPr id="5143" name="Rectangle 27"/>
              <p:cNvSpPr>
                <a:spLocks noChangeArrowheads="1"/>
              </p:cNvSpPr>
              <p:nvPr/>
            </p:nvSpPr>
            <p:spPr bwMode="auto">
              <a:xfrm flipV="1">
                <a:off x="2820447" y="5956666"/>
                <a:ext cx="115614" cy="108257"/>
              </a:xfrm>
              <a:prstGeom prst="rect">
                <a:avLst/>
              </a:prstGeom>
              <a:noFill/>
              <a:ln w="9525" algn="ctr">
                <a:solidFill>
                  <a:schemeClr val="tx1"/>
                </a:solidFill>
                <a:round/>
                <a:headEnd/>
                <a:tailEnd/>
              </a:ln>
            </p:spPr>
            <p:txBody>
              <a:bodyPr/>
              <a:lstStyle/>
              <a:p>
                <a:pPr marL="742950" indent="-285750"/>
                <a:endParaRPr lang="en-US"/>
              </a:p>
            </p:txBody>
          </p:sp>
          <p:sp>
            <p:nvSpPr>
              <p:cNvPr id="5144" name="Rectangle 28"/>
              <p:cNvSpPr>
                <a:spLocks noChangeArrowheads="1"/>
              </p:cNvSpPr>
              <p:nvPr/>
            </p:nvSpPr>
            <p:spPr bwMode="auto">
              <a:xfrm flipV="1">
                <a:off x="2937811" y="5902538"/>
                <a:ext cx="115614" cy="162385"/>
              </a:xfrm>
              <a:prstGeom prst="rect">
                <a:avLst/>
              </a:prstGeom>
              <a:noFill/>
              <a:ln w="9525" algn="ctr">
                <a:solidFill>
                  <a:schemeClr val="tx1"/>
                </a:solidFill>
                <a:round/>
                <a:headEnd/>
                <a:tailEnd/>
              </a:ln>
            </p:spPr>
            <p:txBody>
              <a:bodyPr/>
              <a:lstStyle/>
              <a:p>
                <a:pPr marL="742950" indent="-285750"/>
                <a:endParaRPr lang="en-US"/>
              </a:p>
            </p:txBody>
          </p:sp>
          <p:sp>
            <p:nvSpPr>
              <p:cNvPr id="5145" name="Rectangle 29"/>
              <p:cNvSpPr>
                <a:spLocks noChangeArrowheads="1"/>
              </p:cNvSpPr>
              <p:nvPr/>
            </p:nvSpPr>
            <p:spPr bwMode="auto">
              <a:xfrm flipV="1">
                <a:off x="3055174" y="5848410"/>
                <a:ext cx="115614" cy="216514"/>
              </a:xfrm>
              <a:prstGeom prst="rect">
                <a:avLst/>
              </a:prstGeom>
              <a:noFill/>
              <a:ln w="9525" algn="ctr">
                <a:solidFill>
                  <a:schemeClr val="tx1"/>
                </a:solidFill>
                <a:round/>
                <a:headEnd/>
                <a:tailEnd/>
              </a:ln>
            </p:spPr>
            <p:txBody>
              <a:bodyPr/>
              <a:lstStyle/>
              <a:p>
                <a:pPr marL="742950" indent="-285750"/>
                <a:endParaRPr lang="en-US"/>
              </a:p>
            </p:txBody>
          </p:sp>
          <p:sp>
            <p:nvSpPr>
              <p:cNvPr id="5146" name="Rectangle 30"/>
              <p:cNvSpPr>
                <a:spLocks noChangeArrowheads="1"/>
              </p:cNvSpPr>
              <p:nvPr/>
            </p:nvSpPr>
            <p:spPr bwMode="auto">
              <a:xfrm flipV="1">
                <a:off x="3172538"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47" name="Rectangle 31"/>
              <p:cNvSpPr>
                <a:spLocks noChangeArrowheads="1"/>
              </p:cNvSpPr>
              <p:nvPr/>
            </p:nvSpPr>
            <p:spPr bwMode="auto">
              <a:xfrm flipV="1">
                <a:off x="3289901" y="5523639"/>
                <a:ext cx="115614" cy="541284"/>
              </a:xfrm>
              <a:prstGeom prst="rect">
                <a:avLst/>
              </a:prstGeom>
              <a:noFill/>
              <a:ln w="9525" algn="ctr">
                <a:solidFill>
                  <a:schemeClr val="tx1"/>
                </a:solidFill>
                <a:round/>
                <a:headEnd/>
                <a:tailEnd/>
              </a:ln>
            </p:spPr>
            <p:txBody>
              <a:bodyPr/>
              <a:lstStyle/>
              <a:p>
                <a:pPr marL="742950" indent="-285750"/>
                <a:endParaRPr lang="en-US"/>
              </a:p>
            </p:txBody>
          </p:sp>
          <p:sp>
            <p:nvSpPr>
              <p:cNvPr id="5148" name="Rectangle 32"/>
              <p:cNvSpPr>
                <a:spLocks noChangeArrowheads="1"/>
              </p:cNvSpPr>
              <p:nvPr/>
            </p:nvSpPr>
            <p:spPr bwMode="auto">
              <a:xfrm flipV="1">
                <a:off x="3407265" y="5631896"/>
                <a:ext cx="115614" cy="433028"/>
              </a:xfrm>
              <a:prstGeom prst="rect">
                <a:avLst/>
              </a:prstGeom>
              <a:noFill/>
              <a:ln w="9525" algn="ctr">
                <a:solidFill>
                  <a:schemeClr val="tx1"/>
                </a:solidFill>
                <a:round/>
                <a:headEnd/>
                <a:tailEnd/>
              </a:ln>
            </p:spPr>
            <p:txBody>
              <a:bodyPr/>
              <a:lstStyle/>
              <a:p>
                <a:pPr marL="742950" indent="-285750"/>
                <a:endParaRPr lang="en-US"/>
              </a:p>
            </p:txBody>
          </p:sp>
          <p:sp>
            <p:nvSpPr>
              <p:cNvPr id="5149" name="Rectangle 33"/>
              <p:cNvSpPr>
                <a:spLocks noChangeArrowheads="1"/>
              </p:cNvSpPr>
              <p:nvPr/>
            </p:nvSpPr>
            <p:spPr bwMode="auto">
              <a:xfrm flipV="1">
                <a:off x="3524628" y="5469511"/>
                <a:ext cx="115614" cy="595413"/>
              </a:xfrm>
              <a:prstGeom prst="rect">
                <a:avLst/>
              </a:prstGeom>
              <a:noFill/>
              <a:ln w="9525" algn="ctr">
                <a:solidFill>
                  <a:schemeClr val="tx1"/>
                </a:solidFill>
                <a:round/>
                <a:headEnd/>
                <a:tailEnd/>
              </a:ln>
            </p:spPr>
            <p:txBody>
              <a:bodyPr/>
              <a:lstStyle/>
              <a:p>
                <a:pPr marL="742950" indent="-285750"/>
                <a:endParaRPr lang="en-US"/>
              </a:p>
            </p:txBody>
          </p:sp>
          <p:sp>
            <p:nvSpPr>
              <p:cNvPr id="5150" name="Rectangle 34"/>
              <p:cNvSpPr>
                <a:spLocks noChangeArrowheads="1"/>
              </p:cNvSpPr>
              <p:nvPr/>
            </p:nvSpPr>
            <p:spPr bwMode="auto">
              <a:xfrm flipV="1">
                <a:off x="3641992" y="5361254"/>
                <a:ext cx="115614" cy="703670"/>
              </a:xfrm>
              <a:prstGeom prst="rect">
                <a:avLst/>
              </a:prstGeom>
              <a:noFill/>
              <a:ln w="9525" algn="ctr">
                <a:solidFill>
                  <a:schemeClr val="tx1"/>
                </a:solidFill>
                <a:round/>
                <a:headEnd/>
                <a:tailEnd/>
              </a:ln>
            </p:spPr>
            <p:txBody>
              <a:bodyPr/>
              <a:lstStyle/>
              <a:p>
                <a:pPr marL="742950" indent="-285750"/>
                <a:endParaRPr lang="en-US"/>
              </a:p>
            </p:txBody>
          </p:sp>
          <p:sp>
            <p:nvSpPr>
              <p:cNvPr id="5151" name="Rectangle 35"/>
              <p:cNvSpPr>
                <a:spLocks noChangeArrowheads="1"/>
              </p:cNvSpPr>
              <p:nvPr/>
            </p:nvSpPr>
            <p:spPr bwMode="auto">
              <a:xfrm flipV="1">
                <a:off x="3759355" y="5307125"/>
                <a:ext cx="115614" cy="757798"/>
              </a:xfrm>
              <a:prstGeom prst="rect">
                <a:avLst/>
              </a:prstGeom>
              <a:noFill/>
              <a:ln w="9525" algn="ctr">
                <a:solidFill>
                  <a:schemeClr val="tx1"/>
                </a:solidFill>
                <a:round/>
                <a:headEnd/>
                <a:tailEnd/>
              </a:ln>
            </p:spPr>
            <p:txBody>
              <a:bodyPr/>
              <a:lstStyle/>
              <a:p>
                <a:pPr marL="742950" indent="-285750"/>
                <a:endParaRPr lang="en-US"/>
              </a:p>
            </p:txBody>
          </p:sp>
          <p:sp>
            <p:nvSpPr>
              <p:cNvPr id="5152" name="Rectangle 36"/>
              <p:cNvSpPr>
                <a:spLocks noChangeArrowheads="1"/>
              </p:cNvSpPr>
              <p:nvPr/>
            </p:nvSpPr>
            <p:spPr bwMode="auto">
              <a:xfrm flipV="1">
                <a:off x="3876719" y="5361254"/>
                <a:ext cx="115614" cy="703670"/>
              </a:xfrm>
              <a:prstGeom prst="rect">
                <a:avLst/>
              </a:prstGeom>
              <a:noFill/>
              <a:ln w="9525" algn="ctr">
                <a:solidFill>
                  <a:schemeClr val="tx1"/>
                </a:solidFill>
                <a:round/>
                <a:headEnd/>
                <a:tailEnd/>
              </a:ln>
            </p:spPr>
            <p:txBody>
              <a:bodyPr/>
              <a:lstStyle/>
              <a:p>
                <a:pPr marL="742950" indent="-285750"/>
                <a:endParaRPr lang="en-US"/>
              </a:p>
            </p:txBody>
          </p:sp>
          <p:sp>
            <p:nvSpPr>
              <p:cNvPr id="5153" name="Rectangle 37"/>
              <p:cNvSpPr>
                <a:spLocks noChangeArrowheads="1"/>
              </p:cNvSpPr>
              <p:nvPr/>
            </p:nvSpPr>
            <p:spPr bwMode="auto">
              <a:xfrm flipV="1">
                <a:off x="3994082" y="5198868"/>
                <a:ext cx="115614" cy="866055"/>
              </a:xfrm>
              <a:prstGeom prst="rect">
                <a:avLst/>
              </a:prstGeom>
              <a:noFill/>
              <a:ln w="9525" algn="ctr">
                <a:solidFill>
                  <a:schemeClr val="tx1"/>
                </a:solidFill>
                <a:round/>
                <a:headEnd/>
                <a:tailEnd/>
              </a:ln>
            </p:spPr>
            <p:txBody>
              <a:bodyPr/>
              <a:lstStyle/>
              <a:p>
                <a:pPr marL="742950" indent="-285750"/>
                <a:endParaRPr lang="en-US"/>
              </a:p>
            </p:txBody>
          </p:sp>
          <p:sp>
            <p:nvSpPr>
              <p:cNvPr id="5154" name="Rectangle 38"/>
              <p:cNvSpPr>
                <a:spLocks noChangeArrowheads="1"/>
              </p:cNvSpPr>
              <p:nvPr/>
            </p:nvSpPr>
            <p:spPr bwMode="auto">
              <a:xfrm flipV="1">
                <a:off x="4111446" y="5252997"/>
                <a:ext cx="115614" cy="811927"/>
              </a:xfrm>
              <a:prstGeom prst="rect">
                <a:avLst/>
              </a:prstGeom>
              <a:noFill/>
              <a:ln w="9525" algn="ctr">
                <a:solidFill>
                  <a:schemeClr val="tx1"/>
                </a:solidFill>
                <a:round/>
                <a:headEnd/>
                <a:tailEnd/>
              </a:ln>
            </p:spPr>
            <p:txBody>
              <a:bodyPr/>
              <a:lstStyle/>
              <a:p>
                <a:pPr marL="742950" indent="-285750"/>
                <a:endParaRPr lang="en-US"/>
              </a:p>
            </p:txBody>
          </p:sp>
          <p:sp>
            <p:nvSpPr>
              <p:cNvPr id="5155" name="Rectangle 39"/>
              <p:cNvSpPr>
                <a:spLocks noChangeArrowheads="1"/>
              </p:cNvSpPr>
              <p:nvPr/>
            </p:nvSpPr>
            <p:spPr bwMode="auto">
              <a:xfrm flipV="1">
                <a:off x="4228809"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56" name="Rectangle 40"/>
              <p:cNvSpPr>
                <a:spLocks noChangeArrowheads="1"/>
              </p:cNvSpPr>
              <p:nvPr/>
            </p:nvSpPr>
            <p:spPr bwMode="auto">
              <a:xfrm flipV="1">
                <a:off x="4346173" y="5013886"/>
                <a:ext cx="115614" cy="1051038"/>
              </a:xfrm>
              <a:prstGeom prst="rect">
                <a:avLst/>
              </a:prstGeom>
              <a:noFill/>
              <a:ln w="9525" algn="ctr">
                <a:solidFill>
                  <a:schemeClr val="tx1"/>
                </a:solidFill>
                <a:round/>
                <a:headEnd/>
                <a:tailEnd/>
              </a:ln>
            </p:spPr>
            <p:txBody>
              <a:bodyPr/>
              <a:lstStyle/>
              <a:p>
                <a:pPr marL="742950" indent="-285750"/>
                <a:endParaRPr lang="en-US"/>
              </a:p>
            </p:txBody>
          </p:sp>
          <p:sp>
            <p:nvSpPr>
              <p:cNvPr id="5157" name="Rectangle 41"/>
              <p:cNvSpPr>
                <a:spLocks noChangeArrowheads="1"/>
              </p:cNvSpPr>
              <p:nvPr/>
            </p:nvSpPr>
            <p:spPr bwMode="auto">
              <a:xfrm flipV="1">
                <a:off x="4463536" y="4928226"/>
                <a:ext cx="115614" cy="1136697"/>
              </a:xfrm>
              <a:prstGeom prst="rect">
                <a:avLst/>
              </a:prstGeom>
              <a:noFill/>
              <a:ln w="9525" algn="ctr">
                <a:solidFill>
                  <a:schemeClr val="tx1"/>
                </a:solidFill>
                <a:round/>
                <a:headEnd/>
                <a:tailEnd/>
              </a:ln>
            </p:spPr>
            <p:txBody>
              <a:bodyPr/>
              <a:lstStyle/>
              <a:p>
                <a:pPr marL="742950" indent="-285750"/>
                <a:endParaRPr lang="en-US"/>
              </a:p>
            </p:txBody>
          </p:sp>
          <p:sp>
            <p:nvSpPr>
              <p:cNvPr id="5158" name="Rectangle 42"/>
              <p:cNvSpPr>
                <a:spLocks noChangeArrowheads="1"/>
              </p:cNvSpPr>
              <p:nvPr/>
            </p:nvSpPr>
            <p:spPr bwMode="auto">
              <a:xfrm flipV="1">
                <a:off x="4580900" y="5013886"/>
                <a:ext cx="115614" cy="1051038"/>
              </a:xfrm>
              <a:prstGeom prst="rect">
                <a:avLst/>
              </a:prstGeom>
              <a:noFill/>
              <a:ln w="9525" algn="ctr">
                <a:solidFill>
                  <a:schemeClr val="tx1"/>
                </a:solidFill>
                <a:round/>
                <a:headEnd/>
                <a:tailEnd/>
              </a:ln>
            </p:spPr>
            <p:txBody>
              <a:bodyPr/>
              <a:lstStyle/>
              <a:p>
                <a:pPr marL="742950" indent="-285750"/>
                <a:endParaRPr lang="en-US"/>
              </a:p>
            </p:txBody>
          </p:sp>
          <p:sp>
            <p:nvSpPr>
              <p:cNvPr id="5159" name="Rectangle 43"/>
              <p:cNvSpPr>
                <a:spLocks noChangeArrowheads="1"/>
              </p:cNvSpPr>
              <p:nvPr/>
            </p:nvSpPr>
            <p:spPr bwMode="auto">
              <a:xfrm flipV="1">
                <a:off x="4698263"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0" name="Rectangle 44"/>
              <p:cNvSpPr>
                <a:spLocks noChangeArrowheads="1"/>
              </p:cNvSpPr>
              <p:nvPr/>
            </p:nvSpPr>
            <p:spPr bwMode="auto">
              <a:xfrm flipV="1">
                <a:off x="4815627" y="5090611"/>
                <a:ext cx="115614" cy="974312"/>
              </a:xfrm>
              <a:prstGeom prst="rect">
                <a:avLst/>
              </a:prstGeom>
              <a:noFill/>
              <a:ln w="9525" algn="ctr">
                <a:solidFill>
                  <a:schemeClr val="tx1"/>
                </a:solidFill>
                <a:round/>
                <a:headEnd/>
                <a:tailEnd/>
              </a:ln>
            </p:spPr>
            <p:txBody>
              <a:bodyPr/>
              <a:lstStyle/>
              <a:p>
                <a:pPr marL="742950" indent="-285750"/>
                <a:endParaRPr lang="en-US"/>
              </a:p>
            </p:txBody>
          </p:sp>
          <p:sp>
            <p:nvSpPr>
              <p:cNvPr id="5161" name="Rectangle 45"/>
              <p:cNvSpPr>
                <a:spLocks noChangeArrowheads="1"/>
              </p:cNvSpPr>
              <p:nvPr/>
            </p:nvSpPr>
            <p:spPr bwMode="auto">
              <a:xfrm flipV="1">
                <a:off x="4932990"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2" name="Rectangle 46"/>
              <p:cNvSpPr>
                <a:spLocks noChangeArrowheads="1"/>
              </p:cNvSpPr>
              <p:nvPr/>
            </p:nvSpPr>
            <p:spPr bwMode="auto">
              <a:xfrm flipV="1">
                <a:off x="5050354" y="5144740"/>
                <a:ext cx="115614" cy="920183"/>
              </a:xfrm>
              <a:prstGeom prst="rect">
                <a:avLst/>
              </a:prstGeom>
              <a:noFill/>
              <a:ln w="9525" algn="ctr">
                <a:solidFill>
                  <a:schemeClr val="tx1"/>
                </a:solidFill>
                <a:round/>
                <a:headEnd/>
                <a:tailEnd/>
              </a:ln>
            </p:spPr>
            <p:txBody>
              <a:bodyPr/>
              <a:lstStyle/>
              <a:p>
                <a:pPr marL="742950" indent="-285750"/>
                <a:endParaRPr lang="en-US"/>
              </a:p>
            </p:txBody>
          </p:sp>
          <p:sp>
            <p:nvSpPr>
              <p:cNvPr id="5163" name="Rectangle 47"/>
              <p:cNvSpPr>
                <a:spLocks noChangeArrowheads="1"/>
              </p:cNvSpPr>
              <p:nvPr/>
            </p:nvSpPr>
            <p:spPr bwMode="auto">
              <a:xfrm flipV="1">
                <a:off x="5167717" y="5198868"/>
                <a:ext cx="115614" cy="866055"/>
              </a:xfrm>
              <a:prstGeom prst="rect">
                <a:avLst/>
              </a:prstGeom>
              <a:noFill/>
              <a:ln w="9525" algn="ctr">
                <a:solidFill>
                  <a:schemeClr val="tx1"/>
                </a:solidFill>
                <a:round/>
                <a:headEnd/>
                <a:tailEnd/>
              </a:ln>
            </p:spPr>
            <p:txBody>
              <a:bodyPr/>
              <a:lstStyle/>
              <a:p>
                <a:pPr marL="742950" indent="-285750"/>
                <a:endParaRPr lang="en-US"/>
              </a:p>
            </p:txBody>
          </p:sp>
          <p:sp>
            <p:nvSpPr>
              <p:cNvPr id="5164" name="Rectangle 48"/>
              <p:cNvSpPr>
                <a:spLocks noChangeArrowheads="1"/>
              </p:cNvSpPr>
              <p:nvPr/>
            </p:nvSpPr>
            <p:spPr bwMode="auto">
              <a:xfrm flipV="1">
                <a:off x="5285081" y="5307125"/>
                <a:ext cx="115614" cy="757798"/>
              </a:xfrm>
              <a:prstGeom prst="rect">
                <a:avLst/>
              </a:prstGeom>
              <a:noFill/>
              <a:ln w="9525" algn="ctr">
                <a:solidFill>
                  <a:schemeClr val="tx1"/>
                </a:solidFill>
                <a:round/>
                <a:headEnd/>
                <a:tailEnd/>
              </a:ln>
            </p:spPr>
            <p:txBody>
              <a:bodyPr/>
              <a:lstStyle/>
              <a:p>
                <a:pPr marL="742950" indent="-285750"/>
                <a:endParaRPr lang="en-US"/>
              </a:p>
            </p:txBody>
          </p:sp>
          <p:sp>
            <p:nvSpPr>
              <p:cNvPr id="5165" name="Rectangle 49"/>
              <p:cNvSpPr>
                <a:spLocks noChangeArrowheads="1"/>
              </p:cNvSpPr>
              <p:nvPr/>
            </p:nvSpPr>
            <p:spPr bwMode="auto">
              <a:xfrm flipV="1">
                <a:off x="5402445" y="5415382"/>
                <a:ext cx="115614" cy="649541"/>
              </a:xfrm>
              <a:prstGeom prst="rect">
                <a:avLst/>
              </a:prstGeom>
              <a:noFill/>
              <a:ln w="9525" algn="ctr">
                <a:solidFill>
                  <a:schemeClr val="tx1"/>
                </a:solidFill>
                <a:round/>
                <a:headEnd/>
                <a:tailEnd/>
              </a:ln>
            </p:spPr>
            <p:txBody>
              <a:bodyPr/>
              <a:lstStyle/>
              <a:p>
                <a:pPr marL="742950" indent="-285750"/>
                <a:endParaRPr lang="en-US"/>
              </a:p>
            </p:txBody>
          </p:sp>
          <p:sp>
            <p:nvSpPr>
              <p:cNvPr id="5166" name="Rectangle 50"/>
              <p:cNvSpPr>
                <a:spLocks noChangeArrowheads="1"/>
              </p:cNvSpPr>
              <p:nvPr/>
            </p:nvSpPr>
            <p:spPr bwMode="auto">
              <a:xfrm flipV="1">
                <a:off x="5519808" y="5523639"/>
                <a:ext cx="115614" cy="541284"/>
              </a:xfrm>
              <a:prstGeom prst="rect">
                <a:avLst/>
              </a:prstGeom>
              <a:noFill/>
              <a:ln w="9525" algn="ctr">
                <a:solidFill>
                  <a:schemeClr val="tx1"/>
                </a:solidFill>
                <a:round/>
                <a:headEnd/>
                <a:tailEnd/>
              </a:ln>
            </p:spPr>
            <p:txBody>
              <a:bodyPr/>
              <a:lstStyle/>
              <a:p>
                <a:pPr marL="742950" indent="-285750"/>
                <a:endParaRPr lang="en-US"/>
              </a:p>
            </p:txBody>
          </p:sp>
          <p:sp>
            <p:nvSpPr>
              <p:cNvPr id="5167" name="Rectangle 51"/>
              <p:cNvSpPr>
                <a:spLocks noChangeArrowheads="1"/>
              </p:cNvSpPr>
              <p:nvPr/>
            </p:nvSpPr>
            <p:spPr bwMode="auto">
              <a:xfrm flipV="1">
                <a:off x="5637172" y="5631896"/>
                <a:ext cx="115614" cy="433028"/>
              </a:xfrm>
              <a:prstGeom prst="rect">
                <a:avLst/>
              </a:prstGeom>
              <a:noFill/>
              <a:ln w="9525" algn="ctr">
                <a:solidFill>
                  <a:schemeClr val="tx1"/>
                </a:solidFill>
                <a:round/>
                <a:headEnd/>
                <a:tailEnd/>
              </a:ln>
            </p:spPr>
            <p:txBody>
              <a:bodyPr/>
              <a:lstStyle/>
              <a:p>
                <a:pPr marL="742950" indent="-285750"/>
                <a:endParaRPr lang="en-US"/>
              </a:p>
            </p:txBody>
          </p:sp>
          <p:sp>
            <p:nvSpPr>
              <p:cNvPr id="5168" name="Rectangle 52"/>
              <p:cNvSpPr>
                <a:spLocks noChangeArrowheads="1"/>
              </p:cNvSpPr>
              <p:nvPr/>
            </p:nvSpPr>
            <p:spPr bwMode="auto">
              <a:xfrm flipV="1">
                <a:off x="5754535"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69" name="Rectangle 53"/>
              <p:cNvSpPr>
                <a:spLocks noChangeArrowheads="1"/>
              </p:cNvSpPr>
              <p:nvPr/>
            </p:nvSpPr>
            <p:spPr bwMode="auto">
              <a:xfrm flipV="1">
                <a:off x="5871899" y="5740153"/>
                <a:ext cx="115614" cy="324771"/>
              </a:xfrm>
              <a:prstGeom prst="rect">
                <a:avLst/>
              </a:prstGeom>
              <a:noFill/>
              <a:ln w="9525" algn="ctr">
                <a:solidFill>
                  <a:schemeClr val="tx1"/>
                </a:solidFill>
                <a:round/>
                <a:headEnd/>
                <a:tailEnd/>
              </a:ln>
            </p:spPr>
            <p:txBody>
              <a:bodyPr/>
              <a:lstStyle/>
              <a:p>
                <a:pPr marL="742950" indent="-285750"/>
                <a:endParaRPr lang="en-US"/>
              </a:p>
            </p:txBody>
          </p:sp>
          <p:sp>
            <p:nvSpPr>
              <p:cNvPr id="5170" name="Rectangle 54"/>
              <p:cNvSpPr>
                <a:spLocks noChangeArrowheads="1"/>
              </p:cNvSpPr>
              <p:nvPr/>
            </p:nvSpPr>
            <p:spPr bwMode="auto">
              <a:xfrm flipV="1">
                <a:off x="5989262" y="5794281"/>
                <a:ext cx="115614" cy="270642"/>
              </a:xfrm>
              <a:prstGeom prst="rect">
                <a:avLst/>
              </a:prstGeom>
              <a:noFill/>
              <a:ln w="9525" algn="ctr">
                <a:solidFill>
                  <a:schemeClr val="tx1"/>
                </a:solidFill>
                <a:round/>
                <a:headEnd/>
                <a:tailEnd/>
              </a:ln>
            </p:spPr>
            <p:txBody>
              <a:bodyPr/>
              <a:lstStyle/>
              <a:p>
                <a:pPr marL="742950" indent="-285750"/>
                <a:endParaRPr lang="en-US"/>
              </a:p>
            </p:txBody>
          </p:sp>
          <p:sp>
            <p:nvSpPr>
              <p:cNvPr id="5171" name="Rectangle 55"/>
              <p:cNvSpPr>
                <a:spLocks noChangeArrowheads="1"/>
              </p:cNvSpPr>
              <p:nvPr/>
            </p:nvSpPr>
            <p:spPr bwMode="auto">
              <a:xfrm flipV="1">
                <a:off x="6106626" y="5826758"/>
                <a:ext cx="115614" cy="238165"/>
              </a:xfrm>
              <a:prstGeom prst="rect">
                <a:avLst/>
              </a:prstGeom>
              <a:noFill/>
              <a:ln w="9525" algn="ctr">
                <a:solidFill>
                  <a:schemeClr val="tx1"/>
                </a:solidFill>
                <a:round/>
                <a:headEnd/>
                <a:tailEnd/>
              </a:ln>
            </p:spPr>
            <p:txBody>
              <a:bodyPr/>
              <a:lstStyle/>
              <a:p>
                <a:pPr marL="742950" indent="-285750"/>
                <a:endParaRPr lang="en-US"/>
              </a:p>
            </p:txBody>
          </p:sp>
          <p:sp>
            <p:nvSpPr>
              <p:cNvPr id="5172" name="Rectangle 56"/>
              <p:cNvSpPr>
                <a:spLocks noChangeArrowheads="1"/>
              </p:cNvSpPr>
              <p:nvPr/>
            </p:nvSpPr>
            <p:spPr bwMode="auto">
              <a:xfrm flipV="1">
                <a:off x="6223989" y="5902538"/>
                <a:ext cx="115614" cy="162385"/>
              </a:xfrm>
              <a:prstGeom prst="rect">
                <a:avLst/>
              </a:prstGeom>
              <a:noFill/>
              <a:ln w="9525" algn="ctr">
                <a:solidFill>
                  <a:schemeClr val="tx1"/>
                </a:solidFill>
                <a:round/>
                <a:headEnd/>
                <a:tailEnd/>
              </a:ln>
            </p:spPr>
            <p:txBody>
              <a:bodyPr/>
              <a:lstStyle/>
              <a:p>
                <a:pPr marL="742950" indent="-285750"/>
                <a:endParaRPr lang="en-US"/>
              </a:p>
            </p:txBody>
          </p:sp>
          <p:sp>
            <p:nvSpPr>
              <p:cNvPr id="5173" name="Rectangle 57"/>
              <p:cNvSpPr>
                <a:spLocks noChangeArrowheads="1"/>
              </p:cNvSpPr>
              <p:nvPr/>
            </p:nvSpPr>
            <p:spPr bwMode="auto">
              <a:xfrm flipV="1">
                <a:off x="6341353" y="6010795"/>
                <a:ext cx="115614" cy="54128"/>
              </a:xfrm>
              <a:prstGeom prst="rect">
                <a:avLst/>
              </a:prstGeom>
              <a:noFill/>
              <a:ln w="9525" algn="ctr">
                <a:solidFill>
                  <a:schemeClr val="tx1"/>
                </a:solidFill>
                <a:round/>
                <a:headEnd/>
                <a:tailEnd/>
              </a:ln>
            </p:spPr>
            <p:txBody>
              <a:bodyPr/>
              <a:lstStyle/>
              <a:p>
                <a:pPr marL="742950" indent="-285750"/>
                <a:endParaRPr lang="en-US"/>
              </a:p>
            </p:txBody>
          </p:sp>
        </p:grpSp>
        <p:graphicFrame>
          <p:nvGraphicFramePr>
            <p:cNvPr id="5124" name="Object 14"/>
            <p:cNvGraphicFramePr>
              <a:graphicFrameLocks noChangeAspect="1"/>
            </p:cNvGraphicFramePr>
            <p:nvPr/>
          </p:nvGraphicFramePr>
          <p:xfrm>
            <a:off x="4152033" y="5947896"/>
            <a:ext cx="307975" cy="482600"/>
          </p:xfrm>
          <a:graphic>
            <a:graphicData uri="http://schemas.openxmlformats.org/presentationml/2006/ole">
              <mc:AlternateContent xmlns:mc="http://schemas.openxmlformats.org/markup-compatibility/2006">
                <mc:Choice xmlns:v="urn:schemas-microsoft-com:vml" Requires="v">
                  <p:oleObj name="Equation" r:id="rId7" imgW="152280" imgH="241200" progId="Equation.3">
                    <p:embed/>
                  </p:oleObj>
                </mc:Choice>
                <mc:Fallback>
                  <p:oleObj name="Equation" r:id="rId7" imgW="152280" imgH="241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033" y="5947896"/>
                          <a:ext cx="3079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8"/>
            <p:cNvGraphicFramePr>
              <a:graphicFrameLocks noChangeAspect="1"/>
            </p:cNvGraphicFramePr>
            <p:nvPr/>
          </p:nvGraphicFramePr>
          <p:xfrm>
            <a:off x="5723645" y="5979879"/>
            <a:ext cx="768350" cy="457200"/>
          </p:xfrm>
          <a:graphic>
            <a:graphicData uri="http://schemas.openxmlformats.org/presentationml/2006/ole">
              <mc:AlternateContent xmlns:mc="http://schemas.openxmlformats.org/markup-compatibility/2006">
                <mc:Choice xmlns:v="urn:schemas-microsoft-com:vml" Requires="v">
                  <p:oleObj name="Equation" r:id="rId9" imgW="380880" imgH="228600" progId="Equation.3">
                    <p:embed/>
                  </p:oleObj>
                </mc:Choice>
                <mc:Fallback>
                  <p:oleObj name="Equation" r:id="rId9" imgW="38088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3645" y="5979879"/>
                          <a:ext cx="768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6"/>
            <p:cNvGraphicFramePr>
              <a:graphicFrameLocks noChangeAspect="1"/>
            </p:cNvGraphicFramePr>
            <p:nvPr/>
          </p:nvGraphicFramePr>
          <p:xfrm>
            <a:off x="2606082" y="6009041"/>
            <a:ext cx="1025525" cy="457200"/>
          </p:xfrm>
          <a:graphic>
            <a:graphicData uri="http://schemas.openxmlformats.org/presentationml/2006/ole">
              <mc:AlternateContent xmlns:mc="http://schemas.openxmlformats.org/markup-compatibility/2006">
                <mc:Choice xmlns:v="urn:schemas-microsoft-com:vml" Requires="v">
                  <p:oleObj name="Equation" r:id="rId11" imgW="507960" imgH="228600" progId="Equation.3">
                    <p:embed/>
                  </p:oleObj>
                </mc:Choice>
                <mc:Fallback>
                  <p:oleObj name="Equation" r:id="rId11" imgW="50796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6082" y="6009041"/>
                          <a:ext cx="1025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36" name="Straight Connector 67"/>
            <p:cNvCxnSpPr>
              <a:cxnSpLocks noChangeShapeType="1"/>
            </p:cNvCxnSpPr>
            <p:nvPr/>
          </p:nvCxnSpPr>
          <p:spPr bwMode="auto">
            <a:xfrm rot="16200000" flipV="1">
              <a:off x="2694428" y="5881439"/>
              <a:ext cx="186432" cy="2"/>
            </a:xfrm>
            <a:prstGeom prst="line">
              <a:avLst/>
            </a:prstGeom>
            <a:noFill/>
            <a:ln w="25400" algn="ctr">
              <a:solidFill>
                <a:schemeClr val="tx1"/>
              </a:solidFill>
              <a:round/>
              <a:headEnd/>
              <a:tailEnd/>
            </a:ln>
          </p:spPr>
        </p:cxnSp>
        <p:cxnSp>
          <p:nvCxnSpPr>
            <p:cNvPr id="5137" name="Straight Connector 69"/>
            <p:cNvCxnSpPr>
              <a:cxnSpLocks noChangeShapeType="1"/>
            </p:cNvCxnSpPr>
            <p:nvPr/>
          </p:nvCxnSpPr>
          <p:spPr bwMode="auto">
            <a:xfrm rot="16200000" flipV="1">
              <a:off x="4213989" y="5882917"/>
              <a:ext cx="186432" cy="2"/>
            </a:xfrm>
            <a:prstGeom prst="line">
              <a:avLst/>
            </a:prstGeom>
            <a:noFill/>
            <a:ln w="25400" algn="ctr">
              <a:solidFill>
                <a:schemeClr val="tx1"/>
              </a:solidFill>
              <a:round/>
              <a:headEnd/>
              <a:tailEnd/>
            </a:ln>
          </p:spPr>
        </p:cxnSp>
        <p:cxnSp>
          <p:nvCxnSpPr>
            <p:cNvPr id="5138" name="Straight Connector 70"/>
            <p:cNvCxnSpPr>
              <a:cxnSpLocks noChangeShapeType="1"/>
            </p:cNvCxnSpPr>
            <p:nvPr/>
          </p:nvCxnSpPr>
          <p:spPr bwMode="auto">
            <a:xfrm rot="16200000" flipV="1">
              <a:off x="5769062" y="5884395"/>
              <a:ext cx="186432" cy="2"/>
            </a:xfrm>
            <a:prstGeom prst="line">
              <a:avLst/>
            </a:prstGeom>
            <a:noFill/>
            <a:ln w="25400" algn="ctr">
              <a:solidFill>
                <a:schemeClr val="tx1"/>
              </a:solidFill>
              <a:round/>
              <a:headEnd/>
              <a:tailEnd/>
            </a:ln>
          </p:spPr>
        </p:cxnSp>
        <p:graphicFrame>
          <p:nvGraphicFramePr>
            <p:cNvPr id="5127" name="Object 7"/>
            <p:cNvGraphicFramePr>
              <a:graphicFrameLocks noChangeAspect="1"/>
            </p:cNvGraphicFramePr>
            <p:nvPr/>
          </p:nvGraphicFramePr>
          <p:xfrm>
            <a:off x="3574512" y="4217464"/>
            <a:ext cx="257175" cy="431800"/>
          </p:xfrm>
          <a:graphic>
            <a:graphicData uri="http://schemas.openxmlformats.org/presentationml/2006/ole">
              <mc:AlternateContent xmlns:mc="http://schemas.openxmlformats.org/markup-compatibility/2006">
                <mc:Choice xmlns:v="urn:schemas-microsoft-com:vml" Requires="v">
                  <p:oleObj name="Equation" r:id="rId13" imgW="126720" imgH="215640" progId="Equation.3">
                    <p:embed/>
                  </p:oleObj>
                </mc:Choice>
                <mc:Fallback>
                  <p:oleObj name="Equation" r:id="rId13" imgW="126720" imgH="21564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74512" y="4217464"/>
                          <a:ext cx="2571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139" name="Straight Connector 72"/>
            <p:cNvCxnSpPr>
              <a:cxnSpLocks noChangeShapeType="1"/>
            </p:cNvCxnSpPr>
            <p:nvPr/>
          </p:nvCxnSpPr>
          <p:spPr bwMode="auto">
            <a:xfrm rot="5400000" flipH="1" flipV="1">
              <a:off x="3099838" y="5257047"/>
              <a:ext cx="1242879" cy="0"/>
            </a:xfrm>
            <a:prstGeom prst="line">
              <a:avLst/>
            </a:prstGeom>
            <a:noFill/>
            <a:ln w="25400" algn="ctr">
              <a:solidFill>
                <a:schemeClr val="tx1"/>
              </a:solidFill>
              <a:round/>
              <a:headEnd type="triangle" w="med" len="med"/>
              <a:tailEn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dirty="0"/>
              <a:t>Bootstrap Histograms for the Four Parameters in the Manu. Learning Curve Example (B = 5,000)</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739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276187" y="4780024"/>
                <a:ext cx="671885" cy="414016"/>
              </a:xfrm>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US" sz="1800" i="1" dirty="0" smtClean="0">
                              <a:latin typeface="Cambria Math" panose="02040503050406030204" pitchFamily="18" charset="0"/>
                            </a:rPr>
                          </m:ctrlPr>
                        </m:sSubSupPr>
                        <m:e>
                          <m:acc>
                            <m:accPr>
                              <m:chr m:val="̂"/>
                              <m:ctrlPr>
                                <a:rPr lang="en-US" sz="1800" i="1" dirty="0" smtClean="0">
                                  <a:latin typeface="Cambria Math" panose="02040503050406030204" pitchFamily="18" charset="0"/>
                                </a:rPr>
                              </m:ctrlPr>
                            </m:accPr>
                            <m:e>
                              <m:r>
                                <a:rPr lang="en-US" sz="1800" i="1" dirty="0">
                                  <a:latin typeface="Cambria Math" panose="02040503050406030204" pitchFamily="18" charset="0"/>
                                  <a:ea typeface="Cambria Math" panose="02040503050406030204" pitchFamily="18" charset="0"/>
                                </a:rPr>
                                <m:t>𝜃</m:t>
                              </m:r>
                            </m:e>
                          </m:acc>
                        </m:e>
                        <m:sub>
                          <m:r>
                            <a:rPr lang="en-US" sz="1800" b="0" i="1" dirty="0" smtClean="0">
                              <a:latin typeface="Cambria Math" panose="02040503050406030204" pitchFamily="18" charset="0"/>
                            </a:rPr>
                            <m:t>0</m:t>
                          </m:r>
                        </m:sub>
                        <m:sup>
                          <m:r>
                            <a:rPr lang="en-US" sz="1800" b="0" i="1" dirty="0" smtClean="0">
                              <a:latin typeface="Cambria Math" panose="02040503050406030204" pitchFamily="18" charset="0"/>
                            </a:rPr>
                            <m:t>𝑏</m:t>
                          </m:r>
                        </m:sup>
                      </m:sSubSup>
                    </m:oMath>
                  </m:oMathPara>
                </a14:m>
                <a:endParaRPr lang="en-US" sz="1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276187" y="4780024"/>
                <a:ext cx="671885" cy="414016"/>
              </a:xfrm>
              <a:blipFill>
                <a:blip r:embed="rId3"/>
                <a:stretch>
                  <a:fillRect t="-4412"/>
                </a:stretch>
              </a:blipFill>
            </p:spPr>
            <p:txBody>
              <a:bodyPr/>
              <a:lstStyle/>
              <a:p>
                <a:r>
                  <a:rPr lang="en-US">
                    <a:noFill/>
                  </a:rPr>
                  <a:t> </a:t>
                </a:r>
              </a:p>
            </p:txBody>
          </p:sp>
        </mc:Fallback>
      </mc:AlternateContent>
      <p:pic>
        <p:nvPicPr>
          <p:cNvPr id="4" name="Picture 3"/>
          <p:cNvPicPr>
            <a:picLocks noChangeAspect="1"/>
          </p:cNvPicPr>
          <p:nvPr/>
        </p:nvPicPr>
        <p:blipFill rotWithShape="1">
          <a:blip r:embed="rId4"/>
          <a:srcRect l="70" t="9218" r="63876" b="26740"/>
          <a:stretch/>
        </p:blipFill>
        <p:spPr>
          <a:xfrm>
            <a:off x="119272" y="1857920"/>
            <a:ext cx="2313830" cy="2949934"/>
          </a:xfrm>
          <a:prstGeom prst="rect">
            <a:avLst/>
          </a:prstGeom>
        </p:spPr>
      </p:pic>
      <p:pic>
        <p:nvPicPr>
          <p:cNvPr id="5" name="Picture 4"/>
          <p:cNvPicPr>
            <a:picLocks noChangeAspect="1"/>
          </p:cNvPicPr>
          <p:nvPr/>
        </p:nvPicPr>
        <p:blipFill rotWithShape="1">
          <a:blip r:embed="rId5"/>
          <a:srcRect l="3539" t="8356" r="64000" b="27430"/>
          <a:stretch/>
        </p:blipFill>
        <p:spPr>
          <a:xfrm>
            <a:off x="2480807" y="1803971"/>
            <a:ext cx="2083242" cy="2957885"/>
          </a:xfrm>
          <a:prstGeom prst="rect">
            <a:avLst/>
          </a:prstGeom>
        </p:spPr>
      </p:pic>
      <p:pic>
        <p:nvPicPr>
          <p:cNvPr id="6" name="Picture 5"/>
          <p:cNvPicPr>
            <a:picLocks noChangeAspect="1"/>
          </p:cNvPicPr>
          <p:nvPr/>
        </p:nvPicPr>
        <p:blipFill rotWithShape="1">
          <a:blip r:embed="rId6"/>
          <a:srcRect l="3540" t="9923" r="63132" b="27244"/>
          <a:stretch/>
        </p:blipFill>
        <p:spPr>
          <a:xfrm>
            <a:off x="4572000" y="1885749"/>
            <a:ext cx="2138901" cy="2894275"/>
          </a:xfrm>
          <a:prstGeom prst="rect">
            <a:avLst/>
          </a:prstGeom>
        </p:spPr>
      </p:pic>
      <p:pic>
        <p:nvPicPr>
          <p:cNvPr id="7" name="Picture 6"/>
          <p:cNvPicPr>
            <a:picLocks noChangeAspect="1"/>
          </p:cNvPicPr>
          <p:nvPr/>
        </p:nvPicPr>
        <p:blipFill rotWithShape="1">
          <a:blip r:embed="rId7"/>
          <a:srcRect l="3663" t="9910" r="63877" b="27948"/>
          <a:stretch/>
        </p:blipFill>
        <p:spPr>
          <a:xfrm>
            <a:off x="6734753" y="1857920"/>
            <a:ext cx="2083242" cy="2862469"/>
          </a:xfrm>
          <a:prstGeom prst="rect">
            <a:avLst/>
          </a:prstGeom>
        </p:spPr>
      </p:pic>
      <mc:AlternateContent xmlns:mc="http://schemas.openxmlformats.org/markup-compatibility/2006" xmlns:a14="http://schemas.microsoft.com/office/drawing/2010/main">
        <mc:Choice Requires="a14">
          <p:sp>
            <p:nvSpPr>
              <p:cNvPr id="16" name="Content Placeholder 1"/>
              <p:cNvSpPr txBox="1">
                <a:spLocks/>
              </p:cNvSpPr>
              <p:nvPr/>
            </p:nvSpPr>
            <p:spPr bwMode="auto">
              <a:xfrm>
                <a:off x="3254074" y="4761856"/>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1</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6" name="Content Placeholder 1"/>
              <p:cNvSpPr txBox="1">
                <a:spLocks noRot="1" noChangeAspect="1" noMove="1" noResize="1" noEditPoints="1" noAdjustHandles="1" noChangeArrowheads="1" noChangeShapeType="1" noTextEdit="1"/>
              </p:cNvSpPr>
              <p:nvPr/>
            </p:nvSpPr>
            <p:spPr bwMode="auto">
              <a:xfrm>
                <a:off x="3254074" y="4761856"/>
                <a:ext cx="671885" cy="414016"/>
              </a:xfrm>
              <a:prstGeom prst="rect">
                <a:avLst/>
              </a:prstGeom>
              <a:blipFill>
                <a:blip r:embed="rId8"/>
                <a:stretch>
                  <a:fillRect t="-588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
              <p:cNvSpPr txBox="1">
                <a:spLocks/>
              </p:cNvSpPr>
              <p:nvPr/>
            </p:nvSpPr>
            <p:spPr bwMode="auto">
              <a:xfrm>
                <a:off x="5271717" y="4743688"/>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2</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7" name="Content Placeholder 1"/>
              <p:cNvSpPr txBox="1">
                <a:spLocks noRot="1" noChangeAspect="1" noMove="1" noResize="1" noEditPoints="1" noAdjustHandles="1" noChangeArrowheads="1" noChangeShapeType="1" noTextEdit="1"/>
              </p:cNvSpPr>
              <p:nvPr/>
            </p:nvSpPr>
            <p:spPr bwMode="auto">
              <a:xfrm>
                <a:off x="5271717" y="4743688"/>
                <a:ext cx="671885" cy="414016"/>
              </a:xfrm>
              <a:prstGeom prst="rect">
                <a:avLst/>
              </a:prstGeom>
              <a:blipFill>
                <a:blip r:embed="rId9"/>
                <a:stretch>
                  <a:fillRect t="-441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1"/>
              <p:cNvSpPr txBox="1">
                <a:spLocks/>
              </p:cNvSpPr>
              <p:nvPr/>
            </p:nvSpPr>
            <p:spPr bwMode="auto">
              <a:xfrm>
                <a:off x="7257555" y="4725520"/>
                <a:ext cx="671885" cy="4140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1800" i="1" kern="0" dirty="0" smtClean="0">
                              <a:latin typeface="Cambria Math" panose="02040503050406030204" pitchFamily="18" charset="0"/>
                            </a:rPr>
                          </m:ctrlPr>
                        </m:sSubSupPr>
                        <m:e>
                          <m:acc>
                            <m:accPr>
                              <m:chr m:val="̂"/>
                              <m:ctrlPr>
                                <a:rPr lang="en-US" sz="1800" i="1" kern="0" dirty="0" smtClean="0">
                                  <a:latin typeface="Cambria Math" panose="02040503050406030204" pitchFamily="18" charset="0"/>
                                </a:rPr>
                              </m:ctrlPr>
                            </m:accPr>
                            <m:e>
                              <m:r>
                                <a:rPr lang="en-US" sz="1800" i="1" kern="0" dirty="0">
                                  <a:latin typeface="Cambria Math" panose="02040503050406030204" pitchFamily="18" charset="0"/>
                                  <a:ea typeface="Cambria Math" panose="02040503050406030204" pitchFamily="18" charset="0"/>
                                </a:rPr>
                                <m:t>𝜃</m:t>
                              </m:r>
                            </m:e>
                          </m:acc>
                        </m:e>
                        <m:sub>
                          <m:r>
                            <a:rPr lang="en-US" sz="1800" b="0" i="1" kern="0" dirty="0" smtClean="0">
                              <a:latin typeface="Cambria Math" panose="02040503050406030204" pitchFamily="18" charset="0"/>
                            </a:rPr>
                            <m:t>3</m:t>
                          </m:r>
                        </m:sub>
                        <m:sup>
                          <m:r>
                            <a:rPr lang="en-US" sz="1800" i="1" kern="0" dirty="0" smtClean="0">
                              <a:latin typeface="Cambria Math" panose="02040503050406030204" pitchFamily="18" charset="0"/>
                            </a:rPr>
                            <m:t>𝑏</m:t>
                          </m:r>
                        </m:sup>
                      </m:sSubSup>
                    </m:oMath>
                  </m:oMathPara>
                </a14:m>
                <a:endParaRPr lang="en-US" sz="1800" kern="0" dirty="0"/>
              </a:p>
            </p:txBody>
          </p:sp>
        </mc:Choice>
        <mc:Fallback xmlns="">
          <p:sp>
            <p:nvSpPr>
              <p:cNvPr id="18" name="Content Placeholder 1"/>
              <p:cNvSpPr txBox="1">
                <a:spLocks noRot="1" noChangeAspect="1" noMove="1" noResize="1" noEditPoints="1" noAdjustHandles="1" noChangeArrowheads="1" noChangeShapeType="1" noTextEdit="1"/>
              </p:cNvSpPr>
              <p:nvPr/>
            </p:nvSpPr>
            <p:spPr bwMode="auto">
              <a:xfrm>
                <a:off x="7257555" y="4725520"/>
                <a:ext cx="671885" cy="414016"/>
              </a:xfrm>
              <a:prstGeom prst="rect">
                <a:avLst/>
              </a:prstGeom>
              <a:blipFill>
                <a:blip r:embed="rId10"/>
                <a:stretch>
                  <a:fillRect t="-441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036380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itle 1"/>
          <p:cNvSpPr>
            <a:spLocks noGrp="1"/>
          </p:cNvSpPr>
          <p:nvPr>
            <p:ph type="title"/>
          </p:nvPr>
        </p:nvSpPr>
        <p:spPr>
          <a:xfrm>
            <a:off x="407988" y="400050"/>
            <a:ext cx="8736012" cy="609600"/>
          </a:xfrm>
        </p:spPr>
        <p:txBody>
          <a:bodyPr/>
          <a:lstStyle/>
          <a:p>
            <a:r>
              <a:rPr lang="en-US" dirty="0"/>
              <a:t>Example CI Calculations for </a:t>
            </a:r>
            <a:r>
              <a:rPr lang="en-US" i="1" dirty="0">
                <a:latin typeface="Symbol" panose="05050102010706020507" pitchFamily="18" charset="2"/>
              </a:rPr>
              <a:t>q</a:t>
            </a:r>
            <a:r>
              <a:rPr lang="en-US" baseline="-25000" dirty="0">
                <a:latin typeface="Times New Roman" panose="02020603050405020304" pitchFamily="18" charset="0"/>
                <a:cs typeface="Times New Roman" panose="02020603050405020304" pitchFamily="18" charset="0"/>
              </a:rPr>
              <a:t>0</a:t>
            </a:r>
            <a:r>
              <a:rPr lang="en-US" dirty="0"/>
              <a:t> for the Manu. Learning Curve Example</a:t>
            </a:r>
          </a:p>
        </p:txBody>
      </p:sp>
      <p:sp>
        <p:nvSpPr>
          <p:cNvPr id="1031" name="Content Placeholder 2"/>
          <p:cNvSpPr>
            <a:spLocks noGrp="1"/>
          </p:cNvSpPr>
          <p:nvPr>
            <p:ph idx="1"/>
          </p:nvPr>
        </p:nvSpPr>
        <p:spPr>
          <a:xfrm>
            <a:off x="169818" y="3383279"/>
            <a:ext cx="8391706" cy="3133045"/>
          </a:xfrm>
        </p:spPr>
        <p:txBody>
          <a:bodyPr/>
          <a:lstStyle/>
          <a:p>
            <a:pPr marL="0" indent="0">
              <a:spcBef>
                <a:spcPts val="1000"/>
              </a:spcBef>
              <a:buNone/>
            </a:pPr>
            <a:r>
              <a:rPr lang="en-US" dirty="0"/>
              <a:t>Crude 95% CI:</a:t>
            </a:r>
          </a:p>
          <a:p>
            <a:pPr marL="0" indent="0">
              <a:spcBef>
                <a:spcPts val="1000"/>
              </a:spcBef>
              <a:buNone/>
            </a:pPr>
            <a:endParaRPr lang="en-US" dirty="0"/>
          </a:p>
          <a:p>
            <a:pPr marL="0" indent="0">
              <a:spcBef>
                <a:spcPts val="3000"/>
              </a:spcBef>
              <a:buNone/>
            </a:pPr>
            <a:r>
              <a:rPr lang="en-US" dirty="0"/>
              <a:t>Reflected 95% CI: </a:t>
            </a:r>
          </a:p>
        </p:txBody>
      </p:sp>
      <p:sp>
        <p:nvSpPr>
          <p:cNvPr id="5130"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1"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13"/>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739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0" y="212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2" name="Content Placeholder 2"/>
          <p:cNvSpPr txBox="1">
            <a:spLocks/>
          </p:cNvSpPr>
          <p:nvPr/>
        </p:nvSpPr>
        <p:spPr bwMode="auto">
          <a:xfrm>
            <a:off x="2844539" y="1782589"/>
            <a:ext cx="5800154" cy="614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1000"/>
              </a:spcBef>
              <a:buNone/>
            </a:pPr>
            <a:r>
              <a:rPr lang="en-US" sz="2000" kern="0" dirty="0"/>
              <a:t>(from the left-most histogram on previous slide)</a:t>
            </a:r>
          </a:p>
        </p:txBody>
      </p:sp>
      <mc:AlternateContent xmlns:mc="http://schemas.openxmlformats.org/markup-compatibility/2006" xmlns:a14="http://schemas.microsoft.com/office/drawing/2010/main">
        <mc:Choice Requires="a14">
          <p:sp>
            <p:nvSpPr>
              <p:cNvPr id="21" name="Content Placeholder 1"/>
              <p:cNvSpPr txBox="1">
                <a:spLocks/>
              </p:cNvSpPr>
              <p:nvPr/>
            </p:nvSpPr>
            <p:spPr bwMode="auto">
              <a:xfrm>
                <a:off x="365367" y="1051690"/>
                <a:ext cx="1729552"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smtClean="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smtClean="0">
                              <a:latin typeface="Cambria Math" panose="02040503050406030204" pitchFamily="18" charset="0"/>
                            </a:rPr>
                            <m:t>0</m:t>
                          </m:r>
                        </m:sub>
                        <m:sup/>
                      </m:sSubSup>
                      <m:r>
                        <a:rPr lang="en-US" sz="2000" i="1" kern="0" dirty="0">
                          <a:latin typeface="Cambria Math" panose="02040503050406030204" pitchFamily="18" charset="0"/>
                        </a:rPr>
                        <m:t>=1.0156</m:t>
                      </m:r>
                    </m:oMath>
                  </m:oMathPara>
                </a14:m>
                <a:endParaRPr lang="en-US" sz="2000" kern="0" dirty="0"/>
              </a:p>
            </p:txBody>
          </p:sp>
        </mc:Choice>
        <mc:Fallback xmlns="">
          <p:sp>
            <p:nvSpPr>
              <p:cNvPr id="21" name="Content Placeholder 1"/>
              <p:cNvSpPr txBox="1">
                <a:spLocks noRot="1" noChangeAspect="1" noMove="1" noResize="1" noEditPoints="1" noAdjustHandles="1" noChangeArrowheads="1" noChangeShapeType="1" noTextEdit="1"/>
              </p:cNvSpPr>
              <p:nvPr/>
            </p:nvSpPr>
            <p:spPr bwMode="auto">
              <a:xfrm>
                <a:off x="365367" y="1051690"/>
                <a:ext cx="1729552" cy="356159"/>
              </a:xfrm>
              <a:prstGeom prst="rect">
                <a:avLst/>
              </a:prstGeom>
              <a:blipFill>
                <a:blip r:embed="rId3"/>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1"/>
              <p:cNvSpPr txBox="1">
                <a:spLocks/>
              </p:cNvSpPr>
              <p:nvPr/>
            </p:nvSpPr>
            <p:spPr bwMode="auto">
              <a:xfrm>
                <a:off x="365367" y="1383254"/>
                <a:ext cx="1729552"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acc>
                        </m:e>
                        <m:sub>
                          <m:r>
                            <a:rPr lang="en-US" sz="2000" b="0" i="1" kern="0" dirty="0" smtClean="0">
                              <a:latin typeface="Cambria Math" panose="02040503050406030204" pitchFamily="18" charset="0"/>
                            </a:rPr>
                            <m:t>0</m:t>
                          </m:r>
                        </m:sub>
                        <m:sup/>
                      </m:sSubSup>
                      <m:r>
                        <a:rPr lang="en-US" sz="2000" b="0" i="1" kern="0" dirty="0" smtClean="0">
                          <a:latin typeface="Cambria Math" panose="02040503050406030204" pitchFamily="18" charset="0"/>
                        </a:rPr>
                        <m:t>=1.0158</m:t>
                      </m:r>
                    </m:oMath>
                  </m:oMathPara>
                </a14:m>
                <a:endParaRPr lang="en-US" sz="2000" kern="0" dirty="0"/>
              </a:p>
            </p:txBody>
          </p:sp>
        </mc:Choice>
        <mc:Fallback xmlns="">
          <p:sp>
            <p:nvSpPr>
              <p:cNvPr id="22" name="Content Placeholder 1"/>
              <p:cNvSpPr txBox="1">
                <a:spLocks noRot="1" noChangeAspect="1" noMove="1" noResize="1" noEditPoints="1" noAdjustHandles="1" noChangeArrowheads="1" noChangeShapeType="1" noTextEdit="1"/>
              </p:cNvSpPr>
              <p:nvPr/>
            </p:nvSpPr>
            <p:spPr bwMode="auto">
              <a:xfrm>
                <a:off x="365367" y="1383254"/>
                <a:ext cx="1729552" cy="356159"/>
              </a:xfrm>
              <a:prstGeom prst="rect">
                <a:avLst/>
              </a:prstGeom>
              <a:blipFill>
                <a:blip r:embed="rId4"/>
                <a:stretch>
                  <a:fillRect b="-34483"/>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1"/>
              <p:cNvSpPr txBox="1">
                <a:spLocks/>
              </p:cNvSpPr>
              <p:nvPr/>
            </p:nvSpPr>
            <p:spPr bwMode="auto">
              <a:xfrm>
                <a:off x="222368" y="1757247"/>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r>
                        <a:rPr lang="en-US" sz="2000" b="0" i="1" kern="0" dirty="0" smtClean="0">
                          <a:latin typeface="Cambria Math" panose="02040503050406030204" pitchFamily="18" charset="0"/>
                        </a:rPr>
                        <m:t>𝑆𝐸</m:t>
                      </m:r>
                      <m:d>
                        <m:dPr>
                          <m:begChr m:val="["/>
                          <m:endChr m:val="]"/>
                          <m:ctrlPr>
                            <a:rPr lang="en-US" sz="2000" b="0" i="1" kern="0" dirty="0" smtClean="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i="1" kern="0" dirty="0">
                          <a:latin typeface="Cambria Math" panose="02040503050406030204" pitchFamily="18" charset="0"/>
                        </a:rPr>
                        <m:t>=</m:t>
                      </m:r>
                      <m:r>
                        <a:rPr lang="en-US" sz="2000" b="0" i="1" kern="0" dirty="0" smtClean="0">
                          <a:latin typeface="Cambria Math" panose="02040503050406030204" pitchFamily="18" charset="0"/>
                        </a:rPr>
                        <m:t>0.0031</m:t>
                      </m:r>
                    </m:oMath>
                  </m:oMathPara>
                </a14:m>
                <a:endParaRPr lang="en-US" sz="2000" kern="0" dirty="0"/>
              </a:p>
            </p:txBody>
          </p:sp>
        </mc:Choice>
        <mc:Fallback xmlns="">
          <p:sp>
            <p:nvSpPr>
              <p:cNvPr id="23" name="Content Placeholder 1"/>
              <p:cNvSpPr txBox="1">
                <a:spLocks noRot="1" noChangeAspect="1" noMove="1" noResize="1" noEditPoints="1" noAdjustHandles="1" noChangeArrowheads="1" noChangeShapeType="1" noTextEdit="1"/>
              </p:cNvSpPr>
              <p:nvPr/>
            </p:nvSpPr>
            <p:spPr bwMode="auto">
              <a:xfrm>
                <a:off x="222368" y="1757247"/>
                <a:ext cx="2486297" cy="356159"/>
              </a:xfrm>
              <a:prstGeom prst="rect">
                <a:avLst/>
              </a:prstGeom>
              <a:blipFill>
                <a:blip r:embed="rId5"/>
                <a:stretch>
                  <a:fillRect b="-25424"/>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1"/>
              <p:cNvSpPr txBox="1">
                <a:spLocks/>
              </p:cNvSpPr>
              <p:nvPr/>
            </p:nvSpPr>
            <p:spPr bwMode="auto">
              <a:xfrm>
                <a:off x="188424" y="2176218"/>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r>
                            <a:rPr lang="en-US" sz="2000" b="0" i="1" kern="0" dirty="0" smtClean="0">
                              <a:latin typeface="Cambria Math" panose="02040503050406030204" pitchFamily="18" charset="0"/>
                            </a:rPr>
                            <m:t>,0.025</m:t>
                          </m:r>
                        </m:sub>
                        <m:sup/>
                      </m:sSubSup>
                      <m:r>
                        <a:rPr lang="en-US" sz="2000" i="1" kern="0" dirty="0">
                          <a:latin typeface="Cambria Math" panose="02040503050406030204" pitchFamily="18" charset="0"/>
                        </a:rPr>
                        <m:t>=</m:t>
                      </m:r>
                      <m:r>
                        <a:rPr lang="en-US" sz="2000" b="0" i="1" kern="0" dirty="0" smtClean="0">
                          <a:latin typeface="Cambria Math" panose="02040503050406030204" pitchFamily="18" charset="0"/>
                        </a:rPr>
                        <m:t>1.0212</m:t>
                      </m:r>
                    </m:oMath>
                  </m:oMathPara>
                </a14:m>
                <a:endParaRPr lang="en-US" sz="2000" kern="0" dirty="0"/>
              </a:p>
            </p:txBody>
          </p:sp>
        </mc:Choice>
        <mc:Fallback xmlns="">
          <p:sp>
            <p:nvSpPr>
              <p:cNvPr id="24" name="Content Placeholder 1"/>
              <p:cNvSpPr txBox="1">
                <a:spLocks noRot="1" noChangeAspect="1" noMove="1" noResize="1" noEditPoints="1" noAdjustHandles="1" noChangeArrowheads="1" noChangeShapeType="1" noTextEdit="1"/>
              </p:cNvSpPr>
              <p:nvPr/>
            </p:nvSpPr>
            <p:spPr bwMode="auto">
              <a:xfrm>
                <a:off x="188424" y="2176218"/>
                <a:ext cx="2486297" cy="356159"/>
              </a:xfrm>
              <a:prstGeom prst="rect">
                <a:avLst/>
              </a:prstGeom>
              <a:blipFill>
                <a:blip r:embed="rId6"/>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1"/>
              <p:cNvSpPr txBox="1">
                <a:spLocks/>
              </p:cNvSpPr>
              <p:nvPr/>
            </p:nvSpPr>
            <p:spPr bwMode="auto">
              <a:xfrm>
                <a:off x="207030" y="2521619"/>
                <a:ext cx="2486297"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centerGroup"/>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r>
                            <a:rPr lang="en-US" sz="2000" b="0" i="1" kern="0" dirty="0" smtClean="0">
                              <a:latin typeface="Cambria Math" panose="02040503050406030204" pitchFamily="18" charset="0"/>
                            </a:rPr>
                            <m:t>,0.975</m:t>
                          </m:r>
                        </m:sub>
                        <m:sup/>
                      </m:sSubSup>
                      <m:r>
                        <a:rPr lang="en-US" sz="2000" i="1" kern="0" dirty="0">
                          <a:latin typeface="Cambria Math" panose="02040503050406030204" pitchFamily="18" charset="0"/>
                        </a:rPr>
                        <m:t>=</m:t>
                      </m:r>
                      <m:r>
                        <a:rPr lang="en-US" sz="2000" b="0" i="1" kern="0" dirty="0" smtClean="0">
                          <a:latin typeface="Cambria Math" panose="02040503050406030204" pitchFamily="18" charset="0"/>
                        </a:rPr>
                        <m:t>1.0092</m:t>
                      </m:r>
                    </m:oMath>
                  </m:oMathPara>
                </a14:m>
                <a:endParaRPr lang="en-US" sz="2000" kern="0" dirty="0"/>
              </a:p>
            </p:txBody>
          </p:sp>
        </mc:Choice>
        <mc:Fallback xmlns="">
          <p:sp>
            <p:nvSpPr>
              <p:cNvPr id="25" name="Content Placeholder 1"/>
              <p:cNvSpPr txBox="1">
                <a:spLocks noRot="1" noChangeAspect="1" noMove="1" noResize="1" noEditPoints="1" noAdjustHandles="1" noChangeArrowheads="1" noChangeShapeType="1" noTextEdit="1"/>
              </p:cNvSpPr>
              <p:nvPr/>
            </p:nvSpPr>
            <p:spPr bwMode="auto">
              <a:xfrm>
                <a:off x="207030" y="2521619"/>
                <a:ext cx="2486297" cy="356159"/>
              </a:xfrm>
              <a:prstGeom prst="rect">
                <a:avLst/>
              </a:prstGeom>
              <a:blipFill>
                <a:blip r:embed="rId7"/>
                <a:stretch>
                  <a:fillRect b="-2758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ontent Placeholder 1"/>
              <p:cNvSpPr txBox="1">
                <a:spLocks/>
              </p:cNvSpPr>
              <p:nvPr/>
            </p:nvSpPr>
            <p:spPr bwMode="auto">
              <a:xfrm>
                <a:off x="769172" y="3909839"/>
                <a:ext cx="8122579" cy="356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sSubSup>
                        <m:sSubSupPr>
                          <m:ctrlPr>
                            <a:rPr lang="en-US" sz="2000" i="1" kern="0" dirty="0" smtClean="0">
                              <a:latin typeface="Cambria Math" panose="02040503050406030204" pitchFamily="18" charset="0"/>
                            </a:rPr>
                          </m:ctrlPr>
                        </m:sSubSupPr>
                        <m:e>
                          <m:acc>
                            <m:accPr>
                              <m:chr m:val="̂"/>
                              <m:ctrlPr>
                                <a:rPr lang="en-US" sz="2000" i="1" kern="0" dirty="0" smtClean="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smtClean="0">
                              <a:latin typeface="Cambria Math" panose="02040503050406030204" pitchFamily="18" charset="0"/>
                            </a:rPr>
                            <m:t>0</m:t>
                          </m:r>
                        </m:sub>
                        <m:sup/>
                      </m:sSubSup>
                      <m:r>
                        <a:rPr lang="en-US" sz="2000" i="1" kern="0" dirty="0" smtClean="0">
                          <a:latin typeface="Cambria Math" panose="02040503050406030204" pitchFamily="18" charset="0"/>
                          <a:ea typeface="Cambria Math" panose="02040503050406030204" pitchFamily="18" charset="0"/>
                        </a:rPr>
                        <m:t>±</m:t>
                      </m:r>
                      <m:sSub>
                        <m:sSubPr>
                          <m:ctrlPr>
                            <a:rPr lang="en-US" sz="2000" i="1" kern="0" dirty="0" smtClean="0">
                              <a:latin typeface="Cambria Math" panose="02040503050406030204" pitchFamily="18" charset="0"/>
                              <a:ea typeface="Cambria Math" panose="02040503050406030204" pitchFamily="18" charset="0"/>
                            </a:rPr>
                          </m:ctrlPr>
                        </m:sSubPr>
                        <m:e>
                          <m:r>
                            <a:rPr lang="en-US" sz="2000" b="0" i="1" kern="0" dirty="0" smtClean="0">
                              <a:latin typeface="Cambria Math" panose="02040503050406030204" pitchFamily="18" charset="0"/>
                              <a:ea typeface="Cambria Math" panose="02040503050406030204" pitchFamily="18" charset="0"/>
                            </a:rPr>
                            <m:t>𝑧</m:t>
                          </m:r>
                        </m:e>
                        <m:sub>
                          <m:r>
                            <a:rPr lang="en-US" sz="2000" i="1" kern="0" dirty="0" smtClean="0">
                              <a:latin typeface="Cambria Math" panose="02040503050406030204" pitchFamily="18" charset="0"/>
                              <a:ea typeface="Cambria Math" panose="02040503050406030204" pitchFamily="18" charset="0"/>
                            </a:rPr>
                            <m:t>𝛼</m:t>
                          </m:r>
                          <m:r>
                            <a:rPr lang="en-US" sz="2000" b="0" i="1" kern="0" dirty="0" smtClean="0">
                              <a:latin typeface="Cambria Math" panose="02040503050406030204" pitchFamily="18" charset="0"/>
                              <a:ea typeface="Cambria Math" panose="02040503050406030204" pitchFamily="18" charset="0"/>
                            </a:rPr>
                            <m:t>/2</m:t>
                          </m:r>
                        </m:sub>
                      </m:sSub>
                      <m:r>
                        <a:rPr lang="en-US" sz="2000" i="1" kern="0" dirty="0">
                          <a:latin typeface="Cambria Math" panose="02040503050406030204" pitchFamily="18" charset="0"/>
                        </a:rPr>
                        <m:t>𝑆𝐸</m:t>
                      </m:r>
                      <m:d>
                        <m:dPr>
                          <m:begChr m:val="["/>
                          <m:endChr m:val="]"/>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i="1" kern="0" dirty="0">
                          <a:latin typeface="Cambria Math" panose="02040503050406030204" pitchFamily="18" charset="0"/>
                        </a:rPr>
                        <m:t>=1.0156</m:t>
                      </m:r>
                      <m:r>
                        <a:rPr lang="en-US" sz="2000" i="1" kern="0" dirty="0">
                          <a:latin typeface="Cambria Math" panose="02040503050406030204" pitchFamily="18" charset="0"/>
                          <a:ea typeface="Cambria Math" panose="02040503050406030204" pitchFamily="18" charset="0"/>
                        </a:rPr>
                        <m:t>±</m:t>
                      </m:r>
                      <m:r>
                        <a:rPr lang="en-US" sz="2000" b="0" i="1" kern="0" dirty="0" smtClean="0">
                          <a:latin typeface="Cambria Math" panose="02040503050406030204" pitchFamily="18" charset="0"/>
                          <a:ea typeface="Cambria Math" panose="02040503050406030204" pitchFamily="18" charset="0"/>
                        </a:rPr>
                        <m:t>1.96×</m:t>
                      </m:r>
                      <m:r>
                        <a:rPr lang="en-US" sz="2000" i="1" kern="0" dirty="0">
                          <a:latin typeface="Cambria Math" panose="02040503050406030204" pitchFamily="18" charset="0"/>
                        </a:rPr>
                        <m:t>0.0031</m:t>
                      </m:r>
                      <m:r>
                        <a:rPr lang="en-US" sz="2000" b="0" i="1" kern="0" dirty="0" smtClean="0">
                          <a:latin typeface="Cambria Math" panose="02040503050406030204" pitchFamily="18" charset="0"/>
                        </a:rPr>
                        <m:t>=[1.0095,1.0216]</m:t>
                      </m:r>
                    </m:oMath>
                  </m:oMathPara>
                </a14:m>
                <a:endParaRPr lang="en-US" sz="2000" kern="0" dirty="0"/>
              </a:p>
            </p:txBody>
          </p:sp>
        </mc:Choice>
        <mc:Fallback xmlns="">
          <p:sp>
            <p:nvSpPr>
              <p:cNvPr id="26" name="Content Placeholder 1"/>
              <p:cNvSpPr txBox="1">
                <a:spLocks noRot="1" noChangeAspect="1" noMove="1" noResize="1" noEditPoints="1" noAdjustHandles="1" noChangeArrowheads="1" noChangeShapeType="1" noTextEdit="1"/>
              </p:cNvSpPr>
              <p:nvPr/>
            </p:nvSpPr>
            <p:spPr bwMode="auto">
              <a:xfrm>
                <a:off x="769172" y="3909839"/>
                <a:ext cx="8122579" cy="356159"/>
              </a:xfrm>
              <a:prstGeom prst="rect">
                <a:avLst/>
              </a:prstGeom>
              <a:blipFill>
                <a:blip r:embed="rId8"/>
                <a:stretch>
                  <a:fillRect b="-44068"/>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1"/>
              <p:cNvSpPr txBox="1">
                <a:spLocks/>
              </p:cNvSpPr>
              <p:nvPr/>
            </p:nvSpPr>
            <p:spPr bwMode="auto">
              <a:xfrm>
                <a:off x="420533" y="5075287"/>
                <a:ext cx="8355605" cy="1209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14:m>
                  <m:oMathPara xmlns:m="http://schemas.openxmlformats.org/officeDocument/2006/math">
                    <m:oMathParaPr>
                      <m:jc m:val="left"/>
                    </m:oMathParaPr>
                    <m:oMath xmlns:m="http://schemas.openxmlformats.org/officeDocument/2006/math">
                      <m:d>
                        <m:dPr>
                          <m:begChr m:val="["/>
                          <m:endChr m:val="]"/>
                          <m:ctrlPr>
                            <a:rPr lang="en-US" sz="2000" i="1" kern="0" dirty="0" smtClean="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i="1" kern="0" dirty="0">
                              <a:latin typeface="Cambria Math" panose="02040503050406030204" pitchFamily="18" charset="0"/>
                            </a:rPr>
                            <m:t>−</m:t>
                          </m:r>
                          <m:d>
                            <m:dPr>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0,0.025</m:t>
                                  </m:r>
                                </m:sub>
                                <m:sup/>
                              </m:sSubSup>
                              <m:r>
                                <a:rPr lang="en-US" sz="2000" i="1" kern="0" dirty="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e>
                          </m:d>
                          <m:r>
                            <a:rPr lang="en-US" sz="2000" b="0" i="1" kern="0" dirty="0" smtClean="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b="0" i="1" kern="0" dirty="0" smtClean="0">
                              <a:latin typeface="Cambria Math" panose="02040503050406030204" pitchFamily="18" charset="0"/>
                            </a:rPr>
                            <m:t>+</m:t>
                          </m:r>
                          <m:d>
                            <m:dPr>
                              <m:ctrlPr>
                                <a:rPr lang="en-US" sz="2000" i="1" kern="0" dirty="0">
                                  <a:latin typeface="Cambria Math" panose="02040503050406030204" pitchFamily="18" charset="0"/>
                                </a:rPr>
                              </m:ctrlPr>
                            </m:dPr>
                            <m:e>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m:t>
                                  </m:r>
                                </m:sub>
                                <m:sup/>
                              </m:sSubSup>
                              <m:r>
                                <a:rPr lang="en-US" sz="2000" b="0" i="1" kern="0" dirty="0" smtClean="0">
                                  <a:latin typeface="Cambria Math" panose="02040503050406030204" pitchFamily="18" charset="0"/>
                                </a:rPr>
                                <m:t>−</m:t>
                              </m:r>
                              <m:sSubSup>
                                <m:sSubSupPr>
                                  <m:ctrlPr>
                                    <a:rPr lang="en-US" sz="2000" i="1" kern="0" dirty="0">
                                      <a:latin typeface="Cambria Math" panose="02040503050406030204" pitchFamily="18" charset="0"/>
                                    </a:rPr>
                                  </m:ctrlPr>
                                </m:sSubSupPr>
                                <m:e>
                                  <m:acc>
                                    <m:accPr>
                                      <m:chr m:val="̂"/>
                                      <m:ctrlPr>
                                        <a:rPr lang="en-US" sz="2000" i="1" kern="0" dirty="0">
                                          <a:latin typeface="Cambria Math" panose="02040503050406030204" pitchFamily="18" charset="0"/>
                                        </a:rPr>
                                      </m:ctrlPr>
                                    </m:accPr>
                                    <m:e>
                                      <m:r>
                                        <a:rPr lang="en-US" sz="2000" i="1" kern="0" dirty="0">
                                          <a:latin typeface="Cambria Math" panose="02040503050406030204" pitchFamily="18" charset="0"/>
                                          <a:ea typeface="Cambria Math" panose="02040503050406030204" pitchFamily="18" charset="0"/>
                                        </a:rPr>
                                        <m:t>𝜃</m:t>
                                      </m:r>
                                    </m:e>
                                  </m:acc>
                                </m:e>
                                <m:sub>
                                  <m:r>
                                    <a:rPr lang="en-US" sz="2000" i="1" kern="0" dirty="0">
                                      <a:latin typeface="Cambria Math" panose="02040503050406030204" pitchFamily="18" charset="0"/>
                                    </a:rPr>
                                    <m:t>0,0.</m:t>
                                  </m:r>
                                  <m:r>
                                    <a:rPr lang="en-US" sz="2000" b="0" i="1" kern="0" dirty="0" smtClean="0">
                                      <a:latin typeface="Cambria Math" panose="02040503050406030204" pitchFamily="18" charset="0"/>
                                    </a:rPr>
                                    <m:t>97</m:t>
                                  </m:r>
                                  <m:r>
                                    <a:rPr lang="en-US" sz="2000" i="1" kern="0" dirty="0">
                                      <a:latin typeface="Cambria Math" panose="02040503050406030204" pitchFamily="18" charset="0"/>
                                    </a:rPr>
                                    <m:t>5</m:t>
                                  </m:r>
                                </m:sub>
                                <m:sup/>
                              </m:sSubSup>
                            </m:e>
                          </m:d>
                        </m:e>
                      </m:d>
                    </m:oMath>
                  </m:oMathPara>
                </a14:m>
                <a:endParaRPr lang="en-US" sz="2000" kern="0" dirty="0"/>
              </a:p>
              <a:p>
                <a:pPr marL="0" indent="0">
                  <a:buFontTx/>
                  <a:buNone/>
                </a:pPr>
                <a:r>
                  <a:rPr lang="en-US" sz="2000" b="0" kern="0" dirty="0"/>
                  <a:t>     </a:t>
                </a:r>
                <a14:m>
                  <m:oMath xmlns:m="http://schemas.openxmlformats.org/officeDocument/2006/math">
                    <m:r>
                      <a:rPr lang="en-US" sz="2000" b="0" i="1" kern="0" dirty="0" smtClean="0">
                        <a:latin typeface="Cambria Math" panose="02040503050406030204" pitchFamily="18" charset="0"/>
                      </a:rPr>
                      <m:t>=</m:t>
                    </m:r>
                    <m:d>
                      <m:dPr>
                        <m:begChr m:val="["/>
                        <m:endChr m:val="]"/>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1.0156</m:t>
                        </m:r>
                        <m:r>
                          <a:rPr lang="en-US" sz="2000" i="1" kern="0" dirty="0">
                            <a:latin typeface="Cambria Math" panose="02040503050406030204" pitchFamily="18" charset="0"/>
                          </a:rPr>
                          <m:t>−</m:t>
                        </m:r>
                        <m:d>
                          <m:dPr>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1.0212</m:t>
                            </m:r>
                            <m:r>
                              <a:rPr lang="en-US" sz="2000" i="1" kern="0" dirty="0">
                                <a:latin typeface="Cambria Math" panose="02040503050406030204" pitchFamily="18" charset="0"/>
                              </a:rPr>
                              <m:t>−</m:t>
                            </m:r>
                            <m:r>
                              <a:rPr lang="en-US" sz="2000" b="0" i="1" kern="0" dirty="0" smtClean="0">
                                <a:latin typeface="Cambria Math" panose="02040503050406030204" pitchFamily="18" charset="0"/>
                              </a:rPr>
                              <m:t>1.0156</m:t>
                            </m:r>
                          </m:e>
                        </m:d>
                        <m:r>
                          <a:rPr lang="en-US" sz="2000" i="1" kern="0" dirty="0">
                            <a:latin typeface="Cambria Math" panose="02040503050406030204" pitchFamily="18" charset="0"/>
                          </a:rPr>
                          <m:t>,1.0156</m:t>
                        </m:r>
                        <m:r>
                          <a:rPr lang="en-US" sz="2000" b="0" i="1" kern="0" dirty="0" smtClean="0">
                            <a:latin typeface="Cambria Math" panose="02040503050406030204" pitchFamily="18" charset="0"/>
                          </a:rPr>
                          <m:t>+</m:t>
                        </m:r>
                        <m:d>
                          <m:dPr>
                            <m:ctrlPr>
                              <a:rPr lang="en-US" sz="2000" i="1" kern="0" dirty="0">
                                <a:latin typeface="Cambria Math" panose="02040503050406030204" pitchFamily="18" charset="0"/>
                              </a:rPr>
                            </m:ctrlPr>
                          </m:dPr>
                          <m:e>
                            <m:r>
                              <a:rPr lang="en-US" sz="2000" i="1" kern="0" dirty="0">
                                <a:latin typeface="Cambria Math" panose="02040503050406030204" pitchFamily="18" charset="0"/>
                              </a:rPr>
                              <m:t>1.0156−</m:t>
                            </m:r>
                            <m:r>
                              <a:rPr lang="en-US" sz="2000" b="0" i="1" kern="0" dirty="0" smtClean="0">
                                <a:latin typeface="Cambria Math" panose="02040503050406030204" pitchFamily="18" charset="0"/>
                              </a:rPr>
                              <m:t>1.0092</m:t>
                            </m:r>
                          </m:e>
                        </m:d>
                      </m:e>
                    </m:d>
                  </m:oMath>
                </a14:m>
                <a:endParaRPr lang="en-US" sz="2000" kern="0" dirty="0"/>
              </a:p>
              <a:p>
                <a:pPr marL="0" indent="0">
                  <a:buNone/>
                </a:pPr>
                <a:r>
                  <a:rPr lang="en-US" sz="2000" kern="0" dirty="0"/>
                  <a:t>     </a:t>
                </a:r>
                <a14:m>
                  <m:oMath xmlns:m="http://schemas.openxmlformats.org/officeDocument/2006/math">
                    <m:r>
                      <a:rPr lang="en-US" sz="2000" i="1" kern="0" dirty="0">
                        <a:latin typeface="Cambria Math" panose="02040503050406030204" pitchFamily="18" charset="0"/>
                      </a:rPr>
                      <m:t>=</m:t>
                    </m:r>
                    <m:d>
                      <m:dPr>
                        <m:begChr m:val="["/>
                        <m:endChr m:val="]"/>
                        <m:ctrlPr>
                          <a:rPr lang="en-US" sz="2000" i="1" kern="0" dirty="0">
                            <a:latin typeface="Cambria Math" panose="02040503050406030204" pitchFamily="18" charset="0"/>
                          </a:rPr>
                        </m:ctrlPr>
                      </m:dPr>
                      <m:e>
                        <m:r>
                          <a:rPr lang="en-US" sz="2000" b="0" i="1" kern="0" dirty="0" smtClean="0">
                            <a:latin typeface="Cambria Math" panose="02040503050406030204" pitchFamily="18" charset="0"/>
                          </a:rPr>
                          <m:t>1.0100</m:t>
                        </m:r>
                        <m:r>
                          <a:rPr lang="en-US" sz="2000" i="1" kern="0" dirty="0">
                            <a:latin typeface="Cambria Math" panose="02040503050406030204" pitchFamily="18" charset="0"/>
                          </a:rPr>
                          <m:t>,1.</m:t>
                        </m:r>
                        <m:r>
                          <a:rPr lang="en-US" sz="2000" b="0" i="1" kern="0" dirty="0" smtClean="0">
                            <a:latin typeface="Cambria Math" panose="02040503050406030204" pitchFamily="18" charset="0"/>
                          </a:rPr>
                          <m:t>0220</m:t>
                        </m:r>
                      </m:e>
                    </m:d>
                  </m:oMath>
                </a14:m>
                <a:endParaRPr lang="en-US" sz="2000" kern="0" dirty="0"/>
              </a:p>
            </p:txBody>
          </p:sp>
        </mc:Choice>
        <mc:Fallback xmlns="">
          <p:sp>
            <p:nvSpPr>
              <p:cNvPr id="27" name="Content Placeholder 1"/>
              <p:cNvSpPr txBox="1">
                <a:spLocks noRot="1" noChangeAspect="1" noMove="1" noResize="1" noEditPoints="1" noAdjustHandles="1" noChangeArrowheads="1" noChangeShapeType="1" noTextEdit="1"/>
              </p:cNvSpPr>
              <p:nvPr/>
            </p:nvSpPr>
            <p:spPr bwMode="auto">
              <a:xfrm>
                <a:off x="420533" y="5075287"/>
                <a:ext cx="8355605" cy="1209899"/>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96085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What is the difference between the two CIs (crude versus reflected) on the previous slide?</a:t>
            </a:r>
          </a:p>
          <a:p>
            <a:r>
              <a:rPr lang="en-US" dirty="0"/>
              <a:t>In general, when would the two confidence intervals differ?</a:t>
            </a:r>
          </a:p>
          <a:p>
            <a:r>
              <a:rPr lang="en-US" dirty="0"/>
              <a:t>What are the effects of increasing </a:t>
            </a:r>
            <a:r>
              <a:rPr lang="en-US" i="1" dirty="0">
                <a:latin typeface="Times New Roman" panose="02020603050405020304" pitchFamily="18" charset="0"/>
                <a:cs typeface="Times New Roman" panose="02020603050405020304" pitchFamily="18" charset="0"/>
              </a:rPr>
              <a:t>B</a:t>
            </a:r>
            <a:r>
              <a:rPr lang="en-US" dirty="0"/>
              <a:t> on the bootstrapped histogram of a parameter estimate? Would the histogram become tighter?</a:t>
            </a:r>
          </a:p>
          <a:p>
            <a:r>
              <a:rPr lang="en-US" dirty="0"/>
              <a:t>What are the effects of increasing </a:t>
            </a:r>
            <a:r>
              <a:rPr lang="en-US" i="1" dirty="0">
                <a:latin typeface="Times New Roman" panose="02020603050405020304" pitchFamily="18" charset="0"/>
                <a:cs typeface="Times New Roman" panose="02020603050405020304" pitchFamily="18" charset="0"/>
              </a:rPr>
              <a:t>n</a:t>
            </a:r>
            <a:r>
              <a:rPr lang="en-US" dirty="0"/>
              <a:t> on the bootstrapped histogram of a parameter estimate? Would the histogram become tighter?</a:t>
            </a:r>
          </a:p>
          <a:p>
            <a:r>
              <a:rPr lang="en-US" dirty="0"/>
              <a:t>Why must </a:t>
            </a:r>
            <a:r>
              <a:rPr lang="en-US" i="1" dirty="0">
                <a:latin typeface="Times New Roman" panose="02020603050405020304" pitchFamily="18" charset="0"/>
                <a:cs typeface="Times New Roman" panose="02020603050405020304" pitchFamily="18" charset="0"/>
              </a:rPr>
              <a:t>n</a:t>
            </a:r>
            <a:r>
              <a:rPr lang="en-US" dirty="0"/>
              <a:t> for each bootstrapped sample be the same as </a:t>
            </a:r>
            <a:r>
              <a:rPr lang="en-US" i="1" dirty="0">
                <a:latin typeface="Times New Roman" panose="02020603050405020304" pitchFamily="18" charset="0"/>
                <a:cs typeface="Times New Roman" panose="02020603050405020304" pitchFamily="18" charset="0"/>
              </a:rPr>
              <a:t>n</a:t>
            </a:r>
            <a:r>
              <a:rPr lang="en-US" dirty="0"/>
              <a:t> for the real sample? </a:t>
            </a:r>
          </a:p>
        </p:txBody>
      </p:sp>
    </p:spTree>
    <p:extLst>
      <p:ext uri="{BB962C8B-B14F-4D97-AF65-F5344CB8AC3E}">
        <p14:creationId xmlns:p14="http://schemas.microsoft.com/office/powerpoint/2010/main" val="23400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a:t>R commands for bootstrapping parameter SEs/CIs for the manufacturing learning curve</a:t>
            </a:r>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library(boot)   #need to load the boot package</a:t>
            </a:r>
          </a:p>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err="1"/>
              <a:t>MLCfit</a:t>
            </a:r>
            <a:r>
              <a:rPr lang="en-US" sz="1600" dirty="0"/>
              <a:t>&lt;-function(Z,i,theta0) {</a:t>
            </a:r>
          </a:p>
          <a:p>
            <a:pPr marL="0" indent="0">
              <a:buNone/>
            </a:pPr>
            <a:r>
              <a:rPr lang="en-US" sz="1600" dirty="0"/>
              <a:t>   </a:t>
            </a:r>
            <a:r>
              <a:rPr lang="en-US" sz="1600" dirty="0" err="1"/>
              <a:t>Zboot</a:t>
            </a:r>
            <a:r>
              <a:rPr lang="en-US" sz="1600" dirty="0"/>
              <a:t>&lt;-Z[</a:t>
            </a:r>
            <a:r>
              <a:rPr lang="en-US" sz="1600" dirty="0" err="1"/>
              <a:t>i</a:t>
            </a:r>
            <a:r>
              <a:rPr lang="en-US" sz="1600" dirty="0"/>
              <a:t>,]</a:t>
            </a:r>
          </a:p>
          <a:p>
            <a:pPr marL="0" indent="0">
              <a:buNone/>
            </a:pPr>
            <a:r>
              <a:rPr lang="en-US" sz="1600" dirty="0"/>
              <a:t>   x1&lt;-</a:t>
            </a:r>
            <a:r>
              <a:rPr lang="en-US" sz="1600" dirty="0" err="1"/>
              <a:t>Zboot</a:t>
            </a:r>
            <a:r>
              <a:rPr lang="en-US" sz="1600" dirty="0"/>
              <a:t>[[1]];x2&lt;-</a:t>
            </a:r>
            <a:r>
              <a:rPr lang="en-US" sz="1600" dirty="0" err="1"/>
              <a:t>Zboot</a:t>
            </a:r>
            <a:r>
              <a:rPr lang="en-US" sz="1600" dirty="0"/>
              <a:t>[[2]];y&lt;-</a:t>
            </a:r>
            <a:r>
              <a:rPr lang="en-US" sz="1600" dirty="0" err="1"/>
              <a:t>Zboot</a:t>
            </a:r>
            <a:r>
              <a:rPr lang="en-US" sz="1600" dirty="0"/>
              <a:t>[[3]]</a:t>
            </a:r>
          </a:p>
          <a:p>
            <a:pPr marL="0" indent="0">
              <a:buNone/>
            </a:pPr>
            <a:r>
              <a:rPr lang="en-US" sz="1600" dirty="0"/>
              <a:t>   </a:t>
            </a: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   out&lt;-</a:t>
            </a:r>
            <a:r>
              <a:rPr lang="en-US" sz="1600" dirty="0" err="1"/>
              <a:t>nlm</a:t>
            </a:r>
            <a:r>
              <a:rPr lang="en-US" sz="1600" dirty="0"/>
              <a:t>(</a:t>
            </a:r>
            <a:r>
              <a:rPr lang="en-US" sz="1600" dirty="0" err="1"/>
              <a:t>fn,p</a:t>
            </a:r>
            <a:r>
              <a:rPr lang="en-US" sz="1600" dirty="0"/>
              <a:t>=theta0)</a:t>
            </a:r>
          </a:p>
          <a:p>
            <a:pPr marL="0" indent="0">
              <a:buNone/>
            </a:pPr>
            <a:r>
              <a:rPr lang="en-US" sz="1600" dirty="0"/>
              <a:t>   theta&lt;-</a:t>
            </a:r>
            <a:r>
              <a:rPr lang="en-US" sz="1600" dirty="0" err="1"/>
              <a:t>out$estimate</a:t>
            </a:r>
            <a:r>
              <a:rPr lang="en-US" sz="1600" dirty="0"/>
              <a:t>}  #parameter estimates</a:t>
            </a:r>
          </a:p>
          <a:p>
            <a:pPr marL="0" indent="0">
              <a:buNone/>
            </a:pPr>
            <a:r>
              <a:rPr lang="en-US" sz="1600" dirty="0" err="1"/>
              <a:t>MLCboot</a:t>
            </a:r>
            <a:r>
              <a:rPr lang="en-US" sz="1600" dirty="0"/>
              <a:t>&lt;-boot(MLC, </a:t>
            </a:r>
            <a:r>
              <a:rPr lang="en-US" sz="1600" dirty="0" err="1"/>
              <a:t>MLCfit</a:t>
            </a:r>
            <a:r>
              <a:rPr lang="en-US" sz="1600"/>
              <a:t>, R=5000</a:t>
            </a:r>
            <a:r>
              <a:rPr lang="en-US" sz="1600" dirty="0"/>
              <a:t>, theta0=c(1,-.05,-.14,-.55))</a:t>
            </a:r>
          </a:p>
          <a:p>
            <a:pPr marL="0" indent="0">
              <a:buNone/>
            </a:pPr>
            <a:r>
              <a:rPr lang="en-US" sz="1600" dirty="0" err="1"/>
              <a:t>CovTheta</a:t>
            </a:r>
            <a:r>
              <a:rPr lang="en-US" sz="1600" dirty="0"/>
              <a:t>&lt;-</a:t>
            </a:r>
            <a:r>
              <a:rPr lang="en-US" sz="1600" dirty="0" err="1"/>
              <a:t>cov</a:t>
            </a:r>
            <a:r>
              <a:rPr lang="en-US" sz="1600" dirty="0"/>
              <a:t>(</a:t>
            </a:r>
            <a:r>
              <a:rPr lang="en-US" sz="1600" dirty="0" err="1"/>
              <a:t>MLCboot$t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a:t>
            </a:r>
          </a:p>
          <a:p>
            <a:pPr marL="0" indent="0">
              <a:buNone/>
            </a:pPr>
            <a:r>
              <a:rPr lang="en-US" sz="1600" dirty="0" err="1"/>
              <a:t>MLCboot</a:t>
            </a:r>
            <a:endParaRPr lang="en-US" sz="1600" dirty="0"/>
          </a:p>
          <a:p>
            <a:pPr marL="0" indent="0">
              <a:buNone/>
            </a:pPr>
            <a:r>
              <a:rPr lang="en-US" sz="1600" dirty="0" err="1"/>
              <a:t>CovTheta</a:t>
            </a:r>
            <a:endParaRPr lang="en-US" sz="1600" dirty="0"/>
          </a:p>
          <a:p>
            <a:pPr marL="0" indent="0">
              <a:buNone/>
            </a:pPr>
            <a:r>
              <a:rPr lang="en-US" sz="1600" dirty="0"/>
              <a:t>SE</a:t>
            </a:r>
          </a:p>
          <a:p>
            <a:pPr marL="0" indent="0">
              <a:buNone/>
            </a:pPr>
            <a:r>
              <a:rPr lang="en-US" sz="1600" dirty="0"/>
              <a:t>plot(</a:t>
            </a:r>
            <a:r>
              <a:rPr lang="en-US" sz="1600" dirty="0" err="1"/>
              <a:t>MLCboot,index</a:t>
            </a:r>
            <a:r>
              <a:rPr lang="en-US" sz="1600" dirty="0"/>
              <a:t>=1)  #index=</a:t>
            </a:r>
            <a:r>
              <a:rPr lang="en-US" sz="1600" dirty="0" err="1"/>
              <a:t>i</a:t>
            </a:r>
            <a:r>
              <a:rPr lang="en-US" sz="1600" dirty="0"/>
              <a:t> calculates results for </a:t>
            </a:r>
            <a:r>
              <a:rPr lang="en-US" sz="1600" dirty="0" err="1"/>
              <a:t>ith</a:t>
            </a:r>
            <a:r>
              <a:rPr lang="en-US" sz="1600" dirty="0"/>
              <a:t> parameter</a:t>
            </a:r>
          </a:p>
          <a:p>
            <a:pPr marL="0" indent="0">
              <a:buNone/>
            </a:pPr>
            <a:r>
              <a:rPr lang="en-US" sz="1600" dirty="0"/>
              <a:t>boot.ci(</a:t>
            </a:r>
            <a:r>
              <a:rPr lang="en-US" sz="1600" dirty="0" err="1"/>
              <a:t>MLCboot,conf</a:t>
            </a:r>
            <a:r>
              <a:rPr lang="en-US" sz="1600" dirty="0"/>
              <a:t>=c(.9,.95,.99),index=1,type=c("</a:t>
            </a:r>
            <a:r>
              <a:rPr lang="en-US" sz="1600" dirty="0" err="1"/>
              <a:t>norm","basic</a:t>
            </a:r>
            <a:r>
              <a:rPr lang="en-US" sz="1600" dirty="0"/>
              <a:t>"))</a:t>
            </a:r>
          </a:p>
        </p:txBody>
      </p:sp>
    </p:spTree>
    <p:extLst>
      <p:ext uri="{BB962C8B-B14F-4D97-AF65-F5344CB8AC3E}">
        <p14:creationId xmlns:p14="http://schemas.microsoft.com/office/powerpoint/2010/main" val="229986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a:t>How do you interpret the covariance matrix of the estimated parameters?</a:t>
            </a:r>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&gt; </a:t>
            </a:r>
            <a:r>
              <a:rPr lang="en-US" sz="1600" dirty="0" err="1"/>
              <a:t>CovTheta</a:t>
            </a:r>
            <a:endParaRPr lang="en-US" sz="1600" dirty="0"/>
          </a:p>
          <a:p>
            <a:pPr marL="0" indent="0">
              <a:buNone/>
            </a:pPr>
            <a:r>
              <a:rPr lang="en-US" sz="1600" dirty="0"/>
              <a:t>              [,1]          [,2]          [,3]          [,4]</a:t>
            </a:r>
          </a:p>
          <a:p>
            <a:pPr marL="0" indent="0">
              <a:buNone/>
            </a:pPr>
            <a:r>
              <a:rPr lang="en-US" sz="1600" dirty="0"/>
              <a:t>[1,]  9.782095e-06 -9.032514e-06  7.339909e-06  3.748511e-06</a:t>
            </a:r>
          </a:p>
          <a:p>
            <a:pPr marL="0" indent="0">
              <a:buNone/>
            </a:pPr>
            <a:r>
              <a:rPr lang="en-US" sz="1600" dirty="0"/>
              <a:t>[2,] -9.032514e-06  1.681164e-05 -9.442751e-07 -1.333386e-06</a:t>
            </a:r>
          </a:p>
          <a:p>
            <a:pPr marL="0" indent="0">
              <a:buNone/>
            </a:pPr>
            <a:r>
              <a:rPr lang="en-US" sz="1600" dirty="0"/>
              <a:t>[3,]  7.339909e-06 -9.442751e-07  3.374070e-05  4.443156e-05</a:t>
            </a:r>
          </a:p>
          <a:p>
            <a:pPr marL="0" indent="0">
              <a:buNone/>
            </a:pPr>
            <a:r>
              <a:rPr lang="en-US" sz="1600" dirty="0"/>
              <a:t>[4,]  3.748511e-06 -1.333386e-06  4.443156e-05  1.227274e-04</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&gt; SE</a:t>
            </a:r>
          </a:p>
          <a:p>
            <a:pPr marL="0" indent="0">
              <a:buNone/>
            </a:pPr>
            <a:r>
              <a:rPr lang="en-US" sz="1600" dirty="0"/>
              <a:t>[1] 0.003127634 0.004100200 0.005808675 0.011078240</a:t>
            </a:r>
          </a:p>
          <a:p>
            <a:pPr marL="0" indent="0">
              <a:buNone/>
            </a:pPr>
            <a:endParaRPr lang="en-US" sz="1600" dirty="0"/>
          </a:p>
        </p:txBody>
      </p:sp>
    </p:spTree>
    <p:extLst>
      <p:ext uri="{BB962C8B-B14F-4D97-AF65-F5344CB8AC3E}">
        <p14:creationId xmlns:p14="http://schemas.microsoft.com/office/powerpoint/2010/main" val="3854810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4271553"/>
          </a:xfrm>
        </p:spPr>
        <p:txBody>
          <a:bodyPr/>
          <a:lstStyle/>
          <a:p>
            <a:pPr marL="0" lvl="0" indent="0">
              <a:buNone/>
            </a:pPr>
            <a:r>
              <a:rPr lang="en-US" sz="1400" dirty="0">
                <a:solidFill>
                  <a:srgbClr val="000000"/>
                </a:solidFill>
              </a:rPr>
              <a:t>&gt; plot(</a:t>
            </a:r>
            <a:r>
              <a:rPr lang="en-US" sz="1400" dirty="0" err="1">
                <a:solidFill>
                  <a:srgbClr val="000000"/>
                </a:solidFill>
              </a:rPr>
              <a:t>MLCboot,index</a:t>
            </a:r>
            <a:r>
              <a:rPr lang="en-US" sz="1400" dirty="0">
                <a:solidFill>
                  <a:srgbClr val="000000"/>
                </a:solidFill>
              </a:rPr>
              <a:t>=1)</a:t>
            </a:r>
          </a:p>
          <a:p>
            <a:pPr marL="0" lvl="0" indent="0">
              <a:buNone/>
            </a:pPr>
            <a:r>
              <a:rPr lang="en-US" sz="1400" dirty="0">
                <a:solidFill>
                  <a:srgbClr val="000000"/>
                </a:solidFill>
              </a:rPr>
              <a:t>&gt; boot.ci(</a:t>
            </a:r>
            <a:r>
              <a:rPr lang="en-US" sz="1400" dirty="0" err="1">
                <a:solidFill>
                  <a:srgbClr val="000000"/>
                </a:solidFill>
              </a:rPr>
              <a:t>MLCboot,conf</a:t>
            </a:r>
            <a:r>
              <a:rPr lang="en-US" sz="1400" dirty="0">
                <a:solidFill>
                  <a:srgbClr val="000000"/>
                </a:solidFill>
              </a:rPr>
              <a:t>=c(.9,.95,.99),index=1,type=c("</a:t>
            </a:r>
            <a:r>
              <a:rPr lang="en-US" sz="1400" dirty="0" err="1">
                <a:solidFill>
                  <a:srgbClr val="000000"/>
                </a:solidFill>
              </a:rPr>
              <a:t>norm","basic</a:t>
            </a:r>
            <a:r>
              <a:rPr lang="en-US" sz="1400" dirty="0">
                <a:solidFill>
                  <a:srgbClr val="000000"/>
                </a:solidFill>
              </a:rPr>
              <a:t>"))</a:t>
            </a:r>
          </a:p>
          <a:p>
            <a:pPr marL="0" lvl="0" indent="0">
              <a:buNone/>
            </a:pPr>
            <a:r>
              <a:rPr lang="en-US" sz="1400" dirty="0">
                <a:solidFill>
                  <a:srgbClr val="000000"/>
                </a:solidFill>
              </a:rPr>
              <a:t>BOOTSTRAP CONFIDENCE INTERVAL CALCULATIONS</a:t>
            </a:r>
          </a:p>
          <a:p>
            <a:pPr marL="0" lvl="0" indent="0">
              <a:buNone/>
            </a:pPr>
            <a:r>
              <a:rPr lang="en-US" sz="1400" dirty="0">
                <a:solidFill>
                  <a:srgbClr val="000000"/>
                </a:solidFill>
              </a:rPr>
              <a:t>Based on 1000 bootstrap replicates</a:t>
            </a:r>
          </a:p>
          <a:p>
            <a:pPr marL="0" lvl="0" indent="0">
              <a:buNone/>
            </a:pPr>
            <a:endParaRPr lang="en-US" sz="1400" dirty="0">
              <a:solidFill>
                <a:srgbClr val="000000"/>
              </a:solidFill>
            </a:endParaRPr>
          </a:p>
          <a:p>
            <a:pPr marL="0" lvl="0" indent="0">
              <a:buNone/>
            </a:pPr>
            <a:r>
              <a:rPr lang="en-US" sz="1400" dirty="0">
                <a:solidFill>
                  <a:srgbClr val="000000"/>
                </a:solidFill>
              </a:rPr>
              <a:t>CALL : </a:t>
            </a:r>
          </a:p>
          <a:p>
            <a:pPr marL="0" lvl="0" indent="0">
              <a:buNone/>
            </a:pPr>
            <a:r>
              <a:rPr lang="en-US" sz="1400" dirty="0">
                <a:solidFill>
                  <a:srgbClr val="000000"/>
                </a:solidFill>
              </a:rPr>
              <a:t>boot.ci(</a:t>
            </a:r>
            <a:r>
              <a:rPr lang="en-US" sz="1400" dirty="0" err="1">
                <a:solidFill>
                  <a:srgbClr val="000000"/>
                </a:solidFill>
              </a:rPr>
              <a:t>boot.out</a:t>
            </a:r>
            <a:r>
              <a:rPr lang="en-US" sz="1400" dirty="0">
                <a:solidFill>
                  <a:srgbClr val="000000"/>
                </a:solidFill>
              </a:rPr>
              <a:t> = </a:t>
            </a:r>
            <a:r>
              <a:rPr lang="en-US" sz="1400" dirty="0" err="1">
                <a:solidFill>
                  <a:srgbClr val="000000"/>
                </a:solidFill>
              </a:rPr>
              <a:t>MLCboot</a:t>
            </a:r>
            <a:r>
              <a:rPr lang="en-US" sz="1400" dirty="0">
                <a:solidFill>
                  <a:srgbClr val="000000"/>
                </a:solidFill>
              </a:rPr>
              <a:t>, </a:t>
            </a:r>
            <a:r>
              <a:rPr lang="en-US" sz="1400" dirty="0" err="1">
                <a:solidFill>
                  <a:srgbClr val="000000"/>
                </a:solidFill>
              </a:rPr>
              <a:t>conf</a:t>
            </a:r>
            <a:r>
              <a:rPr lang="en-US" sz="1400" dirty="0">
                <a:solidFill>
                  <a:srgbClr val="000000"/>
                </a:solidFill>
              </a:rPr>
              <a:t> = c(0.9, 0.95, 0.99), type = c("norm", </a:t>
            </a:r>
          </a:p>
          <a:p>
            <a:pPr marL="0" lvl="0" indent="0">
              <a:buNone/>
            </a:pPr>
            <a:r>
              <a:rPr lang="en-US" sz="1400" dirty="0">
                <a:solidFill>
                  <a:srgbClr val="000000"/>
                </a:solidFill>
              </a:rPr>
              <a:t>    "basic"), index = 1)</a:t>
            </a:r>
          </a:p>
          <a:p>
            <a:pPr marL="0" lvl="0" indent="0">
              <a:buNone/>
            </a:pPr>
            <a:endParaRPr lang="en-US" sz="1400" dirty="0">
              <a:solidFill>
                <a:srgbClr val="000000"/>
              </a:solidFill>
            </a:endParaRPr>
          </a:p>
          <a:p>
            <a:pPr marL="0" lvl="0" indent="0">
              <a:buNone/>
            </a:pPr>
            <a:r>
              <a:rPr lang="en-US" sz="1400" dirty="0">
                <a:solidFill>
                  <a:srgbClr val="000000"/>
                </a:solidFill>
              </a:rPr>
              <a:t>Intervals : </a:t>
            </a:r>
          </a:p>
          <a:p>
            <a:pPr marL="0" lvl="0" indent="0">
              <a:buNone/>
            </a:pPr>
            <a:r>
              <a:rPr lang="en-US" sz="1400" dirty="0">
                <a:solidFill>
                  <a:srgbClr val="000000"/>
                </a:solidFill>
              </a:rPr>
              <a:t>Level      Normal              Basic         </a:t>
            </a:r>
          </a:p>
          <a:p>
            <a:pPr marL="0" lvl="0" indent="0">
              <a:buNone/>
            </a:pPr>
            <a:r>
              <a:rPr lang="en-US" sz="1400" dirty="0">
                <a:solidFill>
                  <a:srgbClr val="000000"/>
                </a:solidFill>
              </a:rPr>
              <a:t>90%   ( 1.010,  1.020 )   ( 1.011,  1.020 )   </a:t>
            </a:r>
          </a:p>
          <a:p>
            <a:pPr marL="0" lvl="0" indent="0">
              <a:buNone/>
            </a:pPr>
            <a:r>
              <a:rPr lang="en-US" sz="1400" dirty="0">
                <a:solidFill>
                  <a:srgbClr val="000000"/>
                </a:solidFill>
              </a:rPr>
              <a:t>95%   ( 1.010,  1.021 )   ( 1.010,  1.022 )   </a:t>
            </a:r>
          </a:p>
          <a:p>
            <a:pPr marL="0" lvl="0" indent="0">
              <a:buNone/>
            </a:pPr>
            <a:r>
              <a:rPr lang="en-US" sz="1400" dirty="0">
                <a:solidFill>
                  <a:srgbClr val="000000"/>
                </a:solidFill>
              </a:rPr>
              <a:t>99%   ( 1.008,  1.023 )   ( 1.009,  1.023 )  </a:t>
            </a:r>
          </a:p>
        </p:txBody>
      </p:sp>
      <p:pic>
        <p:nvPicPr>
          <p:cNvPr id="686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91" b="5928"/>
          <a:stretch/>
        </p:blipFill>
        <p:spPr bwMode="auto">
          <a:xfrm>
            <a:off x="3098005" y="3232428"/>
            <a:ext cx="6032943" cy="361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492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pPr marL="457200" indent="-457200">
              <a:buFont typeface="+mj-lt"/>
              <a:buAutoNum type="arabicParenR"/>
            </a:pPr>
            <a:r>
              <a:rPr lang="en-US" sz="2000" dirty="0"/>
              <a:t>In boot.ci, type = "norm" gives our crude CI based on the SE and the normal percentiles, but translated by subtracting out the estimated Bias (taken to be the bootstrap average minus the original parameter estimate); type = “basic” interval gives the better CI obtained by reflecting the percentiles.</a:t>
            </a:r>
          </a:p>
          <a:p>
            <a:pPr marL="457200" indent="-457200">
              <a:buFont typeface="+mj-lt"/>
              <a:buAutoNum type="arabicParenR"/>
            </a:pPr>
            <a:r>
              <a:rPr lang="en-US" sz="2000" dirty="0"/>
              <a:t>How can we determine if there is statistically significant evidence that the asymptotic relative efficiencies of the two manufacturing facilities differ?</a:t>
            </a:r>
          </a:p>
          <a:p>
            <a:pPr marL="457200" indent="-457200">
              <a:buFont typeface="+mj-lt"/>
              <a:buAutoNum type="arabicParenR"/>
            </a:pPr>
            <a:r>
              <a:rPr lang="en-US" sz="2000" dirty="0"/>
              <a:t>What is a 95% CI on the asymptotic relative efficiency of the older facility (x1 = 0)?</a:t>
            </a:r>
          </a:p>
          <a:p>
            <a:pPr marL="457200" indent="-457200">
              <a:buFont typeface="+mj-lt"/>
              <a:buAutoNum type="arabicParenR"/>
            </a:pPr>
            <a:r>
              <a:rPr lang="en-US" sz="2000" dirty="0"/>
              <a:t>What is a 95% CI on the asymptotic relative efficiency of the newer facility (x1 = 1)?</a:t>
            </a:r>
          </a:p>
          <a:p>
            <a:pPr marL="457200" indent="-457200">
              <a:buFont typeface="+mj-lt"/>
              <a:buAutoNum type="arabicParenR"/>
            </a:pPr>
            <a:r>
              <a:rPr lang="en-US" sz="2000" dirty="0"/>
              <a:t>In general, given the covariance matrix </a:t>
            </a:r>
            <a:r>
              <a:rPr lang="en-US" sz="2000" b="1" dirty="0">
                <a:latin typeface="Times New Roman" panose="02020603050405020304" pitchFamily="18" charset="0"/>
                <a:cs typeface="Times New Roman" panose="02020603050405020304" pitchFamily="18" charset="0"/>
              </a:rPr>
              <a:t>S</a:t>
            </a:r>
            <a:r>
              <a:rPr lang="en-US" sz="2000" dirty="0"/>
              <a:t> of a random vector </a:t>
            </a:r>
            <a:r>
              <a:rPr lang="en-US" sz="2000" b="1" dirty="0">
                <a:latin typeface="Times New Roman" panose="02020603050405020304" pitchFamily="18" charset="0"/>
                <a:cs typeface="Times New Roman" panose="02020603050405020304" pitchFamily="18" charset="0"/>
              </a:rPr>
              <a:t>Z</a:t>
            </a:r>
            <a:r>
              <a:rPr lang="en-US" sz="2000" dirty="0"/>
              <a:t>, the variance of the linear combination </a:t>
            </a:r>
            <a:r>
              <a:rPr lang="en-US" sz="2000" b="1" dirty="0" err="1">
                <a:latin typeface="Times New Roman" panose="02020603050405020304" pitchFamily="18" charset="0"/>
                <a:cs typeface="Times New Roman" panose="02020603050405020304" pitchFamily="18" charset="0"/>
              </a:rPr>
              <a:t>a</a:t>
            </a:r>
            <a:r>
              <a:rPr lang="en-US" sz="2000" baseline="30000" dirty="0" err="1">
                <a:latin typeface="Times New Roman" panose="02020603050405020304" pitchFamily="18" charset="0"/>
                <a:cs typeface="Times New Roman" panose="02020603050405020304" pitchFamily="18" charset="0"/>
              </a:rPr>
              <a:t>T</a:t>
            </a:r>
            <a:r>
              <a:rPr lang="en-US" sz="2000" b="1" dirty="0" err="1">
                <a:latin typeface="Times New Roman" panose="02020603050405020304" pitchFamily="18" charset="0"/>
                <a:cs typeface="Times New Roman" panose="02020603050405020304" pitchFamily="18" charset="0"/>
              </a:rPr>
              <a:t>Z</a:t>
            </a:r>
            <a:r>
              <a:rPr lang="en-US" sz="2000" dirty="0"/>
              <a:t> is </a:t>
            </a:r>
          </a:p>
          <a:p>
            <a:pPr marL="0" indent="0">
              <a:buNone/>
            </a:pPr>
            <a:r>
              <a:rPr lang="en-US" sz="2000" dirty="0"/>
              <a:t>	</a:t>
            </a:r>
            <a:r>
              <a:rPr lang="en-US" sz="2000" b="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a:t>
            </a:r>
            <a:r>
              <a:rPr lang="en-US" sz="2000" baseline="30000" dirty="0" err="1">
                <a:latin typeface="Times New Roman" panose="02020603050405020304" pitchFamily="18" charset="0"/>
                <a:cs typeface="Times New Roman" panose="02020603050405020304" pitchFamily="18" charset="0"/>
              </a:rPr>
              <a:t>T</a:t>
            </a:r>
            <a:r>
              <a:rPr lang="en-US" sz="2000" b="1" dirty="0" err="1">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a</a:t>
            </a:r>
            <a:r>
              <a:rPr lang="en-US" sz="2000" baseline="30000" dirty="0" err="1">
                <a:latin typeface="Times New Roman" panose="02020603050405020304" pitchFamily="18" charset="0"/>
                <a:cs typeface="Times New Roman" panose="02020603050405020304" pitchFamily="18" charset="0"/>
              </a:rPr>
              <a:t>T</a:t>
            </a:r>
            <a:r>
              <a:rPr lang="en-US" sz="2000" b="1" dirty="0" err="1">
                <a:latin typeface="Times New Roman" panose="02020603050405020304" pitchFamily="18" charset="0"/>
                <a:cs typeface="Times New Roman" panose="02020603050405020304" pitchFamily="18" charset="0"/>
              </a:rPr>
              <a:t>Sa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62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Fisher Information Matrix</a:t>
            </a:r>
          </a:p>
        </p:txBody>
      </p:sp>
      <p:sp>
        <p:nvSpPr>
          <p:cNvPr id="3" name="Content Placeholder 2"/>
          <p:cNvSpPr>
            <a:spLocks noGrp="1"/>
          </p:cNvSpPr>
          <p:nvPr>
            <p:ph idx="1"/>
          </p:nvPr>
        </p:nvSpPr>
        <p:spPr/>
        <p:txBody>
          <a:bodyPr/>
          <a:lstStyle/>
          <a:p>
            <a:r>
              <a:rPr lang="en-US" dirty="0"/>
              <a:t>An alternative to bootstrapping for calculating the covariance matrix and SEs of estimated parameters</a:t>
            </a:r>
          </a:p>
          <a:p>
            <a:r>
              <a:rPr lang="en-US" dirty="0"/>
              <a:t>Often applicable with large sample size </a:t>
            </a:r>
            <a:r>
              <a:rPr lang="en-US" i="1" dirty="0">
                <a:latin typeface="Times New Roman" pitchFamily="18" charset="0"/>
                <a:cs typeface="Times New Roman" pitchFamily="18" charset="0"/>
              </a:rPr>
              <a:t>n</a:t>
            </a:r>
            <a:r>
              <a:rPr lang="en-US" dirty="0"/>
              <a:t> (“asymptotic” method) and a method of estimation that is similar to MLE</a:t>
            </a:r>
          </a:p>
          <a:p>
            <a:r>
              <a:rPr lang="en-US" dirty="0"/>
              <a:t>The Fisher info. matrix is</a:t>
            </a:r>
          </a:p>
          <a:p>
            <a:pPr marL="339725" marR="0" indent="0" algn="just">
              <a:spcBef>
                <a:spcPts val="2000"/>
              </a:spcBef>
              <a:spcAft>
                <a:spcPts val="0"/>
              </a:spcAft>
              <a:buNone/>
            </a:pPr>
            <a:r>
              <a:rPr lang="en-US" dirty="0">
                <a:ea typeface="Times New Roman"/>
              </a:rPr>
              <a:t>where </a:t>
            </a:r>
            <a:r>
              <a:rPr lang="en-US" i="1" dirty="0">
                <a:latin typeface="Times New Roman"/>
                <a:ea typeface="Times New Roman"/>
              </a:rPr>
              <a:t>l</a:t>
            </a:r>
            <a:r>
              <a:rPr lang="en-US" dirty="0">
                <a:latin typeface="Times New Roman"/>
                <a:ea typeface="Times New Roman"/>
              </a:rPr>
              <a:t>(</a:t>
            </a:r>
            <a:r>
              <a:rPr lang="en-US" b="1" dirty="0">
                <a:latin typeface="Symbol"/>
                <a:ea typeface="Times New Roman"/>
              </a:rPr>
              <a:t>q</a:t>
            </a:r>
            <a:r>
              <a:rPr lang="en-US" dirty="0">
                <a:latin typeface="Times New Roman"/>
                <a:ea typeface="Times New Roman"/>
              </a:rPr>
              <a:t>) = log</a:t>
            </a:r>
            <a:r>
              <a:rPr lang="en-US" sz="1200" dirty="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 "log-likelihood" </a:t>
            </a:r>
          </a:p>
          <a:p>
            <a:pPr marL="339725" indent="0">
              <a:spcBef>
                <a:spcPts val="1500"/>
              </a:spcBef>
              <a:buNone/>
            </a:pPr>
            <a:r>
              <a:rPr lang="en-US" dirty="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rPr>
              <a:t>q</a:t>
            </a:r>
            <a:r>
              <a:rPr lang="en-US" dirty="0">
                <a:latin typeface="Times New Roman"/>
                <a:ea typeface="Times New Roman"/>
              </a:rPr>
              <a:t>) </a:t>
            </a:r>
            <a:r>
              <a:rPr lang="en-US" dirty="0">
                <a:ea typeface="Times New Roman"/>
              </a:rPr>
              <a:t>=                 if </a:t>
            </a:r>
            <a:r>
              <a:rPr lang="en-US" dirty="0" err="1">
                <a:ea typeface="Times New Roman"/>
              </a:rPr>
              <a:t>obsvns</a:t>
            </a:r>
            <a:r>
              <a:rPr lang="en-US" dirty="0">
                <a:ea typeface="Times New Roman"/>
              </a:rPr>
              <a:t> in sample are independent)</a:t>
            </a:r>
            <a:endParaRPr lang="en-US" dirty="0"/>
          </a:p>
          <a:p>
            <a:pPr marL="339725" indent="0">
              <a:spcBef>
                <a:spcPts val="2000"/>
              </a:spcBef>
              <a:buNone/>
            </a:pPr>
            <a:r>
              <a:rPr lang="en-US" dirty="0"/>
              <a:t>Note: </a:t>
            </a:r>
            <a:r>
              <a:rPr lang="en-US" b="1" dirty="0">
                <a:latin typeface="Times New Roman"/>
                <a:ea typeface="Times New Roman"/>
              </a:rPr>
              <a:t>I</a:t>
            </a:r>
            <a:r>
              <a:rPr lang="en-US" dirty="0">
                <a:latin typeface="Times New Roman"/>
                <a:ea typeface="Times New Roman"/>
              </a:rPr>
              <a:t>(</a:t>
            </a:r>
            <a:r>
              <a:rPr lang="en-US" b="1" dirty="0">
                <a:latin typeface="Symbol"/>
                <a:ea typeface="Times New Roman"/>
              </a:rPr>
              <a:t>q</a:t>
            </a:r>
            <a:r>
              <a:rPr lang="en-US" dirty="0">
                <a:latin typeface="Times New Roman"/>
                <a:ea typeface="Times New Roman"/>
              </a:rPr>
              <a:t>) </a:t>
            </a:r>
            <a:r>
              <a:rPr lang="en-US" dirty="0"/>
              <a:t>is a </a:t>
            </a:r>
            <a:r>
              <a:rPr lang="en-US" i="1" dirty="0" err="1">
                <a:latin typeface="Times New Roman"/>
                <a:ea typeface="Times New Roman"/>
              </a:rPr>
              <a:t>p×p</a:t>
            </a:r>
            <a:r>
              <a:rPr lang="en-US" dirty="0">
                <a:ea typeface="Times New Roman"/>
              </a:rPr>
              <a:t> matrix with </a:t>
            </a:r>
            <a:r>
              <a:rPr lang="en-US" dirty="0">
                <a:latin typeface="Times New Roman"/>
                <a:ea typeface="Times New Roman"/>
              </a:rPr>
              <a:t>row-</a:t>
            </a:r>
            <a:r>
              <a:rPr lang="en-US" i="1" dirty="0">
                <a:latin typeface="Times New Roman"/>
                <a:ea typeface="Times New Roman"/>
              </a:rPr>
              <a:t>j</a:t>
            </a:r>
            <a:r>
              <a:rPr lang="en-US" dirty="0">
                <a:latin typeface="Times New Roman"/>
                <a:ea typeface="Times New Roman"/>
              </a:rPr>
              <a:t>, column-</a:t>
            </a:r>
            <a:r>
              <a:rPr lang="en-US" i="1" dirty="0">
                <a:latin typeface="Times New Roman"/>
                <a:ea typeface="Times New Roman"/>
              </a:rPr>
              <a:t>k</a:t>
            </a:r>
            <a:r>
              <a:rPr lang="en-US" dirty="0">
                <a:latin typeface="Times New Roman"/>
                <a:ea typeface="Times New Roman"/>
              </a:rPr>
              <a:t> </a:t>
            </a:r>
            <a:r>
              <a:rPr lang="en-US" dirty="0">
                <a:ea typeface="Times New Roman"/>
                <a:cs typeface="Times New Roman" pitchFamily="18" charset="0"/>
              </a:rPr>
              <a:t>element:</a:t>
            </a:r>
            <a:endParaRPr lang="en-US" dirty="0">
              <a:cs typeface="Times New Roman"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59305304"/>
              </p:ext>
            </p:extLst>
          </p:nvPr>
        </p:nvGraphicFramePr>
        <p:xfrm>
          <a:off x="4335254" y="2917825"/>
          <a:ext cx="2590800" cy="1066800"/>
        </p:xfrm>
        <a:graphic>
          <a:graphicData uri="http://schemas.openxmlformats.org/presentationml/2006/ole">
            <mc:AlternateContent xmlns:mc="http://schemas.openxmlformats.org/markup-compatibility/2006">
              <mc:Choice xmlns:v="urn:schemas-microsoft-com:vml" Requires="v">
                <p:oleObj name="Equation" r:id="rId2" imgW="1295280" imgH="533160" progId="Equation.3">
                  <p:embed/>
                </p:oleObj>
              </mc:Choice>
              <mc:Fallback>
                <p:oleObj name="Equation" r:id="rId2" imgW="1295280" imgH="533160" progId="Equation.3">
                  <p:embed/>
                  <p:pic>
                    <p:nvPicPr>
                      <p:cNvPr id="0" name="Object 1"/>
                      <p:cNvPicPr>
                        <a:picLocks noChangeAspect="1" noChangeArrowheads="1"/>
                      </p:cNvPicPr>
                      <p:nvPr/>
                    </p:nvPicPr>
                    <p:blipFill>
                      <a:blip r:embed="rId3"/>
                      <a:srcRect/>
                      <a:stretch>
                        <a:fillRect/>
                      </a:stretch>
                    </p:blipFill>
                    <p:spPr bwMode="auto">
                      <a:xfrm>
                        <a:off x="4335254" y="2917825"/>
                        <a:ext cx="2590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003540244"/>
              </p:ext>
            </p:extLst>
          </p:nvPr>
        </p:nvGraphicFramePr>
        <p:xfrm>
          <a:off x="2120807" y="4158957"/>
          <a:ext cx="1397000" cy="914400"/>
        </p:xfrm>
        <a:graphic>
          <a:graphicData uri="http://schemas.openxmlformats.org/presentationml/2006/ole">
            <mc:AlternateContent xmlns:mc="http://schemas.openxmlformats.org/markup-compatibility/2006">
              <mc:Choice xmlns:v="urn:schemas-microsoft-com:vml" Requires="v">
                <p:oleObj name="Equation" r:id="rId4" imgW="698500" imgH="457200" progId="Equation.3">
                  <p:embed/>
                </p:oleObj>
              </mc:Choice>
              <mc:Fallback>
                <p:oleObj name="Equation" r:id="rId4" imgW="698500" imgH="457200" progId="Equation.3">
                  <p:embed/>
                  <p:pic>
                    <p:nvPicPr>
                      <p:cNvPr id="0" name="Object 2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0807" y="4158957"/>
                        <a:ext cx="139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102117696"/>
              </p:ext>
            </p:extLst>
          </p:nvPr>
        </p:nvGraphicFramePr>
        <p:xfrm>
          <a:off x="2591076" y="5538652"/>
          <a:ext cx="3962400" cy="1066800"/>
        </p:xfrm>
        <a:graphic>
          <a:graphicData uri="http://schemas.openxmlformats.org/presentationml/2006/ole">
            <mc:AlternateContent xmlns:mc="http://schemas.openxmlformats.org/markup-compatibility/2006">
              <mc:Choice xmlns:v="urn:schemas-microsoft-com:vml" Requires="v">
                <p:oleObj name="Equation" r:id="rId6" imgW="1981080" imgH="533160" progId="Equation.3">
                  <p:embed/>
                </p:oleObj>
              </mc:Choice>
              <mc:Fallback>
                <p:oleObj name="Equation" r:id="rId6" imgW="1981080" imgH="533160" progId="Equation.3">
                  <p:embed/>
                  <p:pic>
                    <p:nvPicPr>
                      <p:cNvPr id="0" name="Object 238"/>
                      <p:cNvPicPr>
                        <a:picLocks noChangeAspect="1" noChangeArrowheads="1"/>
                      </p:cNvPicPr>
                      <p:nvPr/>
                    </p:nvPicPr>
                    <p:blipFill>
                      <a:blip r:embed="rId7"/>
                      <a:srcRect/>
                      <a:stretch>
                        <a:fillRect/>
                      </a:stretch>
                    </p:blipFill>
                    <p:spPr bwMode="auto">
                      <a:xfrm>
                        <a:off x="2591076" y="5538652"/>
                        <a:ext cx="3962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988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Estimating </a:t>
            </a:r>
            <a:r>
              <a:rPr lang="en-US" i="1" dirty="0">
                <a:latin typeface="Symbol" pitchFamily="18" charset="2"/>
              </a:rPr>
              <a:t>m</a:t>
            </a:r>
            <a:r>
              <a:rPr lang="en-US" dirty="0"/>
              <a:t> and </a:t>
            </a:r>
            <a:r>
              <a:rPr lang="en-US" i="1" dirty="0">
                <a:latin typeface="Symbol" pitchFamily="18" charset="2"/>
              </a:rPr>
              <a:t>s</a:t>
            </a:r>
            <a:r>
              <a:rPr lang="en-US" dirty="0"/>
              <a:t> for a Normal Pop.</a:t>
            </a:r>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a:latin typeface="Times New Roman"/>
                <a:ea typeface="Times New Roman"/>
              </a:rPr>
              <a:t>data:   </a:t>
            </a:r>
            <a:r>
              <a:rPr lang="en-US" b="1" dirty="0">
                <a:latin typeface="Times New Roman"/>
                <a:ea typeface="Times New Roman"/>
              </a:rPr>
              <a:t>Y</a:t>
            </a:r>
            <a:r>
              <a:rPr lang="en-US" dirty="0">
                <a:latin typeface="Times New Roman"/>
                <a:ea typeface="Times New Roman"/>
              </a:rPr>
              <a:t> =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(suppose </a:t>
            </a:r>
            <a:r>
              <a:rPr lang="en-US" dirty="0" err="1">
                <a:latin typeface="Times New Roman"/>
                <a:ea typeface="Times New Roman"/>
              </a:rPr>
              <a:t>i.i.d</a:t>
            </a:r>
            <a:r>
              <a:rPr lang="en-US" dirty="0">
                <a:latin typeface="Times New Roman"/>
                <a:ea typeface="Times New Roman"/>
              </a:rPr>
              <a:t>. sample)</a:t>
            </a:r>
          </a:p>
          <a:p>
            <a:pPr marL="0" marR="0" indent="0" algn="just">
              <a:spcBef>
                <a:spcPts val="0"/>
              </a:spcBef>
              <a:spcAft>
                <a:spcPts val="0"/>
              </a:spcAft>
              <a:buNone/>
            </a:pPr>
            <a:r>
              <a:rPr lang="en-US" dirty="0">
                <a:latin typeface="Times New Roman"/>
                <a:ea typeface="Times New Roman"/>
              </a:rPr>
              <a:t>model: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a:t>
            </a:r>
            <a:r>
              <a:rPr lang="en-US" i="1" dirty="0">
                <a:latin typeface="Symbol"/>
                <a:ea typeface="Times New Roman"/>
              </a:rPr>
              <a:t>m</a:t>
            </a:r>
            <a:r>
              <a:rPr lang="en-US" dirty="0">
                <a:latin typeface="Times New Roman"/>
                <a:ea typeface="Times New Roman"/>
              </a:rPr>
              <a:t>,</a:t>
            </a:r>
            <a:r>
              <a:rPr lang="en-US" i="1" dirty="0">
                <a:latin typeface="Symbol"/>
                <a:ea typeface="Times New Roman"/>
              </a:rPr>
              <a:t>s</a:t>
            </a:r>
            <a:r>
              <a:rPr lang="en-US" baseline="30000" dirty="0">
                <a:latin typeface="Times New Roman"/>
                <a:ea typeface="Times New Roman"/>
              </a:rPr>
              <a:t>2</a:t>
            </a:r>
            <a:r>
              <a:rPr lang="en-US" dirty="0">
                <a:latin typeface="Times New Roman"/>
                <a:ea typeface="Times New Roman"/>
              </a:rPr>
              <a:t>)</a:t>
            </a:r>
          </a:p>
          <a:p>
            <a:pPr marL="0" marR="0" indent="0" algn="just">
              <a:spcBef>
                <a:spcPts val="0"/>
              </a:spcBef>
              <a:spcAft>
                <a:spcPts val="0"/>
              </a:spcAft>
              <a:buNone/>
            </a:pPr>
            <a:r>
              <a:rPr lang="en-US" dirty="0">
                <a:latin typeface="Times New Roman"/>
                <a:ea typeface="Times New Roman"/>
              </a:rPr>
              <a:t>parameters: </a:t>
            </a:r>
            <a:r>
              <a:rPr lang="en-US" b="1" dirty="0">
                <a:latin typeface="Symbol"/>
                <a:ea typeface="Times New Roman"/>
              </a:rPr>
              <a:t>q</a:t>
            </a:r>
            <a:r>
              <a:rPr lang="en-US" dirty="0">
                <a:latin typeface="Times New Roman"/>
                <a:ea typeface="Times New Roman"/>
              </a:rPr>
              <a:t> = {</a:t>
            </a:r>
            <a:r>
              <a:rPr lang="en-US" i="1" dirty="0">
                <a:latin typeface="Symbol"/>
                <a:ea typeface="Times New Roman"/>
              </a:rPr>
              <a:t>m</a:t>
            </a:r>
            <a:r>
              <a:rPr lang="en-US" dirty="0">
                <a:latin typeface="Times New Roman"/>
                <a:ea typeface="Times New Roman"/>
              </a:rPr>
              <a:t>, </a:t>
            </a:r>
            <a:r>
              <a:rPr lang="en-US" i="1" dirty="0">
                <a:latin typeface="Symbol"/>
                <a:ea typeface="Times New Roman"/>
              </a:rPr>
              <a:t>s</a:t>
            </a:r>
            <a:r>
              <a:rPr lang="en-US" dirty="0">
                <a:latin typeface="Times New Roman"/>
                <a:ea typeface="Times New Roman"/>
              </a:rPr>
              <a:t>} (</a:t>
            </a:r>
            <a:r>
              <a:rPr lang="en-US" i="1" dirty="0">
                <a:latin typeface="Times New Roman"/>
                <a:ea typeface="Times New Roman"/>
              </a:rPr>
              <a:t>p</a:t>
            </a:r>
            <a:r>
              <a:rPr lang="en-US" dirty="0">
                <a:latin typeface="Times New Roman"/>
                <a:ea typeface="Times New Roman"/>
              </a:rPr>
              <a:t> = 2) </a:t>
            </a: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marginal </a:t>
            </a:r>
            <a:r>
              <a:rPr lang="en-US" dirty="0" err="1">
                <a:latin typeface="Times New Roman"/>
                <a:ea typeface="Times New Roman"/>
              </a:rPr>
              <a:t>pdf</a:t>
            </a:r>
            <a:r>
              <a:rPr lang="en-US" dirty="0">
                <a:latin typeface="Times New Roman"/>
                <a:ea typeface="Times New Roman"/>
              </a:rPr>
              <a:t> of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i="1" dirty="0" err="1">
                <a:latin typeface="Symbol"/>
                <a:ea typeface="Times New Roman"/>
              </a:rPr>
              <a:t>m</a:t>
            </a:r>
            <a:r>
              <a:rPr lang="en-US" dirty="0" err="1">
                <a:latin typeface="Times New Roman"/>
                <a:ea typeface="Times New Roman"/>
              </a:rPr>
              <a:t>,</a:t>
            </a:r>
            <a:r>
              <a:rPr lang="en-US" i="1" dirty="0" err="1">
                <a:latin typeface="Symbol"/>
                <a:ea typeface="Times New Roman"/>
              </a:rPr>
              <a:t>s</a:t>
            </a:r>
            <a:r>
              <a:rPr lang="en-US" dirty="0">
                <a:latin typeface="Times New Roman"/>
                <a:ea typeface="Times New Roman"/>
              </a:rPr>
              <a:t>) =  </a:t>
            </a:r>
          </a:p>
          <a:p>
            <a:pPr marL="0" marR="0" indent="0" algn="just">
              <a:spcBef>
                <a:spcPts val="0"/>
              </a:spcBef>
              <a:spcAft>
                <a:spcPts val="0"/>
              </a:spcAft>
              <a:buNone/>
            </a:pPr>
            <a:r>
              <a:rPr lang="en-US" dirty="0">
                <a:latin typeface="Times New Roman"/>
                <a:ea typeface="Times New Roman"/>
              </a:rPr>
              <a:t> </a:t>
            </a:r>
          </a:p>
          <a:p>
            <a:pPr marL="0" indent="0">
              <a:buNone/>
            </a:pPr>
            <a:endParaRPr lang="en-US" dirty="0">
              <a:latin typeface="Times New Roman"/>
              <a:ea typeface="Times New Roman"/>
            </a:endParaRPr>
          </a:p>
          <a:p>
            <a:pPr marL="0" indent="0">
              <a:buNone/>
            </a:pPr>
            <a:r>
              <a:rPr lang="en-US" dirty="0">
                <a:latin typeface="Times New Roman"/>
                <a:ea typeface="Times New Roman"/>
              </a:rPr>
              <a:t>joint </a:t>
            </a:r>
            <a:r>
              <a:rPr lang="en-US" dirty="0" err="1">
                <a:latin typeface="Times New Roman"/>
                <a:ea typeface="Times New Roman"/>
              </a:rPr>
              <a:t>pdf</a:t>
            </a:r>
            <a:r>
              <a:rPr lang="en-US" dirty="0">
                <a:latin typeface="Times New Roman"/>
                <a:ea typeface="Times New Roman"/>
              </a:rPr>
              <a:t> of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(aka likelihood function):</a:t>
            </a:r>
          </a:p>
          <a:p>
            <a:pPr marL="0" indent="0">
              <a:buNone/>
            </a:pPr>
            <a:endParaRPr lang="en-US" dirty="0">
              <a:latin typeface="Times New Roman"/>
            </a:endParaRPr>
          </a:p>
          <a:p>
            <a:pPr marL="0" indent="0">
              <a:buNone/>
            </a:pPr>
            <a:r>
              <a:rPr lang="en-US" dirty="0">
                <a:latin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i="1" dirty="0" err="1">
                <a:latin typeface="Symbol"/>
                <a:ea typeface="Times New Roman"/>
                <a:cs typeface="Times New Roman"/>
              </a:rPr>
              <a:t>m</a:t>
            </a:r>
            <a:r>
              <a:rPr lang="en-US" dirty="0" err="1">
                <a:latin typeface="Times New Roman"/>
                <a:ea typeface="Times New Roman"/>
              </a:rPr>
              <a:t>,</a:t>
            </a:r>
            <a:r>
              <a:rPr lang="en-US" i="1" dirty="0" err="1">
                <a:latin typeface="Symbol"/>
                <a:ea typeface="Times New Roman"/>
                <a:cs typeface="Times New Roman"/>
              </a:rPr>
              <a:t>s</a:t>
            </a:r>
            <a:r>
              <a:rPr lang="en-US" dirty="0">
                <a:latin typeface="Times New Roman"/>
                <a:ea typeface="Times New Roman"/>
              </a:rPr>
              <a:t>) =</a:t>
            </a:r>
          </a:p>
          <a:p>
            <a:pPr marL="0" indent="0">
              <a:buNone/>
            </a:pPr>
            <a:endParaRPr lang="en-US" dirty="0">
              <a:latin typeface="Times New Roman"/>
            </a:endParaRPr>
          </a:p>
          <a:p>
            <a:pPr marL="0" indent="0">
              <a:buNone/>
            </a:pPr>
            <a:endParaRPr lang="en-US" dirty="0"/>
          </a:p>
          <a:p>
            <a:pPr marL="0" indent="0">
              <a:buNone/>
            </a:pPr>
            <a:r>
              <a:rPr lang="en-US" dirty="0"/>
              <a:t>What are the MLEs of </a:t>
            </a:r>
            <a:r>
              <a:rPr lang="en-US" i="1" dirty="0">
                <a:latin typeface="Symbol"/>
                <a:ea typeface="Times New Roman"/>
                <a:cs typeface="Times New Roman"/>
              </a:rPr>
              <a:t>m</a:t>
            </a:r>
            <a:r>
              <a:rPr lang="en-US" dirty="0"/>
              <a:t> and </a:t>
            </a:r>
            <a:r>
              <a:rPr lang="en-US" i="1" dirty="0">
                <a:latin typeface="Symbol"/>
                <a:ea typeface="Times New Roman"/>
                <a:cs typeface="Times New Roman"/>
              </a:rPr>
              <a:t>s</a:t>
            </a:r>
            <a:r>
              <a:rPr lang="en-US" dirty="0"/>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74364121"/>
              </p:ext>
            </p:extLst>
          </p:nvPr>
        </p:nvGraphicFramePr>
        <p:xfrm>
          <a:off x="1972489" y="4598127"/>
          <a:ext cx="6527800" cy="990600"/>
        </p:xfrm>
        <a:graphic>
          <a:graphicData uri="http://schemas.openxmlformats.org/presentationml/2006/ole">
            <mc:AlternateContent xmlns:mc="http://schemas.openxmlformats.org/markup-compatibility/2006">
              <mc:Choice xmlns:v="urn:schemas-microsoft-com:vml" Requires="v">
                <p:oleObj name="Equation" r:id="rId2" imgW="3263900" imgH="495300" progId="Equation.3">
                  <p:embed/>
                </p:oleObj>
              </mc:Choice>
              <mc:Fallback>
                <p:oleObj name="Equation" r:id="rId2" imgW="3263900" imgH="495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489" y="4598127"/>
                        <a:ext cx="6527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39026258"/>
              </p:ext>
            </p:extLst>
          </p:nvPr>
        </p:nvGraphicFramePr>
        <p:xfrm>
          <a:off x="4572000" y="2442753"/>
          <a:ext cx="3554458" cy="964782"/>
        </p:xfrm>
        <a:graphic>
          <a:graphicData uri="http://schemas.openxmlformats.org/presentationml/2006/ole">
            <mc:AlternateContent xmlns:mc="http://schemas.openxmlformats.org/markup-compatibility/2006">
              <mc:Choice xmlns:v="urn:schemas-microsoft-com:vml" Requires="v">
                <p:oleObj name="Equation" r:id="rId4" imgW="1777229" imgH="482391" progId="Equation.3">
                  <p:embed/>
                </p:oleObj>
              </mc:Choice>
              <mc:Fallback>
                <p:oleObj name="Equation" r:id="rId4" imgW="1777229" imgH="48239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442753"/>
                        <a:ext cx="3554458" cy="96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3796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Fisher Information Matrix is Important</a:t>
            </a:r>
          </a:p>
        </p:txBody>
      </p:sp>
      <p:sp>
        <p:nvSpPr>
          <p:cNvPr id="3" name="Content Placeholder 2"/>
          <p:cNvSpPr>
            <a:spLocks noGrp="1"/>
          </p:cNvSpPr>
          <p:nvPr>
            <p:ph idx="1"/>
          </p:nvPr>
        </p:nvSpPr>
        <p:spPr/>
        <p:txBody>
          <a:bodyPr/>
          <a:lstStyle/>
          <a:p>
            <a:pPr marL="0" indent="0">
              <a:buNone/>
            </a:pPr>
            <a:r>
              <a:rPr lang="en-US" dirty="0"/>
              <a:t>Under fairly general conditions, for large </a:t>
            </a:r>
            <a:r>
              <a:rPr lang="en-US" i="1" dirty="0">
                <a:latin typeface="Times New Roman" pitchFamily="18" charset="0"/>
                <a:cs typeface="Times New Roman" pitchFamily="18" charset="0"/>
              </a:rPr>
              <a:t>n</a:t>
            </a:r>
            <a:r>
              <a:rPr lang="en-US" dirty="0"/>
              <a:t>, the MLE of </a:t>
            </a:r>
            <a:r>
              <a:rPr lang="en-US" b="1" dirty="0">
                <a:latin typeface="Symbol" pitchFamily="18" charset="2"/>
              </a:rPr>
              <a:t>q</a:t>
            </a:r>
            <a:r>
              <a:rPr lang="en-US" dirty="0"/>
              <a:t> is approximately multivariate normal:</a:t>
            </a:r>
          </a:p>
          <a:p>
            <a:pPr marL="0" indent="0">
              <a:spcBef>
                <a:spcPts val="2000"/>
              </a:spcBef>
              <a:buNone/>
            </a:pPr>
            <a:r>
              <a:rPr lang="en-US" dirty="0"/>
              <a:t>In other words:</a:t>
            </a:r>
          </a:p>
          <a:p>
            <a:pPr marL="577850">
              <a:spcBef>
                <a:spcPts val="1500"/>
              </a:spcBef>
            </a:pPr>
            <a:r>
              <a:rPr lang="en-US" dirty="0"/>
              <a:t>             (MLEs are approximately unbiased)</a:t>
            </a:r>
          </a:p>
          <a:p>
            <a:pPr marL="234950" indent="0">
              <a:buNone/>
            </a:pPr>
            <a:endParaRPr lang="en-US" dirty="0"/>
          </a:p>
          <a:p>
            <a:pPr marL="577850">
              <a:spcBef>
                <a:spcPts val="2000"/>
              </a:spcBef>
            </a:pPr>
            <a:r>
              <a:rPr lang="en-US" dirty="0"/>
              <a:t>  </a:t>
            </a:r>
          </a:p>
          <a:p>
            <a:pPr marL="234950" indent="0">
              <a:buNone/>
            </a:pPr>
            <a:endParaRPr lang="en-US" dirty="0"/>
          </a:p>
          <a:p>
            <a:pPr marL="577850">
              <a:spcBef>
                <a:spcPts val="1500"/>
              </a:spcBef>
            </a:pPr>
            <a:r>
              <a:rPr lang="en-US" dirty="0"/>
              <a:t>Hence, each      is approximately normally distributed with mean approximately equal the true parameter </a:t>
            </a:r>
            <a:r>
              <a:rPr lang="en-US" i="1" dirty="0" err="1">
                <a:latin typeface="Symbol"/>
                <a:ea typeface="Times New Roman"/>
                <a:cs typeface="Times New Roman"/>
              </a:rPr>
              <a:t>q</a:t>
            </a:r>
            <a:r>
              <a:rPr lang="en-US" i="1" baseline="-25000" dirty="0" err="1">
                <a:latin typeface="Times New Roman"/>
                <a:ea typeface="Times New Roman"/>
              </a:rPr>
              <a:t>j</a:t>
            </a:r>
            <a:r>
              <a:rPr lang="en-US" dirty="0"/>
              <a:t> (unbiased) and standard deviation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95994681"/>
              </p:ext>
            </p:extLst>
          </p:nvPr>
        </p:nvGraphicFramePr>
        <p:xfrm>
          <a:off x="1021036" y="2755264"/>
          <a:ext cx="1066800" cy="482600"/>
        </p:xfrm>
        <a:graphic>
          <a:graphicData uri="http://schemas.openxmlformats.org/presentationml/2006/ole">
            <mc:AlternateContent xmlns:mc="http://schemas.openxmlformats.org/markup-compatibility/2006">
              <mc:Choice xmlns:v="urn:schemas-microsoft-com:vml" Requires="v">
                <p:oleObj name="Equation" r:id="rId2" imgW="533160" imgH="241200" progId="Equation.3">
                  <p:embed/>
                </p:oleObj>
              </mc:Choice>
              <mc:Fallback>
                <p:oleObj name="Equation" r:id="rId2" imgW="533160" imgH="241200" progId="Equation.3">
                  <p:embed/>
                  <p:pic>
                    <p:nvPicPr>
                      <p:cNvPr id="0" name=""/>
                      <p:cNvPicPr>
                        <a:picLocks noChangeAspect="1" noChangeArrowheads="1"/>
                      </p:cNvPicPr>
                      <p:nvPr/>
                    </p:nvPicPr>
                    <p:blipFill>
                      <a:blip r:embed="rId3"/>
                      <a:srcRect/>
                      <a:stretch>
                        <a:fillRect/>
                      </a:stretch>
                    </p:blipFill>
                    <p:spPr bwMode="auto">
                      <a:xfrm>
                        <a:off x="1021036" y="2755264"/>
                        <a:ext cx="1066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78884392"/>
              </p:ext>
            </p:extLst>
          </p:nvPr>
        </p:nvGraphicFramePr>
        <p:xfrm>
          <a:off x="5272636" y="1528963"/>
          <a:ext cx="2183760" cy="583920"/>
        </p:xfrm>
        <a:graphic>
          <a:graphicData uri="http://schemas.openxmlformats.org/presentationml/2006/ole">
            <mc:AlternateContent xmlns:mc="http://schemas.openxmlformats.org/markup-compatibility/2006">
              <mc:Choice xmlns:v="urn:schemas-microsoft-com:vml" Requires="v">
                <p:oleObj name="Equation" r:id="rId4" imgW="1091880" imgH="291960" progId="Equation.3">
                  <p:embed/>
                </p:oleObj>
              </mc:Choice>
              <mc:Fallback>
                <p:oleObj name="Equation" r:id="rId4" imgW="1091880" imgH="291960" progId="Equation.3">
                  <p:embed/>
                  <p:pic>
                    <p:nvPicPr>
                      <p:cNvPr id="0" name=""/>
                      <p:cNvPicPr>
                        <a:picLocks noChangeAspect="1" noChangeArrowheads="1"/>
                      </p:cNvPicPr>
                      <p:nvPr/>
                    </p:nvPicPr>
                    <p:blipFill>
                      <a:blip r:embed="rId5"/>
                      <a:srcRect/>
                      <a:stretch>
                        <a:fillRect/>
                      </a:stretch>
                    </p:blipFill>
                    <p:spPr bwMode="auto">
                      <a:xfrm>
                        <a:off x="5272636" y="1528963"/>
                        <a:ext cx="2183760" cy="583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654319362"/>
              </p:ext>
            </p:extLst>
          </p:nvPr>
        </p:nvGraphicFramePr>
        <p:xfrm>
          <a:off x="1054826" y="3331026"/>
          <a:ext cx="6000750" cy="1447800"/>
        </p:xfrm>
        <a:graphic>
          <a:graphicData uri="http://schemas.openxmlformats.org/presentationml/2006/ole">
            <mc:AlternateContent xmlns:mc="http://schemas.openxmlformats.org/markup-compatibility/2006">
              <mc:Choice xmlns:v="urn:schemas-microsoft-com:vml" Requires="v">
                <p:oleObj name="Equation" r:id="rId6" imgW="4000500" imgH="965200" progId="Equation.3">
                  <p:embed/>
                </p:oleObj>
              </mc:Choice>
              <mc:Fallback>
                <p:oleObj name="Equation" r:id="rId6" imgW="4000500" imgH="965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4826" y="3331026"/>
                        <a:ext cx="60007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592313755"/>
              </p:ext>
            </p:extLst>
          </p:nvPr>
        </p:nvGraphicFramePr>
        <p:xfrm>
          <a:off x="5730875" y="5530850"/>
          <a:ext cx="2422525" cy="620713"/>
        </p:xfrm>
        <a:graphic>
          <a:graphicData uri="http://schemas.openxmlformats.org/presentationml/2006/ole">
            <mc:AlternateContent xmlns:mc="http://schemas.openxmlformats.org/markup-compatibility/2006">
              <mc:Choice xmlns:v="urn:schemas-microsoft-com:vml" Requires="v">
                <p:oleObj name="Equation" r:id="rId8" imgW="1384200" imgH="355320" progId="Equation.3">
                  <p:embed/>
                </p:oleObj>
              </mc:Choice>
              <mc:Fallback>
                <p:oleObj name="Equation" r:id="rId8" imgW="1384200" imgH="355320" progId="Equation.3">
                  <p:embed/>
                  <p:pic>
                    <p:nvPicPr>
                      <p:cNvPr id="0" name="Object 32"/>
                      <p:cNvPicPr>
                        <a:picLocks noChangeAspect="1" noChangeArrowheads="1"/>
                      </p:cNvPicPr>
                      <p:nvPr/>
                    </p:nvPicPr>
                    <p:blipFill>
                      <a:blip r:embed="rId9"/>
                      <a:srcRect/>
                      <a:stretch>
                        <a:fillRect/>
                      </a:stretch>
                    </p:blipFill>
                    <p:spPr bwMode="auto">
                      <a:xfrm>
                        <a:off x="5730875" y="5530850"/>
                        <a:ext cx="24225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095229690"/>
              </p:ext>
            </p:extLst>
          </p:nvPr>
        </p:nvGraphicFramePr>
        <p:xfrm>
          <a:off x="2881850" y="4856390"/>
          <a:ext cx="355600" cy="444500"/>
        </p:xfrm>
        <a:graphic>
          <a:graphicData uri="http://schemas.openxmlformats.org/presentationml/2006/ole">
            <mc:AlternateContent xmlns:mc="http://schemas.openxmlformats.org/markup-compatibility/2006">
              <mc:Choice xmlns:v="urn:schemas-microsoft-com:vml" Requires="v">
                <p:oleObj name="Equation" r:id="rId10" imgW="203040" imgH="253800" progId="Equation.3">
                  <p:embed/>
                </p:oleObj>
              </mc:Choice>
              <mc:Fallback>
                <p:oleObj name="Equation" r:id="rId10" imgW="203040" imgH="253800" progId="Equation.3">
                  <p:embed/>
                  <p:pic>
                    <p:nvPicPr>
                      <p:cNvPr id="0" name=""/>
                      <p:cNvPicPr>
                        <a:picLocks noChangeAspect="1" noChangeArrowheads="1"/>
                      </p:cNvPicPr>
                      <p:nvPr/>
                    </p:nvPicPr>
                    <p:blipFill>
                      <a:blip r:embed="rId11"/>
                      <a:srcRect/>
                      <a:stretch>
                        <a:fillRect/>
                      </a:stretch>
                    </p:blipFill>
                    <p:spPr bwMode="auto">
                      <a:xfrm>
                        <a:off x="2881850" y="4856390"/>
                        <a:ext cx="355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2693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Fisher Info. for Linear Regression</a:t>
            </a:r>
          </a:p>
        </p:txBody>
      </p:sp>
      <p:sp>
        <p:nvSpPr>
          <p:cNvPr id="3" name="Content Placeholder 2"/>
          <p:cNvSpPr>
            <a:spLocks noGrp="1"/>
          </p:cNvSpPr>
          <p:nvPr>
            <p:ph idx="1"/>
          </p:nvPr>
        </p:nvSpPr>
        <p:spPr/>
        <p:txBody>
          <a:bodyPr/>
          <a:lstStyle/>
          <a:p>
            <a:pPr marL="0" marR="0" indent="0" algn="just">
              <a:spcBef>
                <a:spcPts val="1000"/>
              </a:spcBef>
              <a:spcAft>
                <a:spcPts val="0"/>
              </a:spcAft>
              <a:buNone/>
            </a:pP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b</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t>
            </a:r>
            <a:r>
              <a:rPr lang="en-US" i="1" dirty="0">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a:latin typeface="Times New Roman"/>
                <a:ea typeface="Times New Roman"/>
              </a:rPr>
              <a:t>) </a:t>
            </a:r>
          </a:p>
          <a:p>
            <a:pPr marL="0" marR="0" indent="0" algn="just">
              <a:spcBef>
                <a:spcPts val="1000"/>
              </a:spcBef>
              <a:spcAft>
                <a:spcPts val="0"/>
              </a:spcAft>
              <a:buNone/>
            </a:pPr>
            <a:r>
              <a:rPr lang="en-US" dirty="0">
                <a:latin typeface="Times New Roman"/>
                <a:ea typeface="Times New Roman"/>
              </a:rPr>
              <a:t>   with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b</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0</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1</a:t>
            </a:r>
            <a:r>
              <a:rPr lang="en-US" i="1" dirty="0">
                <a:latin typeface="Times New Roman"/>
                <a:ea typeface="Times New Roman"/>
              </a:rPr>
              <a:t>x</a:t>
            </a:r>
            <a:r>
              <a:rPr lang="en-US" i="1" baseline="-25000"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 + . . . + </a:t>
            </a:r>
            <a:r>
              <a:rPr lang="en-US" i="1" dirty="0" err="1">
                <a:latin typeface="Symbol"/>
                <a:ea typeface="Times New Roman"/>
              </a:rPr>
              <a:t>b</a:t>
            </a:r>
            <a:r>
              <a:rPr lang="en-US" i="1" baseline="-25000" dirty="0" err="1">
                <a:latin typeface="Times New Roman"/>
                <a:ea typeface="Times New Roman"/>
              </a:rPr>
              <a:t>k</a:t>
            </a:r>
            <a:r>
              <a:rPr lang="en-US" i="1" dirty="0" err="1">
                <a:latin typeface="Times New Roman"/>
                <a:ea typeface="Times New Roman"/>
              </a:rPr>
              <a:t>x</a:t>
            </a:r>
            <a:r>
              <a:rPr lang="en-US" i="1" baseline="-25000" dirty="0" err="1">
                <a:latin typeface="Times New Roman"/>
                <a:ea typeface="Times New Roman"/>
              </a:rPr>
              <a:t>ik</a:t>
            </a:r>
            <a:r>
              <a:rPr lang="en-US" dirty="0">
                <a:latin typeface="Times New Roman"/>
                <a:ea typeface="Times New Roman"/>
              </a:rPr>
              <a:t> = </a:t>
            </a:r>
            <a:r>
              <a:rPr lang="en-US" b="1" dirty="0" err="1">
                <a:latin typeface="Symbol"/>
                <a:ea typeface="Times New Roman"/>
              </a:rPr>
              <a:t>b</a:t>
            </a:r>
            <a:r>
              <a:rPr lang="en-US" i="1" baseline="30000" dirty="0" err="1">
                <a:latin typeface="Times New Roman"/>
                <a:ea typeface="Times New Roman"/>
              </a:rPr>
              <a:t>T</a:t>
            </a:r>
            <a:r>
              <a:rPr lang="en-US" b="1" dirty="0" err="1">
                <a:latin typeface="Times New Roman"/>
                <a:ea typeface="Times New Roman"/>
              </a:rPr>
              <a:t>x</a:t>
            </a:r>
            <a:r>
              <a:rPr lang="en-US" i="1" baseline="-25000" dirty="0" err="1">
                <a:latin typeface="Times New Roman"/>
                <a:ea typeface="Times New Roman"/>
              </a:rPr>
              <a:t>i</a:t>
            </a:r>
            <a:endParaRPr lang="en-US" dirty="0">
              <a:latin typeface="Times New Roman"/>
              <a:ea typeface="Times New Roman"/>
            </a:endParaRPr>
          </a:p>
          <a:p>
            <a:pPr marL="0" marR="0" indent="0" algn="just">
              <a:spcBef>
                <a:spcPts val="1000"/>
              </a:spcBef>
              <a:spcAft>
                <a:spcPts val="0"/>
              </a:spcAft>
              <a:buNone/>
            </a:pPr>
            <a:r>
              <a:rPr lang="en-US" dirty="0">
                <a:latin typeface="Times New Roman"/>
                <a:ea typeface="Times New Roman"/>
              </a:rPr>
              <a:t>   and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 </a:t>
            </a:r>
            <a:r>
              <a:rPr lang="en-US" i="1" dirty="0">
                <a:latin typeface="Times New Roman"/>
                <a:ea typeface="Times New Roman"/>
              </a:rPr>
              <a:t>NID</a:t>
            </a:r>
            <a:r>
              <a:rPr lang="en-US" dirty="0">
                <a:latin typeface="Times New Roman"/>
                <a:ea typeface="Times New Roman"/>
              </a:rPr>
              <a:t>(0,</a:t>
            </a:r>
            <a:r>
              <a:rPr lang="en-US" i="1" dirty="0">
                <a:latin typeface="Symbol"/>
                <a:ea typeface="Times New Roman"/>
              </a:rPr>
              <a:t>s</a:t>
            </a:r>
            <a:r>
              <a:rPr lang="en-US" baseline="30000" dirty="0">
                <a:latin typeface="Times New Roman"/>
                <a:ea typeface="Times New Roman"/>
              </a:rPr>
              <a:t>2</a:t>
            </a:r>
            <a:r>
              <a:rPr lang="en-US" dirty="0">
                <a:latin typeface="Times New Roman"/>
                <a:ea typeface="Times New Roman"/>
              </a:rPr>
              <a:t>) </a:t>
            </a:r>
          </a:p>
          <a:p>
            <a:pPr marL="0" marR="0" indent="0" algn="just">
              <a:spcBef>
                <a:spcPts val="1000"/>
              </a:spcBef>
              <a:spcAft>
                <a:spcPts val="0"/>
              </a:spcAft>
              <a:buNone/>
            </a:pPr>
            <a:r>
              <a:rPr lang="en-US" dirty="0">
                <a:latin typeface="Times New Roman"/>
                <a:ea typeface="Times New Roman"/>
              </a:rPr>
              <a:t>parameters: </a:t>
            </a:r>
            <a:r>
              <a:rPr lang="en-US" b="1" dirty="0">
                <a:latin typeface="Symbol"/>
                <a:ea typeface="Times New Roman"/>
              </a:rPr>
              <a:t>q</a:t>
            </a:r>
            <a:r>
              <a:rPr lang="en-US" dirty="0">
                <a:latin typeface="Times New Roman"/>
                <a:ea typeface="Times New Roman"/>
              </a:rPr>
              <a:t> = </a:t>
            </a:r>
            <a:r>
              <a:rPr lang="en-US" b="1" dirty="0">
                <a:latin typeface="Symbol"/>
                <a:ea typeface="Times New Roman"/>
              </a:rPr>
              <a:t>b</a:t>
            </a:r>
            <a:r>
              <a:rPr lang="en-US" dirty="0">
                <a:latin typeface="Times New Roman"/>
                <a:ea typeface="Times New Roman"/>
              </a:rPr>
              <a:t> = [</a:t>
            </a:r>
            <a:r>
              <a:rPr lang="en-US" i="1" dirty="0">
                <a:latin typeface="Symbol"/>
                <a:ea typeface="Times New Roman"/>
              </a:rPr>
              <a:t>b</a:t>
            </a:r>
            <a:r>
              <a:rPr lang="en-US" baseline="-25000" dirty="0">
                <a:latin typeface="Times New Roman"/>
                <a:ea typeface="Times New Roman"/>
              </a:rPr>
              <a:t>0</a:t>
            </a:r>
            <a:r>
              <a:rPr lang="en-US" dirty="0">
                <a:latin typeface="Times New Roman"/>
                <a:ea typeface="Times New Roman"/>
              </a:rPr>
              <a:t>, </a:t>
            </a:r>
            <a:r>
              <a:rPr lang="en-US" i="1" dirty="0">
                <a:latin typeface="Symbol"/>
                <a:ea typeface="Times New Roman"/>
              </a:rPr>
              <a:t>b</a:t>
            </a:r>
            <a:r>
              <a:rPr lang="en-US" baseline="-25000" dirty="0">
                <a:latin typeface="Times New Roman"/>
                <a:ea typeface="Times New Roman"/>
              </a:rPr>
              <a:t>1</a:t>
            </a:r>
            <a:r>
              <a:rPr lang="en-US" dirty="0">
                <a:latin typeface="Times New Roman"/>
                <a:ea typeface="Times New Roman"/>
              </a:rPr>
              <a:t>, . . ., </a:t>
            </a:r>
            <a:r>
              <a:rPr lang="en-US" i="1" dirty="0" err="1">
                <a:latin typeface="Symbol"/>
                <a:ea typeface="Times New Roman"/>
              </a:rPr>
              <a:t>b</a:t>
            </a:r>
            <a:r>
              <a:rPr lang="en-US" i="1" baseline="-25000" dirty="0" err="1">
                <a:latin typeface="Times New Roman"/>
                <a:ea typeface="Times New Roman"/>
              </a:rPr>
              <a:t>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p>
          <a:p>
            <a:pPr marL="0" marR="0" indent="0" algn="just">
              <a:spcBef>
                <a:spcPts val="2500"/>
              </a:spcBef>
              <a:spcAft>
                <a:spcPts val="0"/>
              </a:spcAft>
              <a:buNone/>
            </a:pPr>
            <a:r>
              <a:rPr lang="en-US" dirty="0">
                <a:latin typeface="Times New Roman"/>
                <a:ea typeface="Times New Roman"/>
              </a:rPr>
              <a:t>joint pdf of </a:t>
            </a:r>
            <a:r>
              <a:rPr lang="en-US" b="1" dirty="0">
                <a:latin typeface="Times New Roman"/>
                <a:ea typeface="Times New Roman"/>
              </a:rPr>
              <a:t>Y</a:t>
            </a:r>
            <a:r>
              <a:rPr lang="en-US" dirty="0">
                <a:latin typeface="Times New Roman"/>
                <a:ea typeface="Times New Roman"/>
              </a:rPr>
              <a:t>:</a:t>
            </a:r>
          </a:p>
          <a:p>
            <a:pPr marL="0" marR="0" indent="0" algn="just">
              <a:spcBef>
                <a:spcPts val="4000"/>
              </a:spcBef>
              <a:spcAft>
                <a:spcPts val="0"/>
              </a:spcAft>
              <a:buNone/>
            </a:pPr>
            <a:r>
              <a:rPr lang="en-US" dirty="0">
                <a:latin typeface="Times New Roman"/>
                <a:ea typeface="Times New Roman"/>
              </a:rPr>
              <a:t>log-likelihood: </a:t>
            </a:r>
            <a:r>
              <a:rPr lang="en-US" i="1" dirty="0">
                <a:latin typeface="Times New Roman"/>
                <a:ea typeface="Times New Roman"/>
              </a:rPr>
              <a:t>l</a:t>
            </a:r>
            <a:r>
              <a:rPr lang="en-US" dirty="0">
                <a:latin typeface="Times New Roman"/>
                <a:ea typeface="Times New Roman"/>
              </a:rPr>
              <a:t>(</a:t>
            </a:r>
            <a:r>
              <a:rPr lang="en-US" b="1" dirty="0">
                <a:latin typeface="Symbol"/>
                <a:ea typeface="Times New Roman"/>
                <a:cs typeface="Times New Roman"/>
              </a:rPr>
              <a:t>b</a:t>
            </a:r>
            <a:r>
              <a:rPr lang="en-US" dirty="0">
                <a:latin typeface="Times New Roman"/>
                <a:ea typeface="Times New Roman"/>
              </a:rPr>
              <a:t>) =  </a:t>
            </a:r>
            <a:r>
              <a:rPr lang="en-US" dirty="0">
                <a:latin typeface="Symbol"/>
                <a:ea typeface="Times New Roman"/>
                <a:cs typeface="Times New Roman"/>
              </a:rPr>
              <a:t>-</a:t>
            </a:r>
            <a:r>
              <a:rPr lang="en-US" i="1" dirty="0" err="1">
                <a:latin typeface="Times New Roman"/>
                <a:ea typeface="Times New Roman"/>
              </a:rPr>
              <a:t>n</a:t>
            </a:r>
            <a:r>
              <a:rPr lang="en-US" dirty="0" err="1">
                <a:latin typeface="Times New Roman"/>
                <a:ea typeface="Times New Roman"/>
              </a:rPr>
              <a:t>log</a:t>
            </a:r>
            <a:r>
              <a:rPr lang="en-US" dirty="0">
                <a:latin typeface="Times New Roman"/>
                <a:ea typeface="Times New Roman"/>
              </a:rPr>
              <a:t>(</a:t>
            </a:r>
            <a:r>
              <a:rPr lang="en-US" i="1" dirty="0">
                <a:latin typeface="Symbol"/>
                <a:ea typeface="Times New Roman"/>
                <a:cs typeface="Times New Roman"/>
              </a:rPr>
              <a:t>s</a:t>
            </a:r>
            <a:r>
              <a:rPr lang="en-US" dirty="0">
                <a:latin typeface="Times New Roman"/>
                <a:ea typeface="Times New Roman"/>
              </a:rPr>
              <a:t>) </a:t>
            </a:r>
            <a:r>
              <a:rPr lang="en-US" dirty="0">
                <a:latin typeface="Symbol"/>
                <a:ea typeface="Times New Roman"/>
                <a:cs typeface="Times New Roman"/>
              </a:rPr>
              <a:t>-</a:t>
            </a:r>
            <a:r>
              <a:rPr lang="en-US" i="1" dirty="0">
                <a:latin typeface="Times New Roman"/>
                <a:ea typeface="Times New Roman"/>
              </a:rPr>
              <a:t>n</a:t>
            </a:r>
            <a:r>
              <a:rPr lang="en-US" dirty="0">
                <a:latin typeface="Times New Roman"/>
                <a:ea typeface="Times New Roman"/>
              </a:rPr>
              <a:t>/2×log(2</a:t>
            </a:r>
            <a:r>
              <a:rPr lang="en-US" dirty="0">
                <a:latin typeface="Symbol"/>
                <a:ea typeface="Times New Roman"/>
                <a:cs typeface="Times New Roman"/>
              </a:rPr>
              <a:t>p</a:t>
            </a:r>
            <a:r>
              <a:rPr lang="en-US" dirty="0">
                <a:latin typeface="Times New Roman"/>
                <a:ea typeface="Times New Roman"/>
              </a:rPr>
              <a:t>)</a:t>
            </a:r>
          </a:p>
          <a:p>
            <a:pPr marL="0" marR="0" indent="0" algn="just">
              <a:spcBef>
                <a:spcPts val="2000"/>
              </a:spcBef>
              <a:spcAft>
                <a:spcPts val="0"/>
              </a:spcAft>
              <a:buNone/>
            </a:pPr>
            <a:r>
              <a:rPr lang="en-US" dirty="0">
                <a:latin typeface="Times New Roman"/>
                <a:ea typeface="Times New Roman"/>
              </a:rPr>
              <a:t>Fisher Info Matrix: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07856469"/>
              </p:ext>
            </p:extLst>
          </p:nvPr>
        </p:nvGraphicFramePr>
        <p:xfrm>
          <a:off x="2358081" y="3219829"/>
          <a:ext cx="5266800" cy="866250"/>
        </p:xfrm>
        <a:graphic>
          <a:graphicData uri="http://schemas.openxmlformats.org/presentationml/2006/ole">
            <mc:AlternateContent xmlns:mc="http://schemas.openxmlformats.org/markup-compatibility/2006">
              <mc:Choice xmlns:v="urn:schemas-microsoft-com:vml" Requires="v">
                <p:oleObj name="Equation" r:id="rId2" imgW="3009600" imgH="495000" progId="Equation.3">
                  <p:embed/>
                </p:oleObj>
              </mc:Choice>
              <mc:Fallback>
                <p:oleObj name="Equation" r:id="rId2" imgW="3009600" imgH="495000" progId="Equation.3">
                  <p:embed/>
                  <p:pic>
                    <p:nvPicPr>
                      <p:cNvPr id="0" name="Object 1"/>
                      <p:cNvPicPr>
                        <a:picLocks noChangeAspect="1" noChangeArrowheads="1"/>
                      </p:cNvPicPr>
                      <p:nvPr/>
                    </p:nvPicPr>
                    <p:blipFill>
                      <a:blip r:embed="rId3"/>
                      <a:srcRect/>
                      <a:stretch>
                        <a:fillRect/>
                      </a:stretch>
                    </p:blipFill>
                    <p:spPr bwMode="auto">
                      <a:xfrm>
                        <a:off x="2358081" y="3219829"/>
                        <a:ext cx="5266800" cy="86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792157277"/>
              </p:ext>
            </p:extLst>
          </p:nvPr>
        </p:nvGraphicFramePr>
        <p:xfrm>
          <a:off x="6105561" y="4096766"/>
          <a:ext cx="2377440" cy="822960"/>
        </p:xfrm>
        <a:graphic>
          <a:graphicData uri="http://schemas.openxmlformats.org/presentationml/2006/ole">
            <mc:AlternateContent xmlns:mc="http://schemas.openxmlformats.org/markup-compatibility/2006">
              <mc:Choice xmlns:v="urn:schemas-microsoft-com:vml" Requires="v">
                <p:oleObj name="Equation" r:id="rId4" imgW="1320800" imgH="457200" progId="Equation.3">
                  <p:embed/>
                </p:oleObj>
              </mc:Choice>
              <mc:Fallback>
                <p:oleObj name="Equation" r:id="rId4" imgW="13208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61" y="4096766"/>
                        <a:ext cx="2377440" cy="822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4215900485"/>
              </p:ext>
            </p:extLst>
          </p:nvPr>
        </p:nvGraphicFramePr>
        <p:xfrm>
          <a:off x="1203325" y="5424488"/>
          <a:ext cx="5418138" cy="1006475"/>
        </p:xfrm>
        <a:graphic>
          <a:graphicData uri="http://schemas.openxmlformats.org/presentationml/2006/ole">
            <mc:AlternateContent xmlns:mc="http://schemas.openxmlformats.org/markup-compatibility/2006">
              <mc:Choice xmlns:v="urn:schemas-microsoft-com:vml" Requires="v">
                <p:oleObj name="Equation" r:id="rId6" imgW="3009600" imgH="558720" progId="Equation.3">
                  <p:embed/>
                </p:oleObj>
              </mc:Choice>
              <mc:Fallback>
                <p:oleObj name="Equation" r:id="rId6" imgW="3009600" imgH="558720" progId="Equation.3">
                  <p:embed/>
                  <p:pic>
                    <p:nvPicPr>
                      <p:cNvPr id="0" name="Object 6"/>
                      <p:cNvPicPr>
                        <a:picLocks noChangeAspect="1" noChangeArrowheads="1"/>
                      </p:cNvPicPr>
                      <p:nvPr/>
                    </p:nvPicPr>
                    <p:blipFill>
                      <a:blip r:embed="rId7"/>
                      <a:srcRect/>
                      <a:stretch>
                        <a:fillRect/>
                      </a:stretch>
                    </p:blipFill>
                    <p:spPr bwMode="auto">
                      <a:xfrm>
                        <a:off x="1203325" y="5424488"/>
                        <a:ext cx="5418138"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84731231"/>
              </p:ext>
            </p:extLst>
          </p:nvPr>
        </p:nvGraphicFramePr>
        <p:xfrm>
          <a:off x="7537262" y="5068385"/>
          <a:ext cx="1120140" cy="1737360"/>
        </p:xfrm>
        <a:graphic>
          <a:graphicData uri="http://schemas.openxmlformats.org/presentationml/2006/ole">
            <mc:AlternateContent xmlns:mc="http://schemas.openxmlformats.org/markup-compatibility/2006">
              <mc:Choice xmlns:v="urn:schemas-microsoft-com:vml" Requires="v">
                <p:oleObj name="Equation" r:id="rId8" imgW="622300" imgH="965200" progId="Equation.3">
                  <p:embed/>
                </p:oleObj>
              </mc:Choice>
              <mc:Fallback>
                <p:oleObj name="Equation" r:id="rId8" imgW="622300" imgH="965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7262" y="5068385"/>
                        <a:ext cx="1120140" cy="1737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1181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lstStyle/>
          <a:p>
            <a:r>
              <a:rPr lang="en-US" dirty="0"/>
              <a:t>We can use the Fisher information to find approximate CIs on the regression parameters:</a:t>
            </a:r>
          </a:p>
          <a:p>
            <a:endParaRPr lang="en-US" dirty="0"/>
          </a:p>
          <a:p>
            <a:endParaRPr lang="en-US" dirty="0"/>
          </a:p>
          <a:p>
            <a:pPr marL="0" indent="0">
              <a:buNone/>
            </a:pPr>
            <a:endParaRPr lang="en-US" dirty="0"/>
          </a:p>
          <a:p>
            <a:pPr marL="4572000" indent="0">
              <a:spcBef>
                <a:spcPts val="2000"/>
              </a:spcBef>
              <a:buNone/>
            </a:pPr>
            <a:r>
              <a:rPr lang="en-US" dirty="0">
                <a:latin typeface="Times New Roman"/>
                <a:ea typeface="Times New Roman"/>
              </a:rPr>
              <a:t>where </a:t>
            </a:r>
            <a:r>
              <a:rPr lang="en-US" i="1" dirty="0">
                <a:latin typeface="Times New Roman"/>
                <a:ea typeface="Times New Roman"/>
              </a:rPr>
              <a:t>s</a:t>
            </a:r>
            <a:r>
              <a:rPr lang="en-US" baseline="30000" dirty="0">
                <a:latin typeface="Times New Roman"/>
                <a:ea typeface="Times New Roman"/>
              </a:rPr>
              <a:t>2</a:t>
            </a:r>
            <a:r>
              <a:rPr lang="en-US" dirty="0">
                <a:latin typeface="Times New Roman"/>
                <a:ea typeface="Times New Roman"/>
              </a:rPr>
              <a:t> = MSE is an estimate of </a:t>
            </a:r>
            <a:r>
              <a:rPr lang="en-US" i="1" dirty="0">
                <a:latin typeface="Symbol"/>
                <a:ea typeface="Times New Roman"/>
                <a:cs typeface="Times New Roman"/>
              </a:rPr>
              <a:t>s</a:t>
            </a:r>
            <a:r>
              <a:rPr lang="en-US" baseline="30000" dirty="0">
                <a:latin typeface="Times New Roman"/>
                <a:ea typeface="Times New Roman"/>
              </a:rPr>
              <a:t>2</a:t>
            </a:r>
            <a:endParaRPr lang="en-US" dirty="0"/>
          </a:p>
          <a:p>
            <a:pPr marL="0" indent="0">
              <a:spcBef>
                <a:spcPts val="2000"/>
              </a:spcBef>
              <a:buNone/>
            </a:pPr>
            <a:r>
              <a:rPr lang="en-US" dirty="0">
                <a:ea typeface="Times New Roman"/>
              </a:rPr>
              <a:t>     Approximate </a:t>
            </a:r>
            <a:r>
              <a:rPr lang="en-US" dirty="0">
                <a:latin typeface="Times New Roman"/>
                <a:ea typeface="Times New Roman"/>
              </a:rPr>
              <a:t>1</a:t>
            </a:r>
            <a:r>
              <a:rPr lang="en-US" dirty="0">
                <a:latin typeface="Symbol"/>
                <a:ea typeface="Times New Roman"/>
                <a:cs typeface="Times New Roman"/>
              </a:rPr>
              <a:t>-</a:t>
            </a:r>
            <a:r>
              <a:rPr lang="en-US" i="1" dirty="0">
                <a:latin typeface="Symbol"/>
                <a:ea typeface="Times New Roman"/>
                <a:cs typeface="Times New Roman"/>
              </a:rPr>
              <a:t>a</a:t>
            </a:r>
            <a:r>
              <a:rPr lang="en-US" dirty="0">
                <a:ea typeface="Times New Roman"/>
              </a:rPr>
              <a:t> CI for </a:t>
            </a:r>
            <a:r>
              <a:rPr lang="en-US" i="1" dirty="0" err="1">
                <a:latin typeface="Symbol"/>
                <a:ea typeface="Times New Roman"/>
                <a:cs typeface="Times New Roman"/>
              </a:rPr>
              <a:t>b</a:t>
            </a:r>
            <a:r>
              <a:rPr lang="en-US" i="1" baseline="-25000" dirty="0" err="1">
                <a:latin typeface="Times New Roman"/>
                <a:ea typeface="Times New Roman"/>
              </a:rPr>
              <a:t>j</a:t>
            </a:r>
            <a:r>
              <a:rPr lang="en-US" dirty="0">
                <a:latin typeface="Times New Roman"/>
                <a:ea typeface="Times New Roman"/>
              </a:rPr>
              <a:t>:</a:t>
            </a:r>
            <a:endParaRPr lang="en-US" dirty="0"/>
          </a:p>
          <a:p>
            <a:pPr>
              <a:spcBef>
                <a:spcPts val="2000"/>
              </a:spcBef>
            </a:pPr>
            <a:r>
              <a:rPr lang="en-US" dirty="0"/>
              <a:t>In general, </a:t>
            </a:r>
            <a:r>
              <a:rPr lang="en-US" b="1" dirty="0">
                <a:latin typeface="Times New Roman"/>
                <a:ea typeface="Times New Roman"/>
              </a:rPr>
              <a:t>I</a:t>
            </a:r>
            <a:r>
              <a:rPr lang="en-US" dirty="0">
                <a:latin typeface="Times New Roman"/>
                <a:ea typeface="Times New Roman"/>
              </a:rPr>
              <a:t>(</a:t>
            </a:r>
            <a:r>
              <a:rPr lang="en-US" b="1" dirty="0">
                <a:latin typeface="Symbol"/>
                <a:ea typeface="Times New Roman"/>
                <a:cs typeface="Times New Roman"/>
              </a:rPr>
              <a:t>q</a:t>
            </a:r>
            <a:r>
              <a:rPr lang="en-US" dirty="0">
                <a:latin typeface="Times New Roman"/>
                <a:ea typeface="Times New Roman"/>
              </a:rPr>
              <a:t>)</a:t>
            </a:r>
            <a:r>
              <a:rPr lang="en-US" dirty="0"/>
              <a:t> often depends on unknown parameters, in which case we must substitute them by their MLEs:</a:t>
            </a:r>
          </a:p>
          <a:p>
            <a:pPr marL="339725" indent="0">
              <a:spcBef>
                <a:spcPts val="1000"/>
              </a:spcBef>
              <a:buNone/>
            </a:pPr>
            <a:r>
              <a:rPr lang="en-US" dirty="0"/>
              <a:t>Use                              and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308254099"/>
              </p:ext>
            </p:extLst>
          </p:nvPr>
        </p:nvGraphicFramePr>
        <p:xfrm>
          <a:off x="926737" y="1998116"/>
          <a:ext cx="3784600" cy="711200"/>
        </p:xfrm>
        <a:graphic>
          <a:graphicData uri="http://schemas.openxmlformats.org/presentationml/2006/ole">
            <mc:AlternateContent xmlns:mc="http://schemas.openxmlformats.org/markup-compatibility/2006">
              <mc:Choice xmlns:v="urn:schemas-microsoft-com:vml" Requires="v">
                <p:oleObj name="Equation" r:id="rId2" imgW="1892160" imgH="355320" progId="Equation.3">
                  <p:embed/>
                </p:oleObj>
              </mc:Choice>
              <mc:Fallback>
                <p:oleObj name="Equation" r:id="rId2" imgW="1892160" imgH="355320" progId="Equation.3">
                  <p:embed/>
                  <p:pic>
                    <p:nvPicPr>
                      <p:cNvPr id="0" name="Object 1"/>
                      <p:cNvPicPr>
                        <a:picLocks noChangeAspect="1" noChangeArrowheads="1"/>
                      </p:cNvPicPr>
                      <p:nvPr/>
                    </p:nvPicPr>
                    <p:blipFill>
                      <a:blip r:embed="rId3"/>
                      <a:srcRect/>
                      <a:stretch>
                        <a:fillRect/>
                      </a:stretch>
                    </p:blipFill>
                    <p:spPr bwMode="auto">
                      <a:xfrm>
                        <a:off x="926737" y="1998116"/>
                        <a:ext cx="37846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035819307"/>
              </p:ext>
            </p:extLst>
          </p:nvPr>
        </p:nvGraphicFramePr>
        <p:xfrm>
          <a:off x="916854" y="2691490"/>
          <a:ext cx="5511800" cy="812800"/>
        </p:xfrm>
        <a:graphic>
          <a:graphicData uri="http://schemas.openxmlformats.org/presentationml/2006/ole">
            <mc:AlternateContent xmlns:mc="http://schemas.openxmlformats.org/markup-compatibility/2006">
              <mc:Choice xmlns:v="urn:schemas-microsoft-com:vml" Requires="v">
                <p:oleObj name="Equation" r:id="rId4" imgW="2755800" imgH="406080" progId="Equation.3">
                  <p:embed/>
                </p:oleObj>
              </mc:Choice>
              <mc:Fallback>
                <p:oleObj name="Equation" r:id="rId4" imgW="2755800" imgH="406080" progId="Equation.3">
                  <p:embed/>
                  <p:pic>
                    <p:nvPicPr>
                      <p:cNvPr id="0" name="Object 3"/>
                      <p:cNvPicPr>
                        <a:picLocks noChangeAspect="1" noChangeArrowheads="1"/>
                      </p:cNvPicPr>
                      <p:nvPr/>
                    </p:nvPicPr>
                    <p:blipFill>
                      <a:blip r:embed="rId5"/>
                      <a:srcRect/>
                      <a:stretch>
                        <a:fillRect/>
                      </a:stretch>
                    </p:blipFill>
                    <p:spPr bwMode="auto">
                      <a:xfrm>
                        <a:off x="916854" y="2691490"/>
                        <a:ext cx="55118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40730807"/>
              </p:ext>
            </p:extLst>
          </p:nvPr>
        </p:nvGraphicFramePr>
        <p:xfrm>
          <a:off x="4740275" y="4470037"/>
          <a:ext cx="2260600" cy="635000"/>
        </p:xfrm>
        <a:graphic>
          <a:graphicData uri="http://schemas.openxmlformats.org/presentationml/2006/ole">
            <mc:AlternateContent xmlns:mc="http://schemas.openxmlformats.org/markup-compatibility/2006">
              <mc:Choice xmlns:v="urn:schemas-microsoft-com:vml" Requires="v">
                <p:oleObj name="Equation" r:id="rId6" imgW="1130040" imgH="317160" progId="Equation.3">
                  <p:embed/>
                </p:oleObj>
              </mc:Choice>
              <mc:Fallback>
                <p:oleObj name="Equation" r:id="rId6" imgW="1130040" imgH="317160" progId="Equation.3">
                  <p:embed/>
                  <p:pic>
                    <p:nvPicPr>
                      <p:cNvPr id="0" name=""/>
                      <p:cNvPicPr>
                        <a:picLocks noChangeAspect="1" noChangeArrowheads="1"/>
                      </p:cNvPicPr>
                      <p:nvPr/>
                    </p:nvPicPr>
                    <p:blipFill>
                      <a:blip r:embed="rId7"/>
                      <a:srcRect/>
                      <a:stretch>
                        <a:fillRect/>
                      </a:stretch>
                    </p:blipFill>
                    <p:spPr bwMode="auto">
                      <a:xfrm>
                        <a:off x="4740275" y="4470037"/>
                        <a:ext cx="22606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1673647303"/>
              </p:ext>
            </p:extLst>
          </p:nvPr>
        </p:nvGraphicFramePr>
        <p:xfrm>
          <a:off x="1619792" y="5982787"/>
          <a:ext cx="1955800" cy="482600"/>
        </p:xfrm>
        <a:graphic>
          <a:graphicData uri="http://schemas.openxmlformats.org/presentationml/2006/ole">
            <mc:AlternateContent xmlns:mc="http://schemas.openxmlformats.org/markup-compatibility/2006">
              <mc:Choice xmlns:v="urn:schemas-microsoft-com:vml" Requires="v">
                <p:oleObj name="Equation" r:id="rId8" imgW="977900" imgH="241300" progId="Equation.3">
                  <p:embed/>
                </p:oleObj>
              </mc:Choice>
              <mc:Fallback>
                <p:oleObj name="Equation" r:id="rId8" imgW="977900" imgH="2413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792" y="5982787"/>
                        <a:ext cx="1955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81593119"/>
              </p:ext>
            </p:extLst>
          </p:nvPr>
        </p:nvGraphicFramePr>
        <p:xfrm>
          <a:off x="4745531" y="5960293"/>
          <a:ext cx="2590800" cy="660400"/>
        </p:xfrm>
        <a:graphic>
          <a:graphicData uri="http://schemas.openxmlformats.org/presentationml/2006/ole">
            <mc:AlternateContent xmlns:mc="http://schemas.openxmlformats.org/markup-compatibility/2006">
              <mc:Choice xmlns:v="urn:schemas-microsoft-com:vml" Requires="v">
                <p:oleObj name="Equation" r:id="rId10" imgW="1295280" imgH="330120" progId="Equation.3">
                  <p:embed/>
                </p:oleObj>
              </mc:Choice>
              <mc:Fallback>
                <p:oleObj name="Equation" r:id="rId10" imgW="1295280" imgH="330120" progId="Equation.3">
                  <p:embed/>
                  <p:pic>
                    <p:nvPicPr>
                      <p:cNvPr id="0" name="Object 7"/>
                      <p:cNvPicPr>
                        <a:picLocks noChangeAspect="1" noChangeArrowheads="1"/>
                      </p:cNvPicPr>
                      <p:nvPr/>
                    </p:nvPicPr>
                    <p:blipFill>
                      <a:blip r:embed="rId11"/>
                      <a:srcRect/>
                      <a:stretch>
                        <a:fillRect/>
                      </a:stretch>
                    </p:blipFill>
                    <p:spPr bwMode="auto">
                      <a:xfrm>
                        <a:off x="4745531" y="5960293"/>
                        <a:ext cx="25908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749432366"/>
              </p:ext>
            </p:extLst>
          </p:nvPr>
        </p:nvGraphicFramePr>
        <p:xfrm>
          <a:off x="947420" y="3518988"/>
          <a:ext cx="3225800" cy="812800"/>
        </p:xfrm>
        <a:graphic>
          <a:graphicData uri="http://schemas.openxmlformats.org/presentationml/2006/ole">
            <mc:AlternateContent xmlns:mc="http://schemas.openxmlformats.org/markup-compatibility/2006">
              <mc:Choice xmlns:v="urn:schemas-microsoft-com:vml" Requires="v">
                <p:oleObj name="Equation" r:id="rId12" imgW="3225960" imgH="812880" progId="Equation.3">
                  <p:embed/>
                </p:oleObj>
              </mc:Choice>
              <mc:Fallback>
                <p:oleObj name="Equation" r:id="rId12" imgW="3225960" imgH="812880" progId="Equation.3">
                  <p:embed/>
                  <p:pic>
                    <p:nvPicPr>
                      <p:cNvPr id="0" name=""/>
                      <p:cNvPicPr/>
                      <p:nvPr/>
                    </p:nvPicPr>
                    <p:blipFill>
                      <a:blip r:embed="rId13"/>
                      <a:stretch>
                        <a:fillRect/>
                      </a:stretch>
                    </p:blipFill>
                    <p:spPr>
                      <a:xfrm>
                        <a:off x="947420" y="3518988"/>
                        <a:ext cx="3225800" cy="812800"/>
                      </a:xfrm>
                      <a:prstGeom prst="rect">
                        <a:avLst/>
                      </a:prstGeom>
                    </p:spPr>
                  </p:pic>
                </p:oleObj>
              </mc:Fallback>
            </mc:AlternateContent>
          </a:graphicData>
        </a:graphic>
      </p:graphicFrame>
    </p:spTree>
    <p:extLst>
      <p:ext uri="{BB962C8B-B14F-4D97-AF65-F5344CB8AC3E}">
        <p14:creationId xmlns:p14="http://schemas.microsoft.com/office/powerpoint/2010/main" val="968440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Approximating the Fisher Information Matrix</a:t>
            </a:r>
          </a:p>
        </p:txBody>
      </p:sp>
      <p:sp>
        <p:nvSpPr>
          <p:cNvPr id="3" name="Content Placeholder 2"/>
          <p:cNvSpPr>
            <a:spLocks noGrp="1"/>
          </p:cNvSpPr>
          <p:nvPr>
            <p:ph idx="1"/>
          </p:nvPr>
        </p:nvSpPr>
        <p:spPr/>
        <p:txBody>
          <a:bodyPr/>
          <a:lstStyle/>
          <a:p>
            <a:r>
              <a:rPr lang="en-US" dirty="0"/>
              <a:t>Taking the expectation in the definition of the Fisher info matrix is often intractable, especially for complex models</a:t>
            </a:r>
          </a:p>
          <a:p>
            <a:r>
              <a:rPr lang="en-US" dirty="0"/>
              <a:t>A common approximation is to use </a:t>
            </a:r>
            <a:r>
              <a:rPr lang="en-US" b="1" dirty="0"/>
              <a:t>the observed information matrix</a:t>
            </a:r>
          </a:p>
          <a:p>
            <a:endParaRPr lang="en-US" dirty="0"/>
          </a:p>
          <a:p>
            <a:endParaRPr lang="en-US" dirty="0"/>
          </a:p>
          <a:p>
            <a:pPr>
              <a:spcBef>
                <a:spcPts val="2000"/>
              </a:spcBef>
            </a:pPr>
            <a:r>
              <a:rPr lang="en-US" dirty="0"/>
              <a:t>To implement (in general, if software doesn’t spit it out)</a:t>
            </a:r>
          </a:p>
          <a:p>
            <a:pPr marL="741363" lvl="1" indent="-284163">
              <a:buFont typeface="+mj-lt"/>
              <a:buAutoNum type="arabicPeriod"/>
            </a:pPr>
            <a:r>
              <a:rPr lang="en-US" sz="2000" dirty="0"/>
              <a:t>Use optimization software to find MLE    by </a:t>
            </a:r>
            <a:r>
              <a:rPr lang="en-US" sz="2000"/>
              <a:t>minimizing </a:t>
            </a:r>
            <a:br>
              <a:rPr lang="en-US" sz="2000"/>
            </a:br>
            <a:r>
              <a:rPr lang="en-US" sz="2000"/>
              <a:t>-</a:t>
            </a:r>
            <a:r>
              <a:rPr lang="en-US" sz="2000" i="1" dirty="0">
                <a:latin typeface="Times New Roman" pitchFamily="18" charset="0"/>
                <a:cs typeface="Times New Roman" pitchFamily="18" charset="0"/>
              </a:rPr>
              <a:t>l</a:t>
            </a:r>
            <a:r>
              <a:rPr lang="en-US" sz="2000" dirty="0">
                <a:latin typeface="Times New Roman" pitchFamily="18" charset="0"/>
                <a:cs typeface="Times New Roman" pitchFamily="18" charset="0"/>
              </a:rPr>
              <a:t>(</a:t>
            </a:r>
            <a:r>
              <a:rPr lang="en-US" sz="2000" b="1" dirty="0">
                <a:latin typeface="Symbol" pitchFamily="18" charset="2"/>
                <a:cs typeface="Times New Roman" pitchFamily="18" charset="0"/>
              </a:rPr>
              <a:t>q</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log</a:t>
            </a:r>
            <a:r>
              <a:rPr lang="en-US" sz="2000" i="1" dirty="0" err="1">
                <a:latin typeface="Times New Roman" pitchFamily="18" charset="0"/>
                <a:cs typeface="Times New Roman" pitchFamily="18" charset="0"/>
              </a:rPr>
              <a:t>f</a:t>
            </a:r>
            <a:r>
              <a:rPr lang="en-US" sz="2000" dirty="0">
                <a:latin typeface="Times New Roman" pitchFamily="18" charset="0"/>
                <a:cs typeface="Times New Roman" pitchFamily="18" charset="0"/>
              </a:rPr>
              <a:t>(</a:t>
            </a:r>
            <a:r>
              <a:rPr lang="en-US" sz="2000" b="1" dirty="0" err="1">
                <a:latin typeface="Times New Roman" pitchFamily="18" charset="0"/>
                <a:cs typeface="Times New Roman" pitchFamily="18" charset="0"/>
              </a:rPr>
              <a:t>Y</a:t>
            </a:r>
            <a:r>
              <a:rPr lang="en-US" sz="2000" dirty="0" err="1">
                <a:latin typeface="Times New Roman" pitchFamily="18" charset="0"/>
                <a:cs typeface="Times New Roman" pitchFamily="18" charset="0"/>
              </a:rPr>
              <a:t>;</a:t>
            </a:r>
            <a:r>
              <a:rPr lang="en-US" sz="2000" b="1" dirty="0" err="1">
                <a:latin typeface="Symbol" pitchFamily="18" charset="2"/>
                <a:cs typeface="Times New Roman" pitchFamily="18" charset="0"/>
              </a:rPr>
              <a:t>q</a:t>
            </a:r>
            <a:r>
              <a:rPr lang="en-US" sz="2000" dirty="0">
                <a:latin typeface="Times New Roman" pitchFamily="18" charset="0"/>
                <a:cs typeface="Times New Roman" pitchFamily="18" charset="0"/>
              </a:rPr>
              <a:t>)</a:t>
            </a:r>
          </a:p>
          <a:p>
            <a:pPr marL="741363" lvl="1" indent="-284163">
              <a:buFont typeface="+mj-lt"/>
              <a:buAutoNum type="arabicPeriod"/>
            </a:pPr>
            <a:r>
              <a:rPr lang="en-US" sz="2000" dirty="0"/>
              <a:t>Have software calculate the Hessian (second derivative matrix) of -</a:t>
            </a:r>
            <a:r>
              <a:rPr lang="en-US" sz="2000" i="1" dirty="0">
                <a:latin typeface="Times New Roman" pitchFamily="18" charset="0"/>
                <a:cs typeface="Times New Roman" pitchFamily="18" charset="0"/>
              </a:rPr>
              <a:t>l</a:t>
            </a:r>
            <a:r>
              <a:rPr lang="en-US" sz="2000" dirty="0">
                <a:latin typeface="Times New Roman" pitchFamily="18" charset="0"/>
                <a:cs typeface="Times New Roman" pitchFamily="18" charset="0"/>
              </a:rPr>
              <a:t>(</a:t>
            </a:r>
            <a:r>
              <a:rPr lang="en-US" sz="2000" b="1" dirty="0">
                <a:latin typeface="Symbol" pitchFamily="18" charset="2"/>
                <a:cs typeface="Times New Roman" pitchFamily="18" charset="0"/>
              </a:rPr>
              <a:t>q</a:t>
            </a:r>
            <a:r>
              <a:rPr lang="en-US" sz="2000" dirty="0">
                <a:latin typeface="Times New Roman" pitchFamily="18" charset="0"/>
                <a:cs typeface="Times New Roman" pitchFamily="18" charset="0"/>
              </a:rPr>
              <a:t>)</a:t>
            </a:r>
            <a:r>
              <a:rPr lang="en-US" sz="2000" dirty="0"/>
              <a:t> at the optimal</a:t>
            </a:r>
          </a:p>
          <a:p>
            <a:pPr marL="741363" lvl="1" indent="-284163">
              <a:buFont typeface="+mj-lt"/>
              <a:buAutoNum type="arabicPeriod"/>
            </a:pPr>
            <a:r>
              <a:rPr lang="en-US" sz="2000" dirty="0"/>
              <a:t>Invert the matrix from Step 2 as an approximation of </a:t>
            </a:r>
          </a:p>
          <a:p>
            <a:pPr marL="741363" lvl="1" indent="-284163">
              <a:buFont typeface="+mj-lt"/>
              <a:buAutoNum type="arabicPeriod"/>
            </a:pPr>
            <a:r>
              <a:rPr lang="en-US" sz="2000" dirty="0"/>
              <a:t>The square root of the diagonal elements are the SEs of the estimated parameters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nvGraphicFramePr>
        <p:xfrm>
          <a:off x="1842768" y="2761118"/>
          <a:ext cx="2362200" cy="1092200"/>
        </p:xfrm>
        <a:graphic>
          <a:graphicData uri="http://schemas.openxmlformats.org/presentationml/2006/ole">
            <mc:AlternateContent xmlns:mc="http://schemas.openxmlformats.org/markup-compatibility/2006">
              <mc:Choice xmlns:v="urn:schemas-microsoft-com:vml" Requires="v">
                <p:oleObj name="Equation" r:id="rId2" imgW="1180800" imgH="545760" progId="Equation.3">
                  <p:embed/>
                </p:oleObj>
              </mc:Choice>
              <mc:Fallback>
                <p:oleObj name="Equation" r:id="rId2" imgW="1180800" imgH="545760" progId="Equation.3">
                  <p:embed/>
                  <p:pic>
                    <p:nvPicPr>
                      <p:cNvPr id="5" name="Object 4"/>
                      <p:cNvPicPr>
                        <a:picLocks noChangeAspect="1" noChangeArrowheads="1"/>
                      </p:cNvPicPr>
                      <p:nvPr/>
                    </p:nvPicPr>
                    <p:blipFill>
                      <a:blip r:embed="rId3"/>
                      <a:srcRect/>
                      <a:stretch>
                        <a:fillRect/>
                      </a:stretch>
                    </p:blipFill>
                    <p:spPr bwMode="auto">
                      <a:xfrm>
                        <a:off x="1842768" y="2761118"/>
                        <a:ext cx="23622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5564938" y="4257723"/>
          <a:ext cx="254000" cy="431800"/>
        </p:xfrm>
        <a:graphic>
          <a:graphicData uri="http://schemas.openxmlformats.org/presentationml/2006/ole">
            <mc:AlternateContent xmlns:mc="http://schemas.openxmlformats.org/markup-compatibility/2006">
              <mc:Choice xmlns:v="urn:schemas-microsoft-com:vml" Requires="v">
                <p:oleObj name="Equation" r:id="rId4" imgW="126720" imgH="215640" progId="Equation.3">
                  <p:embed/>
                </p:oleObj>
              </mc:Choice>
              <mc:Fallback>
                <p:oleObj name="Equation" r:id="rId4" imgW="126720" imgH="215640" progId="Equation.3">
                  <p:embed/>
                  <p:pic>
                    <p:nvPicPr>
                      <p:cNvPr id="6" name="Object 5"/>
                      <p:cNvPicPr>
                        <a:picLocks noChangeAspect="1" noChangeArrowheads="1"/>
                      </p:cNvPicPr>
                      <p:nvPr/>
                    </p:nvPicPr>
                    <p:blipFill>
                      <a:blip r:embed="rId5"/>
                      <a:srcRect/>
                      <a:stretch>
                        <a:fillRect/>
                      </a:stretch>
                    </p:blipFill>
                    <p:spPr bwMode="auto">
                      <a:xfrm>
                        <a:off x="5564938" y="4257723"/>
                        <a:ext cx="25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3638354" y="5236782"/>
          <a:ext cx="254000" cy="431800"/>
        </p:xfrm>
        <a:graphic>
          <a:graphicData uri="http://schemas.openxmlformats.org/presentationml/2006/ole">
            <mc:AlternateContent xmlns:mc="http://schemas.openxmlformats.org/markup-compatibility/2006">
              <mc:Choice xmlns:v="urn:schemas-microsoft-com:vml" Requires="v">
                <p:oleObj name="Equation" r:id="rId6" imgW="126720" imgH="215640" progId="Equation.3">
                  <p:embed/>
                </p:oleObj>
              </mc:Choice>
              <mc:Fallback>
                <p:oleObj name="Equation" r:id="rId6" imgW="126720" imgH="215640" progId="Equation.3">
                  <p:embed/>
                  <p:pic>
                    <p:nvPicPr>
                      <p:cNvPr id="7" name="Object 6"/>
                      <p:cNvPicPr>
                        <a:picLocks noChangeAspect="1" noChangeArrowheads="1"/>
                      </p:cNvPicPr>
                      <p:nvPr/>
                    </p:nvPicPr>
                    <p:blipFill>
                      <a:blip r:embed="rId7"/>
                      <a:srcRect/>
                      <a:stretch>
                        <a:fillRect/>
                      </a:stretch>
                    </p:blipFill>
                    <p:spPr bwMode="auto">
                      <a:xfrm>
                        <a:off x="3638354" y="5236782"/>
                        <a:ext cx="25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7163963" y="5604337"/>
          <a:ext cx="889000" cy="482600"/>
        </p:xfrm>
        <a:graphic>
          <a:graphicData uri="http://schemas.openxmlformats.org/presentationml/2006/ole">
            <mc:AlternateContent xmlns:mc="http://schemas.openxmlformats.org/markup-compatibility/2006">
              <mc:Choice xmlns:v="urn:schemas-microsoft-com:vml" Requires="v">
                <p:oleObj name="Equation" r:id="rId8" imgW="444240" imgH="241200" progId="Equation.3">
                  <p:embed/>
                </p:oleObj>
              </mc:Choice>
              <mc:Fallback>
                <p:oleObj name="Equation" r:id="rId8" imgW="444240" imgH="241200" progId="Equation.3">
                  <p:embed/>
                  <p:pic>
                    <p:nvPicPr>
                      <p:cNvPr id="8" name="Object 7"/>
                      <p:cNvPicPr>
                        <a:picLocks noChangeAspect="1" noChangeArrowheads="1"/>
                      </p:cNvPicPr>
                      <p:nvPr/>
                    </p:nvPicPr>
                    <p:blipFill>
                      <a:blip r:embed="rId9"/>
                      <a:srcRect/>
                      <a:stretch>
                        <a:fillRect/>
                      </a:stretch>
                    </p:blipFill>
                    <p:spPr bwMode="auto">
                      <a:xfrm>
                        <a:off x="7163963" y="5604337"/>
                        <a:ext cx="889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4637410" y="3027559"/>
          <a:ext cx="3095625" cy="431800"/>
        </p:xfrm>
        <a:graphic>
          <a:graphicData uri="http://schemas.openxmlformats.org/presentationml/2006/ole">
            <mc:AlternateContent xmlns:mc="http://schemas.openxmlformats.org/markup-compatibility/2006">
              <mc:Choice xmlns:v="urn:schemas-microsoft-com:vml" Requires="v">
                <p:oleObj name="Equation" r:id="rId10" imgW="1549080" imgH="215640" progId="Equation.3">
                  <p:embed/>
                </p:oleObj>
              </mc:Choice>
              <mc:Fallback>
                <p:oleObj name="Equation" r:id="rId10" imgW="1549080" imgH="215640" progId="Equation.3">
                  <p:embed/>
                  <p:pic>
                    <p:nvPicPr>
                      <p:cNvPr id="9" name="Object 8"/>
                      <p:cNvPicPr>
                        <a:picLocks noChangeAspect="1" noChangeArrowheads="1"/>
                      </p:cNvPicPr>
                      <p:nvPr/>
                    </p:nvPicPr>
                    <p:blipFill>
                      <a:blip r:embed="rId11"/>
                      <a:srcRect/>
                      <a:stretch>
                        <a:fillRect/>
                      </a:stretch>
                    </p:blipFill>
                    <p:spPr bwMode="auto">
                      <a:xfrm>
                        <a:off x="4637410" y="3027559"/>
                        <a:ext cx="3095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9576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Observed Fisher Info Matrix for Nonlinear LS </a:t>
            </a:r>
          </a:p>
        </p:txBody>
      </p:sp>
      <p:sp>
        <p:nvSpPr>
          <p:cNvPr id="3" name="Content Placeholder 2"/>
          <p:cNvSpPr>
            <a:spLocks noGrp="1"/>
          </p:cNvSpPr>
          <p:nvPr>
            <p:ph idx="1"/>
          </p:nvPr>
        </p:nvSpPr>
        <p:spPr/>
        <p:txBody>
          <a:bodyPr/>
          <a:lstStyle/>
          <a:p>
            <a:r>
              <a:rPr lang="en-US" dirty="0"/>
              <a:t>From the likelihood function for nonlinear LS (MLE for nonlinear regression model with Gaussian errors) that we derived earlier, the log-likelihood is: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10819873"/>
              </p:ext>
            </p:extLst>
          </p:nvPr>
        </p:nvGraphicFramePr>
        <p:xfrm>
          <a:off x="779782" y="2416175"/>
          <a:ext cx="7950200" cy="1041400"/>
        </p:xfrm>
        <a:graphic>
          <a:graphicData uri="http://schemas.openxmlformats.org/presentationml/2006/ole">
            <mc:AlternateContent xmlns:mc="http://schemas.openxmlformats.org/markup-compatibility/2006">
              <mc:Choice xmlns:v="urn:schemas-microsoft-com:vml" Requires="v">
                <p:oleObj name="Equation" r:id="rId2" imgW="3974760" imgH="520560" progId="Equation.3">
                  <p:embed/>
                </p:oleObj>
              </mc:Choice>
              <mc:Fallback>
                <p:oleObj name="Equation" r:id="rId2" imgW="3974760" imgH="520560" progId="Equation.3">
                  <p:embed/>
                  <p:pic>
                    <p:nvPicPr>
                      <p:cNvPr id="0" name="Object 1"/>
                      <p:cNvPicPr>
                        <a:picLocks noChangeAspect="1" noChangeArrowheads="1"/>
                      </p:cNvPicPr>
                      <p:nvPr/>
                    </p:nvPicPr>
                    <p:blipFill>
                      <a:blip r:embed="rId3"/>
                      <a:srcRect/>
                      <a:stretch>
                        <a:fillRect/>
                      </a:stretch>
                    </p:blipFill>
                    <p:spPr bwMode="auto">
                      <a:xfrm>
                        <a:off x="779782" y="2416175"/>
                        <a:ext cx="79502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51945283"/>
              </p:ext>
            </p:extLst>
          </p:nvPr>
        </p:nvGraphicFramePr>
        <p:xfrm>
          <a:off x="809664" y="4297363"/>
          <a:ext cx="4648200" cy="1117600"/>
        </p:xfrm>
        <a:graphic>
          <a:graphicData uri="http://schemas.openxmlformats.org/presentationml/2006/ole">
            <mc:AlternateContent xmlns:mc="http://schemas.openxmlformats.org/markup-compatibility/2006">
              <mc:Choice xmlns:v="urn:schemas-microsoft-com:vml" Requires="v">
                <p:oleObj name="Equation" r:id="rId4" imgW="2323800" imgH="558720" progId="Equation.3">
                  <p:embed/>
                </p:oleObj>
              </mc:Choice>
              <mc:Fallback>
                <p:oleObj name="Equation" r:id="rId4" imgW="2323800" imgH="558720" progId="Equation.3">
                  <p:embed/>
                  <p:pic>
                    <p:nvPicPr>
                      <p:cNvPr id="0" name="Object 3"/>
                      <p:cNvPicPr>
                        <a:picLocks noChangeAspect="1" noChangeArrowheads="1"/>
                      </p:cNvPicPr>
                      <p:nvPr/>
                    </p:nvPicPr>
                    <p:blipFill>
                      <a:blip r:embed="rId5"/>
                      <a:srcRect/>
                      <a:stretch>
                        <a:fillRect/>
                      </a:stretch>
                    </p:blipFill>
                    <p:spPr bwMode="auto">
                      <a:xfrm>
                        <a:off x="809664" y="4297363"/>
                        <a:ext cx="4648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4169801300"/>
              </p:ext>
            </p:extLst>
          </p:nvPr>
        </p:nvGraphicFramePr>
        <p:xfrm>
          <a:off x="1469073" y="5467446"/>
          <a:ext cx="2667000" cy="990600"/>
        </p:xfrm>
        <a:graphic>
          <a:graphicData uri="http://schemas.openxmlformats.org/presentationml/2006/ole">
            <mc:AlternateContent xmlns:mc="http://schemas.openxmlformats.org/markup-compatibility/2006">
              <mc:Choice xmlns:v="urn:schemas-microsoft-com:vml" Requires="v">
                <p:oleObj name="Equation" r:id="rId6" imgW="1333440" imgH="495000" progId="Equation.3">
                  <p:embed/>
                </p:oleObj>
              </mc:Choice>
              <mc:Fallback>
                <p:oleObj name="Equation" r:id="rId6" imgW="1333440" imgH="495000" progId="Equation.3">
                  <p:embed/>
                  <p:pic>
                    <p:nvPicPr>
                      <p:cNvPr id="0" name=""/>
                      <p:cNvPicPr>
                        <a:picLocks noChangeAspect="1" noChangeArrowheads="1"/>
                      </p:cNvPicPr>
                      <p:nvPr/>
                    </p:nvPicPr>
                    <p:blipFill>
                      <a:blip r:embed="rId7"/>
                      <a:srcRect/>
                      <a:stretch>
                        <a:fillRect/>
                      </a:stretch>
                    </p:blipFill>
                    <p:spPr bwMode="auto">
                      <a:xfrm>
                        <a:off x="1469073" y="5467446"/>
                        <a:ext cx="2667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50242706"/>
              </p:ext>
            </p:extLst>
          </p:nvPr>
        </p:nvGraphicFramePr>
        <p:xfrm>
          <a:off x="2894421" y="3182484"/>
          <a:ext cx="4445000" cy="990600"/>
        </p:xfrm>
        <a:graphic>
          <a:graphicData uri="http://schemas.openxmlformats.org/presentationml/2006/ole">
            <mc:AlternateContent xmlns:mc="http://schemas.openxmlformats.org/markup-compatibility/2006">
              <mc:Choice xmlns:v="urn:schemas-microsoft-com:vml" Requires="v">
                <p:oleObj name="Equation" r:id="rId8" imgW="2222280" imgH="495000" progId="Equation.3">
                  <p:embed/>
                </p:oleObj>
              </mc:Choice>
              <mc:Fallback>
                <p:oleObj name="Equation" r:id="rId8" imgW="2222280" imgH="495000" progId="Equation.3">
                  <p:embed/>
                  <p:pic>
                    <p:nvPicPr>
                      <p:cNvPr id="0" name=""/>
                      <p:cNvPicPr>
                        <a:picLocks noChangeAspect="1" noChangeArrowheads="1"/>
                      </p:cNvPicPr>
                      <p:nvPr/>
                    </p:nvPicPr>
                    <p:blipFill>
                      <a:blip r:embed="rId9"/>
                      <a:srcRect/>
                      <a:stretch>
                        <a:fillRect/>
                      </a:stretch>
                    </p:blipFill>
                    <p:spPr bwMode="auto">
                      <a:xfrm>
                        <a:off x="2894421" y="3182484"/>
                        <a:ext cx="4445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15420711"/>
              </p:ext>
            </p:extLst>
          </p:nvPr>
        </p:nvGraphicFramePr>
        <p:xfrm>
          <a:off x="5300028" y="5587728"/>
          <a:ext cx="1371600" cy="609600"/>
        </p:xfrm>
        <a:graphic>
          <a:graphicData uri="http://schemas.openxmlformats.org/presentationml/2006/ole">
            <mc:AlternateContent xmlns:mc="http://schemas.openxmlformats.org/markup-compatibility/2006">
              <mc:Choice xmlns:v="urn:schemas-microsoft-com:vml" Requires="v">
                <p:oleObj name="Equation" r:id="rId10" imgW="685800" imgH="304560" progId="Equation.3">
                  <p:embed/>
                </p:oleObj>
              </mc:Choice>
              <mc:Fallback>
                <p:oleObj name="Equation" r:id="rId10" imgW="685800" imgH="304560" progId="Equation.3">
                  <p:embed/>
                  <p:pic>
                    <p:nvPicPr>
                      <p:cNvPr id="0" name=""/>
                      <p:cNvPicPr>
                        <a:picLocks noChangeAspect="1" noChangeArrowheads="1"/>
                      </p:cNvPicPr>
                      <p:nvPr/>
                    </p:nvPicPr>
                    <p:blipFill>
                      <a:blip r:embed="rId11"/>
                      <a:srcRect/>
                      <a:stretch>
                        <a:fillRect/>
                      </a:stretch>
                    </p:blipFill>
                    <p:spPr bwMode="auto">
                      <a:xfrm>
                        <a:off x="5300028" y="5587728"/>
                        <a:ext cx="1371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2142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commands for finding Fisher Info for learning curve example (repeat of slide #15)</a:t>
            </a:r>
          </a:p>
        </p:txBody>
      </p:sp>
      <p:sp>
        <p:nvSpPr>
          <p:cNvPr id="3" name="Content Placeholder 2"/>
          <p:cNvSpPr>
            <a:spLocks noGrp="1"/>
          </p:cNvSpPr>
          <p:nvPr>
            <p:ph idx="1"/>
          </p:nvPr>
        </p:nvSpPr>
        <p:spPr/>
        <p:txBody>
          <a:bodyPr/>
          <a:lstStyle/>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0" indent="0">
              <a:buNone/>
            </a:pPr>
            <a:r>
              <a:rPr lang="en-US" sz="1600" dirty="0"/>
              <a:t>x1&lt;-MLC$Location;x2&lt;-</a:t>
            </a:r>
            <a:r>
              <a:rPr lang="en-US" sz="1600" dirty="0" err="1"/>
              <a:t>MLC$Week;y</a:t>
            </a:r>
            <a:r>
              <a:rPr lang="en-US" sz="1600" dirty="0"/>
              <a:t>&lt;-</a:t>
            </a:r>
            <a:r>
              <a:rPr lang="en-US" sz="1600" dirty="0" err="1"/>
              <a:t>MLC$Efficiency</a:t>
            </a:r>
            <a:endParaRPr lang="en-US" sz="1600" dirty="0"/>
          </a:p>
          <a:p>
            <a:pPr marL="0" indent="0">
              <a:buNone/>
            </a:pP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0" indent="0">
              <a:buNone/>
            </a:pPr>
            <a:r>
              <a:rPr lang="en-US" sz="1600" dirty="0"/>
              <a:t>out&lt;-</a:t>
            </a:r>
            <a:r>
              <a:rPr lang="en-US" sz="1600" dirty="0" err="1"/>
              <a:t>nlm</a:t>
            </a:r>
            <a:r>
              <a:rPr lang="en-US" sz="1600" dirty="0"/>
              <a:t>(</a:t>
            </a:r>
            <a:r>
              <a:rPr lang="en-US" sz="1600" dirty="0" err="1"/>
              <a:t>fn,p</a:t>
            </a:r>
            <a:r>
              <a:rPr lang="en-US" sz="1600" dirty="0"/>
              <a:t>=c(1,0,-.5,-.1),hessian=TRUE)</a:t>
            </a:r>
          </a:p>
          <a:p>
            <a:pPr marL="0" indent="0">
              <a:buNone/>
            </a:pPr>
            <a:r>
              <a:rPr lang="en-US" sz="1600" dirty="0"/>
              <a:t>theta&lt;-</a:t>
            </a:r>
            <a:r>
              <a:rPr lang="en-US" sz="1600" dirty="0" err="1"/>
              <a:t>out$estimate</a:t>
            </a:r>
            <a:r>
              <a:rPr lang="en-US" sz="1600" dirty="0"/>
              <a:t>  #parameter estimates</a:t>
            </a:r>
          </a:p>
          <a:p>
            <a:pPr marL="0" indent="0">
              <a:buNone/>
            </a:pPr>
            <a:r>
              <a:rPr lang="en-US" sz="1600" dirty="0"/>
              <a:t>theta</a:t>
            </a:r>
          </a:p>
          <a:p>
            <a:pPr marL="0" indent="0">
              <a:buNone/>
            </a:pPr>
            <a:r>
              <a:rPr lang="en-US" sz="1600" dirty="0"/>
              <a:t>###the following calculates the SEs#######</a:t>
            </a:r>
          </a:p>
          <a:p>
            <a:pPr marL="0" indent="0">
              <a:buNone/>
            </a:pPr>
            <a:r>
              <a:rPr lang="en-US" sz="1600" dirty="0"/>
              <a:t>MSE&lt;-</a:t>
            </a:r>
            <a:r>
              <a:rPr lang="en-US" sz="1600" dirty="0" err="1"/>
              <a:t>out$minimum</a:t>
            </a:r>
            <a:r>
              <a:rPr lang="en-US" sz="1600" dirty="0"/>
              <a:t>/(length(y) - length(theta))  #estimate of the error variance</a:t>
            </a:r>
          </a:p>
          <a:p>
            <a:pPr marL="0" indent="0">
              <a:buNone/>
            </a:pPr>
            <a:r>
              <a:rPr lang="en-US" sz="1600" dirty="0" err="1"/>
              <a:t>InfoMat</a:t>
            </a:r>
            <a:r>
              <a:rPr lang="en-US" sz="1600" dirty="0"/>
              <a:t>&lt;-</a:t>
            </a:r>
            <a:r>
              <a:rPr lang="en-US" sz="1600" dirty="0" err="1"/>
              <a:t>out$hessian</a:t>
            </a:r>
            <a:r>
              <a:rPr lang="en-US" sz="1600" dirty="0"/>
              <a:t>/2/MSE  #observed information matrix</a:t>
            </a:r>
          </a:p>
          <a:p>
            <a:pPr marL="0" indent="0">
              <a:buNone/>
            </a:pPr>
            <a:r>
              <a:rPr lang="en-US" sz="1600" dirty="0" err="1"/>
              <a:t>CovTheta</a:t>
            </a:r>
            <a:r>
              <a:rPr lang="en-US" sz="1600" dirty="0"/>
              <a:t>&lt;-solve(</a:t>
            </a:r>
            <a:r>
              <a:rPr lang="en-US" sz="1600" dirty="0" err="1"/>
              <a:t>InfoMat</a:t>
            </a:r>
            <a:r>
              <a:rPr lang="en-US" sz="1600" dirty="0"/>
              <a:t>)</a:t>
            </a:r>
          </a:p>
          <a:p>
            <a:pPr marL="0" indent="0">
              <a:buNone/>
            </a:pPr>
            <a:r>
              <a:rPr lang="en-US" sz="1600" dirty="0"/>
              <a:t>SE&lt;-</a:t>
            </a:r>
            <a:r>
              <a:rPr lang="en-US" sz="1600" dirty="0" err="1"/>
              <a:t>sqrt</a:t>
            </a:r>
            <a:r>
              <a:rPr lang="en-US" sz="1600" dirty="0"/>
              <a:t>(</a:t>
            </a:r>
            <a:r>
              <a:rPr lang="en-US" sz="1600" dirty="0" err="1"/>
              <a:t>diag</a:t>
            </a:r>
            <a:r>
              <a:rPr lang="en-US" sz="1600" dirty="0"/>
              <a:t>(</a:t>
            </a:r>
            <a:r>
              <a:rPr lang="en-US" sz="1600" dirty="0" err="1"/>
              <a:t>CovTheta</a:t>
            </a:r>
            <a:r>
              <a:rPr lang="en-US" sz="1600" dirty="0"/>
              <a:t>))  #standard errors of parameter estimates</a:t>
            </a:r>
          </a:p>
          <a:p>
            <a:pPr marL="0" indent="0">
              <a:buNone/>
            </a:pPr>
            <a:r>
              <a:rPr lang="en-US" sz="1600" dirty="0"/>
              <a:t>MSE</a:t>
            </a:r>
          </a:p>
          <a:p>
            <a:pPr marL="0" indent="0">
              <a:buNone/>
            </a:pPr>
            <a:r>
              <a:rPr lang="en-US" sz="1600" dirty="0" err="1"/>
              <a:t>CovTheta</a:t>
            </a:r>
            <a:endParaRPr lang="en-US" sz="1600" dirty="0"/>
          </a:p>
          <a:p>
            <a:pPr marL="0" indent="0">
              <a:buNone/>
            </a:pPr>
            <a:r>
              <a:rPr lang="en-US" sz="1600" dirty="0"/>
              <a:t>SE</a:t>
            </a:r>
          </a:p>
        </p:txBody>
      </p:sp>
    </p:spTree>
    <p:extLst>
      <p:ext uri="{BB962C8B-B14F-4D97-AF65-F5344CB8AC3E}">
        <p14:creationId xmlns:p14="http://schemas.microsoft.com/office/powerpoint/2010/main" val="157479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Which Method for Calculating SEs?</a:t>
            </a:r>
          </a:p>
        </p:txBody>
      </p:sp>
      <p:sp>
        <p:nvSpPr>
          <p:cNvPr id="3" name="Content Placeholder 2"/>
          <p:cNvSpPr>
            <a:spLocks noGrp="1"/>
          </p:cNvSpPr>
          <p:nvPr>
            <p:ph idx="1"/>
          </p:nvPr>
        </p:nvSpPr>
        <p:spPr>
          <a:xfrm>
            <a:off x="195943" y="1219200"/>
            <a:ext cx="8752114" cy="5181600"/>
          </a:xfrm>
        </p:spPr>
        <p:txBody>
          <a:bodyPr/>
          <a:lstStyle/>
          <a:p>
            <a:r>
              <a:rPr lang="en-US" sz="2000" dirty="0"/>
              <a:t>Software will often calculate SEs for you, but the following guidelines apply if you have to calculate them yourself</a:t>
            </a:r>
          </a:p>
          <a:p>
            <a:r>
              <a:rPr lang="en-US" sz="2000" dirty="0"/>
              <a:t>Important Point: Whatever method you use to calculate SEs for the parameters or predicted response, you use and interpret the SEs the same way</a:t>
            </a:r>
          </a:p>
          <a:p>
            <a:r>
              <a:rPr lang="en-US" sz="1600" dirty="0"/>
              <a:t>If exact analytical results can be derived (e.g., in standard linear regression with normal errors), </a:t>
            </a:r>
            <a:r>
              <a:rPr lang="en-US" sz="1600" b="1" dirty="0"/>
              <a:t>use exact analytical results</a:t>
            </a:r>
            <a:r>
              <a:rPr lang="en-US" sz="1600" dirty="0"/>
              <a:t> </a:t>
            </a:r>
          </a:p>
          <a:p>
            <a:r>
              <a:rPr lang="en-US" sz="1600" dirty="0"/>
              <a:t>If </a:t>
            </a:r>
            <a:r>
              <a:rPr lang="en-US" sz="1600" i="1" dirty="0">
                <a:latin typeface="Times New Roman" pitchFamily="18" charset="0"/>
                <a:cs typeface="Times New Roman" pitchFamily="18" charset="0"/>
              </a:rPr>
              <a:t>n</a:t>
            </a:r>
            <a:r>
              <a:rPr lang="en-US" sz="1600" dirty="0"/>
              <a:t> is large enough to invoke </a:t>
            </a:r>
            <a:r>
              <a:rPr lang="en-US" sz="1600" dirty="0" err="1"/>
              <a:t>asymptotics</a:t>
            </a:r>
            <a:r>
              <a:rPr lang="en-US" sz="1600" dirty="0"/>
              <a:t>, and you want an expression for the SEs (which provides useful insight into the quality of the data), </a:t>
            </a:r>
            <a:r>
              <a:rPr lang="en-US" sz="1600" b="1" dirty="0"/>
              <a:t>use the Fisher info matrix</a:t>
            </a:r>
          </a:p>
          <a:p>
            <a:r>
              <a:rPr lang="en-US" sz="1600" dirty="0"/>
              <a:t>If </a:t>
            </a:r>
            <a:r>
              <a:rPr lang="en-US" sz="1600" i="1" dirty="0">
                <a:latin typeface="Times New Roman" pitchFamily="18" charset="0"/>
                <a:cs typeface="Times New Roman" pitchFamily="18" charset="0"/>
              </a:rPr>
              <a:t>n</a:t>
            </a:r>
            <a:r>
              <a:rPr lang="en-US" sz="1600" dirty="0"/>
              <a:t> is not large enough to invoke </a:t>
            </a:r>
            <a:r>
              <a:rPr lang="en-US" sz="1600" dirty="0" err="1"/>
              <a:t>asymptotics</a:t>
            </a:r>
            <a:r>
              <a:rPr lang="en-US" sz="1600" dirty="0"/>
              <a:t> (the more complex the model, the larger the required </a:t>
            </a:r>
            <a:r>
              <a:rPr lang="en-US" sz="1600" i="1" dirty="0">
                <a:latin typeface="Times New Roman" pitchFamily="18" charset="0"/>
                <a:cs typeface="Times New Roman" pitchFamily="18" charset="0"/>
              </a:rPr>
              <a:t>n</a:t>
            </a:r>
            <a:r>
              <a:rPr lang="en-US" sz="1600" dirty="0"/>
              <a:t>), </a:t>
            </a:r>
            <a:r>
              <a:rPr lang="en-US" sz="1600" b="1" dirty="0"/>
              <a:t>use bootstrapping</a:t>
            </a:r>
          </a:p>
          <a:p>
            <a:r>
              <a:rPr lang="en-US" sz="1600" dirty="0"/>
              <a:t>In certain cases in which the conditions other than </a:t>
            </a:r>
            <a:r>
              <a:rPr lang="en-US" sz="1600" i="1" dirty="0">
                <a:latin typeface="Times New Roman" pitchFamily="18" charset="0"/>
                <a:cs typeface="Times New Roman" pitchFamily="18" charset="0"/>
              </a:rPr>
              <a:t>n</a:t>
            </a:r>
            <a:r>
              <a:rPr lang="en-US" sz="1600" dirty="0"/>
              <a:t> required for the asymptotic results are not met (somewhat rare), </a:t>
            </a:r>
            <a:r>
              <a:rPr lang="en-US" sz="1600" b="1" dirty="0"/>
              <a:t>use bootstrapping</a:t>
            </a:r>
          </a:p>
          <a:p>
            <a:r>
              <a:rPr lang="en-US" sz="1600" dirty="0"/>
              <a:t>If there is no underlying probabilistic model for the data (and hence no likelihood or MLEs), in which case the Fisher info matrix is irrelevant, </a:t>
            </a:r>
            <a:r>
              <a:rPr lang="en-US" sz="1600" b="1" dirty="0"/>
              <a:t>use bootstrapping</a:t>
            </a:r>
          </a:p>
          <a:p>
            <a:r>
              <a:rPr lang="en-US" sz="1600" dirty="0"/>
              <a:t>If the model is nonparametric, in which case the Fisher info matrix is irrelevant, </a:t>
            </a:r>
            <a:r>
              <a:rPr lang="en-US" sz="1600" b="1" dirty="0"/>
              <a:t>use bootstrapping</a:t>
            </a:r>
          </a:p>
          <a:p>
            <a:r>
              <a:rPr lang="en-US" sz="1600" dirty="0"/>
              <a:t>For SEs for the predicted response CIs or PIs with complex nonlinear models, </a:t>
            </a:r>
            <a:r>
              <a:rPr lang="en-US" sz="1600" b="1" dirty="0"/>
              <a:t>use bootstrapping</a:t>
            </a:r>
          </a:p>
        </p:txBody>
      </p:sp>
    </p:spTree>
    <p:extLst>
      <p:ext uri="{BB962C8B-B14F-4D97-AF65-F5344CB8AC3E}">
        <p14:creationId xmlns:p14="http://schemas.microsoft.com/office/powerpoint/2010/main" val="1364153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CIs/PIs on the Predicted Response</a:t>
            </a:r>
          </a:p>
        </p:txBody>
      </p:sp>
      <p:sp>
        <p:nvSpPr>
          <p:cNvPr id="3" name="Content Placeholder 2"/>
          <p:cNvSpPr>
            <a:spLocks noGrp="1"/>
          </p:cNvSpPr>
          <p:nvPr>
            <p:ph idx="1"/>
          </p:nvPr>
        </p:nvSpPr>
        <p:spPr/>
        <p:txBody>
          <a:bodyPr/>
          <a:lstStyle/>
          <a:p>
            <a:r>
              <a:rPr lang="en-US" dirty="0"/>
              <a:t>Instead of (or in addition to) CIs on the parameters, what if we want a CI or PI on the predicted response for a specific set of specified values of the predictors?</a:t>
            </a:r>
          </a:p>
          <a:p>
            <a:r>
              <a:rPr lang="en-US" dirty="0"/>
              <a:t>For this, in nonlinear regression, it is better to use bootstrapping than a modified version of the Fisher Information matrix approach</a:t>
            </a:r>
          </a:p>
          <a:p>
            <a:r>
              <a:rPr lang="en-US" dirty="0"/>
              <a:t>How would you modify the preceding bootstrapping code if you wanted a CI on the predicted response for the newer facility (</a:t>
            </a:r>
            <a:r>
              <a:rPr lang="en-US" i="1" dirty="0">
                <a:latin typeface="Times New Roman" panose="02020603050405020304" pitchFamily="18" charset="0"/>
                <a:cs typeface="Times New Roman" panose="02020603050405020304" pitchFamily="18" charset="0"/>
              </a:rPr>
              <a:t>x</a:t>
            </a:r>
            <a:r>
              <a:rPr lang="en-US" i="1" baseline="30000" dirty="0">
                <a:latin typeface="Times New Roman" panose="02020603050405020304" pitchFamily="18" charset="0"/>
                <a:cs typeface="Times New Roman" panose="02020603050405020304" pitchFamily="18" charset="0"/>
              </a:rPr>
              <a:t>*</a:t>
            </a:r>
            <a:r>
              <a:rPr lang="en-US" baseline="-25000" dirty="0"/>
              <a:t>1</a:t>
            </a:r>
            <a:r>
              <a:rPr lang="en-US" dirty="0">
                <a:latin typeface="Times New Roman" panose="02020603050405020304" pitchFamily="18" charset="0"/>
                <a:cs typeface="Times New Roman" panose="02020603050405020304" pitchFamily="18" charset="0"/>
              </a:rPr>
              <a:t>=1</a:t>
            </a:r>
            <a:r>
              <a:rPr lang="en-US" dirty="0"/>
              <a:t>) at week # 15 (</a:t>
            </a:r>
            <a:r>
              <a:rPr lang="en-US" i="1" dirty="0">
                <a:latin typeface="Times New Roman" panose="02020603050405020304" pitchFamily="18" charset="0"/>
                <a:cs typeface="Times New Roman" panose="02020603050405020304" pitchFamily="18" charset="0"/>
              </a:rPr>
              <a:t>x</a:t>
            </a:r>
            <a:r>
              <a:rPr lang="en-US" i="1" baseline="30000" dirty="0">
                <a:latin typeface="Times New Roman" panose="02020603050405020304" pitchFamily="18" charset="0"/>
                <a:cs typeface="Times New Roman" panose="02020603050405020304" pitchFamily="18" charset="0"/>
              </a:rPr>
              <a:t>*</a:t>
            </a:r>
            <a:r>
              <a:rPr lang="en-US" baseline="-25000" dirty="0"/>
              <a:t>2</a:t>
            </a:r>
            <a:r>
              <a:rPr lang="en-US" dirty="0">
                <a:latin typeface="Times New Roman" panose="02020603050405020304" pitchFamily="18" charset="0"/>
                <a:cs typeface="Times New Roman" panose="02020603050405020304" pitchFamily="18" charset="0"/>
              </a:rPr>
              <a:t>=15</a:t>
            </a:r>
            <a:r>
              <a:rPr lang="en-US" dirty="0"/>
              <a:t>)?</a:t>
            </a:r>
          </a:p>
          <a:p>
            <a:r>
              <a:rPr lang="en-US" dirty="0"/>
              <a:t>How would you modify the preceding bootstrapping code if you wanted a PI on the predicted response, instead of a CI? </a:t>
            </a:r>
          </a:p>
        </p:txBody>
      </p:sp>
    </p:spTree>
    <p:extLst>
      <p:ext uri="{BB962C8B-B14F-4D97-AF65-F5344CB8AC3E}">
        <p14:creationId xmlns:p14="http://schemas.microsoft.com/office/powerpoint/2010/main" val="2926730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a:t>R commands for bootstrapping response CIs for the manufacturing learning curve</a:t>
            </a:r>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a:t>library(boot)   #need to load the boot package</a:t>
            </a:r>
          </a:p>
          <a:p>
            <a:pPr marL="0" indent="0">
              <a:buNone/>
            </a:pPr>
            <a:r>
              <a:rPr lang="en-US" sz="1600" dirty="0"/>
              <a:t>MLC&lt;-</a:t>
            </a:r>
            <a:r>
              <a:rPr lang="en-US" sz="1600" dirty="0" err="1"/>
              <a:t>read.table</a:t>
            </a:r>
            <a:r>
              <a:rPr lang="en-US" sz="1600" dirty="0"/>
              <a:t>("MLC.</a:t>
            </a:r>
            <a:r>
              <a:rPr lang="en-US" sz="1600" dirty="0" err="1"/>
              <a:t>csv</a:t>
            </a:r>
            <a:r>
              <a:rPr lang="en-US" sz="1600" dirty="0"/>
              <a:t>",</a:t>
            </a:r>
            <a:r>
              <a:rPr lang="en-US" sz="1600" dirty="0" err="1"/>
              <a:t>sep</a:t>
            </a:r>
            <a:r>
              <a:rPr lang="en-US" sz="1600" dirty="0"/>
              <a:t>=",",header=TRUE)</a:t>
            </a:r>
          </a:p>
          <a:p>
            <a:pPr marL="457200" indent="-457200">
              <a:buNone/>
            </a:pPr>
            <a:r>
              <a:rPr lang="en-US" sz="1600" dirty="0" err="1"/>
              <a:t>MLCfit</a:t>
            </a:r>
            <a:r>
              <a:rPr lang="en-US" sz="1600" dirty="0"/>
              <a:t>&lt;-function(Z,i,theta0,x_pred) {</a:t>
            </a:r>
          </a:p>
          <a:p>
            <a:pPr marL="457200" indent="-457200">
              <a:buNone/>
            </a:pPr>
            <a:r>
              <a:rPr lang="en-US" sz="1600" dirty="0"/>
              <a:t>   </a:t>
            </a:r>
            <a:r>
              <a:rPr lang="en-US" sz="1600" dirty="0" err="1"/>
              <a:t>Zboot</a:t>
            </a:r>
            <a:r>
              <a:rPr lang="en-US" sz="1600" dirty="0"/>
              <a:t>&lt;-Z[</a:t>
            </a:r>
            <a:r>
              <a:rPr lang="en-US" sz="1600" dirty="0" err="1"/>
              <a:t>i</a:t>
            </a:r>
            <a:r>
              <a:rPr lang="en-US" sz="1600" dirty="0"/>
              <a:t>,]</a:t>
            </a:r>
          </a:p>
          <a:p>
            <a:pPr marL="457200" indent="-457200">
              <a:buNone/>
            </a:pPr>
            <a:r>
              <a:rPr lang="en-US" sz="1600" dirty="0"/>
              <a:t>   x1&lt;-</a:t>
            </a:r>
            <a:r>
              <a:rPr lang="en-US" sz="1600" dirty="0" err="1"/>
              <a:t>Zboot</a:t>
            </a:r>
            <a:r>
              <a:rPr lang="en-US" sz="1600" dirty="0"/>
              <a:t>[[1]];x2&lt;-</a:t>
            </a:r>
            <a:r>
              <a:rPr lang="en-US" sz="1600" dirty="0" err="1"/>
              <a:t>Zboot</a:t>
            </a:r>
            <a:r>
              <a:rPr lang="en-US" sz="1600" dirty="0"/>
              <a:t>[[2]];y&lt;-</a:t>
            </a:r>
            <a:r>
              <a:rPr lang="en-US" sz="1600" dirty="0" err="1"/>
              <a:t>Zboot</a:t>
            </a:r>
            <a:r>
              <a:rPr lang="en-US" sz="1600" dirty="0"/>
              <a:t>[[3]]</a:t>
            </a:r>
          </a:p>
          <a:p>
            <a:pPr marL="457200" indent="-457200">
              <a:buNone/>
            </a:pPr>
            <a:r>
              <a:rPr lang="en-US" sz="1600" dirty="0"/>
              <a:t>   </a:t>
            </a:r>
            <a:r>
              <a:rPr lang="en-US" sz="1600" dirty="0" err="1"/>
              <a:t>fn</a:t>
            </a:r>
            <a:r>
              <a:rPr lang="en-US" sz="1600" dirty="0"/>
              <a:t> &lt;- function(p) {</a:t>
            </a:r>
            <a:r>
              <a:rPr lang="en-US" sz="1600" dirty="0" err="1"/>
              <a:t>yhat</a:t>
            </a:r>
            <a:r>
              <a:rPr lang="en-US" sz="1600" dirty="0"/>
              <a:t>&lt;-p[1]+p[2]*x1+p[4]*</a:t>
            </a:r>
            <a:r>
              <a:rPr lang="en-US" sz="1600" dirty="0" err="1"/>
              <a:t>exp</a:t>
            </a:r>
            <a:r>
              <a:rPr lang="en-US" sz="1600" dirty="0"/>
              <a:t>(p[3]*x2); sum((y-</a:t>
            </a:r>
            <a:r>
              <a:rPr lang="en-US" sz="1600" dirty="0" err="1"/>
              <a:t>yhat</a:t>
            </a:r>
            <a:r>
              <a:rPr lang="en-US" sz="1600" dirty="0"/>
              <a:t>)^2)} </a:t>
            </a:r>
          </a:p>
          <a:p>
            <a:pPr marL="457200" indent="-457200">
              <a:buNone/>
            </a:pPr>
            <a:r>
              <a:rPr lang="en-US" sz="1600" dirty="0"/>
              <a:t>   out&lt;-</a:t>
            </a:r>
            <a:r>
              <a:rPr lang="en-US" sz="1600" dirty="0" err="1"/>
              <a:t>nlm</a:t>
            </a:r>
            <a:r>
              <a:rPr lang="en-US" sz="1600" dirty="0"/>
              <a:t>(</a:t>
            </a:r>
            <a:r>
              <a:rPr lang="en-US" sz="1600" dirty="0" err="1"/>
              <a:t>fn,p</a:t>
            </a:r>
            <a:r>
              <a:rPr lang="en-US" sz="1600" dirty="0"/>
              <a:t>=theta0)</a:t>
            </a:r>
          </a:p>
          <a:p>
            <a:pPr marL="457200" indent="-457200">
              <a:buNone/>
            </a:pPr>
            <a:r>
              <a:rPr lang="en-US" sz="1600" dirty="0"/>
              <a:t>   theta&lt;-</a:t>
            </a:r>
            <a:r>
              <a:rPr lang="en-US" sz="1600" dirty="0" err="1"/>
              <a:t>out$estimate</a:t>
            </a:r>
            <a:r>
              <a:rPr lang="en-US" sz="1600" dirty="0"/>
              <a:t> </a:t>
            </a:r>
          </a:p>
          <a:p>
            <a:pPr marL="457200" indent="-457200">
              <a:buNone/>
            </a:pPr>
            <a:r>
              <a:rPr lang="en-US" sz="1600" dirty="0"/>
              <a:t>   </a:t>
            </a:r>
            <a:r>
              <a:rPr lang="en-US" sz="1600" dirty="0" err="1"/>
              <a:t>y_pred</a:t>
            </a:r>
            <a:r>
              <a:rPr lang="en-US" sz="1600" dirty="0"/>
              <a:t>&lt;- theta[1]+theta[2]*</a:t>
            </a:r>
            <a:r>
              <a:rPr lang="en-US" sz="1600" dirty="0" err="1"/>
              <a:t>x_pred</a:t>
            </a:r>
            <a:r>
              <a:rPr lang="en-US" sz="1600" dirty="0"/>
              <a:t>[1]+theta[4]*</a:t>
            </a:r>
            <a:r>
              <a:rPr lang="en-US" sz="1600" dirty="0" err="1"/>
              <a:t>exp</a:t>
            </a:r>
            <a:r>
              <a:rPr lang="en-US" sz="1600" dirty="0"/>
              <a:t>(theta[3]*</a:t>
            </a:r>
            <a:r>
              <a:rPr lang="en-US" sz="1600" dirty="0" err="1"/>
              <a:t>x_pred</a:t>
            </a:r>
            <a:r>
              <a:rPr lang="en-US" sz="1600" dirty="0"/>
              <a:t>[2])} #predicted response</a:t>
            </a:r>
          </a:p>
          <a:p>
            <a:pPr marL="457200" indent="-457200">
              <a:buNone/>
            </a:pPr>
            <a:r>
              <a:rPr lang="en-US" sz="1600" dirty="0" err="1"/>
              <a:t>MLCboot</a:t>
            </a:r>
            <a:r>
              <a:rPr lang="en-US" sz="1600" dirty="0"/>
              <a:t>&lt;-boot(MLC, </a:t>
            </a:r>
            <a:r>
              <a:rPr lang="en-US" sz="1600" dirty="0" err="1"/>
              <a:t>MLCfit</a:t>
            </a:r>
            <a:r>
              <a:rPr lang="en-US" sz="1600" dirty="0"/>
              <a:t>, R=5000, theta0=c(1,-.05,-.14,-.55), </a:t>
            </a:r>
            <a:r>
              <a:rPr lang="en-US" sz="1600" dirty="0" err="1"/>
              <a:t>x_pred</a:t>
            </a:r>
            <a:r>
              <a:rPr lang="en-US" sz="1600" dirty="0"/>
              <a:t>=c(1,15))</a:t>
            </a:r>
          </a:p>
          <a:p>
            <a:pPr marL="457200" indent="-457200">
              <a:buNone/>
            </a:pPr>
            <a:r>
              <a:rPr lang="en-US" sz="1600" dirty="0" err="1"/>
              <a:t>MLCboot</a:t>
            </a:r>
            <a:endParaRPr lang="en-US" sz="1600" dirty="0"/>
          </a:p>
          <a:p>
            <a:pPr marL="457200" indent="-457200">
              <a:buNone/>
            </a:pPr>
            <a:r>
              <a:rPr lang="en-US" sz="1600" dirty="0" err="1"/>
              <a:t>VarYhat</a:t>
            </a:r>
            <a:r>
              <a:rPr lang="en-US" sz="1600" dirty="0"/>
              <a:t>&lt;-</a:t>
            </a:r>
            <a:r>
              <a:rPr lang="en-US" sz="1600" dirty="0" err="1"/>
              <a:t>var</a:t>
            </a:r>
            <a:r>
              <a:rPr lang="en-US" sz="1600" dirty="0"/>
              <a:t>(</a:t>
            </a:r>
            <a:r>
              <a:rPr lang="en-US" sz="1600" dirty="0" err="1"/>
              <a:t>MLCboot$t</a:t>
            </a:r>
            <a:r>
              <a:rPr lang="en-US" sz="1600" dirty="0"/>
              <a:t>); </a:t>
            </a:r>
            <a:r>
              <a:rPr lang="en-US" sz="1600" dirty="0" err="1"/>
              <a:t>VarYhat</a:t>
            </a:r>
            <a:endParaRPr lang="en-US" sz="1600" dirty="0"/>
          </a:p>
          <a:p>
            <a:pPr marL="457200" indent="-457200">
              <a:buNone/>
            </a:pPr>
            <a:r>
              <a:rPr lang="en-US" sz="1600" dirty="0" err="1"/>
              <a:t>SEYhat</a:t>
            </a:r>
            <a:r>
              <a:rPr lang="en-US" sz="1600" dirty="0"/>
              <a:t>&lt;-</a:t>
            </a:r>
            <a:r>
              <a:rPr lang="en-US" sz="1600" dirty="0" err="1"/>
              <a:t>sqrt</a:t>
            </a:r>
            <a:r>
              <a:rPr lang="en-US" sz="1600" dirty="0"/>
              <a:t>(</a:t>
            </a:r>
            <a:r>
              <a:rPr lang="en-US" sz="1600" dirty="0" err="1"/>
              <a:t>VarYhat</a:t>
            </a:r>
            <a:r>
              <a:rPr lang="en-US" sz="1600" dirty="0"/>
              <a:t>); </a:t>
            </a:r>
            <a:r>
              <a:rPr lang="en-US" sz="1600" dirty="0" err="1"/>
              <a:t>SEYhat</a:t>
            </a:r>
            <a:endParaRPr lang="en-US" sz="1600" dirty="0"/>
          </a:p>
          <a:p>
            <a:pPr marL="457200" indent="-457200">
              <a:buNone/>
            </a:pPr>
            <a:r>
              <a:rPr lang="en-US" sz="1600" dirty="0"/>
              <a:t>plot(</a:t>
            </a:r>
            <a:r>
              <a:rPr lang="en-US" sz="1600" dirty="0" err="1"/>
              <a:t>MLCboot</a:t>
            </a:r>
            <a:r>
              <a:rPr lang="en-US" sz="1600" dirty="0"/>
              <a:t>)  </a:t>
            </a:r>
          </a:p>
          <a:p>
            <a:pPr marL="457200" indent="-457200">
              <a:buNone/>
            </a:pPr>
            <a:r>
              <a:rPr lang="en-US" sz="1600" dirty="0"/>
              <a:t>boot.ci(</a:t>
            </a:r>
            <a:r>
              <a:rPr lang="en-US" sz="1600" dirty="0" err="1"/>
              <a:t>MLCboot,conf</a:t>
            </a:r>
            <a:r>
              <a:rPr lang="en-US" sz="1600" dirty="0"/>
              <a:t>=c(.9,.95,.99),type=c("</a:t>
            </a:r>
            <a:r>
              <a:rPr lang="en-US" sz="1600" dirty="0" err="1"/>
              <a:t>norm","basic</a:t>
            </a:r>
            <a:r>
              <a:rPr lang="en-US" sz="1600" dirty="0"/>
              <a:t>"))</a:t>
            </a:r>
          </a:p>
        </p:txBody>
      </p:sp>
    </p:spTree>
    <p:extLst>
      <p:ext uri="{BB962C8B-B14F-4D97-AF65-F5344CB8AC3E}">
        <p14:creationId xmlns:p14="http://schemas.microsoft.com/office/powerpoint/2010/main" val="660875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4271553"/>
          </a:xfrm>
        </p:spPr>
        <p:txBody>
          <a:bodyPr/>
          <a:lstStyle/>
          <a:p>
            <a:pPr marL="0" lvl="0" indent="0">
              <a:buNone/>
            </a:pPr>
            <a:r>
              <a:rPr lang="en-US" sz="1400" dirty="0">
                <a:solidFill>
                  <a:srgbClr val="000000"/>
                </a:solidFill>
              </a:rPr>
              <a:t>&gt; plot(</a:t>
            </a:r>
            <a:r>
              <a:rPr lang="en-US" sz="1400" dirty="0" err="1">
                <a:solidFill>
                  <a:srgbClr val="000000"/>
                </a:solidFill>
              </a:rPr>
              <a:t>MLCboot</a:t>
            </a:r>
            <a:r>
              <a:rPr lang="en-US" sz="1400" dirty="0">
                <a:solidFill>
                  <a:srgbClr val="000000"/>
                </a:solidFill>
              </a:rPr>
              <a:t>)</a:t>
            </a:r>
          </a:p>
          <a:p>
            <a:pPr marL="0" lvl="0" indent="0">
              <a:buNone/>
            </a:pPr>
            <a:r>
              <a:rPr lang="en-US" sz="1400" dirty="0">
                <a:solidFill>
                  <a:srgbClr val="000000"/>
                </a:solidFill>
              </a:rPr>
              <a:t>&gt; plot(</a:t>
            </a:r>
            <a:r>
              <a:rPr lang="en-US" sz="1400" dirty="0" err="1">
                <a:solidFill>
                  <a:srgbClr val="000000"/>
                </a:solidFill>
              </a:rPr>
              <a:t>MLCboot</a:t>
            </a:r>
            <a:r>
              <a:rPr lang="en-US" sz="1400" dirty="0">
                <a:solidFill>
                  <a:srgbClr val="000000"/>
                </a:solidFill>
              </a:rPr>
              <a:t>)  </a:t>
            </a:r>
          </a:p>
          <a:p>
            <a:pPr marL="0" lvl="0" indent="0">
              <a:buNone/>
            </a:pPr>
            <a:r>
              <a:rPr lang="en-US" sz="1400" dirty="0">
                <a:solidFill>
                  <a:srgbClr val="000000"/>
                </a:solidFill>
              </a:rPr>
              <a:t>&gt; boot.ci(</a:t>
            </a:r>
            <a:r>
              <a:rPr lang="en-US" sz="1400" dirty="0" err="1">
                <a:solidFill>
                  <a:srgbClr val="000000"/>
                </a:solidFill>
              </a:rPr>
              <a:t>MLCboot,conf</a:t>
            </a:r>
            <a:r>
              <a:rPr lang="en-US" sz="1400" dirty="0">
                <a:solidFill>
                  <a:srgbClr val="000000"/>
                </a:solidFill>
              </a:rPr>
              <a:t>=c(.9,.95,.99),type=c("</a:t>
            </a:r>
            <a:r>
              <a:rPr lang="en-US" sz="1400" dirty="0" err="1">
                <a:solidFill>
                  <a:srgbClr val="000000"/>
                </a:solidFill>
              </a:rPr>
              <a:t>norm","basic</a:t>
            </a:r>
            <a:r>
              <a:rPr lang="en-US" sz="1400" dirty="0">
                <a:solidFill>
                  <a:srgbClr val="000000"/>
                </a:solidFill>
              </a:rPr>
              <a:t>"))</a:t>
            </a:r>
          </a:p>
          <a:p>
            <a:pPr marL="0" lvl="0" indent="0">
              <a:buNone/>
            </a:pPr>
            <a:r>
              <a:rPr lang="en-US" sz="1400" dirty="0">
                <a:solidFill>
                  <a:srgbClr val="000000"/>
                </a:solidFill>
              </a:rPr>
              <a:t>BOOTSTRAP CONFIDENCE INTERVAL CALCULATIONS</a:t>
            </a:r>
          </a:p>
          <a:p>
            <a:pPr marL="0" lvl="0" indent="0">
              <a:buNone/>
            </a:pPr>
            <a:r>
              <a:rPr lang="en-US" sz="1400" dirty="0">
                <a:solidFill>
                  <a:srgbClr val="000000"/>
                </a:solidFill>
              </a:rPr>
              <a:t>Based on 1000 bootstrap replicates</a:t>
            </a:r>
          </a:p>
          <a:p>
            <a:pPr marL="0" lvl="0" indent="0">
              <a:buNone/>
            </a:pPr>
            <a:endParaRPr lang="en-US" sz="1400" dirty="0">
              <a:solidFill>
                <a:srgbClr val="000000"/>
              </a:solidFill>
            </a:endParaRPr>
          </a:p>
          <a:p>
            <a:pPr marL="0" lvl="0" indent="0">
              <a:buNone/>
            </a:pPr>
            <a:r>
              <a:rPr lang="en-US" sz="1400" dirty="0">
                <a:solidFill>
                  <a:srgbClr val="000000"/>
                </a:solidFill>
              </a:rPr>
              <a:t>CALL : </a:t>
            </a:r>
          </a:p>
          <a:p>
            <a:pPr marL="0" lvl="0" indent="0">
              <a:buNone/>
            </a:pPr>
            <a:r>
              <a:rPr lang="en-US" sz="1400" dirty="0">
                <a:solidFill>
                  <a:srgbClr val="000000"/>
                </a:solidFill>
              </a:rPr>
              <a:t>boot.ci(</a:t>
            </a:r>
            <a:r>
              <a:rPr lang="en-US" sz="1400" dirty="0" err="1">
                <a:solidFill>
                  <a:srgbClr val="000000"/>
                </a:solidFill>
              </a:rPr>
              <a:t>boot.out</a:t>
            </a:r>
            <a:r>
              <a:rPr lang="en-US" sz="1400" dirty="0">
                <a:solidFill>
                  <a:srgbClr val="000000"/>
                </a:solidFill>
              </a:rPr>
              <a:t> = </a:t>
            </a:r>
            <a:r>
              <a:rPr lang="en-US" sz="1400" dirty="0" err="1">
                <a:solidFill>
                  <a:srgbClr val="000000"/>
                </a:solidFill>
              </a:rPr>
              <a:t>MLCboot</a:t>
            </a:r>
            <a:r>
              <a:rPr lang="en-US" sz="1400" dirty="0">
                <a:solidFill>
                  <a:srgbClr val="000000"/>
                </a:solidFill>
              </a:rPr>
              <a:t>, </a:t>
            </a:r>
            <a:r>
              <a:rPr lang="en-US" sz="1400" dirty="0" err="1">
                <a:solidFill>
                  <a:srgbClr val="000000"/>
                </a:solidFill>
              </a:rPr>
              <a:t>conf</a:t>
            </a:r>
            <a:r>
              <a:rPr lang="en-US" sz="1400" dirty="0">
                <a:solidFill>
                  <a:srgbClr val="000000"/>
                </a:solidFill>
              </a:rPr>
              <a:t> = c(0.9, 0.95, 0.99), type = c("norm", </a:t>
            </a:r>
          </a:p>
          <a:p>
            <a:pPr marL="0" lvl="0" indent="0">
              <a:buNone/>
            </a:pPr>
            <a:r>
              <a:rPr lang="en-US" sz="1400" dirty="0">
                <a:solidFill>
                  <a:srgbClr val="000000"/>
                </a:solidFill>
              </a:rPr>
              <a:t>    "basic"))</a:t>
            </a:r>
          </a:p>
          <a:p>
            <a:pPr marL="0" lvl="0" indent="0">
              <a:buNone/>
            </a:pPr>
            <a:endParaRPr lang="en-US" sz="1400" dirty="0">
              <a:solidFill>
                <a:srgbClr val="000000"/>
              </a:solidFill>
            </a:endParaRPr>
          </a:p>
          <a:p>
            <a:pPr marL="0" lvl="0" indent="0">
              <a:buNone/>
            </a:pPr>
            <a:r>
              <a:rPr lang="en-US" sz="1400" dirty="0">
                <a:solidFill>
                  <a:srgbClr val="000000"/>
                </a:solidFill>
              </a:rPr>
              <a:t>Intervals : </a:t>
            </a:r>
          </a:p>
          <a:p>
            <a:pPr marL="0" lvl="0" indent="0">
              <a:buNone/>
            </a:pPr>
            <a:r>
              <a:rPr lang="en-US" sz="1400" dirty="0">
                <a:solidFill>
                  <a:srgbClr val="000000"/>
                </a:solidFill>
              </a:rPr>
              <a:t>Level      Normal              Basic         </a:t>
            </a:r>
          </a:p>
          <a:p>
            <a:pPr marL="0" lvl="0" indent="0">
              <a:buNone/>
            </a:pPr>
            <a:r>
              <a:rPr lang="en-US" sz="1400" dirty="0">
                <a:solidFill>
                  <a:srgbClr val="000000"/>
                </a:solidFill>
              </a:rPr>
              <a:t>90%   ( 0.8872,  0.9040 )   ( 0.8872,  0.9038 )   </a:t>
            </a:r>
          </a:p>
          <a:p>
            <a:pPr marL="0" lvl="0" indent="0">
              <a:buNone/>
            </a:pPr>
            <a:r>
              <a:rPr lang="en-US" sz="1400" dirty="0">
                <a:solidFill>
                  <a:srgbClr val="000000"/>
                </a:solidFill>
              </a:rPr>
              <a:t>95%   ( 0.8856,  0.9056 )   ( 0.8853,  0.9058 )   </a:t>
            </a:r>
          </a:p>
          <a:p>
            <a:pPr marL="0" lvl="0" indent="0">
              <a:buNone/>
            </a:pPr>
            <a:r>
              <a:rPr lang="en-US" sz="1400" dirty="0">
                <a:solidFill>
                  <a:srgbClr val="000000"/>
                </a:solidFill>
              </a:rPr>
              <a:t>99%   ( 0.8824,  0.9087 )   ( 0.8816,  0.9083 ) </a:t>
            </a:r>
          </a:p>
        </p:txBody>
      </p:sp>
      <p:pic>
        <p:nvPicPr>
          <p:cNvPr id="696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963" b="4567"/>
          <a:stretch/>
        </p:blipFill>
        <p:spPr bwMode="auto">
          <a:xfrm>
            <a:off x="3566160" y="3447787"/>
            <a:ext cx="5564778" cy="3397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98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Estimating the coefficients in Logistic Regression</a:t>
            </a:r>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dirty="0">
                <a:latin typeface="Times New Roman"/>
                <a:ea typeface="Times New Roman"/>
              </a:rPr>
              <a:t>data:   </a:t>
            </a:r>
            <a:r>
              <a:rPr lang="en-US" b="1" dirty="0">
                <a:latin typeface="Times New Roman"/>
                <a:ea typeface="Times New Roman"/>
              </a:rPr>
              <a:t>Y</a:t>
            </a:r>
            <a:r>
              <a:rPr lang="en-US" dirty="0">
                <a:latin typeface="Times New Roman"/>
                <a:ea typeface="Times New Roman"/>
              </a:rPr>
              <a:t> =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a:t>
            </a:r>
            <a:r>
              <a:rPr lang="en-US" i="1" dirty="0">
                <a:latin typeface="Times New Roman"/>
                <a:ea typeface="Times New Roman"/>
              </a:rPr>
              <a:t>y</a:t>
            </a:r>
            <a:r>
              <a:rPr lang="en-US" baseline="-25000" dirty="0">
                <a:latin typeface="Times New Roman"/>
                <a:ea typeface="Times New Roman"/>
              </a:rPr>
              <a:t>2</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 (suppose </a:t>
            </a:r>
            <a:r>
              <a:rPr lang="en-US" dirty="0" err="1">
                <a:latin typeface="Times New Roman"/>
                <a:ea typeface="Times New Roman"/>
              </a:rPr>
              <a:t>i.i.d</a:t>
            </a:r>
            <a:r>
              <a:rPr lang="en-US" dirty="0">
                <a:latin typeface="Times New Roman"/>
                <a:ea typeface="Times New Roman"/>
              </a:rPr>
              <a:t>. sample)</a:t>
            </a:r>
          </a:p>
          <a:p>
            <a:pPr marL="0" marR="0" indent="0" algn="just">
              <a:spcBef>
                <a:spcPts val="0"/>
              </a:spcBef>
              <a:spcAft>
                <a:spcPts val="0"/>
              </a:spcAft>
              <a:buNone/>
            </a:pPr>
            <a:r>
              <a:rPr lang="en-US" dirty="0">
                <a:latin typeface="Times New Roman"/>
                <a:ea typeface="Times New Roman"/>
              </a:rPr>
              <a:t>model: for </a:t>
            </a:r>
            <a:r>
              <a:rPr lang="en-US" i="1" dirty="0">
                <a:latin typeface="Times New Roman"/>
                <a:ea typeface="Times New Roman"/>
              </a:rPr>
              <a:t>i</a:t>
            </a:r>
            <a:r>
              <a:rPr lang="en-US" dirty="0">
                <a:latin typeface="Times New Roman"/>
                <a:ea typeface="Times New Roman"/>
              </a:rPr>
              <a:t> = 1, 2, . . ., </a:t>
            </a:r>
            <a:r>
              <a:rPr lang="en-US" i="1" dirty="0">
                <a:latin typeface="Times New Roman"/>
                <a:ea typeface="Times New Roman"/>
              </a:rPr>
              <a:t>n</a:t>
            </a:r>
            <a:r>
              <a:rPr lang="en-US" dirty="0">
                <a:latin typeface="Times New Roman"/>
                <a:ea typeface="Times New Roman"/>
              </a:rPr>
              <a:t>,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Bernoulli with </a:t>
            </a: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indent="0" algn="just">
              <a:spcBef>
                <a:spcPts val="2000"/>
              </a:spcBef>
              <a:spcAft>
                <a:spcPts val="0"/>
              </a:spcAft>
              <a:buNone/>
            </a:pPr>
            <a:r>
              <a:rPr lang="en-US" dirty="0">
                <a:latin typeface="Times New Roman"/>
                <a:ea typeface="Times New Roman"/>
              </a:rPr>
              <a:t>       where </a:t>
            </a:r>
            <a:r>
              <a:rPr lang="en-US" b="1" dirty="0">
                <a:latin typeface="Times New Roman"/>
                <a:ea typeface="Times New Roman"/>
              </a:rPr>
              <a:t>x</a:t>
            </a:r>
            <a:r>
              <a:rPr lang="en-US" i="1" baseline="-25000" dirty="0">
                <a:latin typeface="Times New Roman"/>
                <a:ea typeface="Times New Roman"/>
              </a:rPr>
              <a:t>i</a:t>
            </a:r>
            <a:r>
              <a:rPr lang="en-US" dirty="0">
                <a:latin typeface="Times New Roman"/>
                <a:ea typeface="Times New Roman"/>
              </a:rPr>
              <a:t> =  [1, </a:t>
            </a:r>
            <a:r>
              <a:rPr lang="en-US" i="1" dirty="0">
                <a:latin typeface="Times New Roman"/>
                <a:ea typeface="Times New Roman"/>
              </a:rPr>
              <a:t>x</a:t>
            </a:r>
            <a:r>
              <a:rPr lang="en-US" i="1" baseline="-25000" dirty="0">
                <a:latin typeface="Times New Roman"/>
                <a:ea typeface="Times New Roman"/>
              </a:rPr>
              <a:t>i</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x</a:t>
            </a:r>
            <a:r>
              <a:rPr lang="en-US" i="1" baseline="-25000" dirty="0" err="1">
                <a:latin typeface="Times New Roman"/>
                <a:ea typeface="Times New Roman"/>
              </a:rPr>
              <a:t>ik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r>
              <a:rPr lang="en-US" i="1" dirty="0">
                <a:latin typeface="Times New Roman"/>
                <a:ea typeface="Times New Roman"/>
              </a:rPr>
              <a:t>k</a:t>
            </a:r>
            <a:r>
              <a:rPr lang="en-US" dirty="0">
                <a:latin typeface="Times New Roman"/>
                <a:ea typeface="Times New Roman"/>
              </a:rPr>
              <a:t> predictor variables)</a:t>
            </a:r>
          </a:p>
          <a:p>
            <a:pPr marL="0" marR="0" indent="0" algn="just">
              <a:spcBef>
                <a:spcPts val="2000"/>
              </a:spcBef>
              <a:spcAft>
                <a:spcPts val="0"/>
              </a:spcAft>
              <a:buNone/>
            </a:pPr>
            <a:r>
              <a:rPr lang="en-US" dirty="0">
                <a:latin typeface="Times New Roman"/>
                <a:ea typeface="Times New Roman"/>
              </a:rPr>
              <a:t>parameters: </a:t>
            </a:r>
            <a:r>
              <a:rPr lang="en-US" b="1" dirty="0">
                <a:latin typeface="Symbol"/>
                <a:ea typeface="Times New Roman"/>
                <a:cs typeface="Times New Roman"/>
              </a:rPr>
              <a:t>b</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0</a:t>
            </a:r>
            <a:r>
              <a:rPr lang="en-US" dirty="0">
                <a:latin typeface="Times New Roman"/>
                <a:ea typeface="Times New Roman"/>
              </a:rPr>
              <a:t>, </a:t>
            </a:r>
            <a:r>
              <a:rPr lang="en-US" i="1" dirty="0">
                <a:latin typeface="Symbol"/>
                <a:ea typeface="Times New Roman"/>
                <a:cs typeface="Times New Roman"/>
              </a:rPr>
              <a:t>b</a:t>
            </a:r>
            <a:r>
              <a:rPr lang="en-US" baseline="-25000" dirty="0">
                <a:latin typeface="Times New Roman"/>
                <a:ea typeface="Times New Roman"/>
              </a:rPr>
              <a:t>1</a:t>
            </a:r>
            <a:r>
              <a:rPr lang="en-US" dirty="0">
                <a:latin typeface="Times New Roman"/>
                <a:ea typeface="Times New Roman"/>
              </a:rPr>
              <a:t>, . . ., </a:t>
            </a:r>
            <a:r>
              <a:rPr lang="en-US" i="1" dirty="0" err="1">
                <a:latin typeface="Symbol"/>
                <a:ea typeface="Times New Roman"/>
                <a:cs typeface="Times New Roman"/>
              </a:rPr>
              <a:t>b</a:t>
            </a:r>
            <a:r>
              <a:rPr lang="en-US" i="1" baseline="-25000" dirty="0" err="1">
                <a:latin typeface="Times New Roman"/>
                <a:ea typeface="Times New Roman"/>
              </a:rPr>
              <a:t>k</a:t>
            </a:r>
            <a:r>
              <a:rPr lang="en-US" dirty="0">
                <a:latin typeface="Times New Roman"/>
                <a:ea typeface="Times New Roman"/>
              </a:rPr>
              <a:t>]</a:t>
            </a:r>
            <a:r>
              <a:rPr lang="en-US" i="1" baseline="30000" dirty="0">
                <a:latin typeface="Times New Roman"/>
                <a:ea typeface="Times New Roman"/>
              </a:rPr>
              <a:t>T</a:t>
            </a:r>
            <a:r>
              <a:rPr lang="en-US" dirty="0">
                <a:latin typeface="Times New Roman"/>
                <a:ea typeface="Times New Roman"/>
              </a:rPr>
              <a:t> (</a:t>
            </a:r>
            <a:r>
              <a:rPr lang="en-US" i="1" dirty="0">
                <a:latin typeface="Times New Roman"/>
                <a:ea typeface="Times New Roman"/>
              </a:rPr>
              <a:t>p</a:t>
            </a:r>
            <a:r>
              <a:rPr lang="en-US" dirty="0">
                <a:latin typeface="Times New Roman"/>
                <a:ea typeface="Times New Roman"/>
              </a:rPr>
              <a:t> = </a:t>
            </a:r>
            <a:r>
              <a:rPr lang="en-US" i="1" dirty="0">
                <a:latin typeface="Times New Roman"/>
                <a:ea typeface="Times New Roman"/>
              </a:rPr>
              <a:t>k</a:t>
            </a:r>
            <a:r>
              <a:rPr lang="en-US" dirty="0">
                <a:latin typeface="Times New Roman"/>
                <a:ea typeface="Times New Roman"/>
              </a:rPr>
              <a:t>+1)  </a:t>
            </a: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r>
              <a:rPr lang="en-US" dirty="0">
                <a:latin typeface="Times New Roman"/>
                <a:ea typeface="Times New Roman"/>
              </a:rPr>
              <a:t>marginal distribution of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a:t>
            </a:r>
            <a:r>
              <a:rPr lang="en-US" i="1" dirty="0">
                <a:latin typeface="Times New Roman"/>
                <a:ea typeface="Times New Roman"/>
              </a:rPr>
              <a:t>f</a:t>
            </a:r>
            <a:r>
              <a:rPr lang="en-US" dirty="0">
                <a:latin typeface="Times New Roman"/>
                <a:ea typeface="Times New Roman"/>
              </a:rPr>
              <a:t>(</a:t>
            </a:r>
            <a:r>
              <a:rPr lang="en-US" i="1" dirty="0" err="1">
                <a:latin typeface="Times New Roman"/>
                <a:ea typeface="Times New Roman"/>
              </a:rPr>
              <a:t>y</a:t>
            </a:r>
            <a:r>
              <a:rPr lang="en-US" i="1" baseline="-25000" dirty="0" err="1">
                <a:latin typeface="Times New Roman"/>
                <a:ea typeface="Times New Roman"/>
              </a:rPr>
              <a:t>i</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p>
          <a:p>
            <a:pPr marL="0" marR="0" indent="0" algn="just">
              <a:spcBef>
                <a:spcPts val="0"/>
              </a:spcBef>
              <a:spcAft>
                <a:spcPts val="0"/>
              </a:spcAft>
              <a:buNone/>
            </a:pPr>
            <a:r>
              <a:rPr lang="en-US" dirty="0">
                <a:latin typeface="Times New Roman"/>
                <a:ea typeface="Times New Roman"/>
              </a:rPr>
              <a:t> </a:t>
            </a:r>
          </a:p>
          <a:p>
            <a:pPr marL="0" indent="0">
              <a:buNone/>
            </a:pPr>
            <a:r>
              <a:rPr lang="en-US" dirty="0">
                <a:latin typeface="Times New Roman"/>
                <a:ea typeface="Times New Roman"/>
              </a:rPr>
              <a:t>joint distribution of </a:t>
            </a:r>
            <a:r>
              <a:rPr lang="en-US" i="1" dirty="0">
                <a:latin typeface="Times New Roman"/>
                <a:ea typeface="Times New Roman"/>
              </a:rPr>
              <a:t>Y</a:t>
            </a:r>
            <a:r>
              <a:rPr lang="en-US" baseline="-25000" dirty="0">
                <a:latin typeface="Times New Roman"/>
                <a:ea typeface="Times New Roman"/>
              </a:rPr>
              <a:t>1</a:t>
            </a:r>
            <a:r>
              <a:rPr lang="en-US" dirty="0">
                <a:latin typeface="Times New Roman"/>
                <a:ea typeface="Times New Roman"/>
              </a:rPr>
              <a:t>, . . ., </a:t>
            </a:r>
            <a:r>
              <a:rPr lang="en-US" i="1" dirty="0" err="1">
                <a:latin typeface="Times New Roman"/>
                <a:ea typeface="Times New Roman"/>
              </a:rPr>
              <a:t>Y</a:t>
            </a:r>
            <a:r>
              <a:rPr lang="en-US" i="1" baseline="-25000" dirty="0" err="1">
                <a:latin typeface="Times New Roman"/>
                <a:ea typeface="Times New Roman"/>
              </a:rPr>
              <a:t>n</a:t>
            </a:r>
            <a:r>
              <a:rPr lang="en-US" dirty="0">
                <a:latin typeface="Times New Roman"/>
                <a:ea typeface="Times New Roman"/>
              </a:rPr>
              <a:t>:</a:t>
            </a:r>
          </a:p>
          <a:p>
            <a:pPr marL="0" indent="0">
              <a:buNone/>
            </a:pPr>
            <a:endParaRPr lang="en-US" dirty="0">
              <a:latin typeface="Times New Roman"/>
            </a:endParaRPr>
          </a:p>
          <a:p>
            <a:pPr marL="0" indent="0">
              <a:buNone/>
            </a:pPr>
            <a:r>
              <a:rPr lang="en-US" dirty="0">
                <a:latin typeface="Times New Roman"/>
              </a:rPr>
              <a:t>     </a:t>
            </a:r>
            <a:r>
              <a:rPr lang="en-US" i="1" dirty="0">
                <a:latin typeface="Times New Roman"/>
                <a:ea typeface="Times New Roman"/>
              </a:rPr>
              <a:t>f</a:t>
            </a:r>
            <a:r>
              <a:rPr lang="en-US" dirty="0">
                <a:latin typeface="Times New Roman"/>
                <a:ea typeface="Times New Roman"/>
              </a:rPr>
              <a:t>(</a:t>
            </a:r>
            <a:r>
              <a:rPr lang="en-US" b="1" dirty="0">
                <a:latin typeface="Times New Roman"/>
                <a:ea typeface="Times New Roman"/>
              </a:rPr>
              <a:t>Y</a:t>
            </a:r>
            <a:r>
              <a:rPr lang="en-US" dirty="0">
                <a:latin typeface="Times New Roman"/>
                <a:ea typeface="Times New Roman"/>
              </a:rPr>
              <a:t>; </a:t>
            </a:r>
            <a:r>
              <a:rPr lang="en-US" b="1" dirty="0">
                <a:latin typeface="Symbol"/>
                <a:ea typeface="Times New Roman"/>
                <a:cs typeface="Times New Roman"/>
              </a:rPr>
              <a:t>b</a:t>
            </a:r>
            <a:r>
              <a:rPr lang="en-US" dirty="0">
                <a:latin typeface="Times New Roman"/>
                <a:ea typeface="Times New Roman"/>
              </a:rPr>
              <a:t>) = </a:t>
            </a:r>
            <a:r>
              <a:rPr lang="en-US" dirty="0">
                <a:latin typeface="Times New Roman"/>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693162261"/>
              </p:ext>
            </p:extLst>
          </p:nvPr>
        </p:nvGraphicFramePr>
        <p:xfrm>
          <a:off x="1109663" y="2024063"/>
          <a:ext cx="6477000" cy="914400"/>
        </p:xfrm>
        <a:graphic>
          <a:graphicData uri="http://schemas.openxmlformats.org/presentationml/2006/ole">
            <mc:AlternateContent xmlns:mc="http://schemas.openxmlformats.org/markup-compatibility/2006">
              <mc:Choice xmlns:v="urn:schemas-microsoft-com:vml" Requires="v">
                <p:oleObj name="Equation" r:id="rId2" imgW="4318000" imgH="609600" progId="Equation.3">
                  <p:embed/>
                </p:oleObj>
              </mc:Choice>
              <mc:Fallback>
                <p:oleObj name="Equation" r:id="rId2" imgW="4318000" imgH="6096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2024063"/>
                        <a:ext cx="6477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479770634"/>
              </p:ext>
            </p:extLst>
          </p:nvPr>
        </p:nvGraphicFramePr>
        <p:xfrm>
          <a:off x="5225143" y="4153120"/>
          <a:ext cx="1542381" cy="723587"/>
        </p:xfrm>
        <a:graphic>
          <a:graphicData uri="http://schemas.openxmlformats.org/presentationml/2006/ole">
            <mc:AlternateContent xmlns:mc="http://schemas.openxmlformats.org/markup-compatibility/2006">
              <mc:Choice xmlns:v="urn:schemas-microsoft-com:vml" Requires="v">
                <p:oleObj name="Equation" r:id="rId4" imgW="1028254" imgH="482391" progId="Equation.3">
                  <p:embed/>
                </p:oleObj>
              </mc:Choice>
              <mc:Fallback>
                <p:oleObj name="Equation" r:id="rId4" imgW="1028254" imgH="48239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43" y="4153120"/>
                        <a:ext cx="1542381" cy="72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742031584"/>
              </p:ext>
            </p:extLst>
          </p:nvPr>
        </p:nvGraphicFramePr>
        <p:xfrm>
          <a:off x="2090054" y="5721531"/>
          <a:ext cx="6267450" cy="1047750"/>
        </p:xfrm>
        <a:graphic>
          <a:graphicData uri="http://schemas.openxmlformats.org/presentationml/2006/ole">
            <mc:AlternateContent xmlns:mc="http://schemas.openxmlformats.org/markup-compatibility/2006">
              <mc:Choice xmlns:v="urn:schemas-microsoft-com:vml" Requires="v">
                <p:oleObj name="Equation" r:id="rId6" imgW="4178300" imgH="698500" progId="Equation.3">
                  <p:embed/>
                </p:oleObj>
              </mc:Choice>
              <mc:Fallback>
                <p:oleObj name="Equation" r:id="rId6" imgW="4178300" imgH="698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0054" y="5721531"/>
                        <a:ext cx="62674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2363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Prediction Intervals (PIs) for the Response</a:t>
            </a:r>
          </a:p>
        </p:txBody>
      </p:sp>
      <p:sp>
        <p:nvSpPr>
          <p:cNvPr id="3" name="Content Placeholder 2"/>
          <p:cNvSpPr>
            <a:spLocks noGrp="1"/>
          </p:cNvSpPr>
          <p:nvPr>
            <p:ph idx="1"/>
          </p:nvPr>
        </p:nvSpPr>
        <p:spPr/>
        <p:txBody>
          <a:bodyPr/>
          <a:lstStyle/>
          <a:p>
            <a:r>
              <a:rPr lang="en-US" sz="2000" dirty="0"/>
              <a:t>The R code on the preceding slide calculates a 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cs typeface="Times New Roman"/>
              </a:rPr>
              <a:t>q</a:t>
            </a:r>
            <a:r>
              <a:rPr lang="en-US" sz="2000" dirty="0">
                <a:latin typeface="Times New Roman"/>
                <a:ea typeface="Times New Roman"/>
              </a:rPr>
              <a:t>)</a:t>
            </a:r>
            <a:r>
              <a:rPr lang="en-US" sz="2000" dirty="0"/>
              <a:t>. However, a PI on </a:t>
            </a:r>
            <a:r>
              <a:rPr lang="en-US" sz="2000" i="1" dirty="0">
                <a:latin typeface="Times New Roman"/>
                <a:ea typeface="Times New Roman"/>
              </a:rPr>
              <a:t>Y*</a:t>
            </a:r>
            <a:r>
              <a:rPr lang="en-US" sz="2000" dirty="0">
                <a:latin typeface="Times New Roman"/>
                <a:ea typeface="Times New Roman"/>
              </a:rPr>
              <a:t> =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cs typeface="Times New Roman"/>
              </a:rPr>
              <a:t>q</a:t>
            </a:r>
            <a:r>
              <a:rPr lang="en-US" sz="2000" dirty="0">
                <a:latin typeface="Times New Roman"/>
                <a:ea typeface="Times New Roman"/>
              </a:rPr>
              <a:t>) + </a:t>
            </a:r>
            <a:r>
              <a:rPr lang="en-US" sz="2000" i="1" dirty="0">
                <a:latin typeface="Symbol"/>
                <a:ea typeface="Times New Roman"/>
                <a:cs typeface="Times New Roman"/>
              </a:rPr>
              <a:t>e</a:t>
            </a:r>
            <a:r>
              <a:rPr lang="en-US" sz="2000" i="1" dirty="0">
                <a:latin typeface="Times New Roman"/>
                <a:ea typeface="Times New Roman"/>
              </a:rPr>
              <a:t>*</a:t>
            </a:r>
            <a:r>
              <a:rPr lang="en-US" sz="2000" dirty="0"/>
              <a:t> is often more relevant. The preceding CI and the analogous PI are:</a:t>
            </a:r>
          </a:p>
          <a:p>
            <a:pPr marL="514350" marR="0" indent="0" algn="just">
              <a:spcBef>
                <a:spcPts val="1200"/>
              </a:spcBef>
              <a:spcAft>
                <a:spcPts val="0"/>
              </a:spcAft>
              <a:buNone/>
            </a:pPr>
            <a:r>
              <a:rPr lang="en-US" sz="2000" dirty="0">
                <a:latin typeface="Times New Roman"/>
                <a:ea typeface="Times New Roman"/>
              </a:rPr>
              <a:t>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rPr>
              <a:t>q</a:t>
            </a:r>
            <a:r>
              <a:rPr lang="en-US" sz="2000" dirty="0">
                <a:latin typeface="Times New Roman"/>
                <a:ea typeface="Times New Roman"/>
              </a:rPr>
              <a:t>):  </a:t>
            </a:r>
          </a:p>
          <a:p>
            <a:pPr marL="514350" marR="0" indent="0" algn="just">
              <a:spcBef>
                <a:spcPts val="1500"/>
              </a:spcBef>
              <a:spcAft>
                <a:spcPts val="0"/>
              </a:spcAft>
              <a:buNone/>
            </a:pPr>
            <a:r>
              <a:rPr lang="en-US" sz="2000" dirty="0">
                <a:latin typeface="Times New Roman"/>
                <a:ea typeface="Times New Roman"/>
              </a:rPr>
              <a:t>    with {</a:t>
            </a:r>
            <a:r>
              <a:rPr lang="en-US" sz="2000" i="1" dirty="0">
                <a:latin typeface="Times New Roman"/>
                <a:ea typeface="Times New Roman"/>
              </a:rPr>
              <a:t>g</a:t>
            </a:r>
            <a:r>
              <a:rPr lang="en-US" sz="2000" baseline="-25000" dirty="0">
                <a:latin typeface="Times New Roman"/>
                <a:ea typeface="Times New Roman"/>
              </a:rPr>
              <a:t>1</a:t>
            </a:r>
            <a:r>
              <a:rPr lang="en-US" sz="2000" baseline="-25000" dirty="0">
                <a:latin typeface="Symbol"/>
                <a:ea typeface="Times New Roman"/>
              </a:rPr>
              <a:t>-</a:t>
            </a:r>
            <a:r>
              <a:rPr lang="en-US" sz="2000" i="1" baseline="-25000" dirty="0">
                <a:latin typeface="Symbol"/>
                <a:ea typeface="Times New Roman"/>
              </a:rPr>
              <a:t>a</a:t>
            </a:r>
            <a:r>
              <a:rPr lang="en-US" sz="2000" baseline="-25000" dirty="0">
                <a:latin typeface="Times New Roman"/>
                <a:ea typeface="Times New Roman"/>
              </a:rPr>
              <a:t>/2</a:t>
            </a:r>
            <a:r>
              <a:rPr lang="en-US" sz="2000" dirty="0">
                <a:latin typeface="Times New Roman"/>
                <a:ea typeface="Times New Roman"/>
              </a:rPr>
              <a:t>,</a:t>
            </a:r>
            <a:r>
              <a:rPr lang="en-US" sz="2000" i="1" dirty="0">
                <a:latin typeface="Times New Roman"/>
                <a:ea typeface="Times New Roman"/>
              </a:rPr>
              <a:t>g</a:t>
            </a:r>
            <a:r>
              <a:rPr lang="en-US" sz="2000" i="1" baseline="-25000" dirty="0">
                <a:latin typeface="Symbol"/>
                <a:ea typeface="Times New Roman"/>
              </a:rPr>
              <a:t>a</a:t>
            </a:r>
            <a:r>
              <a:rPr lang="en-US" sz="2000" baseline="-25000" dirty="0">
                <a:latin typeface="Times New Roman"/>
                <a:ea typeface="Times New Roman"/>
              </a:rPr>
              <a:t>/2</a:t>
            </a:r>
            <a:r>
              <a:rPr lang="en-US" sz="2000" dirty="0">
                <a:latin typeface="Times New Roman"/>
                <a:ea typeface="Times New Roman"/>
              </a:rPr>
              <a:t>} = {lower, upper} </a:t>
            </a:r>
            <a:r>
              <a:rPr lang="en-US" sz="2000" i="1" dirty="0">
                <a:latin typeface="Symbol"/>
                <a:ea typeface="Times New Roman"/>
              </a:rPr>
              <a:t>a</a:t>
            </a:r>
            <a:r>
              <a:rPr lang="en-US" sz="2000" dirty="0">
                <a:latin typeface="Times New Roman"/>
                <a:ea typeface="Times New Roman"/>
              </a:rPr>
              <a:t>/2 quantiles of </a:t>
            </a:r>
          </a:p>
          <a:p>
            <a:pPr marL="514350" marR="0" indent="0" algn="just">
              <a:spcBef>
                <a:spcPts val="0"/>
              </a:spcBef>
              <a:spcAft>
                <a:spcPts val="0"/>
              </a:spcAft>
              <a:buNone/>
            </a:pPr>
            <a:r>
              <a:rPr lang="en-US" sz="2000" dirty="0">
                <a:latin typeface="Times New Roman"/>
                <a:ea typeface="Times New Roman"/>
              </a:rPr>
              <a:t> </a:t>
            </a:r>
          </a:p>
          <a:p>
            <a:pPr marL="514350" marR="0" indent="0" algn="just">
              <a:spcBef>
                <a:spcPts val="0"/>
              </a:spcBef>
              <a:spcAft>
                <a:spcPts val="0"/>
              </a:spcAft>
              <a:buNone/>
            </a:pPr>
            <a:r>
              <a:rPr lang="en-US" sz="2000" dirty="0">
                <a:latin typeface="Times New Roman"/>
                <a:ea typeface="Times New Roman"/>
              </a:rPr>
              <a:t>PI on </a:t>
            </a:r>
            <a:r>
              <a:rPr lang="en-US" sz="2000" i="1" dirty="0">
                <a:latin typeface="Times New Roman"/>
                <a:ea typeface="Times New Roman"/>
              </a:rPr>
              <a:t>Y*</a:t>
            </a:r>
            <a:r>
              <a:rPr lang="en-US" sz="2000" dirty="0">
                <a:latin typeface="Times New Roman"/>
                <a:ea typeface="Times New Roman"/>
              </a:rPr>
              <a:t>:  </a:t>
            </a:r>
          </a:p>
          <a:p>
            <a:pPr marL="514350" indent="0">
              <a:spcBef>
                <a:spcPts val="1500"/>
              </a:spcBef>
              <a:buNone/>
            </a:pPr>
            <a:r>
              <a:rPr lang="en-US" sz="2000" dirty="0">
                <a:latin typeface="Times New Roman"/>
                <a:ea typeface="Times New Roman"/>
              </a:rPr>
              <a:t>    with {</a:t>
            </a:r>
            <a:r>
              <a:rPr lang="en-US" sz="2000" i="1" dirty="0">
                <a:latin typeface="Times New Roman"/>
                <a:ea typeface="Times New Roman"/>
              </a:rPr>
              <a:t>y</a:t>
            </a:r>
            <a:r>
              <a:rPr lang="en-US" sz="2000" baseline="-25000" dirty="0">
                <a:latin typeface="Times New Roman"/>
                <a:ea typeface="Times New Roman"/>
              </a:rPr>
              <a:t>1</a:t>
            </a:r>
            <a:r>
              <a:rPr lang="en-US" sz="2000" baseline="-25000" dirty="0">
                <a:latin typeface="Symbol"/>
                <a:ea typeface="Times New Roman"/>
                <a:cs typeface="Times New Roman"/>
              </a:rPr>
              <a:t>-</a:t>
            </a:r>
            <a:r>
              <a:rPr lang="en-US" sz="2000" i="1" baseline="-25000" dirty="0">
                <a:latin typeface="Symbol"/>
                <a:ea typeface="Times New Roman"/>
                <a:cs typeface="Times New Roman"/>
              </a:rPr>
              <a:t>a</a:t>
            </a:r>
            <a:r>
              <a:rPr lang="en-US" sz="2000" baseline="-25000" dirty="0">
                <a:latin typeface="Times New Roman"/>
                <a:ea typeface="Times New Roman"/>
              </a:rPr>
              <a:t>/2</a:t>
            </a:r>
            <a:r>
              <a:rPr lang="en-US" sz="2000" dirty="0">
                <a:latin typeface="Times New Roman"/>
                <a:ea typeface="Times New Roman"/>
              </a:rPr>
              <a:t>,</a:t>
            </a:r>
            <a:r>
              <a:rPr lang="en-US" sz="2000" i="1" dirty="0">
                <a:latin typeface="Times New Roman"/>
                <a:ea typeface="Times New Roman"/>
              </a:rPr>
              <a:t>y</a:t>
            </a:r>
            <a:r>
              <a:rPr lang="en-US" sz="2000" i="1" baseline="-25000" dirty="0">
                <a:latin typeface="Symbol"/>
                <a:ea typeface="Times New Roman"/>
                <a:cs typeface="Times New Roman"/>
              </a:rPr>
              <a:t>a</a:t>
            </a:r>
            <a:r>
              <a:rPr lang="en-US" sz="2000" baseline="-25000" dirty="0">
                <a:latin typeface="Times New Roman"/>
                <a:ea typeface="Times New Roman"/>
              </a:rPr>
              <a:t>/2</a:t>
            </a:r>
            <a:r>
              <a:rPr lang="en-US" sz="2000" dirty="0">
                <a:latin typeface="Times New Roman"/>
                <a:ea typeface="Times New Roman"/>
              </a:rPr>
              <a:t>} = {lower, upper} </a:t>
            </a:r>
            <a:r>
              <a:rPr lang="en-US" sz="2000" i="1" dirty="0">
                <a:latin typeface="Symbol"/>
                <a:ea typeface="Times New Roman"/>
                <a:cs typeface="Times New Roman"/>
              </a:rPr>
              <a:t>a</a:t>
            </a:r>
            <a:r>
              <a:rPr lang="en-US" sz="2000" dirty="0">
                <a:latin typeface="Times New Roman"/>
                <a:ea typeface="Times New Roman"/>
              </a:rPr>
              <a:t>/2 quantiles of</a:t>
            </a:r>
          </a:p>
          <a:p>
            <a:pPr marL="514350" indent="0">
              <a:spcBef>
                <a:spcPts val="500"/>
              </a:spcBef>
              <a:buNone/>
            </a:pPr>
            <a:r>
              <a:rPr lang="en-US" sz="2000" dirty="0">
                <a:latin typeface="Times New Roman"/>
                <a:ea typeface="Times New Roman"/>
              </a:rPr>
              <a:t>    and the </a:t>
            </a:r>
            <a:r>
              <a:rPr lang="en-US" sz="2000" i="1" dirty="0" err="1">
                <a:latin typeface="Symbol"/>
                <a:ea typeface="Times New Roman"/>
                <a:cs typeface="Times New Roman"/>
              </a:rPr>
              <a:t>e</a:t>
            </a:r>
            <a:r>
              <a:rPr lang="en-US" sz="2000" i="1" baseline="30000" dirty="0" err="1">
                <a:latin typeface="Times New Roman"/>
                <a:ea typeface="Times New Roman"/>
              </a:rPr>
              <a:t>b</a:t>
            </a:r>
            <a:r>
              <a:rPr lang="en-US" sz="2000" dirty="0">
                <a:latin typeface="Times New Roman"/>
                <a:ea typeface="Times New Roman"/>
              </a:rPr>
              <a:t> are randomly generated using direct simulation</a:t>
            </a:r>
          </a:p>
          <a:p>
            <a:pPr>
              <a:spcBef>
                <a:spcPts val="1200"/>
              </a:spcBef>
            </a:pPr>
            <a:r>
              <a:rPr lang="en-US" sz="2000" dirty="0"/>
              <a:t>A simpler (but usually acceptable) CI and PI are:</a:t>
            </a:r>
          </a:p>
          <a:p>
            <a:pPr marL="514350" marR="0" indent="0" algn="just">
              <a:spcBef>
                <a:spcPts val="1200"/>
              </a:spcBef>
              <a:spcAft>
                <a:spcPts val="0"/>
              </a:spcAft>
              <a:buNone/>
            </a:pPr>
            <a:r>
              <a:rPr lang="en-US" sz="2000" dirty="0">
                <a:latin typeface="Times New Roman"/>
                <a:ea typeface="Times New Roman"/>
              </a:rPr>
              <a:t>CI on </a:t>
            </a:r>
            <a:r>
              <a:rPr lang="en-US" sz="2000" i="1" dirty="0">
                <a:latin typeface="Times New Roman"/>
                <a:ea typeface="Times New Roman"/>
              </a:rPr>
              <a:t>g</a:t>
            </a:r>
            <a:r>
              <a:rPr lang="en-US" sz="2000" dirty="0">
                <a:latin typeface="Times New Roman"/>
                <a:ea typeface="Times New Roman"/>
              </a:rPr>
              <a:t>(</a:t>
            </a:r>
            <a:r>
              <a:rPr lang="en-US" sz="2000" b="1" dirty="0">
                <a:latin typeface="Times New Roman"/>
                <a:ea typeface="Times New Roman"/>
              </a:rPr>
              <a:t>x</a:t>
            </a:r>
            <a:r>
              <a:rPr lang="en-US" sz="2000" i="1" dirty="0">
                <a:latin typeface="Times New Roman"/>
                <a:ea typeface="Times New Roman"/>
              </a:rPr>
              <a:t>*</a:t>
            </a:r>
            <a:r>
              <a:rPr lang="en-US" sz="2000" dirty="0">
                <a:latin typeface="Times New Roman"/>
                <a:ea typeface="Times New Roman"/>
              </a:rPr>
              <a:t>,</a:t>
            </a:r>
            <a:r>
              <a:rPr lang="en-US" sz="2000" b="1" dirty="0">
                <a:latin typeface="Symbol"/>
                <a:ea typeface="Times New Roman"/>
              </a:rPr>
              <a:t>q</a:t>
            </a:r>
            <a:r>
              <a:rPr lang="en-US" sz="2000" dirty="0">
                <a:latin typeface="Times New Roman"/>
                <a:ea typeface="Times New Roman"/>
              </a:rPr>
              <a:t>):  </a:t>
            </a:r>
          </a:p>
          <a:p>
            <a:pPr marL="514350" marR="0" indent="0" algn="just">
              <a:spcBef>
                <a:spcPts val="2000"/>
              </a:spcBef>
              <a:spcAft>
                <a:spcPts val="0"/>
              </a:spcAft>
              <a:buNone/>
            </a:pPr>
            <a:r>
              <a:rPr lang="en-US" sz="2000" dirty="0">
                <a:latin typeface="Times New Roman"/>
                <a:ea typeface="Times New Roman"/>
              </a:rPr>
              <a:t>PI on </a:t>
            </a:r>
            <a:r>
              <a:rPr lang="en-US" sz="2000" i="1" dirty="0">
                <a:latin typeface="Times New Roman"/>
                <a:ea typeface="Times New Roman"/>
              </a:rPr>
              <a:t>Y*</a:t>
            </a:r>
            <a:r>
              <a:rPr lang="en-US" sz="2000" dirty="0">
                <a:latin typeface="Times New Roman"/>
                <a:ea typeface="Times New Roman"/>
              </a:rPr>
              <a:t>:  </a:t>
            </a:r>
          </a:p>
          <a:p>
            <a:pPr marL="514350" indent="0">
              <a:spcBef>
                <a:spcPts val="1500"/>
              </a:spcBef>
              <a:buNone/>
            </a:pPr>
            <a:r>
              <a:rPr lang="en-US" sz="2000" dirty="0">
                <a:latin typeface="Times New Roman"/>
                <a:ea typeface="Times New Roman"/>
              </a:rPr>
              <a:t>    with                     from bootstrapping and      = </a:t>
            </a:r>
            <a:r>
              <a:rPr lang="en-US" sz="2000" i="1" dirty="0">
                <a:latin typeface="Times New Roman"/>
                <a:ea typeface="Times New Roman"/>
              </a:rPr>
              <a:t>MSE</a:t>
            </a:r>
            <a:r>
              <a:rPr lang="en-US" sz="2000" dirty="0">
                <a:latin typeface="Times New Roman"/>
                <a:ea typeface="Times New Roman"/>
              </a:rPr>
              <a:t> </a:t>
            </a:r>
            <a:endParaRPr lang="en-US"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9152038"/>
              </p:ext>
            </p:extLst>
          </p:nvPr>
        </p:nvGraphicFramePr>
        <p:xfrm>
          <a:off x="2711511" y="2299449"/>
          <a:ext cx="4653280" cy="426720"/>
        </p:xfrm>
        <a:graphic>
          <a:graphicData uri="http://schemas.openxmlformats.org/presentationml/2006/ole">
            <mc:AlternateContent xmlns:mc="http://schemas.openxmlformats.org/markup-compatibility/2006">
              <mc:Choice xmlns:v="urn:schemas-microsoft-com:vml" Requires="v">
                <p:oleObj name="Equation" r:id="rId2" imgW="2908300" imgH="266700" progId="Equation.3">
                  <p:embed/>
                </p:oleObj>
              </mc:Choice>
              <mc:Fallback>
                <p:oleObj name="Equation" r:id="rId2" imgW="2908300" imgH="2667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511" y="2299449"/>
                        <a:ext cx="4653280" cy="42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5995571"/>
              </p:ext>
            </p:extLst>
          </p:nvPr>
        </p:nvGraphicFramePr>
        <p:xfrm>
          <a:off x="6550688" y="2765405"/>
          <a:ext cx="873002" cy="406048"/>
        </p:xfrm>
        <a:graphic>
          <a:graphicData uri="http://schemas.openxmlformats.org/presentationml/2006/ole">
            <mc:AlternateContent xmlns:mc="http://schemas.openxmlformats.org/markup-compatibility/2006">
              <mc:Choice xmlns:v="urn:schemas-microsoft-com:vml" Requires="v">
                <p:oleObj name="Equation" r:id="rId4" imgW="545626" imgH="253780" progId="Equation.3">
                  <p:embed/>
                </p:oleObj>
              </mc:Choice>
              <mc:Fallback>
                <p:oleObj name="Equation" r:id="rId4" imgW="545626" imgH="2537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688" y="2765405"/>
                        <a:ext cx="873002" cy="406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5142"/>
              </p:ext>
            </p:extLst>
          </p:nvPr>
        </p:nvGraphicFramePr>
        <p:xfrm>
          <a:off x="2139257" y="3393820"/>
          <a:ext cx="4206240" cy="426720"/>
        </p:xfrm>
        <a:graphic>
          <a:graphicData uri="http://schemas.openxmlformats.org/presentationml/2006/ole">
            <mc:AlternateContent xmlns:mc="http://schemas.openxmlformats.org/markup-compatibility/2006">
              <mc:Choice xmlns:v="urn:schemas-microsoft-com:vml" Requires="v">
                <p:oleObj name="Equation" r:id="rId6" imgW="2628900" imgH="266700" progId="Equation.3">
                  <p:embed/>
                </p:oleObj>
              </mc:Choice>
              <mc:Fallback>
                <p:oleObj name="Equation" r:id="rId6" imgW="2628900" imgH="266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9257" y="3393820"/>
                        <a:ext cx="4206240" cy="426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835137813"/>
              </p:ext>
            </p:extLst>
          </p:nvPr>
        </p:nvGraphicFramePr>
        <p:xfrm>
          <a:off x="6550688" y="3852738"/>
          <a:ext cx="1340538" cy="406224"/>
        </p:xfrm>
        <a:graphic>
          <a:graphicData uri="http://schemas.openxmlformats.org/presentationml/2006/ole">
            <mc:AlternateContent xmlns:mc="http://schemas.openxmlformats.org/markup-compatibility/2006">
              <mc:Choice xmlns:v="urn:schemas-microsoft-com:vml" Requires="v">
                <p:oleObj name="Equation" r:id="rId8" imgW="837836" imgH="253890" progId="Equation.3">
                  <p:embed/>
                </p:oleObj>
              </mc:Choice>
              <mc:Fallback>
                <p:oleObj name="Equation" r:id="rId8" imgW="837836" imgH="25389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0688" y="3852738"/>
                        <a:ext cx="1340538" cy="40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61941981"/>
              </p:ext>
            </p:extLst>
          </p:nvPr>
        </p:nvGraphicFramePr>
        <p:xfrm>
          <a:off x="2655148" y="5080585"/>
          <a:ext cx="2682875" cy="487363"/>
        </p:xfrm>
        <a:graphic>
          <a:graphicData uri="http://schemas.openxmlformats.org/presentationml/2006/ole">
            <mc:AlternateContent xmlns:mc="http://schemas.openxmlformats.org/markup-compatibility/2006">
              <mc:Choice xmlns:v="urn:schemas-microsoft-com:vml" Requires="v">
                <p:oleObj name="Equation" r:id="rId10" imgW="1676160" imgH="304560" progId="Equation.3">
                  <p:embed/>
                </p:oleObj>
              </mc:Choice>
              <mc:Fallback>
                <p:oleObj name="Equation" r:id="rId10" imgW="1676160" imgH="304560" progId="Equation.3">
                  <p:embed/>
                  <p:pic>
                    <p:nvPicPr>
                      <p:cNvPr id="0" name=""/>
                      <p:cNvPicPr>
                        <a:picLocks noChangeAspect="1" noChangeArrowheads="1"/>
                      </p:cNvPicPr>
                      <p:nvPr/>
                    </p:nvPicPr>
                    <p:blipFill>
                      <a:blip r:embed="rId11"/>
                      <a:srcRect/>
                      <a:stretch>
                        <a:fillRect/>
                      </a:stretch>
                    </p:blipFill>
                    <p:spPr bwMode="auto">
                      <a:xfrm>
                        <a:off x="2655148" y="5080585"/>
                        <a:ext cx="268287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78798927"/>
              </p:ext>
            </p:extLst>
          </p:nvPr>
        </p:nvGraphicFramePr>
        <p:xfrm>
          <a:off x="2655148" y="5567948"/>
          <a:ext cx="3435350" cy="549275"/>
        </p:xfrm>
        <a:graphic>
          <a:graphicData uri="http://schemas.openxmlformats.org/presentationml/2006/ole">
            <mc:AlternateContent xmlns:mc="http://schemas.openxmlformats.org/markup-compatibility/2006">
              <mc:Choice xmlns:v="urn:schemas-microsoft-com:vml" Requires="v">
                <p:oleObj name="Equation" r:id="rId12" imgW="2145960" imgH="342720" progId="Equation.3">
                  <p:embed/>
                </p:oleObj>
              </mc:Choice>
              <mc:Fallback>
                <p:oleObj name="Equation" r:id="rId12" imgW="2145960" imgH="342720" progId="Equation.3">
                  <p:embed/>
                  <p:pic>
                    <p:nvPicPr>
                      <p:cNvPr id="0" name=""/>
                      <p:cNvPicPr>
                        <a:picLocks noChangeAspect="1" noChangeArrowheads="1"/>
                      </p:cNvPicPr>
                      <p:nvPr/>
                    </p:nvPicPr>
                    <p:blipFill>
                      <a:blip r:embed="rId13"/>
                      <a:srcRect/>
                      <a:stretch>
                        <a:fillRect/>
                      </a:stretch>
                    </p:blipFill>
                    <p:spPr bwMode="auto">
                      <a:xfrm>
                        <a:off x="2655148" y="5567948"/>
                        <a:ext cx="343535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66474594"/>
              </p:ext>
            </p:extLst>
          </p:nvPr>
        </p:nvGraphicFramePr>
        <p:xfrm>
          <a:off x="1806513" y="6148748"/>
          <a:ext cx="1258888" cy="466725"/>
        </p:xfrm>
        <a:graphic>
          <a:graphicData uri="http://schemas.openxmlformats.org/presentationml/2006/ole">
            <mc:AlternateContent xmlns:mc="http://schemas.openxmlformats.org/markup-compatibility/2006">
              <mc:Choice xmlns:v="urn:schemas-microsoft-com:vml" Requires="v">
                <p:oleObj name="Equation" r:id="rId14" imgW="787320" imgH="291960" progId="Equation.3">
                  <p:embed/>
                </p:oleObj>
              </mc:Choice>
              <mc:Fallback>
                <p:oleObj name="Equation" r:id="rId14" imgW="787320" imgH="291960" progId="Equation.3">
                  <p:embed/>
                  <p:pic>
                    <p:nvPicPr>
                      <p:cNvPr id="0" name=""/>
                      <p:cNvPicPr/>
                      <p:nvPr/>
                    </p:nvPicPr>
                    <p:blipFill>
                      <a:blip r:embed="rId15"/>
                      <a:stretch>
                        <a:fillRect/>
                      </a:stretch>
                    </p:blipFill>
                    <p:spPr>
                      <a:xfrm>
                        <a:off x="1806513" y="6148748"/>
                        <a:ext cx="1258888" cy="46672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80242908"/>
              </p:ext>
            </p:extLst>
          </p:nvPr>
        </p:nvGraphicFramePr>
        <p:xfrm>
          <a:off x="5530025" y="6188435"/>
          <a:ext cx="346075" cy="387350"/>
        </p:xfrm>
        <a:graphic>
          <a:graphicData uri="http://schemas.openxmlformats.org/presentationml/2006/ole">
            <mc:AlternateContent xmlns:mc="http://schemas.openxmlformats.org/markup-compatibility/2006">
              <mc:Choice xmlns:v="urn:schemas-microsoft-com:vml" Requires="v">
                <p:oleObj name="Equation" r:id="rId16" imgW="215640" imgH="241200" progId="Equation.3">
                  <p:embed/>
                </p:oleObj>
              </mc:Choice>
              <mc:Fallback>
                <p:oleObj name="Equation" r:id="rId16" imgW="215640" imgH="241200" progId="Equation.3">
                  <p:embed/>
                  <p:pic>
                    <p:nvPicPr>
                      <p:cNvPr id="0" name=""/>
                      <p:cNvPicPr>
                        <a:picLocks noChangeAspect="1" noChangeArrowheads="1"/>
                      </p:cNvPicPr>
                      <p:nvPr/>
                    </p:nvPicPr>
                    <p:blipFill>
                      <a:blip r:embed="rId17"/>
                      <a:srcRect/>
                      <a:stretch>
                        <a:fillRect/>
                      </a:stretch>
                    </p:blipFill>
                    <p:spPr bwMode="auto">
                      <a:xfrm>
                        <a:off x="5530025" y="6188435"/>
                        <a:ext cx="3460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2334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a:t>Additional R commands for bootstrapping response PIs for the manufacturing learning curve</a:t>
            </a:r>
          </a:p>
        </p:txBody>
      </p:sp>
      <p:sp>
        <p:nvSpPr>
          <p:cNvPr id="3" name="Content Placeholder 2"/>
          <p:cNvSpPr>
            <a:spLocks noGrp="1"/>
          </p:cNvSpPr>
          <p:nvPr>
            <p:ph idx="1"/>
          </p:nvPr>
        </p:nvSpPr>
        <p:spPr>
          <a:xfrm>
            <a:off x="457200" y="1376039"/>
            <a:ext cx="8229600" cy="5024762"/>
          </a:xfrm>
        </p:spPr>
        <p:txBody>
          <a:bodyPr/>
          <a:lstStyle/>
          <a:p>
            <a:pPr marL="0" indent="0">
              <a:buNone/>
            </a:pPr>
            <a:r>
              <a:rPr lang="en-US" sz="1600" dirty="0"/>
              <a:t>#more complex PI</a:t>
            </a:r>
          </a:p>
          <a:p>
            <a:pPr marL="0" indent="0">
              <a:buNone/>
            </a:pPr>
            <a:r>
              <a:rPr lang="en-US" sz="1600" dirty="0"/>
              <a:t>Yhat0&lt;-MLCboot$t0 #predicted response using actual estimated parameters </a:t>
            </a:r>
          </a:p>
          <a:p>
            <a:pPr marL="0" indent="0">
              <a:buNone/>
            </a:pPr>
            <a:r>
              <a:rPr lang="en-US" sz="1600" dirty="0" err="1"/>
              <a:t>Yhatboot</a:t>
            </a:r>
            <a:r>
              <a:rPr lang="en-US" sz="1600" dirty="0"/>
              <a:t>&lt;-</a:t>
            </a:r>
            <a:r>
              <a:rPr lang="en-US" sz="1600" dirty="0" err="1"/>
              <a:t>MLCboot$t</a:t>
            </a:r>
            <a:endParaRPr lang="en-US" sz="1600" dirty="0"/>
          </a:p>
          <a:p>
            <a:pPr marL="0" indent="0">
              <a:buNone/>
            </a:pPr>
            <a:r>
              <a:rPr lang="en-US" sz="1600" dirty="0"/>
              <a:t>MSE &lt;- 0.0001266  #from slide 45</a:t>
            </a:r>
          </a:p>
          <a:p>
            <a:pPr marL="0" indent="0">
              <a:buNone/>
            </a:pPr>
            <a:r>
              <a:rPr lang="en-US" sz="1600" dirty="0"/>
              <a:t>e&lt;-</a:t>
            </a:r>
            <a:r>
              <a:rPr lang="en-US" sz="1600" dirty="0" err="1"/>
              <a:t>rnorm</a:t>
            </a:r>
            <a:r>
              <a:rPr lang="en-US" sz="1600" dirty="0"/>
              <a:t>(</a:t>
            </a:r>
            <a:r>
              <a:rPr lang="en-US" sz="1600" dirty="0" err="1"/>
              <a:t>nrow</a:t>
            </a:r>
            <a:r>
              <a:rPr lang="en-US" sz="1600" dirty="0"/>
              <a:t>(</a:t>
            </a:r>
            <a:r>
              <a:rPr lang="en-US" sz="1600" dirty="0" err="1"/>
              <a:t>Yhatboot</a:t>
            </a:r>
            <a:r>
              <a:rPr lang="en-US" sz="1600" dirty="0"/>
              <a:t>), mean=0, </a:t>
            </a:r>
            <a:r>
              <a:rPr lang="en-US" sz="1600" dirty="0" err="1"/>
              <a:t>sd</a:t>
            </a:r>
            <a:r>
              <a:rPr lang="en-US" sz="1600" dirty="0"/>
              <a:t>=</a:t>
            </a:r>
            <a:r>
              <a:rPr lang="en-US" sz="1600" dirty="0" err="1"/>
              <a:t>sqrt</a:t>
            </a:r>
            <a:r>
              <a:rPr lang="en-US" sz="1600" dirty="0"/>
              <a:t>(MSE))  </a:t>
            </a:r>
          </a:p>
          <a:p>
            <a:pPr marL="0" indent="0">
              <a:buNone/>
            </a:pPr>
            <a:r>
              <a:rPr lang="en-US" sz="1600" dirty="0" err="1"/>
              <a:t>Yboot</a:t>
            </a:r>
            <a:r>
              <a:rPr lang="en-US" sz="1600" dirty="0"/>
              <a:t>&lt;-</a:t>
            </a:r>
            <a:r>
              <a:rPr lang="en-US" sz="1600" dirty="0" err="1"/>
              <a:t>Yhatboot</a:t>
            </a:r>
            <a:r>
              <a:rPr lang="en-US" sz="1600" dirty="0"/>
              <a:t>-e</a:t>
            </a:r>
          </a:p>
          <a:p>
            <a:pPr marL="0" indent="0">
              <a:buNone/>
            </a:pPr>
            <a:r>
              <a:rPr lang="en-US" sz="1600" dirty="0" err="1"/>
              <a:t>Yquant</a:t>
            </a:r>
            <a:r>
              <a:rPr lang="en-US" sz="1600" dirty="0"/>
              <a:t>&lt;-quantile(</a:t>
            </a:r>
            <a:r>
              <a:rPr lang="en-US" sz="1600" dirty="0" err="1"/>
              <a:t>Yboot,prob</a:t>
            </a:r>
            <a:r>
              <a:rPr lang="en-US" sz="1600" dirty="0"/>
              <a:t>=c(.025,.975))</a:t>
            </a:r>
          </a:p>
          <a:p>
            <a:pPr marL="0" indent="0">
              <a:buNone/>
            </a:pPr>
            <a:r>
              <a:rPr lang="en-US" sz="1600" dirty="0"/>
              <a:t>L&lt;-2*Yhat0-Yquant[2]</a:t>
            </a:r>
          </a:p>
          <a:p>
            <a:pPr marL="0" indent="0">
              <a:buNone/>
            </a:pPr>
            <a:r>
              <a:rPr lang="en-US" sz="1600" dirty="0"/>
              <a:t>U&lt;-2*Yhat0-Yquant[1]</a:t>
            </a:r>
          </a:p>
          <a:p>
            <a:pPr marL="0" indent="0">
              <a:buNone/>
            </a:pPr>
            <a:r>
              <a:rPr lang="en-US" sz="1600" dirty="0" err="1"/>
              <a:t>hist</a:t>
            </a:r>
            <a:r>
              <a:rPr lang="en-US" sz="1600" dirty="0"/>
              <a:t>(Yboot,100)</a:t>
            </a:r>
          </a:p>
          <a:p>
            <a:pPr marL="0" indent="0">
              <a:buNone/>
            </a:pPr>
            <a:r>
              <a:rPr lang="en-US" sz="1600" dirty="0"/>
              <a:t>c(L,U) #more complex PI</a:t>
            </a:r>
          </a:p>
          <a:p>
            <a:pPr marL="0" indent="0">
              <a:buNone/>
            </a:pPr>
            <a:r>
              <a:rPr lang="en-US" sz="1600" dirty="0"/>
              <a:t>#simpler PI</a:t>
            </a:r>
          </a:p>
          <a:p>
            <a:pPr marL="0" indent="0">
              <a:buNone/>
            </a:pPr>
            <a:r>
              <a:rPr lang="en-US" sz="1600" dirty="0"/>
              <a:t>SEY&lt;-</a:t>
            </a:r>
            <a:r>
              <a:rPr lang="en-US" sz="1600" dirty="0" err="1"/>
              <a:t>sqrt</a:t>
            </a:r>
            <a:r>
              <a:rPr lang="en-US" sz="1600" dirty="0"/>
              <a:t>(</a:t>
            </a:r>
            <a:r>
              <a:rPr lang="en-US" sz="1600" dirty="0" err="1"/>
              <a:t>var</a:t>
            </a:r>
            <a:r>
              <a:rPr lang="en-US" sz="1600" dirty="0"/>
              <a:t>(</a:t>
            </a:r>
            <a:r>
              <a:rPr lang="en-US" sz="1600" dirty="0" err="1"/>
              <a:t>Yhatboot</a:t>
            </a:r>
            <a:r>
              <a:rPr lang="en-US" sz="1600" dirty="0"/>
              <a:t>)+MSE); SEY</a:t>
            </a:r>
          </a:p>
          <a:p>
            <a:pPr marL="0" indent="0">
              <a:buNone/>
            </a:pPr>
            <a:r>
              <a:rPr lang="en-US" sz="1600" dirty="0"/>
              <a:t>c(Yhat0-qnorm(.975)*SEY, Yhat0+qnorm(.975)*SEY) #simpler PI</a:t>
            </a:r>
          </a:p>
          <a:p>
            <a:pPr>
              <a:spcBef>
                <a:spcPts val="800"/>
              </a:spcBef>
            </a:pPr>
            <a:r>
              <a:rPr lang="en-US" sz="1800" dirty="0"/>
              <a:t>Note that we could also have calculated the more complex PI by subtracting the randomly generated error e from </a:t>
            </a:r>
            <a:r>
              <a:rPr lang="en-US" sz="1800" dirty="0" err="1"/>
              <a:t>y_pred</a:t>
            </a:r>
            <a:r>
              <a:rPr lang="en-US" sz="1800" dirty="0"/>
              <a:t> in the last line of the </a:t>
            </a:r>
            <a:r>
              <a:rPr lang="en-US" sz="1800" dirty="0" err="1"/>
              <a:t>MLCfit</a:t>
            </a:r>
            <a:r>
              <a:rPr lang="en-US" sz="1800" dirty="0"/>
              <a:t> function of the previous code</a:t>
            </a:r>
            <a:endParaRPr lang="en-US" sz="2000" dirty="0"/>
          </a:p>
        </p:txBody>
      </p:sp>
    </p:spTree>
    <p:extLst>
      <p:ext uri="{BB962C8B-B14F-4D97-AF65-F5344CB8AC3E}">
        <p14:creationId xmlns:p14="http://schemas.microsoft.com/office/powerpoint/2010/main" val="703072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384"/>
            <a:ext cx="8229600" cy="6048102"/>
          </a:xfrm>
        </p:spPr>
        <p:txBody>
          <a:bodyPr/>
          <a:lstStyle/>
          <a:p>
            <a:pPr marL="0" lvl="0" indent="0">
              <a:buNone/>
            </a:pPr>
            <a:r>
              <a:rPr lang="pl-PL" sz="1400" dirty="0">
                <a:solidFill>
                  <a:srgbClr val="000000"/>
                </a:solidFill>
              </a:rPr>
              <a:t>&gt; c(L,U)</a:t>
            </a:r>
          </a:p>
          <a:p>
            <a:pPr marL="0" lvl="0" indent="0">
              <a:buNone/>
            </a:pPr>
            <a:r>
              <a:rPr lang="pl-PL" sz="1400" dirty="0">
                <a:solidFill>
                  <a:srgbClr val="000000"/>
                </a:solidFill>
              </a:rPr>
              <a:t>    97.5%      2.5% </a:t>
            </a:r>
          </a:p>
          <a:p>
            <a:pPr marL="0" lvl="0" indent="0">
              <a:buNone/>
            </a:pPr>
            <a:r>
              <a:rPr lang="pl-PL" sz="1400" dirty="0">
                <a:solidFill>
                  <a:srgbClr val="000000"/>
                </a:solidFill>
              </a:rPr>
              <a:t>0.8724212 0.9210745 </a:t>
            </a:r>
          </a:p>
          <a:p>
            <a:pPr marL="0" lvl="0" indent="0">
              <a:buNone/>
            </a:pPr>
            <a:r>
              <a:rPr lang="pl-PL" sz="1400" dirty="0">
                <a:solidFill>
                  <a:srgbClr val="000000"/>
                </a:solidFill>
              </a:rPr>
              <a:t>&gt; SEY</a:t>
            </a:r>
          </a:p>
          <a:p>
            <a:pPr marL="0" lvl="0" indent="0">
              <a:buNone/>
            </a:pPr>
            <a:r>
              <a:rPr lang="pl-PL" sz="1400" dirty="0">
                <a:solidFill>
                  <a:srgbClr val="000000"/>
                </a:solidFill>
              </a:rPr>
              <a:t>           [,1]</a:t>
            </a:r>
          </a:p>
          <a:p>
            <a:pPr marL="0" lvl="0" indent="0">
              <a:buNone/>
            </a:pPr>
            <a:r>
              <a:rPr lang="pl-PL" sz="1400" dirty="0">
                <a:solidFill>
                  <a:srgbClr val="000000"/>
                </a:solidFill>
              </a:rPr>
              <a:t>[1,] 0.01269309</a:t>
            </a: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pPr marL="0" lvl="0" indent="0">
              <a:buNone/>
            </a:pPr>
            <a:endParaRPr lang="en-US" sz="1400" dirty="0">
              <a:solidFill>
                <a:srgbClr val="000000"/>
              </a:solidFill>
            </a:endParaRPr>
          </a:p>
          <a:p>
            <a:endParaRPr lang="en-US" dirty="0">
              <a:solidFill>
                <a:srgbClr val="000000"/>
              </a:solidFill>
            </a:endParaRPr>
          </a:p>
          <a:p>
            <a:r>
              <a:rPr lang="en-US" dirty="0">
                <a:solidFill>
                  <a:srgbClr val="000000"/>
                </a:solidFill>
              </a:rPr>
              <a:t>How does the histogram and response PI here compare with the histogram for               and the response CI? </a:t>
            </a:r>
            <a:endParaRPr lang="pl-PL" dirty="0">
              <a:solidFill>
                <a:srgbClr val="000000"/>
              </a:solidFill>
            </a:endParaRP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607" y="241012"/>
            <a:ext cx="4625975"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962832678"/>
              </p:ext>
            </p:extLst>
          </p:nvPr>
        </p:nvGraphicFramePr>
        <p:xfrm>
          <a:off x="3879443" y="4911771"/>
          <a:ext cx="1092200" cy="508000"/>
        </p:xfrm>
        <a:graphic>
          <a:graphicData uri="http://schemas.openxmlformats.org/presentationml/2006/ole">
            <mc:AlternateContent xmlns:mc="http://schemas.openxmlformats.org/markup-compatibility/2006">
              <mc:Choice xmlns:v="urn:schemas-microsoft-com:vml" Requires="v">
                <p:oleObj name="Equation" r:id="rId3" imgW="545626" imgH="253780" progId="Equation.3">
                  <p:embed/>
                </p:oleObj>
              </mc:Choice>
              <mc:Fallback>
                <p:oleObj name="Equation" r:id="rId3" imgW="545626" imgH="2537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43" y="4911771"/>
                        <a:ext cx="1092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6314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 (aka Regularization)</a:t>
            </a:r>
          </a:p>
        </p:txBody>
      </p:sp>
      <p:sp>
        <p:nvSpPr>
          <p:cNvPr id="3" name="Content Placeholder 2"/>
          <p:cNvSpPr>
            <a:spLocks noGrp="1"/>
          </p:cNvSpPr>
          <p:nvPr>
            <p:ph idx="1"/>
          </p:nvPr>
        </p:nvSpPr>
        <p:spPr/>
        <p:txBody>
          <a:bodyPr/>
          <a:lstStyle/>
          <a:p>
            <a:r>
              <a:rPr lang="en-US" dirty="0"/>
              <a:t>We just saw that using </a:t>
            </a:r>
            <a:r>
              <a:rPr lang="en-US" i="1" dirty="0">
                <a:latin typeface="Symbol" pitchFamily="18" charset="2"/>
                <a:cs typeface="Times New Roman" pitchFamily="18" charset="0"/>
              </a:rPr>
              <a:t>l</a:t>
            </a:r>
            <a:r>
              <a:rPr lang="en-US" dirty="0">
                <a:latin typeface="Times New Roman" pitchFamily="18" charset="0"/>
                <a:cs typeface="Times New Roman" pitchFamily="18" charset="0"/>
              </a:rPr>
              <a:t> &gt; 0</a:t>
            </a:r>
            <a:r>
              <a:rPr lang="en-US" dirty="0"/>
              <a:t> when fitting the neural network model was essential</a:t>
            </a:r>
          </a:p>
          <a:p>
            <a:r>
              <a:rPr lang="en-US" dirty="0"/>
              <a:t>In the model fitting optimization criterion for supervised learning methods in general, including a penalty for large parameters is very common and very helpful</a:t>
            </a:r>
          </a:p>
          <a:p>
            <a:r>
              <a:rPr lang="en-US" dirty="0"/>
              <a:t>Ridge regression to improve linear regression is an example of shrinkage</a:t>
            </a:r>
          </a:p>
          <a:p>
            <a:pPr lvl="1"/>
            <a:r>
              <a:rPr lang="en-US" dirty="0"/>
              <a:t>Originally designed as a fix for </a:t>
            </a:r>
            <a:r>
              <a:rPr lang="en-US" dirty="0" err="1"/>
              <a:t>multicollinearity</a:t>
            </a:r>
            <a:r>
              <a:rPr lang="en-US" dirty="0"/>
              <a:t> in linear regression</a:t>
            </a:r>
          </a:p>
          <a:p>
            <a:pPr lvl="1"/>
            <a:r>
              <a:rPr lang="en-US" dirty="0"/>
              <a:t>The effects of </a:t>
            </a:r>
            <a:r>
              <a:rPr lang="en-US" dirty="0" err="1"/>
              <a:t>multicollinearity</a:t>
            </a:r>
            <a:r>
              <a:rPr lang="en-US" dirty="0"/>
              <a:t> (terrible prediction for cases with unusual predictors, erratic coefficient values; inflated P-values) are quite similar to the effects of </a:t>
            </a:r>
            <a:r>
              <a:rPr lang="en-US" dirty="0" err="1"/>
              <a:t>overfitting</a:t>
            </a:r>
            <a:r>
              <a:rPr lang="en-US" dirty="0"/>
              <a:t> (</a:t>
            </a:r>
            <a:r>
              <a:rPr lang="en-US" i="1" dirty="0">
                <a:latin typeface="Times New Roman" pitchFamily="18" charset="0"/>
                <a:cs typeface="Times New Roman" pitchFamily="18" charset="0"/>
              </a:rPr>
              <a:t>k</a:t>
            </a:r>
            <a:r>
              <a:rPr lang="en-US" dirty="0"/>
              <a:t> almost as large as </a:t>
            </a:r>
            <a:r>
              <a:rPr lang="en-US" i="1" dirty="0">
                <a:latin typeface="Times New Roman" pitchFamily="18" charset="0"/>
                <a:cs typeface="Times New Roman" pitchFamily="18" charset="0"/>
              </a:rPr>
              <a:t>n</a:t>
            </a:r>
            <a:r>
              <a:rPr lang="en-US" dirty="0"/>
              <a:t>)</a:t>
            </a:r>
          </a:p>
        </p:txBody>
      </p:sp>
    </p:spTree>
    <p:extLst>
      <p:ext uri="{BB962C8B-B14F-4D97-AF65-F5344CB8AC3E}">
        <p14:creationId xmlns:p14="http://schemas.microsoft.com/office/powerpoint/2010/main" val="1632744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Multicollinearity</a:t>
            </a:r>
            <a:r>
              <a:rPr lang="en-US" dirty="0"/>
              <a:t> in Linear Regression</a:t>
            </a:r>
          </a:p>
        </p:txBody>
      </p:sp>
      <p:grpSp>
        <p:nvGrpSpPr>
          <p:cNvPr id="4" name="Group 3"/>
          <p:cNvGrpSpPr/>
          <p:nvPr/>
        </p:nvGrpSpPr>
        <p:grpSpPr>
          <a:xfrm>
            <a:off x="742456" y="2216675"/>
            <a:ext cx="3664506" cy="4338719"/>
            <a:chOff x="4991222" y="2276621"/>
            <a:chExt cx="3664506" cy="4338719"/>
          </a:xfrm>
        </p:grpSpPr>
        <p:grpSp>
          <p:nvGrpSpPr>
            <p:cNvPr id="33" name="Group 32"/>
            <p:cNvGrpSpPr/>
            <p:nvPr/>
          </p:nvGrpSpPr>
          <p:grpSpPr>
            <a:xfrm>
              <a:off x="4991222" y="2276621"/>
              <a:ext cx="3664506" cy="4338719"/>
              <a:chOff x="4991222" y="2276621"/>
              <a:chExt cx="3664506" cy="4338719"/>
            </a:xfrm>
          </p:grpSpPr>
          <p:sp>
            <p:nvSpPr>
              <p:cNvPr id="34" name="Line 5"/>
              <p:cNvSpPr>
                <a:spLocks noChangeShapeType="1"/>
              </p:cNvSpPr>
              <p:nvPr/>
            </p:nvSpPr>
            <p:spPr bwMode="auto">
              <a:xfrm>
                <a:off x="4991222" y="5254158"/>
                <a:ext cx="2929304" cy="1148118"/>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5" name="Line 6"/>
              <p:cNvSpPr>
                <a:spLocks noChangeShapeType="1"/>
              </p:cNvSpPr>
              <p:nvPr/>
            </p:nvSpPr>
            <p:spPr bwMode="auto">
              <a:xfrm flipH="1" flipV="1">
                <a:off x="4998770" y="2682530"/>
                <a:ext cx="0" cy="25716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36" name="Text Box 9"/>
              <p:cNvSpPr txBox="1">
                <a:spLocks noChangeArrowheads="1"/>
              </p:cNvSpPr>
              <p:nvPr/>
            </p:nvSpPr>
            <p:spPr bwMode="auto">
              <a:xfrm>
                <a:off x="8062136" y="6286327"/>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1</a:t>
                </a:r>
                <a:r>
                  <a:rPr lang="en-US" sz="1600" dirty="0">
                    <a:latin typeface="Times New Roman" pitchFamily="18" charset="0"/>
                  </a:rPr>
                  <a:t> </a:t>
                </a:r>
                <a:endParaRPr lang="en-US" sz="1600" baseline="-25000" dirty="0">
                  <a:latin typeface="Times New Roman" pitchFamily="18" charset="0"/>
                </a:endParaRPr>
              </a:p>
            </p:txBody>
          </p:sp>
          <p:sp>
            <p:nvSpPr>
              <p:cNvPr id="37" name="Text Box 10"/>
              <p:cNvSpPr txBox="1">
                <a:spLocks noChangeArrowheads="1"/>
              </p:cNvSpPr>
              <p:nvPr/>
            </p:nvSpPr>
            <p:spPr bwMode="auto">
              <a:xfrm>
                <a:off x="5061117" y="2503823"/>
                <a:ext cx="329237" cy="31187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y</a:t>
                </a:r>
                <a:endParaRPr lang="en-US" sz="1600" dirty="0">
                  <a:latin typeface="Times New Roman" pitchFamily="18" charset="0"/>
                </a:endParaRPr>
              </a:p>
            </p:txBody>
          </p:sp>
          <p:sp>
            <p:nvSpPr>
              <p:cNvPr id="38" name="Text Box 9"/>
              <p:cNvSpPr txBox="1">
                <a:spLocks noChangeArrowheads="1"/>
              </p:cNvSpPr>
              <p:nvPr/>
            </p:nvSpPr>
            <p:spPr bwMode="auto">
              <a:xfrm>
                <a:off x="7974851" y="3775438"/>
                <a:ext cx="451643" cy="345288"/>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2</a:t>
                </a:r>
                <a:r>
                  <a:rPr lang="en-US" sz="1600" dirty="0">
                    <a:latin typeface="Times New Roman" pitchFamily="18" charset="0"/>
                  </a:rPr>
                  <a:t> </a:t>
                </a:r>
                <a:endParaRPr lang="en-US" sz="1600" baseline="-25000" dirty="0">
                  <a:latin typeface="Times New Roman" pitchFamily="18" charset="0"/>
                </a:endParaRPr>
              </a:p>
            </p:txBody>
          </p:sp>
          <p:sp>
            <p:nvSpPr>
              <p:cNvPr id="39" name="Line 5"/>
              <p:cNvSpPr>
                <a:spLocks noChangeShapeType="1"/>
              </p:cNvSpPr>
              <p:nvPr/>
            </p:nvSpPr>
            <p:spPr bwMode="auto">
              <a:xfrm flipV="1">
                <a:off x="5001574" y="3641320"/>
                <a:ext cx="2998851" cy="161431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40" name="Straight Connector 39"/>
              <p:cNvCxnSpPr>
                <a:stCxn id="39" idx="0"/>
              </p:cNvCxnSpPr>
              <p:nvPr/>
            </p:nvCxnSpPr>
            <p:spPr>
              <a:xfrm rot="5400000" flipH="1" flipV="1">
                <a:off x="6621560" y="3468394"/>
                <a:ext cx="167252" cy="34072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5366980" y="5126490"/>
                <a:ext cx="191041"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V="1">
                <a:off x="5494556" y="5211169"/>
                <a:ext cx="235929" cy="259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flipV="1">
                <a:off x="5632328" y="5299047"/>
                <a:ext cx="260423"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5918618" y="4663111"/>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6071018" y="5111858"/>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6223418" y="4850364"/>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6182143" y="4794825"/>
                <a:ext cx="389516"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6323593" y="5223744"/>
                <a:ext cx="411417"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V="1">
                <a:off x="6452288" y="4887444"/>
                <a:ext cx="454063"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V="1">
                <a:off x="6587468" y="4715265"/>
                <a:ext cx="483744" cy="735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6724392" y="4901899"/>
                <a:ext cx="528984" cy="6933"/>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V="1">
                <a:off x="6833849" y="5607608"/>
                <a:ext cx="605342"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V="1">
                <a:off x="6970325" y="4548926"/>
                <a:ext cx="632429"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7100106" y="4975053"/>
                <a:ext cx="677668"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V="1">
                <a:off x="7223587" y="5066395"/>
                <a:ext cx="704755"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V="1">
                <a:off x="7381496" y="4304365"/>
                <a:ext cx="729249"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7590555" y="5273376"/>
                <a:ext cx="803014" cy="692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58" name="Text Box 9"/>
              <p:cNvSpPr txBox="1">
                <a:spLocks noChangeArrowheads="1"/>
              </p:cNvSpPr>
              <p:nvPr/>
            </p:nvSpPr>
            <p:spPr bwMode="auto">
              <a:xfrm>
                <a:off x="5703649" y="2276621"/>
                <a:ext cx="2952079" cy="781705"/>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1600" i="1" dirty="0">
                    <a:latin typeface="Times New Roman" pitchFamily="18" charset="0"/>
                  </a:rPr>
                  <a:t>x</a:t>
                </a:r>
                <a:r>
                  <a:rPr lang="en-US" sz="1600" baseline="-25000" dirty="0">
                    <a:latin typeface="Times New Roman" pitchFamily="18" charset="0"/>
                  </a:rPr>
                  <a:t>1</a:t>
                </a:r>
                <a:r>
                  <a:rPr lang="en-US" sz="1600" dirty="0">
                    <a:latin typeface="+mn-lt"/>
                  </a:rPr>
                  <a:t> and </a:t>
                </a:r>
                <a:r>
                  <a:rPr lang="en-US" sz="1600" i="1" dirty="0">
                    <a:latin typeface="Times New Roman" pitchFamily="18" charset="0"/>
                  </a:rPr>
                  <a:t>x</a:t>
                </a:r>
                <a:r>
                  <a:rPr lang="en-US" sz="1600" baseline="-25000" dirty="0">
                    <a:latin typeface="Times New Roman" pitchFamily="18" charset="0"/>
                  </a:rPr>
                  <a:t>2</a:t>
                </a:r>
                <a:r>
                  <a:rPr lang="en-US" sz="1600" dirty="0"/>
                  <a:t> not </a:t>
                </a:r>
                <a:r>
                  <a:rPr lang="en-US" sz="1600" dirty="0" err="1"/>
                  <a:t>multicollinear</a:t>
                </a:r>
                <a:r>
                  <a:rPr lang="en-US" sz="1600" dirty="0"/>
                  <a:t>,</a:t>
                </a:r>
              </a:p>
              <a:p>
                <a:pPr algn="ctr"/>
                <a:r>
                  <a:rPr lang="en-US" sz="1600" dirty="0"/>
                  <a:t>fitted plane stable,</a:t>
                </a:r>
              </a:p>
              <a:p>
                <a:pPr algn="ctr"/>
                <a:r>
                  <a:rPr lang="en-US" sz="1600" dirty="0"/>
                  <a:t>SE[</a:t>
                </a:r>
                <a:r>
                  <a:rPr lang="en-US" sz="1600" i="1" dirty="0">
                    <a:latin typeface="Symbol" pitchFamily="18" charset="2"/>
                  </a:rPr>
                  <a:t>b</a:t>
                </a:r>
                <a:r>
                  <a:rPr lang="en-US" sz="1600" dirty="0"/>
                  <a:t>'s] reasonable </a:t>
                </a:r>
                <a:endParaRPr lang="en-US" sz="1600" baseline="-25000" dirty="0">
                  <a:latin typeface="Times New Roman" pitchFamily="18" charset="0"/>
                </a:endParaRPr>
              </a:p>
            </p:txBody>
          </p:sp>
        </p:grpSp>
      </p:grpSp>
      <p:grpSp>
        <p:nvGrpSpPr>
          <p:cNvPr id="5" name="Group 4"/>
          <p:cNvGrpSpPr/>
          <p:nvPr/>
        </p:nvGrpSpPr>
        <p:grpSpPr>
          <a:xfrm>
            <a:off x="4986353" y="2131145"/>
            <a:ext cx="3649810" cy="4338718"/>
            <a:chOff x="408700" y="2248514"/>
            <a:chExt cx="3649810" cy="4338718"/>
          </a:xfrm>
        </p:grpSpPr>
        <p:grpSp>
          <p:nvGrpSpPr>
            <p:cNvPr id="6" name="Group 5"/>
            <p:cNvGrpSpPr/>
            <p:nvPr/>
          </p:nvGrpSpPr>
          <p:grpSpPr>
            <a:xfrm>
              <a:off x="408700" y="2248514"/>
              <a:ext cx="3649810" cy="4338718"/>
              <a:chOff x="408700" y="2248514"/>
              <a:chExt cx="3649810" cy="4338718"/>
            </a:xfrm>
          </p:grpSpPr>
          <p:sp>
            <p:nvSpPr>
              <p:cNvPr id="7" name="Line 5"/>
              <p:cNvSpPr>
                <a:spLocks noChangeShapeType="1"/>
              </p:cNvSpPr>
              <p:nvPr/>
            </p:nvSpPr>
            <p:spPr bwMode="auto">
              <a:xfrm>
                <a:off x="408700" y="5226050"/>
                <a:ext cx="2929304" cy="1148118"/>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6"/>
              <p:cNvSpPr>
                <a:spLocks noChangeShapeType="1"/>
              </p:cNvSpPr>
              <p:nvPr/>
            </p:nvSpPr>
            <p:spPr bwMode="auto">
              <a:xfrm flipH="1" flipV="1">
                <a:off x="416248" y="2654422"/>
                <a:ext cx="0" cy="2571625"/>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Text Box 9"/>
              <p:cNvSpPr txBox="1">
                <a:spLocks noChangeArrowheads="1"/>
              </p:cNvSpPr>
              <p:nvPr/>
            </p:nvSpPr>
            <p:spPr bwMode="auto">
              <a:xfrm>
                <a:off x="3479614" y="6258219"/>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1</a:t>
                </a:r>
                <a:r>
                  <a:rPr lang="en-US" sz="1600" dirty="0">
                    <a:latin typeface="Times New Roman" pitchFamily="18" charset="0"/>
                  </a:rPr>
                  <a:t> </a:t>
                </a:r>
                <a:endParaRPr lang="en-US" sz="1600" baseline="-25000" dirty="0">
                  <a:latin typeface="Times New Roman" pitchFamily="18" charset="0"/>
                </a:endParaRPr>
              </a:p>
            </p:txBody>
          </p:sp>
          <p:sp>
            <p:nvSpPr>
              <p:cNvPr id="10" name="Text Box 10"/>
              <p:cNvSpPr txBox="1">
                <a:spLocks noChangeArrowheads="1"/>
              </p:cNvSpPr>
              <p:nvPr/>
            </p:nvSpPr>
            <p:spPr bwMode="auto">
              <a:xfrm>
                <a:off x="478595" y="2475715"/>
                <a:ext cx="329237" cy="311874"/>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y</a:t>
                </a:r>
                <a:endParaRPr lang="en-US" sz="1600" dirty="0">
                  <a:latin typeface="Times New Roman" pitchFamily="18" charset="0"/>
                </a:endParaRPr>
              </a:p>
            </p:txBody>
          </p:sp>
          <p:sp>
            <p:nvSpPr>
              <p:cNvPr id="11" name="Text Box 9"/>
              <p:cNvSpPr txBox="1">
                <a:spLocks noChangeArrowheads="1"/>
              </p:cNvSpPr>
              <p:nvPr/>
            </p:nvSpPr>
            <p:spPr bwMode="auto">
              <a:xfrm>
                <a:off x="3392329" y="3747330"/>
                <a:ext cx="451643" cy="345288"/>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2</a:t>
                </a:r>
                <a:r>
                  <a:rPr lang="en-US" sz="1600" dirty="0">
                    <a:latin typeface="Times New Roman" pitchFamily="18" charset="0"/>
                  </a:rPr>
                  <a:t> </a:t>
                </a:r>
                <a:endParaRPr lang="en-US" sz="1600" baseline="-25000" dirty="0">
                  <a:latin typeface="Times New Roman" pitchFamily="18" charset="0"/>
                </a:endParaRPr>
              </a:p>
            </p:txBody>
          </p:sp>
          <p:sp>
            <p:nvSpPr>
              <p:cNvPr id="12" name="Line 5"/>
              <p:cNvSpPr>
                <a:spLocks noChangeShapeType="1"/>
              </p:cNvSpPr>
              <p:nvPr/>
            </p:nvSpPr>
            <p:spPr bwMode="auto">
              <a:xfrm flipV="1">
                <a:off x="419052" y="3613212"/>
                <a:ext cx="2998851" cy="1614312"/>
              </a:xfrm>
              <a:prstGeom prst="line">
                <a:avLst/>
              </a:prstGeom>
              <a:noFill/>
              <a:ln w="9525">
                <a:solidFill>
                  <a:srgbClr val="000000"/>
                </a:solidFill>
                <a:round/>
                <a:headEnd/>
                <a:tailEnd type="triangle" w="med" len="me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cxnSp>
            <p:nvCxnSpPr>
              <p:cNvPr id="13" name="Straight Connector 12"/>
              <p:cNvCxnSpPr>
                <a:stCxn id="12" idx="0"/>
              </p:cNvCxnSpPr>
              <p:nvPr/>
            </p:nvCxnSpPr>
            <p:spPr>
              <a:xfrm rot="5400000" flipH="1" flipV="1">
                <a:off x="2039038" y="3440286"/>
                <a:ext cx="167252" cy="340722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Text Box 9"/>
              <p:cNvSpPr txBox="1">
                <a:spLocks noChangeArrowheads="1"/>
              </p:cNvSpPr>
              <p:nvPr/>
            </p:nvSpPr>
            <p:spPr bwMode="auto">
              <a:xfrm>
                <a:off x="3498855" y="5114500"/>
                <a:ext cx="559655" cy="329013"/>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1</a:t>
                </a:r>
                <a:r>
                  <a:rPr lang="en-US" sz="1600" dirty="0">
                    <a:latin typeface="Times New Roman" pitchFamily="18" charset="0"/>
                  </a:rPr>
                  <a:t> = </a:t>
                </a:r>
                <a:r>
                  <a:rPr lang="en-US" sz="1600" i="1" dirty="0">
                    <a:latin typeface="Times New Roman" pitchFamily="18" charset="0"/>
                  </a:rPr>
                  <a:t>x</a:t>
                </a:r>
                <a:r>
                  <a:rPr lang="en-US" sz="1600" baseline="-25000" dirty="0">
                    <a:latin typeface="Times New Roman" pitchFamily="18" charset="0"/>
                  </a:rPr>
                  <a:t>2</a:t>
                </a:r>
              </a:p>
            </p:txBody>
          </p:sp>
          <p:cxnSp>
            <p:nvCxnSpPr>
              <p:cNvPr id="15" name="Straight Connector 14"/>
              <p:cNvCxnSpPr/>
              <p:nvPr/>
            </p:nvCxnSpPr>
            <p:spPr>
              <a:xfrm rot="5400000" flipH="1" flipV="1">
                <a:off x="784458" y="5098382"/>
                <a:ext cx="191041"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V="1">
                <a:off x="912034" y="5076525"/>
                <a:ext cx="235929" cy="259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V="1">
                <a:off x="1049806" y="5057867"/>
                <a:ext cx="260423"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336096" y="4839197"/>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488496" y="4835166"/>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640896" y="4822256"/>
                <a:ext cx="0" cy="34852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1599621" y="4970911"/>
                <a:ext cx="389516"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1741071" y="4947052"/>
                <a:ext cx="411417" cy="2167"/>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V="1">
                <a:off x="1869766" y="4921482"/>
                <a:ext cx="454063"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V="1">
                <a:off x="2004946" y="4891351"/>
                <a:ext cx="483744" cy="735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2141870" y="4873791"/>
                <a:ext cx="528984" cy="6933"/>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V="1">
                <a:off x="2251327" y="4833748"/>
                <a:ext cx="605342"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V="1">
                <a:off x="2387803" y="4804914"/>
                <a:ext cx="632429"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2517584" y="4778263"/>
                <a:ext cx="677668" cy="7358"/>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V="1">
                <a:off x="2658821" y="4763069"/>
                <a:ext cx="704755"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V="1">
                <a:off x="2798974" y="4737913"/>
                <a:ext cx="729249" cy="2596"/>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2919253" y="4694832"/>
                <a:ext cx="803014" cy="6929"/>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2" name="Text Box 9"/>
              <p:cNvSpPr txBox="1">
                <a:spLocks noChangeArrowheads="1"/>
              </p:cNvSpPr>
              <p:nvPr/>
            </p:nvSpPr>
            <p:spPr bwMode="auto">
              <a:xfrm>
                <a:off x="1121127" y="2248514"/>
                <a:ext cx="2314539" cy="423686"/>
              </a:xfrm>
              <a:prstGeom prst="rect">
                <a:avLst/>
              </a:prstGeom>
              <a:noFill/>
              <a:ln w="9525">
                <a:noFill/>
                <a:miter lim="800000"/>
                <a:headEnd/>
                <a:tailEnd/>
              </a:ln>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i="1" dirty="0">
                    <a:latin typeface="Times New Roman" pitchFamily="18" charset="0"/>
                  </a:rPr>
                  <a:t>x</a:t>
                </a:r>
                <a:r>
                  <a:rPr lang="en-US" sz="1600" baseline="-25000" dirty="0">
                    <a:latin typeface="Times New Roman" pitchFamily="18" charset="0"/>
                  </a:rPr>
                  <a:t>1</a:t>
                </a:r>
                <a:r>
                  <a:rPr lang="en-US" sz="1600" dirty="0">
                    <a:latin typeface="+mn-lt"/>
                  </a:rPr>
                  <a:t> and </a:t>
                </a:r>
                <a:r>
                  <a:rPr lang="en-US" sz="1600" i="1" dirty="0">
                    <a:latin typeface="Times New Roman" pitchFamily="18" charset="0"/>
                  </a:rPr>
                  <a:t>x</a:t>
                </a:r>
                <a:r>
                  <a:rPr lang="en-US" sz="1600" baseline="-25000" dirty="0">
                    <a:latin typeface="Times New Roman" pitchFamily="18" charset="0"/>
                  </a:rPr>
                  <a:t>2</a:t>
                </a:r>
                <a:r>
                  <a:rPr lang="en-US" sz="1600" dirty="0"/>
                  <a:t> </a:t>
                </a:r>
                <a:r>
                  <a:rPr lang="en-US" sz="1600" dirty="0" err="1"/>
                  <a:t>multicollinear</a:t>
                </a:r>
                <a:r>
                  <a:rPr lang="en-US" sz="1600" dirty="0"/>
                  <a:t>,</a:t>
                </a:r>
              </a:p>
              <a:p>
                <a:pPr algn="ctr"/>
                <a:r>
                  <a:rPr lang="en-US" sz="1600" dirty="0"/>
                  <a:t>fitted plane unstable,</a:t>
                </a:r>
              </a:p>
              <a:p>
                <a:pPr algn="ctr"/>
                <a:r>
                  <a:rPr lang="en-US" sz="1600" dirty="0"/>
                  <a:t>SE[</a:t>
                </a:r>
                <a:r>
                  <a:rPr lang="en-US" sz="1600" i="1" dirty="0">
                    <a:latin typeface="Symbol" pitchFamily="18" charset="2"/>
                  </a:rPr>
                  <a:t>b</a:t>
                </a:r>
                <a:r>
                  <a:rPr lang="en-US" sz="1600" dirty="0"/>
                  <a:t>'s] very large </a:t>
                </a:r>
                <a:endParaRPr lang="en-US" sz="1600" baseline="-25000" dirty="0">
                  <a:latin typeface="Times New Roman" pitchFamily="18" charset="0"/>
                </a:endParaRPr>
              </a:p>
            </p:txBody>
          </p:sp>
        </p:grpSp>
      </p:grpSp>
      <p:sp>
        <p:nvSpPr>
          <p:cNvPr id="59" name="Content Placeholder 2"/>
          <p:cNvSpPr>
            <a:spLocks noGrp="1"/>
          </p:cNvSpPr>
          <p:nvPr>
            <p:ph idx="1"/>
          </p:nvPr>
        </p:nvSpPr>
        <p:spPr>
          <a:xfrm>
            <a:off x="457200" y="1111434"/>
            <a:ext cx="8229600" cy="696102"/>
          </a:xfrm>
        </p:spPr>
        <p:txBody>
          <a:bodyPr/>
          <a:lstStyle/>
          <a:p>
            <a:pPr marL="0" indent="0">
              <a:buNone/>
            </a:pPr>
            <a:r>
              <a:rPr lang="en-US" dirty="0">
                <a:latin typeface="Times New Roman"/>
                <a:ea typeface="Times New Roman"/>
              </a:rPr>
              <a:t>For </a:t>
            </a:r>
            <a:r>
              <a:rPr lang="en-US" i="1" dirty="0">
                <a:latin typeface="Times New Roman"/>
                <a:ea typeface="Times New Roman"/>
              </a:rPr>
              <a:t>Y</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0</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1</a:t>
            </a:r>
            <a:r>
              <a:rPr lang="en-US" i="1" dirty="0">
                <a:latin typeface="Times New Roman"/>
                <a:ea typeface="Times New Roman"/>
              </a:rPr>
              <a:t>x</a:t>
            </a:r>
            <a:r>
              <a:rPr lang="en-US" baseline="-25000" dirty="0">
                <a:latin typeface="Times New Roman"/>
                <a:ea typeface="Times New Roman"/>
              </a:rPr>
              <a:t>1</a:t>
            </a:r>
            <a:r>
              <a:rPr lang="en-US" dirty="0">
                <a:latin typeface="Times New Roman"/>
                <a:ea typeface="Times New Roman"/>
              </a:rPr>
              <a:t> + </a:t>
            </a:r>
            <a:r>
              <a:rPr lang="en-US" i="1" dirty="0">
                <a:latin typeface="Symbol"/>
                <a:ea typeface="Times New Roman"/>
                <a:cs typeface="Times New Roman"/>
              </a:rPr>
              <a:t>b</a:t>
            </a:r>
            <a:r>
              <a:rPr lang="en-US" baseline="-25000" dirty="0">
                <a:latin typeface="Times New Roman"/>
                <a:ea typeface="Times New Roman"/>
              </a:rPr>
              <a:t>2</a:t>
            </a:r>
            <a:r>
              <a:rPr lang="en-US" i="1" dirty="0">
                <a:latin typeface="Times New Roman"/>
                <a:ea typeface="Times New Roman"/>
              </a:rPr>
              <a:t>x</a:t>
            </a:r>
            <a:r>
              <a:rPr lang="en-US" baseline="-25000" dirty="0">
                <a:latin typeface="Times New Roman"/>
                <a:ea typeface="Times New Roman"/>
              </a:rPr>
              <a:t>2</a:t>
            </a:r>
            <a:r>
              <a:rPr lang="en-US" dirty="0">
                <a:latin typeface="Times New Roman"/>
                <a:ea typeface="Times New Roman"/>
              </a:rPr>
              <a:t> + </a:t>
            </a:r>
            <a:r>
              <a:rPr lang="en-US" i="1" dirty="0">
                <a:latin typeface="Symbol"/>
                <a:ea typeface="Times New Roman"/>
                <a:cs typeface="Times New Roman"/>
              </a:rPr>
              <a:t>e</a:t>
            </a:r>
            <a:r>
              <a:rPr lang="en-US" dirty="0">
                <a:latin typeface="Times New Roman"/>
                <a:ea typeface="Times New Roman"/>
              </a:rPr>
              <a:t> </a:t>
            </a:r>
            <a:endParaRPr lang="en-US" dirty="0"/>
          </a:p>
        </p:txBody>
      </p:sp>
    </p:spTree>
    <p:extLst>
      <p:ext uri="{BB962C8B-B14F-4D97-AF65-F5344CB8AC3E}">
        <p14:creationId xmlns:p14="http://schemas.microsoft.com/office/powerpoint/2010/main" val="1729605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(Lurking) </a:t>
            </a:r>
            <a:r>
              <a:rPr lang="en-US" dirty="0" err="1"/>
              <a:t>Multicollinearity</a:t>
            </a:r>
            <a:endParaRPr lang="en-US" dirty="0"/>
          </a:p>
        </p:txBody>
      </p:sp>
      <p:sp>
        <p:nvSpPr>
          <p:cNvPr id="3" name="Content Placeholder 2"/>
          <p:cNvSpPr>
            <a:spLocks noGrp="1"/>
          </p:cNvSpPr>
          <p:nvPr>
            <p:ph idx="1"/>
          </p:nvPr>
        </p:nvSpPr>
        <p:spPr/>
        <p:txBody>
          <a:bodyPr/>
          <a:lstStyle/>
          <a:p>
            <a:r>
              <a:rPr lang="en-US" dirty="0"/>
              <a:t>Data in barstock.csv</a:t>
            </a:r>
          </a:p>
          <a:p>
            <a:r>
              <a:rPr lang="en-US" dirty="0"/>
              <a:t>30 cases, 5 variables. Each row is the weight, volume, height, width, and length of a roughly cube-shaped piece of stock metal, cut from bar with 1" square cross-section</a:t>
            </a:r>
          </a:p>
          <a:p>
            <a:r>
              <a:rPr lang="en-US" dirty="0"/>
              <a:t>Something strange happens when you fit a linear regression model to predict weight as a function of the other variables</a:t>
            </a:r>
          </a:p>
        </p:txBody>
      </p:sp>
    </p:spTree>
    <p:extLst>
      <p:ext uri="{BB962C8B-B14F-4D97-AF65-F5344CB8AC3E}">
        <p14:creationId xmlns:p14="http://schemas.microsoft.com/office/powerpoint/2010/main" val="215770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Data and Preliminary Analysis</a:t>
            </a:r>
          </a:p>
        </p:txBody>
      </p:sp>
      <p:sp>
        <p:nvSpPr>
          <p:cNvPr id="3" name="Content Placeholder 2"/>
          <p:cNvSpPr>
            <a:spLocks noGrp="1"/>
          </p:cNvSpPr>
          <p:nvPr>
            <p:ph idx="1"/>
          </p:nvPr>
        </p:nvSpPr>
        <p:spPr/>
        <p:txBody>
          <a:bodyPr/>
          <a:lstStyle/>
          <a:p>
            <a:pPr marL="0" indent="0">
              <a:buNone/>
            </a:pPr>
            <a:r>
              <a:rPr lang="en-US" sz="1600" dirty="0"/>
              <a:t>X&lt;-</a:t>
            </a:r>
            <a:r>
              <a:rPr lang="en-US" sz="1600" dirty="0" err="1"/>
              <a:t>read.table</a:t>
            </a:r>
            <a:r>
              <a:rPr lang="en-US" sz="1600" dirty="0"/>
              <a:t>("barstock.</a:t>
            </a:r>
            <a:r>
              <a:rPr lang="en-US" sz="1600" dirty="0" err="1"/>
              <a:t>csv</a:t>
            </a:r>
            <a:r>
              <a:rPr lang="en-US" sz="1600" dirty="0"/>
              <a:t>",</a:t>
            </a:r>
            <a:r>
              <a:rPr lang="en-US" sz="1600" dirty="0" err="1"/>
              <a:t>sep</a:t>
            </a:r>
            <a:r>
              <a:rPr lang="en-US" sz="1600" dirty="0"/>
              <a:t>=",",header=T)</a:t>
            </a:r>
          </a:p>
          <a:p>
            <a:pPr marL="0" indent="0">
              <a:buNone/>
            </a:pPr>
            <a:r>
              <a:rPr lang="en-US" sz="1600" dirty="0"/>
              <a:t>R&lt;-</a:t>
            </a:r>
            <a:r>
              <a:rPr lang="en-US" sz="1600" dirty="0" err="1"/>
              <a:t>cor</a:t>
            </a:r>
            <a:r>
              <a:rPr lang="en-US" sz="1600" dirty="0"/>
              <a:t>(X[2:5]); round(R,3)</a:t>
            </a:r>
          </a:p>
          <a:p>
            <a:pPr marL="0" indent="0">
              <a:buNone/>
            </a:pPr>
            <a:r>
              <a:rPr lang="en-US" sz="1600" dirty="0"/>
              <a:t>pairs(X)</a:t>
            </a:r>
          </a:p>
          <a:p>
            <a:pPr marL="0" indent="0">
              <a:buNone/>
            </a:pPr>
            <a:endParaRPr lang="en-US" sz="1600" dirty="0"/>
          </a:p>
          <a:p>
            <a:pPr marL="0" indent="0">
              <a:buNone/>
            </a:pPr>
            <a:r>
              <a:rPr lang="en-US" sz="1600" dirty="0"/>
              <a:t>&gt; round(R,3)</a:t>
            </a:r>
          </a:p>
          <a:p>
            <a:pPr marL="0" indent="0">
              <a:buNone/>
            </a:pPr>
            <a:r>
              <a:rPr lang="en-US" sz="1600" dirty="0"/>
              <a:t>       volume height  width length</a:t>
            </a:r>
          </a:p>
          <a:p>
            <a:pPr marL="0" indent="0">
              <a:buNone/>
            </a:pPr>
            <a:r>
              <a:rPr lang="en-US" sz="1600" dirty="0"/>
              <a:t>volume  1.000  0.369  0.548  0.738</a:t>
            </a:r>
          </a:p>
          <a:p>
            <a:pPr marL="0" indent="0">
              <a:buNone/>
            </a:pPr>
            <a:r>
              <a:rPr lang="en-US" sz="1600" dirty="0"/>
              <a:t>height  0.369  1.000 -0.361  0.054</a:t>
            </a:r>
          </a:p>
          <a:p>
            <a:pPr marL="0" indent="0">
              <a:buNone/>
            </a:pPr>
            <a:r>
              <a:rPr lang="en-US" sz="1600" dirty="0"/>
              <a:t>width   0.548 -0.361  1.000  0.182</a:t>
            </a:r>
          </a:p>
          <a:p>
            <a:pPr marL="0" indent="0">
              <a:buNone/>
            </a:pPr>
            <a:r>
              <a:rPr lang="en-US" sz="1600" dirty="0"/>
              <a:t>length  0.738  0.054  0.182  1.000</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dirty="0"/>
              <a:t>Does </a:t>
            </a:r>
            <a:r>
              <a:rPr lang="en-US" dirty="0" err="1"/>
              <a:t>multicollinearity</a:t>
            </a:r>
            <a:r>
              <a:rPr lang="en-US" dirty="0"/>
              <a:t> appear to be a serious problem?</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1147065"/>
            <a:ext cx="4590360" cy="458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121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598"/>
            <a:ext cx="8229600" cy="792162"/>
          </a:xfrm>
        </p:spPr>
        <p:txBody>
          <a:bodyPr/>
          <a:lstStyle/>
          <a:p>
            <a:r>
              <a:rPr lang="en-US" dirty="0"/>
              <a:t>Conduct a Linear Regression</a:t>
            </a:r>
          </a:p>
        </p:txBody>
      </p:sp>
      <p:sp>
        <p:nvSpPr>
          <p:cNvPr id="3" name="Content Placeholder 2"/>
          <p:cNvSpPr>
            <a:spLocks noGrp="1"/>
          </p:cNvSpPr>
          <p:nvPr>
            <p:ph idx="1"/>
          </p:nvPr>
        </p:nvSpPr>
        <p:spPr/>
        <p:txBody>
          <a:bodyPr/>
          <a:lstStyle/>
          <a:p>
            <a:pPr marL="0" indent="0">
              <a:buNone/>
            </a:pPr>
            <a:r>
              <a:rPr lang="en-US" sz="1600" dirty="0"/>
              <a:t>out&lt;-lm(</a:t>
            </a:r>
            <a:r>
              <a:rPr lang="en-US" sz="1600" dirty="0" err="1"/>
              <a:t>weight~.,data</a:t>
            </a:r>
            <a:r>
              <a:rPr lang="en-US" sz="1600" dirty="0"/>
              <a:t>=X)</a:t>
            </a:r>
          </a:p>
          <a:p>
            <a:pPr marL="0" indent="0">
              <a:buNone/>
            </a:pPr>
            <a:r>
              <a:rPr lang="en-US" sz="1600" dirty="0"/>
              <a:t>summary(out)</a:t>
            </a:r>
          </a:p>
          <a:p>
            <a:pPr marL="0" indent="0">
              <a:buNone/>
            </a:pPr>
            <a:endParaRPr lang="en-US" sz="1600" dirty="0"/>
          </a:p>
          <a:p>
            <a:pPr marL="0" indent="0">
              <a:buNone/>
            </a:pPr>
            <a:r>
              <a:rPr lang="en-US" sz="1600" dirty="0"/>
              <a:t>Coefficients:</a:t>
            </a:r>
          </a:p>
          <a:p>
            <a:pPr marL="0" indent="0">
              <a:buNone/>
            </a:pPr>
            <a:r>
              <a:rPr lang="en-US" sz="1600" dirty="0"/>
              <a:t>            Estimate Std. Error t value </a:t>
            </a:r>
            <a:r>
              <a:rPr lang="en-US" sz="1600" dirty="0" err="1"/>
              <a:t>Pr</a:t>
            </a:r>
            <a:r>
              <a:rPr lang="en-US" sz="1600" dirty="0"/>
              <a:t>(&gt;|t|)</a:t>
            </a:r>
          </a:p>
          <a:p>
            <a:pPr marL="0" indent="0">
              <a:buNone/>
            </a:pPr>
            <a:r>
              <a:rPr lang="en-US" sz="1600" dirty="0"/>
              <a:t>(Intercept)   -32.85      37.75  -0.870    0.392</a:t>
            </a:r>
          </a:p>
          <a:p>
            <a:pPr marL="0" indent="0">
              <a:buNone/>
            </a:pPr>
            <a:r>
              <a:rPr lang="en-US" sz="1600" dirty="0"/>
              <a:t>volume        -13.92      18.84  -0.739    0.467</a:t>
            </a:r>
          </a:p>
          <a:p>
            <a:pPr marL="0" indent="0">
              <a:buNone/>
            </a:pPr>
            <a:r>
              <a:rPr lang="en-US" sz="1600" dirty="0"/>
              <a:t>height         16.87      18.98   0.889    0.383</a:t>
            </a:r>
          </a:p>
          <a:p>
            <a:pPr marL="0" indent="0">
              <a:buNone/>
            </a:pPr>
            <a:r>
              <a:rPr lang="en-US" sz="1600" dirty="0"/>
              <a:t>width          16.83      18.86   0.892    0.381</a:t>
            </a:r>
          </a:p>
          <a:p>
            <a:pPr marL="0" indent="0">
              <a:buNone/>
            </a:pPr>
            <a:r>
              <a:rPr lang="en-US" sz="1600" dirty="0"/>
              <a:t>length         17.08      18.75   0.911    0.371</a:t>
            </a:r>
          </a:p>
          <a:p>
            <a:pPr marL="0" indent="0">
              <a:buNone/>
            </a:pPr>
            <a:endParaRPr lang="en-US" sz="1600" dirty="0"/>
          </a:p>
          <a:p>
            <a:pPr marL="0" indent="0">
              <a:buNone/>
            </a:pPr>
            <a:r>
              <a:rPr lang="en-US" sz="1600" dirty="0"/>
              <a:t>Residual standard error: 0.01179 on 25 degrees of freedom</a:t>
            </a:r>
          </a:p>
          <a:p>
            <a:pPr marL="0" indent="0">
              <a:buNone/>
            </a:pPr>
            <a:r>
              <a:rPr lang="en-US" sz="1600" dirty="0"/>
              <a:t>Multiple R-squared: 0.9439,     Adjusted R-squared: 0.9349 </a:t>
            </a:r>
          </a:p>
          <a:p>
            <a:pPr marL="0" indent="0">
              <a:buNone/>
            </a:pPr>
            <a:r>
              <a:rPr lang="en-US" sz="1600" dirty="0"/>
              <a:t>F-statistic: 105.1 on 4 and 25 DF,  p-value: 2.975e-15 </a:t>
            </a:r>
          </a:p>
          <a:p>
            <a:pPr marL="0" indent="0">
              <a:buNone/>
            </a:pPr>
            <a:endParaRPr lang="en-US" sz="1600" dirty="0"/>
          </a:p>
          <a:p>
            <a:r>
              <a:rPr lang="en-US" dirty="0"/>
              <a:t>Notice anything strange?</a:t>
            </a:r>
          </a:p>
        </p:txBody>
      </p:sp>
    </p:spTree>
    <p:extLst>
      <p:ext uri="{BB962C8B-B14F-4D97-AF65-F5344CB8AC3E}">
        <p14:creationId xmlns:p14="http://schemas.microsoft.com/office/powerpoint/2010/main" val="814267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What Happened</a:t>
            </a:r>
          </a:p>
        </p:txBody>
      </p:sp>
      <p:sp>
        <p:nvSpPr>
          <p:cNvPr id="3" name="Content Placeholder 2"/>
          <p:cNvSpPr>
            <a:spLocks noGrp="1"/>
          </p:cNvSpPr>
          <p:nvPr>
            <p:ph idx="1"/>
          </p:nvPr>
        </p:nvSpPr>
        <p:spPr/>
        <p:txBody>
          <a:bodyPr/>
          <a:lstStyle/>
          <a:p>
            <a:pPr marL="0" indent="0">
              <a:buNone/>
            </a:pPr>
            <a:r>
              <a:rPr lang="en-US" sz="1600" dirty="0"/>
              <a:t>attach(X); plot(</a:t>
            </a:r>
            <a:r>
              <a:rPr lang="en-US" sz="1600" dirty="0" err="1"/>
              <a:t>height+width+length,volume</a:t>
            </a:r>
            <a:r>
              <a:rPr lang="en-US" sz="1600" dirty="0"/>
              <a:t>); detach(X)</a:t>
            </a:r>
          </a:p>
          <a:p>
            <a:pPr marL="0" indent="0">
              <a:buNone/>
            </a:pPr>
            <a:r>
              <a:rPr lang="en-US" sz="1600" dirty="0"/>
              <a:t>VIF&lt;-</a:t>
            </a:r>
            <a:r>
              <a:rPr lang="en-US" sz="1600" dirty="0" err="1"/>
              <a:t>diag</a:t>
            </a:r>
            <a:r>
              <a:rPr lang="en-US" sz="1600" dirty="0"/>
              <a:t>(solve(R))</a:t>
            </a:r>
          </a:p>
          <a:p>
            <a:pPr marL="0" indent="0">
              <a:buNone/>
            </a:pPr>
            <a:r>
              <a:rPr lang="en-US" sz="1600" dirty="0" err="1"/>
              <a:t>sqrt</a:t>
            </a:r>
            <a:r>
              <a:rPr lang="en-US" sz="1600" dirty="0"/>
              <a:t>(VIF)</a:t>
            </a:r>
          </a:p>
          <a:p>
            <a:pPr marL="0" indent="0">
              <a:buNone/>
            </a:pPr>
            <a:endParaRPr lang="en-US" sz="1600" dirty="0"/>
          </a:p>
          <a:p>
            <a:pPr marL="0" indent="0">
              <a:buNone/>
            </a:pPr>
            <a:r>
              <a:rPr lang="en-US" sz="1600" dirty="0"/>
              <a:t>&gt; </a:t>
            </a:r>
            <a:r>
              <a:rPr lang="en-US" sz="1600" dirty="0" err="1"/>
              <a:t>sqrt</a:t>
            </a:r>
            <a:r>
              <a:rPr lang="en-US" sz="1600" dirty="0"/>
              <a:t>(VIF)</a:t>
            </a:r>
          </a:p>
          <a:p>
            <a:pPr marL="0" indent="0">
              <a:buNone/>
            </a:pPr>
            <a:r>
              <a:rPr lang="en-US" sz="1600" dirty="0"/>
              <a:t>   volume    height     width    length </a:t>
            </a:r>
          </a:p>
          <a:p>
            <a:pPr marL="0" indent="0">
              <a:buNone/>
            </a:pPr>
            <a:r>
              <a:rPr lang="en-US" sz="1600" dirty="0"/>
              <a:t>127.22135  72.60348  82.28589  74.98207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dirty="0"/>
              <a:t>Together, the four predictors are very nearly linearly related, which is </a:t>
            </a:r>
            <a:r>
              <a:rPr lang="en-US" dirty="0" err="1"/>
              <a:t>multicollinearity</a:t>
            </a:r>
            <a:r>
              <a:rPr lang="en-US" dirty="0"/>
              <a:t> by definition </a:t>
            </a:r>
          </a:p>
          <a:p>
            <a:pPr marL="0" indent="0">
              <a:buNone/>
            </a:pPr>
            <a:endParaRPr lang="en-US" dirty="0"/>
          </a:p>
          <a:p>
            <a:pPr marL="0" indent="0">
              <a:buNone/>
            </a:pPr>
            <a:r>
              <a:rPr lang="en-US" dirty="0"/>
              <a:t>	volume – height – width – length </a:t>
            </a:r>
            <a:r>
              <a:rPr lang="en-US" dirty="0">
                <a:sym typeface="Symbol"/>
              </a:rPr>
              <a:t></a:t>
            </a:r>
            <a:r>
              <a:rPr lang="en-US" dirty="0"/>
              <a:t> constant</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5041" y="1364162"/>
            <a:ext cx="3108959" cy="310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7920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274638"/>
            <a:ext cx="8895805" cy="792162"/>
          </a:xfrm>
        </p:spPr>
        <p:txBody>
          <a:bodyPr/>
          <a:lstStyle/>
          <a:p>
            <a:r>
              <a:rPr lang="en-US" dirty="0"/>
              <a:t>Mathematical Reason why </a:t>
            </a:r>
            <a:r>
              <a:rPr lang="en-US" dirty="0" err="1"/>
              <a:t>Multicollinearity</a:t>
            </a:r>
            <a:r>
              <a:rPr lang="en-US" dirty="0"/>
              <a:t> Causes Problems in Regression (and in every supervised learning method) </a:t>
            </a:r>
          </a:p>
        </p:txBody>
      </p:sp>
      <p:sp>
        <p:nvSpPr>
          <p:cNvPr id="3" name="Content Placeholder 2"/>
          <p:cNvSpPr>
            <a:spLocks noGrp="1"/>
          </p:cNvSpPr>
          <p:nvPr>
            <p:ph idx="1"/>
          </p:nvPr>
        </p:nvSpPr>
        <p:spPr>
          <a:xfrm>
            <a:off x="457200" y="1624153"/>
            <a:ext cx="8229600" cy="5181600"/>
          </a:xfrm>
        </p:spPr>
        <p:txBody>
          <a:bodyPr/>
          <a:lstStyle/>
          <a:p>
            <a:pPr marL="457200" marR="0" indent="-457200" algn="just">
              <a:spcBef>
                <a:spcPts val="0"/>
              </a:spcBef>
              <a:spcAft>
                <a:spcPts val="0"/>
              </a:spcAft>
              <a:buNone/>
              <a:tabLst>
                <a:tab pos="457200" algn="l"/>
              </a:tabLst>
            </a:pPr>
            <a:r>
              <a:rPr lang="en-US" dirty="0">
                <a:ea typeface="Times New Roman"/>
              </a:rPr>
              <a:t>Recall                                  and   </a:t>
            </a:r>
          </a:p>
          <a:p>
            <a:pPr marL="457200" marR="0" indent="-457200" algn="just">
              <a:spcBef>
                <a:spcPts val="0"/>
              </a:spcBef>
              <a:spcAft>
                <a:spcPts val="0"/>
              </a:spcAft>
              <a:buNone/>
              <a:tabLst>
                <a:tab pos="457200" algn="l"/>
              </a:tabLst>
            </a:pPr>
            <a:r>
              <a:rPr lang="en-US" dirty="0">
                <a:ea typeface="Times New Roman"/>
              </a:rPr>
              <a:t> </a:t>
            </a:r>
          </a:p>
          <a:p>
            <a:pPr marL="457200" marR="0" indent="-457200" algn="just">
              <a:spcBef>
                <a:spcPts val="0"/>
              </a:spcBef>
              <a:spcAft>
                <a:spcPts val="0"/>
              </a:spcAft>
              <a:buNone/>
              <a:tabLst>
                <a:tab pos="457200" algn="l"/>
              </a:tabLst>
            </a:pPr>
            <a:endParaRPr lang="en-US" dirty="0">
              <a:ea typeface="Times New Roman"/>
            </a:endParaRPr>
          </a:p>
          <a:p>
            <a:pPr marL="457200" marR="0" indent="-457200" algn="just">
              <a:spcBef>
                <a:spcPts val="1500"/>
              </a:spcBef>
              <a:spcAft>
                <a:spcPts val="0"/>
              </a:spcAft>
              <a:buNone/>
              <a:tabLst>
                <a:tab pos="457200" algn="l"/>
              </a:tabLst>
            </a:pPr>
            <a:endParaRPr lang="en-US" dirty="0">
              <a:ea typeface="Times New Roman"/>
            </a:endParaRPr>
          </a:p>
          <a:p>
            <a:pPr marL="457200" marR="0" indent="-457200" algn="just">
              <a:spcBef>
                <a:spcPts val="1500"/>
              </a:spcBef>
              <a:spcAft>
                <a:spcPts val="0"/>
              </a:spcAft>
              <a:buNone/>
              <a:tabLst>
                <a:tab pos="457200" algn="l"/>
              </a:tabLst>
            </a:pPr>
            <a:r>
              <a:rPr lang="en-US" dirty="0" err="1">
                <a:ea typeface="Times New Roman"/>
              </a:rPr>
              <a:t>Multicollinearity</a:t>
            </a:r>
            <a:r>
              <a:rPr lang="en-US" dirty="0">
                <a:ea typeface="Times New Roman"/>
              </a:rPr>
              <a:t>    </a:t>
            </a:r>
            <a:r>
              <a:rPr lang="en-US" dirty="0">
                <a:ea typeface="Times New Roman"/>
                <a:sym typeface="Symbol"/>
              </a:rPr>
              <a:t>  some columns of </a:t>
            </a:r>
            <a:r>
              <a:rPr lang="en-US" b="1" dirty="0">
                <a:latin typeface="Times New Roman" panose="02020603050405020304" pitchFamily="18" charset="0"/>
                <a:ea typeface="Times New Roman"/>
                <a:cs typeface="Times New Roman" panose="02020603050405020304" pitchFamily="18" charset="0"/>
                <a:sym typeface="Symbol"/>
              </a:rPr>
              <a:t>X</a:t>
            </a:r>
            <a:r>
              <a:rPr lang="en-US" dirty="0">
                <a:ea typeface="Times New Roman"/>
                <a:sym typeface="Symbol"/>
              </a:rPr>
              <a:t> nearly linearly</a:t>
            </a:r>
            <a:endParaRPr lang="en-US" dirty="0">
              <a:ea typeface="Times New Roman"/>
            </a:endParaRPr>
          </a:p>
          <a:p>
            <a:pPr marL="457200" marR="0" indent="-457200" algn="just">
              <a:spcBef>
                <a:spcPts val="0"/>
              </a:spcBef>
              <a:spcAft>
                <a:spcPts val="0"/>
              </a:spcAft>
              <a:buNone/>
              <a:tabLst>
                <a:tab pos="457200" algn="l"/>
              </a:tabLst>
            </a:pPr>
            <a:r>
              <a:rPr lang="en-US" dirty="0">
                <a:ea typeface="Times New Roman"/>
              </a:rPr>
              <a:t>(or </a:t>
            </a:r>
            <a:r>
              <a:rPr lang="en-US" dirty="0" err="1">
                <a:ea typeface="Times New Roman"/>
              </a:rPr>
              <a:t>overfitting</a:t>
            </a:r>
            <a:r>
              <a:rPr lang="en-US" dirty="0">
                <a:ea typeface="Times New Roman"/>
              </a:rPr>
              <a:t>)            </a:t>
            </a:r>
            <a:r>
              <a:rPr lang="en-US" dirty="0">
                <a:ea typeface="Times New Roman"/>
                <a:sym typeface="Symbol"/>
              </a:rPr>
              <a:t>dependent</a:t>
            </a:r>
            <a:endParaRPr lang="en-US" dirty="0">
              <a:ea typeface="Times New Roman"/>
            </a:endParaRPr>
          </a:p>
          <a:p>
            <a:pPr marL="457200" marR="0" indent="-457200" algn="just">
              <a:spcBef>
                <a:spcPts val="1500"/>
              </a:spcBef>
              <a:spcAft>
                <a:spcPts val="0"/>
              </a:spcAft>
              <a:buNone/>
              <a:tabLst>
                <a:tab pos="457200" algn="l"/>
              </a:tabLst>
            </a:pPr>
            <a:r>
              <a:rPr lang="en-US" dirty="0">
                <a:ea typeface="Times New Roman"/>
                <a:sym typeface="Symbol"/>
              </a:rPr>
              <a:t>			        	 </a:t>
            </a:r>
            <a:r>
              <a:rPr lang="en-US" dirty="0">
                <a:ea typeface="Times New Roman"/>
              </a:rPr>
              <a:t>nearly singular (not invertible) </a:t>
            </a:r>
            <a:endParaRPr lang="en-US" dirty="0">
              <a:ea typeface="Times New Roman"/>
              <a:sym typeface="Symbol"/>
            </a:endParaRPr>
          </a:p>
          <a:p>
            <a:pPr marL="457200" marR="0" indent="-457200" algn="just">
              <a:spcBef>
                <a:spcPts val="1500"/>
              </a:spcBef>
              <a:spcAft>
                <a:spcPts val="0"/>
              </a:spcAft>
              <a:buNone/>
              <a:tabLst>
                <a:tab pos="457200" algn="l"/>
              </a:tabLst>
            </a:pPr>
            <a:r>
              <a:rPr lang="en-US" dirty="0">
                <a:ea typeface="Times New Roman"/>
                <a:sym typeface="Symbol"/>
              </a:rPr>
              <a:t>			       </a:t>
            </a:r>
            <a:r>
              <a:rPr lang="en-US" dirty="0">
                <a:ea typeface="Times New Roman"/>
              </a:rPr>
              <a:t>                  really large </a:t>
            </a:r>
          </a:p>
          <a:p>
            <a:pPr marL="457200" marR="0" indent="-457200" algn="just">
              <a:spcBef>
                <a:spcPts val="1500"/>
              </a:spcBef>
              <a:spcAft>
                <a:spcPts val="0"/>
              </a:spcAft>
              <a:buNone/>
              <a:tabLst>
                <a:tab pos="457200" algn="l"/>
              </a:tabLst>
            </a:pPr>
            <a:r>
              <a:rPr lang="en-US" dirty="0">
                <a:ea typeface="Times New Roman"/>
              </a:rPr>
              <a:t>			       </a:t>
            </a:r>
            <a:r>
              <a:rPr lang="en-US" dirty="0">
                <a:ea typeface="Times New Roman"/>
                <a:sym typeface="Symbol"/>
              </a:rPr>
              <a:t></a:t>
            </a:r>
            <a:r>
              <a:rPr lang="en-US" dirty="0">
                <a:ea typeface="Times New Roman"/>
              </a:rPr>
              <a:t>         and                 really large </a:t>
            </a:r>
          </a:p>
          <a:p>
            <a:pPr marL="457200" indent="-457200">
              <a:spcBef>
                <a:spcPts val="1500"/>
              </a:spcBef>
              <a:buNone/>
              <a:tabLst>
                <a:tab pos="457200" algn="l"/>
              </a:tabLst>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nvGraphicFramePr>
        <p:xfrm>
          <a:off x="1554480" y="1541420"/>
          <a:ext cx="2616200" cy="558800"/>
        </p:xfrm>
        <a:graphic>
          <a:graphicData uri="http://schemas.openxmlformats.org/presentationml/2006/ole">
            <mc:AlternateContent xmlns:mc="http://schemas.openxmlformats.org/markup-compatibility/2006">
              <mc:Choice xmlns:v="urn:schemas-microsoft-com:vml" Requires="v">
                <p:oleObj name="Equation" r:id="rId2" imgW="1308100" imgH="279400" progId="Equation.3">
                  <p:embed/>
                </p:oleObj>
              </mc:Choice>
              <mc:Fallback>
                <p:oleObj name="Equation" r:id="rId2" imgW="1308100" imgH="279400" progId="Equation.3">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0" y="1541420"/>
                        <a:ext cx="26162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1515293" y="2207627"/>
          <a:ext cx="4165600" cy="660400"/>
        </p:xfrm>
        <a:graphic>
          <a:graphicData uri="http://schemas.openxmlformats.org/presentationml/2006/ole">
            <mc:AlternateContent xmlns:mc="http://schemas.openxmlformats.org/markup-compatibility/2006">
              <mc:Choice xmlns:v="urn:schemas-microsoft-com:vml" Requires="v">
                <p:oleObj name="Equation" r:id="rId4" imgW="2082800" imgH="330200" progId="Equation.3">
                  <p:embed/>
                </p:oleObj>
              </mc:Choice>
              <mc:Fallback>
                <p:oleObj name="Equation" r:id="rId4" imgW="2082800" imgH="3302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5293" y="2207627"/>
                        <a:ext cx="4165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nvGraphicFramePr>
        <p:xfrm>
          <a:off x="3370211" y="4349952"/>
          <a:ext cx="914400" cy="457200"/>
        </p:xfrm>
        <a:graphic>
          <a:graphicData uri="http://schemas.openxmlformats.org/presentationml/2006/ole">
            <mc:AlternateContent xmlns:mc="http://schemas.openxmlformats.org/markup-compatibility/2006">
              <mc:Choice xmlns:v="urn:schemas-microsoft-com:vml" Requires="v">
                <p:oleObj name="Equation" r:id="rId6" imgW="457200" imgH="228600" progId="Equation.3">
                  <p:embed/>
                </p:oleObj>
              </mc:Choice>
              <mc:Fallback>
                <p:oleObj name="Equation" r:id="rId6" imgW="457200" imgH="228600" progId="Equation.3">
                  <p:embed/>
                  <p:pic>
                    <p:nvPicPr>
                      <p:cNvPr id="9"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0211" y="4349952"/>
                        <a:ext cx="914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nvGraphicFramePr>
        <p:xfrm>
          <a:off x="3501159" y="4846340"/>
          <a:ext cx="1269450" cy="558558"/>
        </p:xfrm>
        <a:graphic>
          <a:graphicData uri="http://schemas.openxmlformats.org/presentationml/2006/ole">
            <mc:AlternateContent xmlns:mc="http://schemas.openxmlformats.org/markup-compatibility/2006">
              <mc:Choice xmlns:v="urn:schemas-microsoft-com:vml" Requires="v">
                <p:oleObj name="Equation" r:id="rId8" imgW="634725" imgH="279279" progId="Equation.3">
                  <p:embed/>
                </p:oleObj>
              </mc:Choice>
              <mc:Fallback>
                <p:oleObj name="Equation" r:id="rId8" imgW="634725" imgH="279279" progId="Equation.3">
                  <p:embed/>
                  <p:pic>
                    <p:nvPicPr>
                      <p:cNvPr id="1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1159" y="4846340"/>
                        <a:ext cx="1269450" cy="5585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nvGraphicFramePr>
        <p:xfrm>
          <a:off x="3644536" y="5486424"/>
          <a:ext cx="253780" cy="482182"/>
        </p:xfrm>
        <a:graphic>
          <a:graphicData uri="http://schemas.openxmlformats.org/presentationml/2006/ole">
            <mc:AlternateContent xmlns:mc="http://schemas.openxmlformats.org/markup-compatibility/2006">
              <mc:Choice xmlns:v="urn:schemas-microsoft-com:vml" Requires="v">
                <p:oleObj name="Equation" r:id="rId10" imgW="126890" imgH="241091" progId="Equation.3">
                  <p:embed/>
                </p:oleObj>
              </mc:Choice>
              <mc:Fallback>
                <p:oleObj name="Equation" r:id="rId10" imgW="126890" imgH="241091" progId="Equation.3">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4536" y="5486424"/>
                        <a:ext cx="253780" cy="482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nvGraphicFramePr>
        <p:xfrm>
          <a:off x="4715686" y="5499489"/>
          <a:ext cx="1040948" cy="482390"/>
        </p:xfrm>
        <a:graphic>
          <a:graphicData uri="http://schemas.openxmlformats.org/presentationml/2006/ole">
            <mc:AlternateContent xmlns:mc="http://schemas.openxmlformats.org/markup-compatibility/2006">
              <mc:Choice xmlns:v="urn:schemas-microsoft-com:vml" Requires="v">
                <p:oleObj name="Equation" r:id="rId12" imgW="520474" imgH="241195" progId="Equation.3">
                  <p:embed/>
                </p:oleObj>
              </mc:Choice>
              <mc:Fallback>
                <p:oleObj name="Equation" r:id="rId12" imgW="520474" imgH="241195" progId="Equation.3">
                  <p:embed/>
                  <p:pic>
                    <p:nvPicPr>
                      <p:cNvPr id="17"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5686" y="5499489"/>
                        <a:ext cx="1040948" cy="482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126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Example (Car Marketing Study)</a:t>
            </a:r>
          </a:p>
        </p:txBody>
      </p:sp>
      <p:sp>
        <p:nvSpPr>
          <p:cNvPr id="3" name="Content Placeholder 2"/>
          <p:cNvSpPr>
            <a:spLocks noGrp="1"/>
          </p:cNvSpPr>
          <p:nvPr>
            <p:ph idx="1"/>
          </p:nvPr>
        </p:nvSpPr>
        <p:spPr/>
        <p:txBody>
          <a:bodyPr/>
          <a:lstStyle/>
          <a:p>
            <a:r>
              <a:rPr lang="en-US" sz="2000" dirty="0"/>
              <a:t>The data in Car.csv are car purchasing behavior for </a:t>
            </a:r>
            <a:r>
              <a:rPr lang="en-US" sz="2000" i="1" dirty="0">
                <a:latin typeface="Times New Roman" pitchFamily="18" charset="0"/>
                <a:cs typeface="Times New Roman" pitchFamily="18" charset="0"/>
              </a:rPr>
              <a:t>n</a:t>
            </a:r>
            <a:r>
              <a:rPr lang="en-US" sz="2000" dirty="0">
                <a:latin typeface="Times New Roman" panose="02020603050405020304" pitchFamily="18" charset="0"/>
                <a:cs typeface="Times New Roman" panose="02020603050405020304" pitchFamily="18" charset="0"/>
              </a:rPr>
              <a:t> = 33</a:t>
            </a:r>
            <a:r>
              <a:rPr lang="en-US" sz="2000" dirty="0"/>
              <a:t> households from a marketing survey. The response is binary (1 if a household purchased a car; 0 otherwise). Household income and age of oldest existing car are two other household variables that were recorded</a:t>
            </a:r>
          </a:p>
          <a:p>
            <a:r>
              <a:rPr lang="en-US" sz="2000" dirty="0"/>
              <a:t>For the </a:t>
            </a:r>
            <a:r>
              <a:rPr lang="en-US" sz="2000" i="1" dirty="0" err="1">
                <a:latin typeface="Times New Roman" pitchFamily="18" charset="0"/>
                <a:cs typeface="Times New Roman" pitchFamily="18" charset="0"/>
              </a:rPr>
              <a:t>i</a:t>
            </a:r>
            <a:r>
              <a:rPr lang="en-US" sz="2000" dirty="0" err="1"/>
              <a:t>th</a:t>
            </a:r>
            <a:r>
              <a:rPr lang="en-US" sz="2000" dirty="0"/>
              <a:t> household in the survey:</a:t>
            </a:r>
          </a:p>
          <a:p>
            <a:pPr marL="0" indent="0">
              <a:buNone/>
            </a:pPr>
            <a:endParaRPr lang="en-US" sz="2000" dirty="0"/>
          </a:p>
          <a:p>
            <a:pPr marL="0" indent="0">
              <a:buNone/>
            </a:pPr>
            <a:endParaRPr lang="en-US" sz="2000" dirty="0"/>
          </a:p>
          <a:p>
            <a:pPr marL="350838" marR="0" indent="0" algn="just">
              <a:spcBef>
                <a:spcPts val="2000"/>
              </a:spcBef>
              <a:spcAft>
                <a:spcPts val="0"/>
              </a:spcAft>
              <a:buNone/>
            </a:pPr>
            <a:r>
              <a:rPr lang="en-US" sz="2000" i="1" dirty="0">
                <a:latin typeface="Times New Roman"/>
                <a:ea typeface="Times New Roman"/>
              </a:rPr>
              <a:t>	x</a:t>
            </a:r>
            <a:r>
              <a:rPr lang="en-US" sz="2000" i="1" baseline="-25000" dirty="0">
                <a:latin typeface="Times New Roman"/>
                <a:ea typeface="Times New Roman"/>
              </a:rPr>
              <a:t>i</a:t>
            </a:r>
            <a:r>
              <a:rPr lang="en-US" sz="2000" baseline="-25000" dirty="0">
                <a:latin typeface="Times New Roman"/>
                <a:ea typeface="Times New Roman"/>
              </a:rPr>
              <a:t>1</a:t>
            </a:r>
            <a:r>
              <a:rPr lang="en-US" sz="2000" dirty="0">
                <a:latin typeface="Times New Roman"/>
                <a:ea typeface="Times New Roman"/>
              </a:rPr>
              <a:t> = household income (thousands)</a:t>
            </a:r>
          </a:p>
          <a:p>
            <a:pPr marL="350838" indent="0">
              <a:buNone/>
            </a:pPr>
            <a:r>
              <a:rPr lang="en-US" sz="2000" i="1" dirty="0">
                <a:latin typeface="Times New Roman"/>
                <a:ea typeface="Times New Roman"/>
              </a:rPr>
              <a:t>	x</a:t>
            </a:r>
            <a:r>
              <a:rPr lang="en-US" sz="2000" i="1" baseline="-25000" dirty="0">
                <a:latin typeface="Times New Roman"/>
                <a:ea typeface="Times New Roman"/>
              </a:rPr>
              <a:t>i</a:t>
            </a:r>
            <a:r>
              <a:rPr lang="en-US" sz="2000" baseline="-25000" dirty="0">
                <a:latin typeface="Times New Roman"/>
                <a:ea typeface="Times New Roman"/>
              </a:rPr>
              <a:t>2</a:t>
            </a:r>
            <a:r>
              <a:rPr lang="en-US" sz="2000" dirty="0">
                <a:latin typeface="Times New Roman"/>
                <a:ea typeface="Times New Roman"/>
              </a:rPr>
              <a:t> = age of oldest auto</a:t>
            </a:r>
          </a:p>
          <a:p>
            <a:pPr>
              <a:spcBef>
                <a:spcPts val="1500"/>
              </a:spcBef>
            </a:pPr>
            <a:r>
              <a:rPr lang="en-US" sz="2000" dirty="0"/>
              <a:t>The objective is to model the probability that a household will purchase a new car, as a function of demographic and other available data for the household</a:t>
            </a:r>
          </a:p>
          <a:p>
            <a:r>
              <a:rPr lang="en-US" sz="2000" dirty="0"/>
              <a:t>Why might such an analysis be useful for marketing purposes?</a:t>
            </a:r>
          </a:p>
        </p:txBody>
      </p:sp>
      <p:graphicFrame>
        <p:nvGraphicFramePr>
          <p:cNvPr id="4" name="Object 3"/>
          <p:cNvGraphicFramePr>
            <a:graphicFrameLocks noChangeAspect="1"/>
          </p:cNvGraphicFramePr>
          <p:nvPr>
            <p:extLst>
              <p:ext uri="{D42A27DB-BD31-4B8C-83A1-F6EECF244321}">
                <p14:modId xmlns:p14="http://schemas.microsoft.com/office/powerpoint/2010/main" val="474151870"/>
              </p:ext>
            </p:extLst>
          </p:nvPr>
        </p:nvGraphicFramePr>
        <p:xfrm>
          <a:off x="1451201" y="3294175"/>
          <a:ext cx="3941568" cy="731520"/>
        </p:xfrm>
        <a:graphic>
          <a:graphicData uri="http://schemas.openxmlformats.org/presentationml/2006/ole">
            <mc:AlternateContent xmlns:mc="http://schemas.openxmlformats.org/markup-compatibility/2006">
              <mc:Choice xmlns:v="urn:schemas-microsoft-com:vml" Requires="v">
                <p:oleObj name="Equation" r:id="rId2" imgW="2463480" imgH="457200" progId="Equation.3">
                  <p:embed/>
                </p:oleObj>
              </mc:Choice>
              <mc:Fallback>
                <p:oleObj name="Equation" r:id="rId2" imgW="2463480" imgH="457200" progId="Equation.3">
                  <p:embed/>
                  <p:pic>
                    <p:nvPicPr>
                      <p:cNvPr id="0" name=""/>
                      <p:cNvPicPr>
                        <a:picLocks noChangeAspect="1" noChangeArrowheads="1"/>
                      </p:cNvPicPr>
                      <p:nvPr/>
                    </p:nvPicPr>
                    <p:blipFill>
                      <a:blip r:embed="rId3"/>
                      <a:srcRect/>
                      <a:stretch>
                        <a:fillRect/>
                      </a:stretch>
                    </p:blipFill>
                    <p:spPr bwMode="auto">
                      <a:xfrm>
                        <a:off x="1451201" y="3294175"/>
                        <a:ext cx="3941568"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8579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Basic idea:  When fitting regression model, instead of minimizing the SSE, pick a </a:t>
                </a:r>
                <a:r>
                  <a:rPr lang="en-US" i="1" dirty="0">
                    <a:latin typeface="Symbol" pitchFamily="18" charset="2"/>
                    <a:cs typeface="Times New Roman" pitchFamily="18" charset="0"/>
                  </a:rPr>
                  <a:t>l</a:t>
                </a:r>
                <a:r>
                  <a:rPr lang="en-US" dirty="0">
                    <a:latin typeface="Times New Roman" pitchFamily="18" charset="0"/>
                    <a:cs typeface="Times New Roman" pitchFamily="18" charset="0"/>
                  </a:rPr>
                  <a:t> &gt; 0</a:t>
                </a:r>
                <a:r>
                  <a:rPr lang="en-US" dirty="0"/>
                  <a:t> and minimize</a:t>
                </a:r>
              </a:p>
              <a:p>
                <a:pPr marL="0" indent="0">
                  <a:buNone/>
                </a:pPr>
                <a:r>
                  <a:rPr lang="en-US" dirty="0"/>
                  <a:t>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𝜷</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𝑗</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up>
                            <m:r>
                              <a:rPr lang="en-US" i="1">
                                <a:latin typeface="Cambria Math" panose="02040503050406030204" pitchFamily="18" charset="0"/>
                              </a:rPr>
                              <m:t>2</m:t>
                            </m:r>
                          </m:sup>
                        </m:sSubSup>
                      </m:e>
                    </m:nary>
                  </m:oMath>
                </a14:m>
                <a:endParaRPr lang="en-US" dirty="0"/>
              </a:p>
              <a:p>
                <a:pPr marL="0" indent="0">
                  <a:buNone/>
                </a:pPr>
                <a:r>
                  <a:rPr lang="en-US"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𝑆𝑆𝐸</m:t>
                    </m:r>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sSubSup>
                      <m:sSubSupPr>
                        <m:ctrlPr>
                          <a:rPr lang="el-GR" i="1" smtClean="0">
                            <a:latin typeface="Cambria Math" panose="02040503050406030204" pitchFamily="18" charset="0"/>
                            <a:ea typeface="Cambria Math" panose="02040503050406030204" pitchFamily="18" charset="0"/>
                          </a:rPr>
                        </m:ctrlPr>
                      </m:sSubSupPr>
                      <m:e>
                        <m:d>
                          <m:dPr>
                            <m:begChr m:val="‖"/>
                            <m:endChr m:val="‖"/>
                            <m:ctrlPr>
                              <a:rPr lang="el-GR"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oMath>
                </a14:m>
                <a:endParaRPr lang="en-US" dirty="0"/>
              </a:p>
              <a:p>
                <a:pPr marL="0" indent="0">
                  <a:buNone/>
                </a:pPr>
                <a:endParaRPr lang="en-US" dirty="0"/>
              </a:p>
              <a:p>
                <a:r>
                  <a:rPr lang="en-US" dirty="0"/>
                  <a:t>For linear regression, there is a closed form solution:</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𝑎𝑟𝑔𝑚𝑖𝑛</m:t>
                        </m:r>
                      </m:e>
                      <m:sub>
                        <m:r>
                          <a:rPr lang="en-US" b="1" i="1">
                            <a:latin typeface="Cambria Math" panose="02040503050406030204" pitchFamily="18" charset="0"/>
                            <a:ea typeface="Cambria Math" panose="02040503050406030204" pitchFamily="18" charset="0"/>
                          </a:rPr>
                          <m:t>𝜷</m:t>
                        </m:r>
                      </m:sub>
                    </m:sSub>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m:rPr>
                            <m:brk m:alnAt="25"/>
                          </m:rP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𝜷</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r>
                      <a:rPr lang="en-US">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sSubSup>
                      <m:sSubSupPr>
                        <m:ctrlPr>
                          <a:rPr lang="el-GR" i="1">
                            <a:latin typeface="Cambria Math" panose="02040503050406030204" pitchFamily="18" charset="0"/>
                            <a:ea typeface="Cambria Math" panose="02040503050406030204" pitchFamily="18" charset="0"/>
                          </a:rPr>
                        </m:ctrlPr>
                      </m:sSubSupPr>
                      <m:e>
                        <m:d>
                          <m:dPr>
                            <m:begChr m:val="‖"/>
                            <m:endChr m:val="‖"/>
                            <m:ctrlPr>
                              <a:rPr lang="el-GR"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𝜷</m:t>
                            </m:r>
                          </m:e>
                        </m:d>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endParaRPr lang="en-US" i="1"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  =</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𝑇</m:t>
                                </m:r>
                              </m:sup>
                            </m:sSup>
                            <m:r>
                              <a:rPr lang="en-US" b="1">
                                <a:latin typeface="Cambria Math" panose="02040503050406030204" pitchFamily="18" charset="0"/>
                              </a:rPr>
                              <m:t>𝐗</m:t>
                            </m:r>
                            <m:r>
                              <a:rPr lang="en-US" i="1">
                                <a:latin typeface="Cambria Math" panose="02040503050406030204" pitchFamily="18" charset="0"/>
                              </a:rPr>
                              <m:t>+</m:t>
                            </m:r>
                            <m:r>
                              <a:rPr lang="el-GR" i="1">
                                <a:latin typeface="Cambria Math" panose="02040503050406030204" pitchFamily="18" charset="0"/>
                                <a:ea typeface="Cambria Math" panose="02040503050406030204" pitchFamily="18" charset="0"/>
                              </a:rPr>
                              <m:t>𝜆</m:t>
                            </m:r>
                            <m:r>
                              <a:rPr lang="en-US" b="1">
                                <a:latin typeface="Cambria Math" panose="02040503050406030204" pitchFamily="18" charset="0"/>
                              </a:rPr>
                              <m:t>𝐈</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𝑇</m:t>
                        </m:r>
                      </m:sup>
                    </m:sSup>
                    <m:r>
                      <a:rPr lang="en-US" b="1">
                        <a:latin typeface="Cambria Math" panose="02040503050406030204" pitchFamily="18" charset="0"/>
                      </a:rPr>
                      <m:t>𝐘</m:t>
                    </m:r>
                  </m:oMath>
                </a14:m>
                <a:endParaRPr lang="en-US" dirty="0"/>
              </a:p>
              <a:p>
                <a:pPr>
                  <a:spcBef>
                    <a:spcPts val="1500"/>
                  </a:spcBef>
                </a:pPr>
                <a:r>
                  <a:rPr lang="en-US" dirty="0"/>
                  <a:t>This is called "shrinkage" because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US" i="1">
                                <a:latin typeface="Cambria Math" panose="02040503050406030204" pitchFamily="18" charset="0"/>
                              </a:rPr>
                              <m:t>𝑟</m:t>
                            </m:r>
                          </m:sub>
                        </m:sSub>
                      </m:e>
                    </m:d>
                    <m:r>
                      <a:rPr lang="en-US" i="1">
                        <a:latin typeface="Cambria Math" panose="02040503050406030204" pitchFamily="18" charset="0"/>
                        <a:ea typeface="Cambria Math" panose="02040503050406030204" pitchFamily="18" charset="0"/>
                      </a:rPr>
                      <m:t>&lt;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d>
                  </m:oMath>
                </a14:m>
                <a:endParaRPr lang="en-US" dirty="0"/>
              </a:p>
              <a:p>
                <a14:m>
                  <m:oMath xmlns:m="http://schemas.openxmlformats.org/officeDocument/2006/math">
                    <m:r>
                      <a:rPr lang="el-GR" i="1">
                        <a:latin typeface="Cambria Math" panose="02040503050406030204" pitchFamily="18" charset="0"/>
                        <a:ea typeface="Cambria Math" panose="02040503050406030204" pitchFamily="18" charset="0"/>
                      </a:rPr>
                      <m:t>𝜆</m:t>
                    </m:r>
                  </m:oMath>
                </a14:m>
                <a:r>
                  <a:rPr lang="en-US" dirty="0"/>
                  <a:t> controls the bias/variance tradeoff (smaller </a:t>
                </a:r>
                <a14:m>
                  <m:oMath xmlns:m="http://schemas.openxmlformats.org/officeDocument/2006/math">
                    <m:r>
                      <a:rPr lang="el-GR" i="1">
                        <a:latin typeface="Cambria Math" panose="02040503050406030204" pitchFamily="18" charset="0"/>
                        <a:ea typeface="Cambria Math" panose="02040503050406030204" pitchFamily="18" charset="0"/>
                      </a:rPr>
                      <m:t>𝜆</m:t>
                    </m:r>
                  </m:oMath>
                </a14:m>
                <a:r>
                  <a:rPr lang="en-US" dirty="0"/>
                  <a:t> gives lower bias but larger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824"/>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7767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Bias/Variance Tradeoff in Estimation</a:t>
            </a:r>
          </a:p>
        </p:txBody>
      </p:sp>
      <p:sp>
        <p:nvSpPr>
          <p:cNvPr id="3" name="Content Placeholder 2"/>
          <p:cNvSpPr>
            <a:spLocks noGrp="1"/>
          </p:cNvSpPr>
          <p:nvPr>
            <p:ph idx="1"/>
          </p:nvPr>
        </p:nvSpPr>
        <p:spPr/>
        <p:txBody>
          <a:bodyPr/>
          <a:lstStyle/>
          <a:p>
            <a:r>
              <a:rPr lang="en-US" dirty="0"/>
              <a:t>In any parameter estimation problem, bias and variance are two components of the mean square error (MSE):</a:t>
            </a:r>
          </a:p>
          <a:p>
            <a:pPr marL="0" indent="0">
              <a:spcBef>
                <a:spcPts val="3000"/>
              </a:spcBef>
              <a:buNone/>
            </a:pPr>
            <a:r>
              <a:rPr lang="en-US" dirty="0"/>
              <a:t>    				(variance)</a:t>
            </a:r>
          </a:p>
          <a:p>
            <a:pPr marL="0" indent="0">
              <a:spcBef>
                <a:spcPts val="2000"/>
              </a:spcBef>
              <a:buNone/>
            </a:pPr>
            <a:r>
              <a:rPr lang="en-US" dirty="0"/>
              <a:t>   </a:t>
            </a:r>
          </a:p>
          <a:p>
            <a:pPr marL="0" indent="0">
              <a:spcBef>
                <a:spcPts val="2000"/>
              </a:spcBef>
              <a:buNone/>
            </a:pPr>
            <a:r>
              <a:rPr lang="en-US" dirty="0"/>
              <a:t>   				(bias)</a:t>
            </a:r>
          </a:p>
          <a:p>
            <a:pPr marL="0" indent="0">
              <a:spcBef>
                <a:spcPts val="2000"/>
              </a:spcBef>
              <a:buNone/>
            </a:pPr>
            <a:r>
              <a:rPr lang="en-US" dirty="0"/>
              <a:t>    				(mean square error)</a:t>
            </a:r>
          </a:p>
          <a:p>
            <a:pPr marL="0" indent="0">
              <a:buNone/>
            </a:pPr>
            <a:endParaRPr lang="en-US" dirty="0"/>
          </a:p>
          <a:p>
            <a:pPr>
              <a:spcBef>
                <a:spcPts val="2000"/>
              </a:spcBef>
            </a:pPr>
            <a:r>
              <a:rPr lang="en-US" dirty="0"/>
              <a:t>Often there is no free lunch, and estimators that have better bias generally have worse variance, and vice-versa</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nvGraphicFramePr>
        <p:xfrm>
          <a:off x="927462" y="2207620"/>
          <a:ext cx="3022600" cy="762000"/>
        </p:xfrm>
        <a:graphic>
          <a:graphicData uri="http://schemas.openxmlformats.org/presentationml/2006/ole">
            <mc:AlternateContent xmlns:mc="http://schemas.openxmlformats.org/markup-compatibility/2006">
              <mc:Choice xmlns:v="urn:schemas-microsoft-com:vml" Requires="v">
                <p:oleObj name="Equation" r:id="rId2" imgW="1511300" imgH="381000" progId="Equation.3">
                  <p:embed/>
                </p:oleObj>
              </mc:Choice>
              <mc:Fallback>
                <p:oleObj name="Equation" r:id="rId2" imgW="1511300" imgH="381000" progId="Equation.3">
                  <p:embed/>
                  <p:pic>
                    <p:nvPicPr>
                      <p:cNvPr id="9"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462" y="2207620"/>
                        <a:ext cx="3022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nvGraphicFramePr>
        <p:xfrm>
          <a:off x="927463" y="2860763"/>
          <a:ext cx="2183452" cy="583946"/>
        </p:xfrm>
        <a:graphic>
          <a:graphicData uri="http://schemas.openxmlformats.org/presentationml/2006/ole">
            <mc:AlternateContent xmlns:mc="http://schemas.openxmlformats.org/markup-compatibility/2006">
              <mc:Choice xmlns:v="urn:schemas-microsoft-com:vml" Requires="v">
                <p:oleObj name="Equation" r:id="rId4" imgW="1091726" imgH="291973" progId="Equation.3">
                  <p:embed/>
                </p:oleObj>
              </mc:Choice>
              <mc:Fallback>
                <p:oleObj name="Equation" r:id="rId4" imgW="1091726" imgH="291973" progId="Equation.3">
                  <p:embed/>
                  <p:pic>
                    <p:nvPicPr>
                      <p:cNvPr id="1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463" y="2860763"/>
                        <a:ext cx="2183452" cy="583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nvGraphicFramePr>
        <p:xfrm>
          <a:off x="940522" y="3526965"/>
          <a:ext cx="2489200" cy="482600"/>
        </p:xfrm>
        <a:graphic>
          <a:graphicData uri="http://schemas.openxmlformats.org/presentationml/2006/ole">
            <mc:AlternateContent xmlns:mc="http://schemas.openxmlformats.org/markup-compatibility/2006">
              <mc:Choice xmlns:v="urn:schemas-microsoft-com:vml" Requires="v">
                <p:oleObj name="Equation" r:id="rId6" imgW="1244600" imgH="241300" progId="Equation.3">
                  <p:embed/>
                </p:oleObj>
              </mc:Choice>
              <mc:Fallback>
                <p:oleObj name="Equation" r:id="rId6" imgW="1244600" imgH="241300" progId="Equation.3">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522" y="3526965"/>
                        <a:ext cx="2489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nvGraphicFramePr>
        <p:xfrm>
          <a:off x="901700" y="3952875"/>
          <a:ext cx="3681413" cy="1217613"/>
        </p:xfrm>
        <a:graphic>
          <a:graphicData uri="http://schemas.openxmlformats.org/presentationml/2006/ole">
            <mc:AlternateContent xmlns:mc="http://schemas.openxmlformats.org/markup-compatibility/2006">
              <mc:Choice xmlns:v="urn:schemas-microsoft-com:vml" Requires="v">
                <p:oleObj name="Equation" r:id="rId8" imgW="1841400" imgH="609480" progId="Equation.3">
                  <p:embed/>
                </p:oleObj>
              </mc:Choice>
              <mc:Fallback>
                <p:oleObj name="Equation" r:id="rId8" imgW="1841400" imgH="609480" progId="Equation.3">
                  <p:embed/>
                  <p:pic>
                    <p:nvPicPr>
                      <p:cNvPr id="15" name="Object 14"/>
                      <p:cNvPicPr>
                        <a:picLocks noChangeAspect="1" noChangeArrowheads="1"/>
                      </p:cNvPicPr>
                      <p:nvPr/>
                    </p:nvPicPr>
                    <p:blipFill>
                      <a:blip r:embed="rId9"/>
                      <a:srcRect/>
                      <a:stretch>
                        <a:fillRect/>
                      </a:stretch>
                    </p:blipFill>
                    <p:spPr bwMode="auto">
                      <a:xfrm>
                        <a:off x="901700" y="3952875"/>
                        <a:ext cx="3681413"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9442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itle 1"/>
          <p:cNvSpPr>
            <a:spLocks noGrp="1"/>
          </p:cNvSpPr>
          <p:nvPr>
            <p:ph type="title"/>
          </p:nvPr>
        </p:nvSpPr>
        <p:spPr>
          <a:xfrm>
            <a:off x="457200" y="-25400"/>
            <a:ext cx="8229600" cy="792163"/>
          </a:xfrm>
        </p:spPr>
        <p:txBody>
          <a:bodyPr/>
          <a:lstStyle/>
          <a:p>
            <a:r>
              <a:rPr lang="en-US" dirty="0"/>
              <a:t>Implementing Ridge Regression</a:t>
            </a:r>
          </a:p>
        </p:txBody>
      </p:sp>
      <p:sp>
        <p:nvSpPr>
          <p:cNvPr id="2054" name="Content Placeholder 2"/>
          <p:cNvSpPr>
            <a:spLocks noGrp="1"/>
          </p:cNvSpPr>
          <p:nvPr>
            <p:ph idx="1"/>
          </p:nvPr>
        </p:nvSpPr>
        <p:spPr>
          <a:xfrm>
            <a:off x="457200" y="1084217"/>
            <a:ext cx="8229600" cy="5538652"/>
          </a:xfrm>
        </p:spPr>
        <p:txBody>
          <a:bodyPr/>
          <a:lstStyle/>
          <a:p>
            <a:pPr marL="457200" indent="-457200">
              <a:buFontTx/>
              <a:buAutoNum type="arabicParenR"/>
            </a:pPr>
            <a:r>
              <a:rPr lang="en-US" dirty="0"/>
              <a:t>Important:  Standardize all predictors</a:t>
            </a:r>
          </a:p>
          <a:p>
            <a:pPr marL="457200" indent="-457200">
              <a:buFontTx/>
              <a:buAutoNum type="arabicParenR"/>
            </a:pPr>
            <a:r>
              <a:rPr lang="en-US" dirty="0"/>
              <a:t>Choose a large initial </a:t>
            </a:r>
            <a:r>
              <a:rPr lang="en-US" i="1" dirty="0">
                <a:latin typeface="Symbol" pitchFamily="18" charset="2"/>
              </a:rPr>
              <a:t>l</a:t>
            </a:r>
            <a:r>
              <a:rPr lang="en-US" dirty="0"/>
              <a:t> (e.g., </a:t>
            </a:r>
            <a:r>
              <a:rPr lang="en-US" i="1" dirty="0">
                <a:latin typeface="Symbol" pitchFamily="18" charset="2"/>
              </a:rPr>
              <a:t>l</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t>)</a:t>
            </a:r>
            <a:endParaRPr lang="en-US" i="1" dirty="0">
              <a:latin typeface="Symbol" pitchFamily="18" charset="2"/>
            </a:endParaRPr>
          </a:p>
          <a:p>
            <a:pPr marL="457200" indent="-457200">
              <a:buFontTx/>
              <a:buAutoNum type="arabicParenR"/>
            </a:pPr>
            <a:r>
              <a:rPr lang="en-US" dirty="0"/>
              <a:t>Fit the ridge regression model (</a:t>
            </a:r>
            <a:r>
              <a:rPr lang="en-US" dirty="0" err="1"/>
              <a:t>MASS:lm.ridge</a:t>
            </a:r>
            <a:r>
              <a:rPr lang="en-US" dirty="0"/>
              <a:t>)</a:t>
            </a:r>
          </a:p>
          <a:p>
            <a:pPr marL="457200" indent="-457200">
              <a:buFontTx/>
              <a:buAutoNum type="arabicParenR"/>
            </a:pPr>
            <a:r>
              <a:rPr lang="en-US" dirty="0"/>
              <a:t>Reduce </a:t>
            </a:r>
            <a:r>
              <a:rPr lang="en-US" i="1" dirty="0">
                <a:latin typeface="Symbol" pitchFamily="18" charset="2"/>
              </a:rPr>
              <a:t>l</a:t>
            </a:r>
            <a:r>
              <a:rPr lang="en-US" dirty="0"/>
              <a:t> (i.e., reset </a:t>
            </a:r>
            <a:r>
              <a:rPr lang="en-US" i="1" dirty="0">
                <a:latin typeface="Symbol" pitchFamily="18" charset="2"/>
              </a:rPr>
              <a:t>l</a:t>
            </a:r>
            <a:r>
              <a:rPr lang="en-US" dirty="0">
                <a:latin typeface="Times New Roman" pitchFamily="18" charset="0"/>
                <a:cs typeface="Times New Roman" pitchFamily="18" charset="0"/>
              </a:rPr>
              <a:t> → </a:t>
            </a:r>
            <a:r>
              <a:rPr lang="en-US" i="1" dirty="0">
                <a:latin typeface="Symbol" pitchFamily="18" charset="2"/>
              </a:rPr>
              <a:t>l</a:t>
            </a:r>
            <a:r>
              <a:rPr lang="en-US" dirty="0">
                <a:latin typeface="Times New Roman" pitchFamily="18" charset="0"/>
                <a:cs typeface="Times New Roman" pitchFamily="18" charset="0"/>
              </a:rPr>
              <a:t>/1.5</a:t>
            </a:r>
            <a:r>
              <a:rPr lang="en-US" dirty="0"/>
              <a:t>) and go to Step 3. Repeat until </a:t>
            </a:r>
            <a:r>
              <a:rPr lang="en-US" i="1" dirty="0">
                <a:latin typeface="Symbol" pitchFamily="18" charset="2"/>
              </a:rPr>
              <a:t>l</a:t>
            </a:r>
            <a:r>
              <a:rPr lang="en-US" dirty="0"/>
              <a:t> </a:t>
            </a:r>
            <a:r>
              <a:rPr lang="en-US" dirty="0">
                <a:sym typeface="Symbol" pitchFamily="18" charset="2"/>
              </a:rPr>
              <a:t></a:t>
            </a:r>
            <a:r>
              <a:rPr lang="en-US" dirty="0">
                <a:latin typeface="Times New Roman" pitchFamily="18" charset="0"/>
                <a:cs typeface="Times New Roman" pitchFamily="18" charset="0"/>
              </a:rPr>
              <a:t> 0</a:t>
            </a:r>
            <a:endParaRPr lang="en-US" dirty="0"/>
          </a:p>
          <a:p>
            <a:pPr marL="457200" indent="-457200">
              <a:buFontTx/>
              <a:buAutoNum type="arabicParenR"/>
            </a:pPr>
            <a:r>
              <a:rPr lang="en-US" dirty="0"/>
              <a:t>Choose the best value of </a:t>
            </a:r>
            <a:r>
              <a:rPr lang="en-US" i="1" dirty="0">
                <a:latin typeface="Symbol" pitchFamily="18" charset="2"/>
              </a:rPr>
              <a:t>l</a:t>
            </a:r>
            <a:r>
              <a:rPr lang="en-US" dirty="0"/>
              <a:t> by either:</a:t>
            </a:r>
          </a:p>
          <a:p>
            <a:pPr lvl="1" indent="-342900"/>
            <a:r>
              <a:rPr lang="en-US" sz="2000" dirty="0"/>
              <a:t>inspecting a plot of           versus </a:t>
            </a:r>
            <a:r>
              <a:rPr lang="en-US" sz="2000" i="1" dirty="0">
                <a:latin typeface="Symbol" pitchFamily="18" charset="2"/>
              </a:rPr>
              <a:t>l </a:t>
            </a:r>
            <a:r>
              <a:rPr lang="en-US" sz="2000" dirty="0"/>
              <a:t> and choosing the smallest </a:t>
            </a:r>
            <a:r>
              <a:rPr lang="en-US" sz="2000" i="1" dirty="0">
                <a:latin typeface="Symbol" pitchFamily="18" charset="2"/>
              </a:rPr>
              <a:t>l</a:t>
            </a:r>
            <a:r>
              <a:rPr lang="en-US" sz="2000" dirty="0"/>
              <a:t> after which          stabilizes</a:t>
            </a:r>
          </a:p>
          <a:p>
            <a:pPr lvl="1" indent="-342900"/>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p</a:t>
            </a:r>
            <a:r>
              <a:rPr lang="en-US" sz="2000" dirty="0"/>
              <a:t> with the “model complexity” </a:t>
            </a:r>
            <a:r>
              <a:rPr lang="en-US" sz="2000" i="1" dirty="0">
                <a:latin typeface="Times New Roman" pitchFamily="18" charset="0"/>
                <a:cs typeface="Times New Roman" pitchFamily="18" charset="0"/>
              </a:rPr>
              <a:t>p</a:t>
            </a:r>
            <a:r>
              <a:rPr lang="en-US" sz="2000" dirty="0"/>
              <a:t> replaced by the equivalent number of fitted parameters </a:t>
            </a:r>
            <a:r>
              <a:rPr lang="en-US" sz="2000" i="1" dirty="0">
                <a:latin typeface="Times New Roman" pitchFamily="18" charset="0"/>
                <a:cs typeface="Times New Roman" pitchFamily="18" charset="0"/>
              </a:rPr>
              <a:t>trace</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1" dirty="0" err="1">
                <a:latin typeface="Times New Roman" pitchFamily="18" charset="0"/>
                <a:cs typeface="Times New Roman" pitchFamily="18" charset="0"/>
              </a:rPr>
              <a:t>X</a:t>
            </a:r>
            <a:r>
              <a:rPr lang="en-US" sz="2000" baseline="30000" dirty="0" err="1">
                <a:latin typeface="Times New Roman" pitchFamily="18" charset="0"/>
                <a:cs typeface="Times New Roman" pitchFamily="18" charset="0"/>
              </a:rPr>
              <a:t>T</a:t>
            </a:r>
            <a:r>
              <a:rPr lang="en-US" sz="2000" b="1" dirty="0" err="1">
                <a:latin typeface="Times New Roman" pitchFamily="18" charset="0"/>
                <a:cs typeface="Times New Roman" pitchFamily="18" charset="0"/>
              </a:rPr>
              <a:t>X</a:t>
            </a:r>
            <a:r>
              <a:rPr lang="en-US" sz="2000" dirty="0" err="1">
                <a:latin typeface="Times New Roman" pitchFamily="18" charset="0"/>
                <a:cs typeface="Times New Roman" pitchFamily="18" charset="0"/>
              </a:rPr>
              <a:t>+</a:t>
            </a:r>
            <a:r>
              <a:rPr lang="en-US" sz="2000" i="1" dirty="0" err="1">
                <a:latin typeface="Symbol" pitchFamily="18" charset="2"/>
              </a:rPr>
              <a:t>l</a:t>
            </a:r>
            <a:r>
              <a:rPr lang="en-US" sz="2000" b="1"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-1</a:t>
            </a:r>
            <a:r>
              <a:rPr lang="en-US" sz="2000" b="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T</a:t>
            </a:r>
            <a:r>
              <a:rPr lang="en-US" sz="2000" dirty="0">
                <a:latin typeface="Times New Roman" pitchFamily="18" charset="0"/>
                <a:cs typeface="Times New Roman" pitchFamily="18" charset="0"/>
              </a:rPr>
              <a:t>) </a:t>
            </a:r>
          </a:p>
          <a:p>
            <a:pPr lvl="1" indent="-342900"/>
            <a:r>
              <a:rPr lang="en-US" sz="2000" dirty="0">
                <a:cs typeface="Times New Roman" pitchFamily="18" charset="0"/>
              </a:rPr>
              <a:t>Generalized cross-validation (GCV), similar to AIC and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p</a:t>
            </a:r>
            <a:r>
              <a:rPr lang="en-US" sz="2000" dirty="0">
                <a:cs typeface="Times New Roman" pitchFamily="18" charset="0"/>
              </a:rPr>
              <a:t> </a:t>
            </a:r>
          </a:p>
          <a:p>
            <a:pPr lvl="1" indent="-342900"/>
            <a:r>
              <a:rPr lang="en-US" sz="2000" dirty="0">
                <a:cs typeface="Times New Roman" pitchFamily="18" charset="0"/>
              </a:rPr>
              <a:t>Whatever criterion your software has (there are a few other analytical criteria)</a:t>
            </a:r>
            <a:endParaRPr lang="en-US" sz="2000" dirty="0">
              <a:latin typeface="Times New Roman" pitchFamily="18" charset="0"/>
              <a:cs typeface="Times New Roman" pitchFamily="18" charset="0"/>
            </a:endParaRPr>
          </a:p>
          <a:p>
            <a:pPr lvl="1" indent="-342900"/>
            <a:r>
              <a:rPr lang="en-US" sz="2000" dirty="0"/>
              <a:t>As always, cross-validation can be used</a:t>
            </a:r>
          </a:p>
        </p:txBody>
      </p:sp>
      <p:graphicFrame>
        <p:nvGraphicFramePr>
          <p:cNvPr id="2051" name="Object 3"/>
          <p:cNvGraphicFramePr>
            <a:graphicFrameLocks noChangeAspect="1"/>
          </p:cNvGraphicFramePr>
          <p:nvPr/>
        </p:nvGraphicFramePr>
        <p:xfrm>
          <a:off x="3501774" y="3631053"/>
          <a:ext cx="609120" cy="419040"/>
        </p:xfrm>
        <a:graphic>
          <a:graphicData uri="http://schemas.openxmlformats.org/presentationml/2006/ole">
            <mc:AlternateContent xmlns:mc="http://schemas.openxmlformats.org/markup-compatibility/2006">
              <mc:Choice xmlns:v="urn:schemas-microsoft-com:vml" Requires="v">
                <p:oleObj name="Equation" r:id="rId3" imgW="406080" imgH="279360" progId="Equation.3">
                  <p:embed/>
                </p:oleObj>
              </mc:Choice>
              <mc:Fallback>
                <p:oleObj name="Equation" r:id="rId3" imgW="406080" imgH="279360" progId="Equation.3">
                  <p:embed/>
                  <p:pic>
                    <p:nvPicPr>
                      <p:cNvPr id="2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774" y="3631053"/>
                        <a:ext cx="60912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2505438" y="3949910"/>
          <a:ext cx="609120" cy="419040"/>
        </p:xfrm>
        <a:graphic>
          <a:graphicData uri="http://schemas.openxmlformats.org/presentationml/2006/ole">
            <mc:AlternateContent xmlns:mc="http://schemas.openxmlformats.org/markup-compatibility/2006">
              <mc:Choice xmlns:v="urn:schemas-microsoft-com:vml" Requires="v">
                <p:oleObj name="Equation" r:id="rId5" imgW="406080" imgH="279360" progId="Equation.3">
                  <p:embed/>
                </p:oleObj>
              </mc:Choice>
              <mc:Fallback>
                <p:oleObj name="Equation" r:id="rId5" imgW="406080" imgH="279360" progId="Equation.3">
                  <p:embed/>
                  <p:pic>
                    <p:nvPicPr>
                      <p:cNvPr id="2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5438" y="3949910"/>
                        <a:ext cx="609120" cy="419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2835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 Example (barstock.csv data)</a:t>
            </a:r>
          </a:p>
        </p:txBody>
      </p:sp>
      <p:sp>
        <p:nvSpPr>
          <p:cNvPr id="3" name="Content Placeholder 2"/>
          <p:cNvSpPr>
            <a:spLocks noGrp="1"/>
          </p:cNvSpPr>
          <p:nvPr>
            <p:ph idx="1"/>
          </p:nvPr>
        </p:nvSpPr>
        <p:spPr/>
        <p:txBody>
          <a:bodyPr/>
          <a:lstStyle/>
          <a:p>
            <a:pPr marL="0" indent="0">
              <a:buNone/>
            </a:pPr>
            <a:r>
              <a:rPr lang="en-US" sz="1600" dirty="0"/>
              <a:t>library(MASS)  #needed for ridge regression</a:t>
            </a:r>
          </a:p>
          <a:p>
            <a:pPr marL="0" indent="0">
              <a:buNone/>
            </a:pPr>
            <a:r>
              <a:rPr lang="en-US" sz="1600" dirty="0"/>
              <a:t>X&lt;-</a:t>
            </a:r>
            <a:r>
              <a:rPr lang="en-US" sz="1600" dirty="0" err="1"/>
              <a:t>read.table</a:t>
            </a:r>
            <a:r>
              <a:rPr lang="en-US" sz="1600" dirty="0"/>
              <a:t>("barstock.</a:t>
            </a:r>
            <a:r>
              <a:rPr lang="en-US" sz="1600" dirty="0" err="1"/>
              <a:t>csv</a:t>
            </a:r>
            <a:r>
              <a:rPr lang="en-US" sz="1600" dirty="0"/>
              <a:t>",</a:t>
            </a:r>
            <a:r>
              <a:rPr lang="en-US" sz="1600" dirty="0" err="1"/>
              <a:t>sep</a:t>
            </a:r>
            <a:r>
              <a:rPr lang="en-US" sz="1600" dirty="0"/>
              <a:t>=",",header=T)</a:t>
            </a:r>
          </a:p>
          <a:p>
            <a:pPr marL="0" indent="0">
              <a:buNone/>
            </a:pPr>
            <a:r>
              <a:rPr lang="en-US" sz="1600" dirty="0"/>
              <a:t>X1&lt;-</a:t>
            </a:r>
            <a:r>
              <a:rPr lang="en-US" sz="1600" dirty="0" err="1"/>
              <a:t>sapply</a:t>
            </a:r>
            <a:r>
              <a:rPr lang="en-US" sz="1600" dirty="0"/>
              <a:t>(X, function(x) (x-mean(x))/</a:t>
            </a:r>
            <a:r>
              <a:rPr lang="en-US" sz="1600" dirty="0" err="1"/>
              <a:t>sd</a:t>
            </a:r>
            <a:r>
              <a:rPr lang="en-US" sz="1600" dirty="0"/>
              <a:t>(x)) #standardize predictors and response</a:t>
            </a:r>
          </a:p>
          <a:p>
            <a:pPr marL="0" indent="0">
              <a:buNone/>
            </a:pPr>
            <a:r>
              <a:rPr lang="en-US" sz="1600" dirty="0"/>
              <a:t>X1&lt;-</a:t>
            </a:r>
            <a:r>
              <a:rPr lang="en-US" sz="1600" dirty="0" err="1"/>
              <a:t>data.frame</a:t>
            </a:r>
            <a:r>
              <a:rPr lang="en-US" sz="1600" dirty="0"/>
              <a:t>(X1)</a:t>
            </a:r>
          </a:p>
          <a:p>
            <a:pPr marL="0" indent="0">
              <a:buNone/>
            </a:pPr>
            <a:r>
              <a:rPr lang="en-US" sz="1600" dirty="0"/>
              <a:t>out&lt;-lm(weight~. -1,data=X1); summary(out)</a:t>
            </a:r>
          </a:p>
          <a:p>
            <a:pPr marL="914400" indent="0">
              <a:buNone/>
            </a:pPr>
            <a:r>
              <a:rPr lang="en-US" sz="1600" dirty="0"/>
              <a:t>Coefficients:</a:t>
            </a:r>
          </a:p>
          <a:p>
            <a:pPr marL="914400" indent="0">
              <a:buNone/>
            </a:pPr>
            <a:r>
              <a:rPr lang="en-US" sz="1600" dirty="0"/>
              <a:t>       Estimate Std. Error t value </a:t>
            </a:r>
            <a:r>
              <a:rPr lang="en-US" sz="1600" dirty="0" err="1"/>
              <a:t>Pr</a:t>
            </a:r>
            <a:r>
              <a:rPr lang="en-US" sz="1600" dirty="0"/>
              <a:t>(&gt;|t|)</a:t>
            </a:r>
          </a:p>
          <a:p>
            <a:pPr marL="914400" indent="0">
              <a:buNone/>
            </a:pPr>
            <a:r>
              <a:rPr lang="en-US" sz="1600" dirty="0"/>
              <a:t>volume   -4.454      5.912  -0.753    0.458</a:t>
            </a:r>
          </a:p>
          <a:p>
            <a:pPr marL="914400" indent="0">
              <a:buNone/>
            </a:pPr>
            <a:r>
              <a:rPr lang="en-US" sz="1600" dirty="0"/>
              <a:t>height    3.058      3.374   0.906    0.373</a:t>
            </a:r>
          </a:p>
          <a:p>
            <a:pPr marL="914400" indent="0">
              <a:buNone/>
            </a:pPr>
            <a:r>
              <a:rPr lang="en-US" sz="1600" dirty="0"/>
              <a:t>width     3.479      3.824   0.910    0.371</a:t>
            </a:r>
          </a:p>
          <a:p>
            <a:pPr marL="914400" indent="0">
              <a:buNone/>
            </a:pPr>
            <a:r>
              <a:rPr lang="en-US" sz="1600" dirty="0"/>
              <a:t>length    3.236      3.484   0.929    0.362</a:t>
            </a:r>
          </a:p>
          <a:p>
            <a:pPr marL="0" indent="0">
              <a:buNone/>
            </a:pPr>
            <a:endParaRPr lang="en-US" sz="1600" dirty="0"/>
          </a:p>
          <a:p>
            <a:pPr marL="0" indent="0">
              <a:buNone/>
            </a:pPr>
            <a:r>
              <a:rPr lang="en-US" sz="1600" dirty="0"/>
              <a:t>lambda&lt;-vector(mode="</a:t>
            </a:r>
            <a:r>
              <a:rPr lang="en-US" sz="1600" dirty="0" err="1"/>
              <a:t>numeric",length</a:t>
            </a:r>
            <a:r>
              <a:rPr lang="en-US" sz="1600" dirty="0"/>
              <a:t>=20)</a:t>
            </a:r>
          </a:p>
          <a:p>
            <a:pPr marL="0" indent="0">
              <a:buNone/>
            </a:pPr>
            <a:r>
              <a:rPr lang="en-US" sz="1600" dirty="0"/>
              <a:t>for (</a:t>
            </a:r>
            <a:r>
              <a:rPr lang="en-US" sz="1600" dirty="0" err="1"/>
              <a:t>i</a:t>
            </a:r>
            <a:r>
              <a:rPr lang="en-US" sz="1600" dirty="0"/>
              <a:t> in 1:20) lambda[21-i]&lt;-1/(1.5^(i-1))</a:t>
            </a:r>
          </a:p>
          <a:p>
            <a:pPr marL="0" indent="0">
              <a:buNone/>
            </a:pPr>
            <a:r>
              <a:rPr lang="en-US" sz="1600" dirty="0" err="1"/>
              <a:t>outridge</a:t>
            </a:r>
            <a:r>
              <a:rPr lang="en-US" sz="1600" dirty="0"/>
              <a:t>&lt;-</a:t>
            </a:r>
            <a:r>
              <a:rPr lang="en-US" sz="1600" dirty="0" err="1"/>
              <a:t>lm.ridge</a:t>
            </a:r>
            <a:r>
              <a:rPr lang="en-US" sz="1600" dirty="0"/>
              <a:t>(weight~. -1,data=X1, lambda=lambda)</a:t>
            </a:r>
          </a:p>
          <a:p>
            <a:pPr marL="0" indent="0">
              <a:buNone/>
            </a:pPr>
            <a:r>
              <a:rPr lang="en-US" sz="1600" dirty="0"/>
              <a:t>plot(</a:t>
            </a:r>
            <a:r>
              <a:rPr lang="en-US" sz="1600" dirty="0" err="1"/>
              <a:t>outridge</a:t>
            </a:r>
            <a:r>
              <a:rPr lang="en-US" sz="1600" dirty="0"/>
              <a:t>); select(</a:t>
            </a:r>
            <a:r>
              <a:rPr lang="en-US" sz="1600" dirty="0" err="1"/>
              <a:t>outridge</a:t>
            </a:r>
            <a:r>
              <a:rPr lang="en-US" sz="1600" dirty="0"/>
              <a:t>)</a:t>
            </a:r>
          </a:p>
          <a:p>
            <a:pPr marL="914400" indent="0">
              <a:buNone/>
            </a:pPr>
            <a:r>
              <a:rPr lang="en-US" sz="1600" dirty="0"/>
              <a:t>modified HKB estimator is 0.002503323 </a:t>
            </a:r>
          </a:p>
          <a:p>
            <a:pPr marL="914400" indent="0">
              <a:buNone/>
            </a:pPr>
            <a:r>
              <a:rPr lang="en-US" sz="1600" dirty="0"/>
              <a:t>modified L-W estimator is 0.1372694 </a:t>
            </a:r>
          </a:p>
          <a:p>
            <a:pPr marL="914400" indent="0">
              <a:buNone/>
            </a:pPr>
            <a:r>
              <a:rPr lang="en-US" sz="1600" dirty="0"/>
              <a:t>smallest value of GCV  at 0.6666667 </a:t>
            </a:r>
          </a:p>
        </p:txBody>
      </p:sp>
    </p:spTree>
    <p:extLst>
      <p:ext uri="{BB962C8B-B14F-4D97-AF65-F5344CB8AC3E}">
        <p14:creationId xmlns:p14="http://schemas.microsoft.com/office/powerpoint/2010/main" val="3792646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plot for </a:t>
            </a:r>
            <a:r>
              <a:rPr lang="en-US" dirty="0" err="1"/>
              <a:t>barstock</a:t>
            </a:r>
            <a:r>
              <a:rPr lang="en-US" dirty="0"/>
              <a:t> data</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3846"/>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287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 CV Ex. (barstock.csv data)</a:t>
            </a:r>
          </a:p>
        </p:txBody>
      </p:sp>
      <p:sp>
        <p:nvSpPr>
          <p:cNvPr id="3" name="Content Placeholder 2"/>
          <p:cNvSpPr>
            <a:spLocks noGrp="1"/>
          </p:cNvSpPr>
          <p:nvPr>
            <p:ph idx="1"/>
          </p:nvPr>
        </p:nvSpPr>
        <p:spPr/>
        <p:txBody>
          <a:bodyPr/>
          <a:lstStyle/>
          <a:p>
            <a:pPr marL="0" indent="0">
              <a:buNone/>
            </a:pPr>
            <a:r>
              <a:rPr lang="en-US" sz="1600" dirty="0"/>
              <a:t>n=30;K=10</a:t>
            </a:r>
          </a:p>
          <a:p>
            <a:pPr marL="0" indent="0">
              <a:buNone/>
            </a:pPr>
            <a:r>
              <a:rPr lang="en-US" sz="1600" dirty="0" err="1"/>
              <a:t>Ind</a:t>
            </a:r>
            <a:r>
              <a:rPr lang="en-US" sz="1600" dirty="0"/>
              <a:t>&lt;-</a:t>
            </a:r>
            <a:r>
              <a:rPr lang="en-US" sz="1600" dirty="0" err="1"/>
              <a:t>CVInd</a:t>
            </a:r>
            <a:r>
              <a:rPr lang="en-US" sz="1600" dirty="0"/>
              <a:t>(n=</a:t>
            </a:r>
            <a:r>
              <a:rPr lang="en-US" sz="1600" dirty="0" err="1"/>
              <a:t>n,K</a:t>
            </a:r>
            <a:r>
              <a:rPr lang="en-US" sz="1600" dirty="0"/>
              <a:t>=K)</a:t>
            </a:r>
          </a:p>
          <a:p>
            <a:pPr marL="0" indent="0">
              <a:buNone/>
            </a:pPr>
            <a:r>
              <a:rPr lang="en-US" sz="1600" dirty="0"/>
              <a:t>y&lt;-X1[[1]]</a:t>
            </a:r>
          </a:p>
          <a:p>
            <a:pPr marL="0" indent="0">
              <a:buNone/>
            </a:pPr>
            <a:r>
              <a:rPr lang="en-US" sz="1600" dirty="0" err="1"/>
              <a:t>yhat</a:t>
            </a:r>
            <a:r>
              <a:rPr lang="en-US" sz="1600" dirty="0"/>
              <a:t>&lt;-y</a:t>
            </a:r>
          </a:p>
          <a:p>
            <a:pPr marL="0" indent="0">
              <a:buNone/>
            </a:pPr>
            <a:r>
              <a:rPr lang="en-US" sz="1600" dirty="0"/>
              <a:t>for (k in 1:K) {</a:t>
            </a:r>
          </a:p>
          <a:p>
            <a:pPr marL="0" indent="0">
              <a:buNone/>
            </a:pPr>
            <a:r>
              <a:rPr lang="en-US" sz="1600" dirty="0"/>
              <a:t>   out&lt;-</a:t>
            </a:r>
            <a:r>
              <a:rPr lang="en-US" sz="1600" dirty="0" err="1"/>
              <a:t>lm.ridge</a:t>
            </a:r>
            <a:r>
              <a:rPr lang="en-US" sz="1600" dirty="0"/>
              <a:t>(weight~. -1,data=X1[-</a:t>
            </a:r>
            <a:r>
              <a:rPr lang="en-US" sz="1600" dirty="0" err="1"/>
              <a:t>Ind</a:t>
            </a:r>
            <a:r>
              <a:rPr lang="en-US" sz="1600" dirty="0"/>
              <a:t>[[k]],], lambda=.137)</a:t>
            </a:r>
          </a:p>
          <a:p>
            <a:pPr marL="0" indent="0">
              <a:buNone/>
            </a:pPr>
            <a:r>
              <a:rPr lang="en-US" sz="1600" dirty="0"/>
              <a:t>   </a:t>
            </a:r>
            <a:r>
              <a:rPr lang="en-US" sz="1600" dirty="0" err="1"/>
              <a:t>yhat</a:t>
            </a:r>
            <a:r>
              <a:rPr lang="en-US" sz="1600" dirty="0"/>
              <a:t>[</a:t>
            </a:r>
            <a:r>
              <a:rPr lang="en-US" sz="1600" dirty="0" err="1"/>
              <a:t>Ind</a:t>
            </a:r>
            <a:r>
              <a:rPr lang="en-US" sz="1600" dirty="0"/>
              <a:t>[[k]]]&lt;-</a:t>
            </a:r>
            <a:r>
              <a:rPr lang="en-US" sz="1600" dirty="0" err="1"/>
              <a:t>as.matrix</a:t>
            </a:r>
            <a:r>
              <a:rPr lang="en-US" sz="1600" dirty="0"/>
              <a:t>(X1[</a:t>
            </a:r>
            <a:r>
              <a:rPr lang="en-US" sz="1600" dirty="0" err="1"/>
              <a:t>Ind</a:t>
            </a:r>
            <a:r>
              <a:rPr lang="en-US" sz="1600" dirty="0"/>
              <a:t>[[k]],2:5])%*%</a:t>
            </a:r>
            <a:r>
              <a:rPr lang="en-US" sz="1600" dirty="0" err="1"/>
              <a:t>out$coef</a:t>
            </a:r>
            <a:r>
              <a:rPr lang="en-US" sz="1600" dirty="0"/>
              <a:t> </a:t>
            </a:r>
          </a:p>
          <a:p>
            <a:pPr marL="0" indent="0">
              <a:buNone/>
            </a:pPr>
            <a:r>
              <a:rPr lang="en-US" sz="1600" dirty="0"/>
              <a:t>} </a:t>
            </a:r>
          </a:p>
          <a:p>
            <a:pPr marL="0" indent="0">
              <a:buNone/>
            </a:pPr>
            <a:r>
              <a:rPr lang="en-US" sz="1600" dirty="0"/>
              <a:t>CVSSE1 = sum((y-</a:t>
            </a:r>
            <a:r>
              <a:rPr lang="en-US" sz="1600" dirty="0" err="1"/>
              <a:t>yhat</a:t>
            </a:r>
            <a:r>
              <a:rPr lang="en-US" sz="1600" dirty="0"/>
              <a:t>)^2)  #CV SSE</a:t>
            </a:r>
          </a:p>
          <a:p>
            <a:pPr marL="0" indent="0">
              <a:buNone/>
            </a:pPr>
            <a:r>
              <a:rPr lang="en-US" sz="1600" dirty="0"/>
              <a:t>   #now compare to a different shrinkage parameter</a:t>
            </a:r>
          </a:p>
          <a:p>
            <a:pPr marL="0" indent="0">
              <a:buNone/>
            </a:pPr>
            <a:r>
              <a:rPr lang="en-US" sz="1600" dirty="0" err="1"/>
              <a:t>yhat</a:t>
            </a:r>
            <a:r>
              <a:rPr lang="en-US" sz="1600" dirty="0"/>
              <a:t>&lt;-y</a:t>
            </a:r>
          </a:p>
          <a:p>
            <a:pPr marL="0" indent="0">
              <a:buNone/>
            </a:pPr>
            <a:r>
              <a:rPr lang="en-US" sz="1600" dirty="0"/>
              <a:t>for (k in 1:K) {</a:t>
            </a:r>
          </a:p>
          <a:p>
            <a:pPr marL="0" indent="0">
              <a:buNone/>
            </a:pPr>
            <a:r>
              <a:rPr lang="en-US" sz="1600" dirty="0"/>
              <a:t>   out&lt;-</a:t>
            </a:r>
            <a:r>
              <a:rPr lang="en-US" sz="1600" dirty="0" err="1"/>
              <a:t>lm.ridge</a:t>
            </a:r>
            <a:r>
              <a:rPr lang="en-US" sz="1600" dirty="0"/>
              <a:t>(weight~. -1,data=X1[-</a:t>
            </a:r>
            <a:r>
              <a:rPr lang="en-US" sz="1600" dirty="0" err="1"/>
              <a:t>Ind</a:t>
            </a:r>
            <a:r>
              <a:rPr lang="en-US" sz="1600" dirty="0"/>
              <a:t>[[k]],], lambda=.667)</a:t>
            </a:r>
          </a:p>
          <a:p>
            <a:pPr marL="0" indent="0">
              <a:buNone/>
            </a:pPr>
            <a:r>
              <a:rPr lang="en-US" sz="1600" dirty="0"/>
              <a:t>   </a:t>
            </a:r>
            <a:r>
              <a:rPr lang="en-US" sz="1600" dirty="0" err="1"/>
              <a:t>yhat</a:t>
            </a:r>
            <a:r>
              <a:rPr lang="en-US" sz="1600" dirty="0"/>
              <a:t>[</a:t>
            </a:r>
            <a:r>
              <a:rPr lang="en-US" sz="1600" dirty="0" err="1"/>
              <a:t>Ind</a:t>
            </a:r>
            <a:r>
              <a:rPr lang="en-US" sz="1600" dirty="0"/>
              <a:t>[[k]]]&lt;-</a:t>
            </a:r>
            <a:r>
              <a:rPr lang="en-US" sz="1600" dirty="0" err="1"/>
              <a:t>as.matrix</a:t>
            </a:r>
            <a:r>
              <a:rPr lang="en-US" sz="1600" dirty="0"/>
              <a:t>(X1[</a:t>
            </a:r>
            <a:r>
              <a:rPr lang="en-US" sz="1600" dirty="0" err="1"/>
              <a:t>Ind</a:t>
            </a:r>
            <a:r>
              <a:rPr lang="en-US" sz="1600" dirty="0"/>
              <a:t>[[k]],2:5])%*%</a:t>
            </a:r>
            <a:r>
              <a:rPr lang="en-US" sz="1600" dirty="0" err="1"/>
              <a:t>out$coef</a:t>
            </a:r>
            <a:r>
              <a:rPr lang="en-US" sz="1600" dirty="0"/>
              <a:t> </a:t>
            </a:r>
          </a:p>
          <a:p>
            <a:pPr marL="0" indent="0">
              <a:buNone/>
            </a:pPr>
            <a:r>
              <a:rPr lang="en-US" sz="1600" dirty="0"/>
              <a:t>} </a:t>
            </a:r>
          </a:p>
          <a:p>
            <a:pPr marL="0" indent="0">
              <a:buNone/>
            </a:pPr>
            <a:r>
              <a:rPr lang="en-US" sz="1600" dirty="0"/>
              <a:t>CVSSE2 = sum((y-</a:t>
            </a:r>
            <a:r>
              <a:rPr lang="en-US" sz="1600" dirty="0" err="1"/>
              <a:t>yhat</a:t>
            </a:r>
            <a:r>
              <a:rPr lang="en-US" sz="1600" dirty="0"/>
              <a:t>)^2)  #CV SSE</a:t>
            </a:r>
          </a:p>
          <a:p>
            <a:pPr marL="0" indent="0">
              <a:buNone/>
            </a:pPr>
            <a:r>
              <a:rPr lang="en-US" sz="1600" dirty="0"/>
              <a:t>c(CVSSE1,CVSSE2)</a:t>
            </a:r>
          </a:p>
        </p:txBody>
      </p:sp>
    </p:spTree>
    <p:extLst>
      <p:ext uri="{BB962C8B-B14F-4D97-AF65-F5344CB8AC3E}">
        <p14:creationId xmlns:p14="http://schemas.microsoft.com/office/powerpoint/2010/main" val="2608073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Which estimated coefficients (for </a:t>
            </a:r>
            <a:r>
              <a:rPr lang="en-US" i="1" dirty="0">
                <a:latin typeface="Symbol"/>
                <a:ea typeface="Times New Roman"/>
                <a:cs typeface="Times New Roman"/>
              </a:rPr>
              <a:t>l</a:t>
            </a:r>
            <a:r>
              <a:rPr lang="en-US" dirty="0">
                <a:latin typeface="Times New Roman"/>
                <a:ea typeface="Times New Roman"/>
              </a:rPr>
              <a:t> = 0</a:t>
            </a:r>
            <a:r>
              <a:rPr lang="en-US" dirty="0"/>
              <a:t> or for </a:t>
            </a:r>
            <a:r>
              <a:rPr lang="en-US" i="1" dirty="0">
                <a:latin typeface="Symbol"/>
                <a:ea typeface="Times New Roman"/>
                <a:cs typeface="Times New Roman"/>
              </a:rPr>
              <a:t>l</a:t>
            </a:r>
            <a:r>
              <a:rPr lang="en-US" dirty="0">
                <a:latin typeface="Times New Roman"/>
                <a:ea typeface="Times New Roman"/>
              </a:rPr>
              <a:t> = 0.2</a:t>
            </a:r>
            <a:r>
              <a:rPr lang="en-US" dirty="0"/>
              <a:t>) make more sense?</a:t>
            </a:r>
          </a:p>
          <a:p>
            <a:r>
              <a:rPr lang="en-US" dirty="0"/>
              <a:t>n-fold CV indicates that </a:t>
            </a:r>
            <a:r>
              <a:rPr lang="en-US" i="1" dirty="0">
                <a:latin typeface="Symbol"/>
                <a:ea typeface="Times New Roman"/>
                <a:cs typeface="Times New Roman"/>
              </a:rPr>
              <a:t>l</a:t>
            </a:r>
            <a:r>
              <a:rPr lang="en-US" dirty="0">
                <a:latin typeface="Times New Roman"/>
                <a:ea typeface="Times New Roman"/>
              </a:rPr>
              <a:t> = 0.001</a:t>
            </a:r>
            <a:r>
              <a:rPr lang="en-US" dirty="0"/>
              <a:t> is slightly better than </a:t>
            </a:r>
            <a:r>
              <a:rPr lang="en-US" i="1" dirty="0">
                <a:latin typeface="Symbol"/>
                <a:ea typeface="Times New Roman"/>
                <a:cs typeface="Times New Roman"/>
              </a:rPr>
              <a:t>l</a:t>
            </a:r>
            <a:r>
              <a:rPr lang="en-US" dirty="0">
                <a:latin typeface="Times New Roman"/>
                <a:ea typeface="Times New Roman"/>
              </a:rPr>
              <a:t> = 0.137</a:t>
            </a:r>
            <a:r>
              <a:rPr lang="en-US" dirty="0"/>
              <a:t> or </a:t>
            </a:r>
            <a:r>
              <a:rPr lang="en-US" i="1" dirty="0">
                <a:latin typeface="Symbol"/>
                <a:ea typeface="Times New Roman"/>
                <a:cs typeface="Times New Roman"/>
              </a:rPr>
              <a:t>l</a:t>
            </a:r>
            <a:r>
              <a:rPr lang="en-US" dirty="0">
                <a:latin typeface="Times New Roman"/>
                <a:ea typeface="Times New Roman"/>
              </a:rPr>
              <a:t> = 0.667</a:t>
            </a:r>
            <a:r>
              <a:rPr lang="en-US" dirty="0"/>
              <a:t>, but this is probably not correct</a:t>
            </a:r>
          </a:p>
          <a:p>
            <a:r>
              <a:rPr lang="en-US" dirty="0"/>
              <a:t>Averaging SSE</a:t>
            </a:r>
            <a:r>
              <a:rPr lang="en-US" baseline="-25000" dirty="0"/>
              <a:t>CV</a:t>
            </a:r>
            <a:r>
              <a:rPr lang="en-US" dirty="0"/>
              <a:t> for 10-fold CV across many replicates indicates that </a:t>
            </a:r>
            <a:r>
              <a:rPr lang="en-US" i="1" dirty="0">
                <a:latin typeface="Symbol"/>
                <a:ea typeface="Times New Roman"/>
                <a:cs typeface="Times New Roman"/>
              </a:rPr>
              <a:t>l</a:t>
            </a:r>
            <a:r>
              <a:rPr lang="en-US" dirty="0">
                <a:latin typeface="Times New Roman"/>
                <a:ea typeface="Times New Roman"/>
              </a:rPr>
              <a:t> = 0.001</a:t>
            </a:r>
            <a:r>
              <a:rPr lang="en-US" dirty="0"/>
              <a:t> is worse, and the resulting SSE</a:t>
            </a:r>
            <a:r>
              <a:rPr lang="en-US" baseline="-25000" dirty="0"/>
              <a:t>CV</a:t>
            </a:r>
            <a:r>
              <a:rPr lang="en-US" dirty="0"/>
              <a:t> has much higher variability</a:t>
            </a:r>
          </a:p>
          <a:p>
            <a:r>
              <a:rPr lang="en-US" dirty="0"/>
              <a:t>In general, averaging across multiple replicates of </a:t>
            </a:r>
            <a:r>
              <a:rPr lang="en-US" i="1" dirty="0">
                <a:latin typeface="Times New Roman"/>
                <a:ea typeface="Times New Roman"/>
              </a:rPr>
              <a:t>K</a:t>
            </a:r>
            <a:r>
              <a:rPr lang="en-US" dirty="0"/>
              <a:t>-fold CV is better than using </a:t>
            </a:r>
            <a:r>
              <a:rPr lang="en-US" i="1" dirty="0">
                <a:latin typeface="Times New Roman"/>
                <a:ea typeface="Times New Roman"/>
              </a:rPr>
              <a:t>n</a:t>
            </a:r>
            <a:r>
              <a:rPr lang="en-US" dirty="0"/>
              <a:t>-fold CV </a:t>
            </a:r>
          </a:p>
          <a:p>
            <a:r>
              <a:rPr lang="en-US" dirty="0"/>
              <a:t>Regarding the bias/variance tradeoff, as </a:t>
            </a:r>
            <a:r>
              <a:rPr lang="en-US" i="1" dirty="0">
                <a:latin typeface="Symbol"/>
                <a:ea typeface="Times New Roman"/>
                <a:cs typeface="Times New Roman"/>
              </a:rPr>
              <a:t>l</a:t>
            </a:r>
            <a:r>
              <a:rPr lang="en-US" dirty="0"/>
              <a:t> increases:</a:t>
            </a:r>
          </a:p>
          <a:p>
            <a:pPr lvl="1"/>
            <a:r>
              <a:rPr lang="en-US" dirty="0"/>
              <a:t>does             increase or decrease?</a:t>
            </a:r>
          </a:p>
          <a:p>
            <a:pPr lvl="1"/>
            <a:r>
              <a:rPr lang="en-US" dirty="0"/>
              <a:t>does            increase or </a:t>
            </a:r>
            <a:r>
              <a:rPr lang="en-US"/>
              <a:t>decrease?</a:t>
            </a:r>
            <a:endParaRPr lang="en-US" dirty="0"/>
          </a:p>
          <a:p>
            <a:endParaRPr lang="en-US" dirty="0"/>
          </a:p>
        </p:txBody>
      </p:sp>
      <p:graphicFrame>
        <p:nvGraphicFramePr>
          <p:cNvPr id="4" name="Object 3"/>
          <p:cNvGraphicFramePr>
            <a:graphicFrameLocks noChangeAspect="1"/>
          </p:cNvGraphicFramePr>
          <p:nvPr/>
        </p:nvGraphicFramePr>
        <p:xfrm>
          <a:off x="1988905" y="5226050"/>
          <a:ext cx="965200" cy="482600"/>
        </p:xfrm>
        <a:graphic>
          <a:graphicData uri="http://schemas.openxmlformats.org/presentationml/2006/ole">
            <mc:AlternateContent xmlns:mc="http://schemas.openxmlformats.org/markup-compatibility/2006">
              <mc:Choice xmlns:v="urn:schemas-microsoft-com:vml" Requires="v">
                <p:oleObj name="Equation" r:id="rId2" imgW="482400" imgH="241200" progId="Equation.3">
                  <p:embed/>
                </p:oleObj>
              </mc:Choice>
              <mc:Fallback>
                <p:oleObj name="Equation" r:id="rId2" imgW="482400" imgH="241200" progId="Equation.3">
                  <p:embed/>
                  <p:pic>
                    <p:nvPicPr>
                      <p:cNvPr id="4" name="Object 3"/>
                      <p:cNvPicPr>
                        <a:picLocks noChangeAspect="1" noChangeArrowheads="1"/>
                      </p:cNvPicPr>
                      <p:nvPr/>
                    </p:nvPicPr>
                    <p:blipFill>
                      <a:blip r:embed="rId3"/>
                      <a:srcRect/>
                      <a:stretch>
                        <a:fillRect/>
                      </a:stretch>
                    </p:blipFill>
                    <p:spPr bwMode="auto">
                      <a:xfrm>
                        <a:off x="1988905" y="5226050"/>
                        <a:ext cx="96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2034948" y="5666151"/>
          <a:ext cx="838200" cy="482600"/>
        </p:xfrm>
        <a:graphic>
          <a:graphicData uri="http://schemas.openxmlformats.org/presentationml/2006/ole">
            <mc:AlternateContent xmlns:mc="http://schemas.openxmlformats.org/markup-compatibility/2006">
              <mc:Choice xmlns:v="urn:schemas-microsoft-com:vml" Requires="v">
                <p:oleObj name="Equation" r:id="rId4" imgW="419040" imgH="241200" progId="Equation.3">
                  <p:embed/>
                </p:oleObj>
              </mc:Choice>
              <mc:Fallback>
                <p:oleObj name="Equation" r:id="rId4" imgW="419040" imgH="241200" progId="Equation.3">
                  <p:embed/>
                  <p:pic>
                    <p:nvPicPr>
                      <p:cNvPr id="5" name="Object 4"/>
                      <p:cNvPicPr>
                        <a:picLocks noChangeAspect="1" noChangeArrowheads="1"/>
                      </p:cNvPicPr>
                      <p:nvPr/>
                    </p:nvPicPr>
                    <p:blipFill>
                      <a:blip r:embed="rId5"/>
                      <a:srcRect/>
                      <a:stretch>
                        <a:fillRect/>
                      </a:stretch>
                    </p:blipFill>
                    <p:spPr bwMode="auto">
                      <a:xfrm>
                        <a:off x="2034948" y="5666151"/>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01922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Shrinkage/Complexity in General</a:t>
            </a:r>
          </a:p>
        </p:txBody>
      </p:sp>
      <p:sp>
        <p:nvSpPr>
          <p:cNvPr id="3" name="Content Placeholder 2"/>
          <p:cNvSpPr>
            <a:spLocks noGrp="1"/>
          </p:cNvSpPr>
          <p:nvPr>
            <p:ph idx="1"/>
          </p:nvPr>
        </p:nvSpPr>
        <p:spPr/>
        <p:txBody>
          <a:bodyPr/>
          <a:lstStyle/>
          <a:p>
            <a:r>
              <a:rPr lang="en-US" dirty="0"/>
              <a:t>The general shrinkage criterion for fitting supervised learning models is to minimize </a:t>
            </a:r>
          </a:p>
          <a:p>
            <a:pPr marL="0" indent="0">
              <a:buNone/>
              <a:tabLst>
                <a:tab pos="457200" algn="l"/>
              </a:tabLst>
            </a:pPr>
            <a:r>
              <a:rPr lang="en-US" dirty="0"/>
              <a:t>	</a:t>
            </a:r>
          </a:p>
          <a:p>
            <a:endParaRPr lang="en-US" dirty="0"/>
          </a:p>
          <a:p>
            <a:endParaRPr lang="en-US" dirty="0"/>
          </a:p>
          <a:p>
            <a:r>
              <a:rPr lang="en-US" dirty="0"/>
              <a:t>Here, </a:t>
            </a:r>
            <a:r>
              <a:rPr lang="en-US" i="1" dirty="0">
                <a:latin typeface="Symbol" pitchFamily="18" charset="2"/>
                <a:cs typeface="Times New Roman" pitchFamily="18" charset="0"/>
              </a:rPr>
              <a:t>l</a:t>
            </a:r>
            <a:r>
              <a:rPr lang="en-US" dirty="0"/>
              <a:t> can be viewed as a complexity penalty parameter:</a:t>
            </a:r>
          </a:p>
          <a:p>
            <a:pPr lvl="1"/>
            <a:r>
              <a:rPr lang="en-US" sz="2000" dirty="0"/>
              <a:t>As </a:t>
            </a:r>
            <a:r>
              <a:rPr lang="en-US" sz="2000" i="1" dirty="0">
                <a:latin typeface="Symbol" pitchFamily="18" charset="2"/>
                <a:cs typeface="Times New Roman" pitchFamily="18" charset="0"/>
              </a:rPr>
              <a:t>l</a:t>
            </a:r>
            <a:r>
              <a:rPr lang="en-US" sz="2000" dirty="0">
                <a:sym typeface="Symbol"/>
              </a:rPr>
              <a:t> </a:t>
            </a:r>
            <a:r>
              <a:rPr lang="en-US" sz="2000" dirty="0"/>
              <a:t> </a:t>
            </a:r>
            <a:r>
              <a:rPr lang="en-US" sz="2000" dirty="0">
                <a:sym typeface="Symbol"/>
              </a:rPr>
              <a:t></a:t>
            </a:r>
            <a:r>
              <a:rPr lang="en-US" sz="2000" dirty="0"/>
              <a:t>, the model becomes less complex (all coefficients shrink to zero), which increases the bias but decreases the variance of the parameter estimates</a:t>
            </a:r>
          </a:p>
          <a:p>
            <a:pPr lvl="1"/>
            <a:r>
              <a:rPr lang="en-US" sz="2000" dirty="0"/>
              <a:t>As </a:t>
            </a:r>
            <a:r>
              <a:rPr lang="en-US" sz="2000" i="1" dirty="0">
                <a:latin typeface="Symbol" pitchFamily="18" charset="2"/>
                <a:cs typeface="Times New Roman" pitchFamily="18" charset="0"/>
              </a:rPr>
              <a:t>l</a:t>
            </a:r>
            <a:r>
              <a:rPr lang="en-US" sz="2000" dirty="0">
                <a:sym typeface="Symbol"/>
              </a:rPr>
              <a:t> </a:t>
            </a:r>
            <a:r>
              <a:rPr lang="en-US" sz="2000" dirty="0"/>
              <a:t> </a:t>
            </a:r>
            <a:r>
              <a:rPr lang="en-US" sz="2000" dirty="0">
                <a:sym typeface="Symbol"/>
              </a:rPr>
              <a:t>0</a:t>
            </a:r>
            <a:r>
              <a:rPr lang="en-US" sz="2000" dirty="0"/>
              <a:t>, the model becomes more complex, which decreases the bias but increases the variance of the parameter estimates</a:t>
            </a:r>
          </a:p>
          <a:p>
            <a:r>
              <a:rPr lang="en-US" dirty="0"/>
              <a:t>Most models we will cover have complexity parameters that must be chosen (usually via cross validation)</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nvGraphicFramePr>
        <p:xfrm>
          <a:off x="1295400" y="1989138"/>
          <a:ext cx="5461000" cy="1371600"/>
        </p:xfrm>
        <a:graphic>
          <a:graphicData uri="http://schemas.openxmlformats.org/presentationml/2006/ole">
            <mc:AlternateContent xmlns:mc="http://schemas.openxmlformats.org/markup-compatibility/2006">
              <mc:Choice xmlns:v="urn:schemas-microsoft-com:vml" Requires="v">
                <p:oleObj name="Equation" r:id="rId3" imgW="2730240" imgH="685800" progId="Equation.3">
                  <p:embed/>
                </p:oleObj>
              </mc:Choice>
              <mc:Fallback>
                <p:oleObj name="Equation" r:id="rId3" imgW="2730240" imgH="685800" progId="Equation.3">
                  <p:embed/>
                  <p:pic>
                    <p:nvPicPr>
                      <p:cNvPr id="5" name="Object 4"/>
                      <p:cNvPicPr>
                        <a:picLocks noChangeAspect="1" noChangeArrowheads="1"/>
                      </p:cNvPicPr>
                      <p:nvPr/>
                    </p:nvPicPr>
                    <p:blipFill>
                      <a:blip r:embed="rId4"/>
                      <a:srcRect/>
                      <a:stretch>
                        <a:fillRect/>
                      </a:stretch>
                    </p:blipFill>
                    <p:spPr bwMode="auto">
                      <a:xfrm>
                        <a:off x="1295400" y="1989138"/>
                        <a:ext cx="54610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0953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Shrinkage Vs. Variable Selection</a:t>
            </a:r>
          </a:p>
        </p:txBody>
      </p:sp>
      <p:sp>
        <p:nvSpPr>
          <p:cNvPr id="3" name="Content Placeholder 2"/>
          <p:cNvSpPr>
            <a:spLocks noGrp="1"/>
          </p:cNvSpPr>
          <p:nvPr>
            <p:ph idx="1"/>
          </p:nvPr>
        </p:nvSpPr>
        <p:spPr/>
        <p:txBody>
          <a:bodyPr/>
          <a:lstStyle/>
          <a:p>
            <a:r>
              <a:rPr lang="en-US" dirty="0"/>
              <a:t>Contrast the effects of varying the complexity parameter in best subsets (or stepwise) versus ridge regression:</a:t>
            </a:r>
          </a:p>
          <a:p>
            <a:pPr lvl="1"/>
            <a:r>
              <a:rPr lang="en-US" sz="2000" dirty="0"/>
              <a:t>In ridge, as </a:t>
            </a:r>
            <a:r>
              <a:rPr lang="en-US" sz="2000" i="1" dirty="0">
                <a:latin typeface="Symbol" pitchFamily="18" charset="2"/>
                <a:cs typeface="Times New Roman" pitchFamily="18" charset="0"/>
              </a:rPr>
              <a:t>l</a:t>
            </a:r>
            <a:r>
              <a:rPr lang="en-US" sz="2000" dirty="0">
                <a:latin typeface="Times New Roman" pitchFamily="18" charset="0"/>
                <a:cs typeface="Times New Roman" pitchFamily="18" charset="0"/>
              </a:rPr>
              <a:t> </a:t>
            </a:r>
            <a:r>
              <a:rPr lang="en-US" sz="2000" dirty="0"/>
              <a:t> increases, all terms remain in the model, but their coefficients shrink to zero</a:t>
            </a:r>
          </a:p>
          <a:p>
            <a:pPr lvl="1"/>
            <a:r>
              <a:rPr lang="en-US" sz="2000" dirty="0"/>
              <a:t>In best subsets, as </a:t>
            </a:r>
            <a:r>
              <a:rPr lang="en-US" sz="2000" i="1" dirty="0">
                <a:latin typeface="Symbol" pitchFamily="18" charset="2"/>
                <a:cs typeface="Times New Roman" pitchFamily="18" charset="0"/>
              </a:rPr>
              <a:t>l</a:t>
            </a:r>
            <a:r>
              <a:rPr lang="en-US" sz="2000" dirty="0">
                <a:latin typeface="Times New Roman" pitchFamily="18" charset="0"/>
                <a:cs typeface="Times New Roman" pitchFamily="18" charset="0"/>
              </a:rPr>
              <a:t> </a:t>
            </a:r>
            <a:r>
              <a:rPr lang="en-US" sz="2000" dirty="0"/>
              <a:t> increases, the coefficients remain of normal size, but the number of terms decreases to zero</a:t>
            </a:r>
          </a:p>
          <a:p>
            <a:pPr lvl="1"/>
            <a:r>
              <a:rPr lang="en-US" sz="2000" dirty="0"/>
              <a:t>Note: In best subsets, we choose the complexity measure </a:t>
            </a:r>
            <a:r>
              <a:rPr lang="en-US" sz="2000" i="1" dirty="0">
                <a:latin typeface="Times New Roman"/>
                <a:ea typeface="Times New Roman"/>
              </a:rPr>
              <a:t>p</a:t>
            </a:r>
            <a:r>
              <a:rPr lang="en-US" sz="2000" dirty="0"/>
              <a:t> that minimizes </a:t>
            </a:r>
            <a:r>
              <a:rPr lang="en-US" sz="2000" i="1" dirty="0" err="1">
                <a:latin typeface="Times New Roman"/>
                <a:ea typeface="Times New Roman"/>
              </a:rPr>
              <a:t>C</a:t>
            </a:r>
            <a:r>
              <a:rPr lang="en-US" sz="2000" i="1" baseline="-25000" dirty="0" err="1">
                <a:latin typeface="Times New Roman"/>
                <a:ea typeface="Times New Roman"/>
              </a:rPr>
              <a:t>p</a:t>
            </a:r>
            <a:r>
              <a:rPr lang="en-US" sz="2000" dirty="0">
                <a:latin typeface="Times New Roman"/>
                <a:ea typeface="Times New Roman"/>
              </a:rPr>
              <a:t> = </a:t>
            </a:r>
            <a:r>
              <a:rPr lang="en-US" sz="2000" i="1" dirty="0" err="1">
                <a:latin typeface="Times New Roman"/>
                <a:ea typeface="Times New Roman"/>
              </a:rPr>
              <a:t>SSE</a:t>
            </a:r>
            <a:r>
              <a:rPr lang="en-US" sz="2000" i="1" baseline="-25000" dirty="0" err="1">
                <a:latin typeface="Times New Roman"/>
                <a:ea typeface="Times New Roman"/>
              </a:rPr>
              <a:t>p</a:t>
            </a:r>
            <a:r>
              <a:rPr lang="en-US" sz="2000" i="1" dirty="0">
                <a:latin typeface="Times New Roman"/>
                <a:ea typeface="Times New Roman"/>
              </a:rPr>
              <a:t> + </a:t>
            </a:r>
            <a:r>
              <a:rPr lang="en-US" sz="2000" i="1" dirty="0" err="1">
                <a:latin typeface="Symbol" panose="05050102010706020507" pitchFamily="18" charset="2"/>
                <a:ea typeface="Times New Roman"/>
              </a:rPr>
              <a:t>l</a:t>
            </a:r>
            <a:r>
              <a:rPr lang="en-US" sz="2000" i="1" dirty="0" err="1">
                <a:latin typeface="Times New Roman"/>
                <a:ea typeface="Times New Roman"/>
              </a:rPr>
              <a:t>p</a:t>
            </a:r>
            <a:r>
              <a:rPr lang="en-US" sz="2000" dirty="0"/>
              <a:t> with</a:t>
            </a:r>
          </a:p>
          <a:p>
            <a:r>
              <a:rPr lang="en-US" dirty="0"/>
              <a:t>The LASSO criterion is intended to be a hybrid that shrinks some coefficients and drops other variables. It minimizes:</a:t>
            </a:r>
          </a:p>
        </p:txBody>
      </p:sp>
      <p:graphicFrame>
        <p:nvGraphicFramePr>
          <p:cNvPr id="4" name="Object 3"/>
          <p:cNvGraphicFramePr>
            <a:graphicFrameLocks noChangeAspect="1"/>
          </p:cNvGraphicFramePr>
          <p:nvPr/>
        </p:nvGraphicFramePr>
        <p:xfrm>
          <a:off x="1455647" y="5247504"/>
          <a:ext cx="1981200" cy="812800"/>
        </p:xfrm>
        <a:graphic>
          <a:graphicData uri="http://schemas.openxmlformats.org/presentationml/2006/ole">
            <mc:AlternateContent xmlns:mc="http://schemas.openxmlformats.org/markup-compatibility/2006">
              <mc:Choice xmlns:v="urn:schemas-microsoft-com:vml" Requires="v">
                <p:oleObj name="Equation" r:id="rId3" imgW="990360" imgH="406080" progId="Equation.3">
                  <p:embed/>
                </p:oleObj>
              </mc:Choice>
              <mc:Fallback>
                <p:oleObj name="Equation" r:id="rId3" imgW="990360" imgH="406080" progId="Equation.3">
                  <p:embed/>
                  <p:pic>
                    <p:nvPicPr>
                      <p:cNvPr id="4" name="Object 3"/>
                      <p:cNvPicPr>
                        <a:picLocks noChangeAspect="1" noChangeArrowheads="1"/>
                      </p:cNvPicPr>
                      <p:nvPr/>
                    </p:nvPicPr>
                    <p:blipFill>
                      <a:blip r:embed="rId4"/>
                      <a:srcRect/>
                      <a:stretch>
                        <a:fillRect/>
                      </a:stretch>
                    </p:blipFill>
                    <p:spPr bwMode="auto">
                      <a:xfrm>
                        <a:off x="1455647" y="5247504"/>
                        <a:ext cx="1981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4652286" y="3657600"/>
          <a:ext cx="838200" cy="342900"/>
        </p:xfrm>
        <a:graphic>
          <a:graphicData uri="http://schemas.openxmlformats.org/presentationml/2006/ole">
            <mc:AlternateContent xmlns:mc="http://schemas.openxmlformats.org/markup-compatibility/2006">
              <mc:Choice xmlns:v="urn:schemas-microsoft-com:vml" Requires="v">
                <p:oleObj name="Equation" r:id="rId5" imgW="558720" imgH="228600" progId="Equation.3">
                  <p:embed/>
                </p:oleObj>
              </mc:Choice>
              <mc:Fallback>
                <p:oleObj name="Equation" r:id="rId5" imgW="558720" imgH="228600" progId="Equation.3">
                  <p:embed/>
                  <p:pic>
                    <p:nvPicPr>
                      <p:cNvPr id="6" name="Object 5"/>
                      <p:cNvPicPr>
                        <a:picLocks noChangeAspect="1" noChangeArrowheads="1"/>
                      </p:cNvPicPr>
                      <p:nvPr/>
                    </p:nvPicPr>
                    <p:blipFill>
                      <a:blip r:embed="rId6"/>
                      <a:srcRect/>
                      <a:stretch>
                        <a:fillRect/>
                      </a:stretch>
                    </p:blipFill>
                    <p:spPr bwMode="auto">
                      <a:xfrm>
                        <a:off x="4652286" y="3657600"/>
                        <a:ext cx="838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3735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Illustrating Ridge Vs. LASSO Regression</a:t>
            </a:r>
          </a:p>
        </p:txBody>
      </p:sp>
      <p:sp>
        <p:nvSpPr>
          <p:cNvPr id="3" name="Content Placeholder 2"/>
          <p:cNvSpPr>
            <a:spLocks noGrp="1"/>
          </p:cNvSpPr>
          <p:nvPr>
            <p:ph idx="1"/>
          </p:nvPr>
        </p:nvSpPr>
        <p:spPr/>
        <p:txBody>
          <a:bodyPr/>
          <a:lstStyle/>
          <a:p>
            <a:r>
              <a:rPr lang="en-US" dirty="0"/>
              <a:t>See Ch. 3 of HTF for further description of LASSO and this example</a:t>
            </a:r>
          </a:p>
          <a:p>
            <a:r>
              <a:rPr lang="en-US" dirty="0"/>
              <a:t>The predictive modeling objective is to predict the level of a prostate specific antigen (the response variable) as a function of a number of other clinical measurements (8 predictors total). </a:t>
            </a:r>
          </a:p>
          <a:p>
            <a:r>
              <a:rPr lang="en-US" dirty="0"/>
              <a:t>On the next slide, the vertical axes are the estimated coefficients from ridge regression (left panel) and LASSO regression (right panel). The horizontal axes are complexity parameters that monotonically decrease in </a:t>
            </a:r>
            <a:r>
              <a:rPr lang="en-US" i="1" dirty="0">
                <a:latin typeface="Symbol" panose="05050102010706020507" pitchFamily="18" charset="2"/>
                <a:ea typeface="Times New Roman"/>
              </a:rPr>
              <a:t>l</a:t>
            </a:r>
            <a:r>
              <a:rPr lang="en-US" dirty="0"/>
              <a:t>. The 8 plotted curves represent the 8 predictor coefficients.</a:t>
            </a:r>
          </a:p>
        </p:txBody>
      </p:sp>
    </p:spTree>
    <p:extLst>
      <p:ext uri="{BB962C8B-B14F-4D97-AF65-F5344CB8AC3E}">
        <p14:creationId xmlns:p14="http://schemas.microsoft.com/office/powerpoint/2010/main" val="33764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Fitting and Illustration of the Likelihood Function</a:t>
            </a:r>
          </a:p>
        </p:txBody>
      </p:sp>
      <p:sp>
        <p:nvSpPr>
          <p:cNvPr id="9218" name="Content Placeholder 2"/>
          <p:cNvSpPr>
            <a:spLocks noGrp="1"/>
          </p:cNvSpPr>
          <p:nvPr>
            <p:ph idx="1"/>
          </p:nvPr>
        </p:nvSpPr>
        <p:spPr/>
        <p:txBody>
          <a:bodyPr/>
          <a:lstStyle/>
          <a:p>
            <a:pPr marL="457200" indent="-457200">
              <a:buFontTx/>
              <a:buNone/>
            </a:pPr>
            <a:r>
              <a:rPr lang="en-US" sz="1600" dirty="0"/>
              <a:t>#######Illustration of car purchase data and likelihood function############</a:t>
            </a:r>
          </a:p>
          <a:p>
            <a:pPr marL="457200" indent="-457200">
              <a:buFontTx/>
              <a:buNone/>
            </a:pPr>
            <a:r>
              <a:rPr lang="en-US" sz="1600" dirty="0"/>
              <a:t>CAR&lt;-</a:t>
            </a:r>
            <a:r>
              <a:rPr lang="en-US" sz="1600" dirty="0" err="1"/>
              <a:t>read.table</a:t>
            </a:r>
            <a:r>
              <a:rPr lang="en-US" sz="1600" dirty="0"/>
              <a:t>("Car.</a:t>
            </a:r>
            <a:r>
              <a:rPr lang="en-US" sz="1600" dirty="0" err="1"/>
              <a:t>csv</a:t>
            </a:r>
            <a:r>
              <a:rPr lang="en-US" sz="1600" dirty="0"/>
              <a:t>",</a:t>
            </a:r>
            <a:r>
              <a:rPr lang="en-US" sz="1600" dirty="0" err="1"/>
              <a:t>sep</a:t>
            </a:r>
            <a:r>
              <a:rPr lang="en-US" sz="1600" dirty="0"/>
              <a:t>=",",header=TRUE)</a:t>
            </a:r>
          </a:p>
          <a:p>
            <a:pPr marL="457200" indent="-457200">
              <a:buFontTx/>
              <a:buNone/>
            </a:pPr>
            <a:r>
              <a:rPr lang="en-US" sz="1600" dirty="0"/>
              <a:t>CAR</a:t>
            </a:r>
          </a:p>
          <a:p>
            <a:pPr marL="457200" indent="-457200">
              <a:buFontTx/>
              <a:buNone/>
            </a:pPr>
            <a:r>
              <a:rPr lang="en-US" sz="1600" dirty="0"/>
              <a:t>glm1 &lt;- </a:t>
            </a:r>
            <a:r>
              <a:rPr lang="en-US" sz="1600" dirty="0" err="1"/>
              <a:t>glm</a:t>
            </a:r>
            <a:r>
              <a:rPr lang="en-US" sz="1600" dirty="0"/>
              <a:t>(y ~ ., family = binomial(link="</a:t>
            </a:r>
            <a:r>
              <a:rPr lang="en-US" sz="1600" dirty="0" err="1"/>
              <a:t>logit</a:t>
            </a:r>
            <a:r>
              <a:rPr lang="en-US" sz="1600" dirty="0"/>
              <a:t>"), data = CAR)</a:t>
            </a:r>
          </a:p>
          <a:p>
            <a:pPr marL="457200" indent="-457200">
              <a:buFontTx/>
              <a:buNone/>
            </a:pPr>
            <a:r>
              <a:rPr lang="en-US" sz="1600" dirty="0"/>
              <a:t>summary(glm1)</a:t>
            </a:r>
          </a:p>
          <a:p>
            <a:pPr marL="457200" indent="-457200">
              <a:buFontTx/>
              <a:buNone/>
            </a:pPr>
            <a:r>
              <a:rPr lang="en-US" sz="1600" dirty="0" err="1"/>
              <a:t>p_hat</a:t>
            </a:r>
            <a:r>
              <a:rPr lang="en-US" sz="1600" dirty="0"/>
              <a:t> &lt;- predict(glm1, type="response")</a:t>
            </a:r>
          </a:p>
          <a:p>
            <a:pPr marL="457200" indent="-457200">
              <a:buFontTx/>
              <a:buNone/>
            </a:pPr>
            <a:r>
              <a:rPr lang="en-US" sz="1600" dirty="0" err="1"/>
              <a:t>data.frame</a:t>
            </a:r>
            <a:r>
              <a:rPr lang="en-US" sz="1600" dirty="0"/>
              <a:t>(CAR, </a:t>
            </a:r>
            <a:r>
              <a:rPr lang="en-US" sz="1600" dirty="0" err="1"/>
              <a:t>p_hat</a:t>
            </a:r>
            <a:r>
              <a:rPr lang="en-US" sz="1600" dirty="0"/>
              <a:t>=round(p_hat,3))</a:t>
            </a:r>
          </a:p>
          <a:p>
            <a:pPr marL="457200" indent="-457200">
              <a:buNone/>
            </a:pPr>
            <a:r>
              <a:rPr lang="en-US" sz="1600" dirty="0"/>
              <a:t>attach(CAR); y &lt;- </a:t>
            </a:r>
            <a:r>
              <a:rPr lang="en-US" sz="1600" dirty="0" err="1"/>
              <a:t>CAR$y</a:t>
            </a:r>
            <a:endParaRPr lang="en-US" sz="1600" dirty="0"/>
          </a:p>
          <a:p>
            <a:pPr marL="457200" indent="-457200">
              <a:buFontTx/>
              <a:buNone/>
            </a:pPr>
            <a:r>
              <a:rPr lang="en-US" sz="1600" dirty="0"/>
              <a:t>plot(</a:t>
            </a:r>
            <a:r>
              <a:rPr lang="en-US" sz="1600" dirty="0" err="1"/>
              <a:t>car_age</a:t>
            </a:r>
            <a:r>
              <a:rPr lang="en-US" sz="1600" dirty="0"/>
              <a:t>[y==1],income[y==1],col="red", </a:t>
            </a:r>
            <a:r>
              <a:rPr lang="en-US" sz="1600" dirty="0" err="1"/>
              <a:t>pch</a:t>
            </a:r>
            <a:r>
              <a:rPr lang="en-US" sz="1600" dirty="0"/>
              <a:t>=15, </a:t>
            </a:r>
            <a:r>
              <a:rPr lang="en-US" sz="1600" dirty="0" err="1"/>
              <a:t>xlab</a:t>
            </a:r>
            <a:r>
              <a:rPr lang="en-US" sz="1600" dirty="0"/>
              <a:t>="</a:t>
            </a:r>
            <a:r>
              <a:rPr lang="en-US" sz="1600" dirty="0" err="1"/>
              <a:t>car_age</a:t>
            </a:r>
            <a:r>
              <a:rPr lang="en-US" sz="1600" dirty="0"/>
              <a:t>", </a:t>
            </a:r>
            <a:r>
              <a:rPr lang="en-US" sz="1600" dirty="0" err="1"/>
              <a:t>ylab</a:t>
            </a:r>
            <a:r>
              <a:rPr lang="en-US" sz="1600" dirty="0"/>
              <a:t>="income", </a:t>
            </a:r>
            <a:r>
              <a:rPr lang="en-US" sz="1600" dirty="0" err="1"/>
              <a:t>xlim</a:t>
            </a:r>
            <a:r>
              <a:rPr lang="en-US" sz="1600" dirty="0"/>
              <a:t>=c(1,6), </a:t>
            </a:r>
            <a:r>
              <a:rPr lang="en-US" sz="1600" dirty="0" err="1"/>
              <a:t>ylim</a:t>
            </a:r>
            <a:r>
              <a:rPr lang="en-US" sz="1600" dirty="0"/>
              <a:t>=c(10,100))</a:t>
            </a:r>
          </a:p>
          <a:p>
            <a:pPr marL="457200" indent="-457200">
              <a:buFontTx/>
              <a:buNone/>
            </a:pPr>
            <a:r>
              <a:rPr lang="en-US" sz="1600" dirty="0"/>
              <a:t>points(</a:t>
            </a:r>
            <a:r>
              <a:rPr lang="en-US" sz="1600" dirty="0" err="1"/>
              <a:t>car_age</a:t>
            </a:r>
            <a:r>
              <a:rPr lang="en-US" sz="1600" dirty="0"/>
              <a:t>[y==0], income[y==0], col="black", </a:t>
            </a:r>
            <a:r>
              <a:rPr lang="en-US" sz="1600" dirty="0" err="1"/>
              <a:t>pch</a:t>
            </a:r>
            <a:r>
              <a:rPr lang="en-US" sz="1600" dirty="0"/>
              <a:t>=19)</a:t>
            </a:r>
          </a:p>
          <a:p>
            <a:pPr marL="457200" indent="-457200">
              <a:buFontTx/>
              <a:buNone/>
            </a:pPr>
            <a:r>
              <a:rPr lang="en-US" sz="1600" dirty="0"/>
              <a:t>detach(CAR)</a:t>
            </a:r>
          </a:p>
          <a:p>
            <a:pPr marL="457200" indent="-457200">
              <a:buFontTx/>
              <a:buNone/>
            </a:pPr>
            <a:endParaRPr lang="en-US" sz="1600" dirty="0"/>
          </a:p>
        </p:txBody>
      </p:sp>
    </p:spTree>
    <p:extLst>
      <p:ext uri="{BB962C8B-B14F-4D97-AF65-F5344CB8AC3E}">
        <p14:creationId xmlns:p14="http://schemas.microsoft.com/office/powerpoint/2010/main" val="2978747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Plots of the Estimated Ridge and LASSO Coefficients versus Complexity Parameter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265827"/>
            <a:ext cx="45339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56327"/>
            <a:ext cx="446405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0384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p:sp>
        <p:nvSpPr>
          <p:cNvPr id="3" name="Content Placeholder 2"/>
          <p:cNvSpPr>
            <a:spLocks noGrp="1"/>
          </p:cNvSpPr>
          <p:nvPr>
            <p:ph idx="1"/>
          </p:nvPr>
        </p:nvSpPr>
        <p:spPr/>
        <p:txBody>
          <a:bodyPr/>
          <a:lstStyle/>
          <a:p>
            <a:r>
              <a:rPr lang="en-US" dirty="0"/>
              <a:t>Why does the LASSO penalty tend to completely drop some terms from the model, as opposed to keeping the terms in the model but shrinking their coefficients (like ridge regression)?  See Figure 3.11 of HTF</a:t>
            </a:r>
          </a:p>
          <a:p>
            <a:r>
              <a:rPr lang="en-US" dirty="0"/>
              <a:t>What is the potential advantage of shrinking coefficients AND dropping some terms via LASSO, versus just shrinking coefficients via ridge regression?</a:t>
            </a:r>
          </a:p>
        </p:txBody>
      </p:sp>
    </p:spTree>
    <p:extLst>
      <p:ext uri="{BB962C8B-B14F-4D97-AF65-F5344CB8AC3E}">
        <p14:creationId xmlns:p14="http://schemas.microsoft.com/office/powerpoint/2010/main" val="2459158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and Evaluation</a:t>
            </a:r>
          </a:p>
        </p:txBody>
      </p:sp>
      <p:sp>
        <p:nvSpPr>
          <p:cNvPr id="3" name="Content Placeholder 2"/>
          <p:cNvSpPr>
            <a:spLocks noGrp="1"/>
          </p:cNvSpPr>
          <p:nvPr>
            <p:ph idx="1"/>
          </p:nvPr>
        </p:nvSpPr>
        <p:spPr/>
        <p:txBody>
          <a:bodyPr/>
          <a:lstStyle/>
          <a:p>
            <a:r>
              <a:rPr lang="en-US" dirty="0"/>
              <a:t>This is used to:</a:t>
            </a:r>
          </a:p>
          <a:p>
            <a:pPr lvl="1"/>
            <a:r>
              <a:rPr lang="en-US" sz="2000" dirty="0"/>
              <a:t>Decide which predictors (or which terms for nonlinear models) belong in the model</a:t>
            </a:r>
          </a:p>
          <a:p>
            <a:pPr lvl="1"/>
            <a:r>
              <a:rPr lang="en-US" sz="2000" dirty="0"/>
              <a:t>Select tuning parameters in models (e.g., the regularization parameter in ridge and LASSO regression)</a:t>
            </a:r>
          </a:p>
          <a:p>
            <a:pPr lvl="1"/>
            <a:r>
              <a:rPr lang="en-US" sz="2000" dirty="0"/>
              <a:t>More generally, to select the best model from among completely different types of models</a:t>
            </a:r>
          </a:p>
          <a:p>
            <a:pPr lvl="1"/>
            <a:r>
              <a:rPr lang="en-US" sz="2000" dirty="0"/>
              <a:t>More generally still, evaluate the predictive quality of the models</a:t>
            </a:r>
          </a:p>
          <a:p>
            <a:r>
              <a:rPr lang="en-US" dirty="0"/>
              <a:t>Most evaluation criteria are intended to assess how well the fitted model would do </a:t>
            </a:r>
            <a:r>
              <a:rPr lang="en-US" b="1" dirty="0"/>
              <a:t>predicting a new, independent test case</a:t>
            </a:r>
            <a:r>
              <a:rPr lang="en-US" dirty="0"/>
              <a:t> or random set of test cases</a:t>
            </a:r>
          </a:p>
          <a:p>
            <a:r>
              <a:rPr lang="en-US" dirty="0"/>
              <a:t>You CANNOT just look at which model fits the </a:t>
            </a:r>
            <a:r>
              <a:rPr lang="en-US" b="1" dirty="0"/>
              <a:t>training data</a:t>
            </a:r>
            <a:r>
              <a:rPr lang="en-US" dirty="0"/>
              <a:t> the best (e.g., via r</a:t>
            </a:r>
            <a:r>
              <a:rPr lang="en-US" baseline="30000" dirty="0"/>
              <a:t>2</a:t>
            </a:r>
            <a:r>
              <a:rPr lang="en-US" dirty="0"/>
              <a:t>), because the more complex model will always appear to fit better (</a:t>
            </a:r>
            <a:r>
              <a:rPr lang="en-US" dirty="0" err="1"/>
              <a:t>overfitting</a:t>
            </a:r>
            <a:r>
              <a:rPr lang="en-US" dirty="0"/>
              <a:t>) </a:t>
            </a:r>
          </a:p>
        </p:txBody>
      </p:sp>
    </p:spTree>
    <p:extLst>
      <p:ext uri="{BB962C8B-B14F-4D97-AF65-F5344CB8AC3E}">
        <p14:creationId xmlns:p14="http://schemas.microsoft.com/office/powerpoint/2010/main" val="3055834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and Evaluation Criteria</a:t>
            </a:r>
          </a:p>
        </p:txBody>
      </p:sp>
      <p:sp>
        <p:nvSpPr>
          <p:cNvPr id="3" name="Content Placeholder 2"/>
          <p:cNvSpPr>
            <a:spLocks noGrp="1"/>
          </p:cNvSpPr>
          <p:nvPr>
            <p:ph idx="1"/>
          </p:nvPr>
        </p:nvSpPr>
        <p:spPr/>
        <p:txBody>
          <a:bodyPr/>
          <a:lstStyle/>
          <a:p>
            <a:r>
              <a:rPr lang="en-US" sz="2000" dirty="0"/>
              <a:t>These are all model evaluation </a:t>
            </a:r>
            <a:r>
              <a:rPr lang="en-US" sz="2000" i="1" u="sng" dirty="0"/>
              <a:t>criteria</a:t>
            </a:r>
            <a:r>
              <a:rPr lang="en-US" sz="2000" dirty="0"/>
              <a:t>, not model/variable selection </a:t>
            </a:r>
            <a:r>
              <a:rPr lang="en-US" sz="2000" i="1" u="sng" dirty="0"/>
              <a:t>methods</a:t>
            </a:r>
            <a:r>
              <a:rPr lang="en-US" sz="2000" dirty="0"/>
              <a:t>. But they can be used to select models, e.g., within model/variable selection methods like stepwise, best subsets, or simply just comparing two different models</a:t>
            </a:r>
          </a:p>
          <a:p>
            <a:r>
              <a:rPr lang="en-US" sz="2000" dirty="0"/>
              <a:t>Mallow’s </a:t>
            </a:r>
            <a:r>
              <a:rPr lang="en-US" sz="2000" dirty="0" err="1"/>
              <a:t>Cp</a:t>
            </a:r>
            <a:r>
              <a:rPr lang="en-US" sz="2000" dirty="0"/>
              <a:t>, AIC, BIC, etc. are all analytical criteria:</a:t>
            </a:r>
          </a:p>
          <a:p>
            <a:pPr lvl="1"/>
            <a:r>
              <a:rPr lang="en-US" sz="1800" dirty="0"/>
              <a:t>They attempt to analytically evaluate how well the model will predict a new test case</a:t>
            </a:r>
          </a:p>
          <a:p>
            <a:pPr lvl="1"/>
            <a:r>
              <a:rPr lang="en-US" sz="1800" dirty="0"/>
              <a:t>They all penalize models for having (</a:t>
            </a:r>
            <a:r>
              <a:rPr lang="en-US" sz="1800" dirty="0" err="1"/>
              <a:t>i</a:t>
            </a:r>
            <a:r>
              <a:rPr lang="en-US" sz="1800" dirty="0"/>
              <a:t>) a worse fit to the training data and (ii) higher complexity (e.g., more terms)</a:t>
            </a:r>
          </a:p>
          <a:p>
            <a:r>
              <a:rPr lang="en-US" sz="2000" dirty="0"/>
              <a:t>Cross validation (CV) is an empirical assessment of how well the model will predict a new test case</a:t>
            </a:r>
          </a:p>
          <a:p>
            <a:pPr lvl="1"/>
            <a:r>
              <a:rPr lang="en-US" sz="1800" dirty="0"/>
              <a:t>The analytical criteria are derived based on specific models, and mainly apply to comparing models of the same type but with different number of parameters</a:t>
            </a:r>
          </a:p>
          <a:p>
            <a:pPr lvl="1"/>
            <a:r>
              <a:rPr lang="en-US" sz="1800" dirty="0"/>
              <a:t>CV is much more general</a:t>
            </a:r>
          </a:p>
          <a:p>
            <a:pPr lvl="1"/>
            <a:r>
              <a:rPr lang="en-US" sz="1800" dirty="0"/>
              <a:t>CV is also more computationally expensive (so analytical criteria are still useful and sometimes necessary)</a:t>
            </a:r>
          </a:p>
        </p:txBody>
      </p:sp>
    </p:spTree>
    <p:extLst>
      <p:ext uri="{BB962C8B-B14F-4D97-AF65-F5344CB8AC3E}">
        <p14:creationId xmlns:p14="http://schemas.microsoft.com/office/powerpoint/2010/main" val="13278959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Model Selection Criteria -- Basics</a:t>
            </a:r>
          </a:p>
        </p:txBody>
      </p:sp>
      <p:sp>
        <p:nvSpPr>
          <p:cNvPr id="3" name="Content Placeholder 2"/>
          <p:cNvSpPr>
            <a:spLocks noGrp="1"/>
          </p:cNvSpPr>
          <p:nvPr>
            <p:ph idx="1"/>
          </p:nvPr>
        </p:nvSpPr>
        <p:spPr/>
        <p:txBody>
          <a:bodyPr/>
          <a:lstStyle/>
          <a:p>
            <a:pPr marL="0" marR="0" indent="0" algn="just">
              <a:spcBef>
                <a:spcPts val="0"/>
              </a:spcBef>
              <a:spcAft>
                <a:spcPts val="0"/>
              </a:spcAft>
              <a:buNone/>
            </a:pPr>
            <a:r>
              <a:rPr lang="en-US" i="1" dirty="0">
                <a:latin typeface="Times New Roman"/>
                <a:ea typeface="Times New Roman"/>
              </a:rPr>
              <a:t>p</a:t>
            </a:r>
            <a:r>
              <a:rPr lang="en-US" dirty="0">
                <a:latin typeface="Times New Roman"/>
                <a:ea typeface="Times New Roman"/>
              </a:rPr>
              <a:t> = # fitted parameters</a:t>
            </a:r>
          </a:p>
          <a:p>
            <a:pPr marL="0" marR="0" indent="0" algn="just">
              <a:spcBef>
                <a:spcPts val="0"/>
              </a:spcBef>
              <a:spcAft>
                <a:spcPts val="0"/>
              </a:spcAft>
              <a:buNone/>
            </a:pPr>
            <a:r>
              <a:rPr lang="en-US" i="1" dirty="0">
                <a:latin typeface="Times New Roman"/>
                <a:ea typeface="Times New Roman"/>
              </a:rPr>
              <a:t>n</a:t>
            </a:r>
            <a:r>
              <a:rPr lang="en-US" dirty="0">
                <a:latin typeface="Times New Roman"/>
                <a:ea typeface="Times New Roman"/>
              </a:rPr>
              <a:t> = # training observations</a:t>
            </a:r>
          </a:p>
          <a:p>
            <a:pPr marL="1881188" marR="0" indent="-1881188" algn="just">
              <a:spcBef>
                <a:spcPts val="0"/>
              </a:spcBef>
              <a:spcAft>
                <a:spcPts val="0"/>
              </a:spcAft>
              <a:buNone/>
            </a:pPr>
            <a:r>
              <a:rPr lang="en-US" dirty="0">
                <a:latin typeface="Times New Roman"/>
                <a:ea typeface="Times New Roman"/>
              </a:rPr>
              <a:t>{</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  {response, predictors} pair drawn randomly from test population</a:t>
            </a:r>
          </a:p>
          <a:p>
            <a:pPr marL="0" marR="0" indent="0" algn="just">
              <a:spcBef>
                <a:spcPts val="0"/>
              </a:spcBef>
              <a:spcAft>
                <a:spcPts val="0"/>
              </a:spcAft>
              <a:buNone/>
            </a:pPr>
            <a:r>
              <a:rPr lang="en-US" dirty="0">
                <a:latin typeface="Times New Roman"/>
                <a:ea typeface="Times New Roman"/>
              </a:rPr>
              <a:t>     :  estimated from training data for </a:t>
            </a:r>
            <a:r>
              <a:rPr lang="en-US" i="1" dirty="0">
                <a:latin typeface="Times New Roman"/>
                <a:ea typeface="Times New Roman"/>
              </a:rPr>
              <a:t>p</a:t>
            </a:r>
            <a:r>
              <a:rPr lang="en-US" dirty="0">
                <a:latin typeface="Times New Roman"/>
                <a:ea typeface="Times New Roman"/>
              </a:rPr>
              <a:t>-parameter model</a:t>
            </a:r>
          </a:p>
          <a:p>
            <a:pPr marL="0" marR="0" indent="0" algn="just">
              <a:spcBef>
                <a:spcPts val="1500"/>
              </a:spcBef>
              <a:spcAft>
                <a:spcPts val="0"/>
              </a:spcAft>
              <a:buNone/>
            </a:pPr>
            <a:r>
              <a:rPr lang="en-US" dirty="0">
                <a:latin typeface="Times New Roman"/>
                <a:ea typeface="Times New Roman"/>
              </a:rPr>
              <a:t>Ideal, but generally intractable, evaluation criterion (for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rPr>
              <a:t>q</a:t>
            </a:r>
            <a:r>
              <a:rPr lang="en-US" dirty="0">
                <a:latin typeface="Times New Roman"/>
                <a:ea typeface="Times New Roman"/>
              </a:rPr>
              <a:t>) + </a:t>
            </a:r>
            <a:r>
              <a:rPr lang="en-US" i="1" dirty="0" err="1">
                <a:latin typeface="Symbol"/>
                <a:ea typeface="Times New Roman"/>
              </a:rPr>
              <a:t>e</a:t>
            </a:r>
            <a:r>
              <a:rPr lang="en-US" i="1" baseline="-25000" dirty="0" err="1">
                <a:latin typeface="Times New Roman"/>
                <a:ea typeface="Times New Roman"/>
              </a:rPr>
              <a:t>i</a:t>
            </a:r>
            <a:r>
              <a:rPr lang="en-US" dirty="0">
                <a:latin typeface="Times New Roman"/>
                <a:ea typeface="Times New Roman"/>
              </a:rPr>
              <a:t> and squared-error loss):	   </a:t>
            </a:r>
          </a:p>
          <a:p>
            <a:pPr marL="5603875" indent="0">
              <a:buNone/>
            </a:pPr>
            <a:r>
              <a:rPr lang="en-US" dirty="0">
                <a:latin typeface="Times New Roman"/>
                <a:ea typeface="Times New Roman"/>
              </a:rPr>
              <a:t>where E[] is w.r.t. {</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a:t>
            </a:r>
          </a:p>
          <a:p>
            <a:pPr marL="0" marR="0" indent="0" algn="just">
              <a:spcBef>
                <a:spcPts val="2000"/>
              </a:spcBef>
              <a:spcAft>
                <a:spcPts val="0"/>
              </a:spcAft>
              <a:buNone/>
            </a:pPr>
            <a:r>
              <a:rPr lang="en-US" dirty="0">
                <a:latin typeface="Times New Roman"/>
                <a:ea typeface="Times New Roman"/>
              </a:rPr>
              <a:t>Next best, and more tractable, criterion:</a:t>
            </a:r>
          </a:p>
          <a:p>
            <a:pPr marL="4519613" indent="0">
              <a:buNone/>
            </a:pPr>
            <a:r>
              <a:rPr lang="en-US" dirty="0">
                <a:latin typeface="Times New Roman"/>
                <a:ea typeface="Times New Roman"/>
              </a:rPr>
              <a:t>where E[] is w.r.t. {</a:t>
            </a:r>
            <a:r>
              <a:rPr lang="en-US" i="1" dirty="0" err="1">
                <a:latin typeface="Times New Roman"/>
                <a:ea typeface="Times New Roman"/>
              </a:rPr>
              <a:t>Y</a:t>
            </a:r>
            <a:r>
              <a:rPr lang="en-US" baseline="-25000" dirty="0" err="1">
                <a:latin typeface="Times New Roman"/>
                <a:ea typeface="Times New Roman"/>
              </a:rPr>
              <a:t>new</a:t>
            </a:r>
            <a:r>
              <a:rPr lang="en-US" dirty="0">
                <a:latin typeface="Times New Roman"/>
                <a:ea typeface="Times New Roman"/>
              </a:rPr>
              <a:t>, </a:t>
            </a:r>
            <a:r>
              <a:rPr lang="en-US" b="1" dirty="0" err="1">
                <a:latin typeface="Times New Roman"/>
                <a:ea typeface="Times New Roman"/>
              </a:rPr>
              <a:t>X</a:t>
            </a:r>
            <a:r>
              <a:rPr lang="en-US" baseline="-25000" dirty="0" err="1">
                <a:latin typeface="Times New Roman"/>
                <a:ea typeface="Times New Roman"/>
              </a:rPr>
              <a:t>new</a:t>
            </a:r>
            <a:r>
              <a:rPr lang="en-US" dirty="0">
                <a:latin typeface="Times New Roman"/>
                <a:ea typeface="Times New Roman"/>
              </a:rPr>
              <a:t>} and training data</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60767204"/>
              </p:ext>
            </p:extLst>
          </p:nvPr>
        </p:nvGraphicFramePr>
        <p:xfrm>
          <a:off x="862146" y="4049485"/>
          <a:ext cx="4902200" cy="812800"/>
        </p:xfrm>
        <a:graphic>
          <a:graphicData uri="http://schemas.openxmlformats.org/presentationml/2006/ole">
            <mc:AlternateContent xmlns:mc="http://schemas.openxmlformats.org/markup-compatibility/2006">
              <mc:Choice xmlns:v="urn:schemas-microsoft-com:vml" Requires="v">
                <p:oleObj name="Equation" r:id="rId2" imgW="2451100" imgH="406400" progId="Equation.3">
                  <p:embed/>
                </p:oleObj>
              </mc:Choice>
              <mc:Fallback>
                <p:oleObj name="Equation" r:id="rId2" imgW="2451100" imgH="4064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6" y="4049485"/>
                        <a:ext cx="4902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31976576"/>
              </p:ext>
            </p:extLst>
          </p:nvPr>
        </p:nvGraphicFramePr>
        <p:xfrm>
          <a:off x="613953" y="2664822"/>
          <a:ext cx="253560" cy="431052"/>
        </p:xfrm>
        <a:graphic>
          <a:graphicData uri="http://schemas.openxmlformats.org/presentationml/2006/ole">
            <mc:AlternateContent xmlns:mc="http://schemas.openxmlformats.org/markup-compatibility/2006">
              <mc:Choice xmlns:v="urn:schemas-microsoft-com:vml" Requires="v">
                <p:oleObj name="Equation" r:id="rId4" imgW="126780" imgH="215526" progId="Equation.3">
                  <p:embed/>
                </p:oleObj>
              </mc:Choice>
              <mc:Fallback>
                <p:oleObj name="Equation" r:id="rId4" imgW="126780" imgH="21552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953" y="2664822"/>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172710423"/>
              </p:ext>
            </p:extLst>
          </p:nvPr>
        </p:nvGraphicFramePr>
        <p:xfrm>
          <a:off x="862148" y="5499462"/>
          <a:ext cx="3072066" cy="812448"/>
        </p:xfrm>
        <a:graphic>
          <a:graphicData uri="http://schemas.openxmlformats.org/presentationml/2006/ole">
            <mc:AlternateContent xmlns:mc="http://schemas.openxmlformats.org/markup-compatibility/2006">
              <mc:Choice xmlns:v="urn:schemas-microsoft-com:vml" Requires="v">
                <p:oleObj name="Equation" r:id="rId6" imgW="1536033" imgH="406224" progId="Equation.3">
                  <p:embed/>
                </p:oleObj>
              </mc:Choice>
              <mc:Fallback>
                <p:oleObj name="Equation" r:id="rId6" imgW="1536033" imgH="406224"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148" y="5499462"/>
                        <a:ext cx="3072066" cy="812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94568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Mallow's </a:t>
            </a:r>
            <a:r>
              <a:rPr lang="en-US" i="1" dirty="0" err="1">
                <a:latin typeface="Times New Roman" pitchFamily="18" charset="0"/>
                <a:cs typeface="Times New Roman" pitchFamily="18" charset="0"/>
              </a:rPr>
              <a:t>Cp</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a:t>Applicable when </a:t>
            </a:r>
            <a:r>
              <a:rPr lang="en-US" u="sng" dirty="0"/>
              <a:t>linear</a:t>
            </a:r>
            <a:r>
              <a:rPr lang="en-US" dirty="0"/>
              <a:t> LS used to fit model </a:t>
            </a:r>
            <a:r>
              <a:rPr lang="en-US" i="1" dirty="0">
                <a:latin typeface="Times New Roman"/>
                <a:ea typeface="Times New Roman"/>
              </a:rPr>
              <a:t>Y</a:t>
            </a:r>
            <a:r>
              <a:rPr lang="en-US" i="1" baseline="-25000" dirty="0">
                <a:latin typeface="Times New Roman"/>
                <a:ea typeface="Times New Roman"/>
              </a:rPr>
              <a:t>i</a:t>
            </a:r>
            <a:r>
              <a:rPr lang="en-US" dirty="0">
                <a:latin typeface="Times New Roman"/>
                <a:ea typeface="Times New Roman"/>
              </a:rPr>
              <a:t> = </a:t>
            </a:r>
            <a:r>
              <a:rPr lang="en-US" i="1" dirty="0">
                <a:latin typeface="Times New Roman"/>
                <a:ea typeface="Times New Roman"/>
              </a:rPr>
              <a:t>g</a:t>
            </a:r>
            <a:r>
              <a:rPr lang="en-US" dirty="0">
                <a:latin typeface="Times New Roman"/>
                <a:ea typeface="Times New Roman"/>
              </a:rPr>
              <a:t>(</a:t>
            </a:r>
            <a:r>
              <a:rPr lang="en-US" b="1" dirty="0" err="1">
                <a:latin typeface="Times New Roman"/>
                <a:ea typeface="Times New Roman"/>
              </a:rPr>
              <a:t>x</a:t>
            </a:r>
            <a:r>
              <a:rPr lang="en-US" i="1" baseline="-25000" dirty="0" err="1">
                <a:latin typeface="Times New Roman"/>
                <a:ea typeface="Times New Roman"/>
              </a:rPr>
              <a:t>i</a:t>
            </a:r>
            <a:r>
              <a:rPr lang="en-US" dirty="0" err="1">
                <a:latin typeface="Times New Roman"/>
                <a:ea typeface="Times New Roman"/>
              </a:rPr>
              <a:t>,</a:t>
            </a:r>
            <a:r>
              <a:rPr lang="en-US" b="1" dirty="0" err="1">
                <a:latin typeface="Symbol"/>
                <a:ea typeface="Times New Roman"/>
                <a:cs typeface="Times New Roman"/>
              </a:rPr>
              <a:t>q</a:t>
            </a:r>
            <a:r>
              <a:rPr lang="en-US" dirty="0">
                <a:latin typeface="Times New Roman"/>
                <a:ea typeface="Times New Roman"/>
              </a:rPr>
              <a:t>) + </a:t>
            </a:r>
            <a:r>
              <a:rPr lang="en-US" i="1" dirty="0" err="1">
                <a:latin typeface="Symbol"/>
                <a:ea typeface="Times New Roman"/>
                <a:cs typeface="Times New Roman"/>
              </a:rPr>
              <a:t>e</a:t>
            </a:r>
            <a:r>
              <a:rPr lang="en-US" i="1" baseline="-25000" dirty="0" err="1">
                <a:latin typeface="Times New Roman"/>
                <a:ea typeface="Times New Roman"/>
              </a:rPr>
              <a:t>i</a:t>
            </a:r>
            <a:r>
              <a:rPr lang="en-US" dirty="0"/>
              <a:t>, not necessarily with normal errors</a:t>
            </a:r>
          </a:p>
          <a:p>
            <a:pPr marL="0" indent="0">
              <a:buNone/>
            </a:pPr>
            <a:endParaRPr lang="en-US" dirty="0"/>
          </a:p>
          <a:p>
            <a:pPr marL="3435350" indent="0">
              <a:buNone/>
            </a:pPr>
            <a:r>
              <a:rPr lang="en-US" dirty="0"/>
              <a:t>(smaller is better)</a:t>
            </a:r>
          </a:p>
          <a:p>
            <a:pPr marL="0" indent="0">
              <a:spcBef>
                <a:spcPts val="2000"/>
              </a:spcBef>
              <a:buNone/>
            </a:pPr>
            <a:r>
              <a:rPr lang="en-US" dirty="0"/>
              <a:t>where</a:t>
            </a:r>
          </a:p>
          <a:p>
            <a:pPr marL="457200" marR="0" indent="0" algn="just">
              <a:spcBef>
                <a:spcPts val="0"/>
              </a:spcBef>
              <a:spcAft>
                <a:spcPts val="0"/>
              </a:spcAft>
              <a:buNone/>
            </a:pPr>
            <a:r>
              <a:rPr lang="en-US" i="1" dirty="0" err="1">
                <a:latin typeface="Times New Roman"/>
                <a:ea typeface="Times New Roman"/>
              </a:rPr>
              <a:t>SSE</a:t>
            </a:r>
            <a:r>
              <a:rPr lang="en-US" i="1" baseline="-25000" dirty="0" err="1">
                <a:latin typeface="Times New Roman"/>
                <a:ea typeface="Times New Roman"/>
              </a:rPr>
              <a:t>p</a:t>
            </a:r>
            <a:r>
              <a:rPr lang="en-US" dirty="0">
                <a:latin typeface="Times New Roman"/>
                <a:ea typeface="Times New Roman"/>
              </a:rPr>
              <a:t> = </a:t>
            </a:r>
            <a:r>
              <a:rPr lang="en-US" i="1" dirty="0">
                <a:latin typeface="Times New Roman"/>
                <a:ea typeface="Times New Roman"/>
              </a:rPr>
              <a:t>SSE</a:t>
            </a:r>
            <a:r>
              <a:rPr lang="en-US" dirty="0">
                <a:latin typeface="Times New Roman"/>
                <a:ea typeface="Times New Roman"/>
              </a:rPr>
              <a:t> for </a:t>
            </a:r>
            <a:r>
              <a:rPr lang="en-US" i="1" dirty="0">
                <a:latin typeface="Times New Roman"/>
                <a:ea typeface="Times New Roman"/>
              </a:rPr>
              <a:t>p</a:t>
            </a:r>
            <a:r>
              <a:rPr lang="en-US" dirty="0">
                <a:latin typeface="Times New Roman"/>
                <a:ea typeface="Times New Roman"/>
              </a:rPr>
              <a:t>-parameter model</a:t>
            </a:r>
          </a:p>
          <a:p>
            <a:pPr marL="457200" marR="0" indent="0" algn="just">
              <a:spcBef>
                <a:spcPts val="0"/>
              </a:spcBef>
              <a:spcAft>
                <a:spcPts val="0"/>
              </a:spcAft>
              <a:buNone/>
            </a:pPr>
            <a:r>
              <a:rPr lang="en-US" dirty="0">
                <a:latin typeface="Times New Roman"/>
                <a:ea typeface="Times New Roman"/>
              </a:rPr>
              <a:t>        = estimate of </a:t>
            </a:r>
            <a:r>
              <a:rPr lang="en-US" i="1" dirty="0" err="1">
                <a:latin typeface="Times New Roman"/>
                <a:ea typeface="Times New Roman"/>
              </a:rPr>
              <a:t>Var</a:t>
            </a:r>
            <a:r>
              <a:rPr lang="en-US" dirty="0">
                <a:latin typeface="Times New Roman"/>
                <a:ea typeface="Times New Roman"/>
              </a:rPr>
              <a:t>(</a:t>
            </a:r>
            <a:r>
              <a:rPr lang="en-US" i="1" dirty="0">
                <a:latin typeface="Symbol"/>
                <a:ea typeface="Times New Roman"/>
              </a:rPr>
              <a:t>e</a:t>
            </a:r>
            <a:r>
              <a:rPr lang="en-US" dirty="0">
                <a:latin typeface="Times New Roman"/>
                <a:ea typeface="Times New Roman"/>
              </a:rPr>
              <a:t>)</a:t>
            </a:r>
          </a:p>
          <a:p>
            <a:pPr marL="457200" marR="0" indent="0" algn="just">
              <a:spcBef>
                <a:spcPts val="0"/>
              </a:spcBef>
              <a:spcAft>
                <a:spcPts val="0"/>
              </a:spcAft>
              <a:buNone/>
            </a:pPr>
            <a:r>
              <a:rPr lang="en-US" dirty="0">
                <a:latin typeface="Times New Roman"/>
                <a:ea typeface="Times New Roman"/>
              </a:rPr>
              <a:t>        = </a:t>
            </a:r>
            <a:r>
              <a:rPr lang="en-US" i="1" dirty="0">
                <a:latin typeface="Times New Roman"/>
                <a:ea typeface="Times New Roman"/>
              </a:rPr>
              <a:t>MSE</a:t>
            </a:r>
            <a:r>
              <a:rPr lang="en-US" dirty="0">
                <a:latin typeface="Times New Roman"/>
                <a:ea typeface="Times New Roman"/>
              </a:rPr>
              <a:t> for most complex model  (usually)</a:t>
            </a:r>
          </a:p>
          <a:p>
            <a:pPr marL="0" indent="0">
              <a:spcBef>
                <a:spcPts val="1500"/>
              </a:spcBef>
              <a:buNone/>
            </a:pPr>
            <a:r>
              <a:rPr lang="en-US" dirty="0"/>
              <a:t>Rationale:  </a:t>
            </a:r>
            <a:r>
              <a:rPr lang="en-US" i="1" dirty="0" err="1">
                <a:latin typeface="Times New Roman"/>
                <a:ea typeface="Times New Roman"/>
              </a:rPr>
              <a:t>C</a:t>
            </a:r>
            <a:r>
              <a:rPr lang="en-US" i="1" baseline="-25000" dirty="0" err="1">
                <a:latin typeface="Times New Roman"/>
                <a:ea typeface="Times New Roman"/>
              </a:rPr>
              <a:t>p</a:t>
            </a:r>
            <a:r>
              <a:rPr lang="en-US" dirty="0"/>
              <a:t> is an estimate of the expected “in-sample” squared error:</a:t>
            </a:r>
          </a:p>
          <a:p>
            <a:pPr marL="3997325" indent="0">
              <a:spcBef>
                <a:spcPts val="1500"/>
              </a:spcBef>
              <a:buNone/>
            </a:pPr>
            <a:r>
              <a:rPr lang="en-US" dirty="0"/>
              <a:t>(   for p-parameter model)</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38411230"/>
              </p:ext>
            </p:extLst>
          </p:nvPr>
        </p:nvGraphicFramePr>
        <p:xfrm>
          <a:off x="985569" y="3775845"/>
          <a:ext cx="431800" cy="608012"/>
        </p:xfrm>
        <a:graphic>
          <a:graphicData uri="http://schemas.openxmlformats.org/presentationml/2006/ole">
            <mc:AlternateContent xmlns:mc="http://schemas.openxmlformats.org/markup-compatibility/2006">
              <mc:Choice xmlns:v="urn:schemas-microsoft-com:vml" Requires="v">
                <p:oleObj name="Equation" r:id="rId2" imgW="215640" imgH="304560" progId="Equation.3">
                  <p:embed/>
                </p:oleObj>
              </mc:Choice>
              <mc:Fallback>
                <p:oleObj name="Equation" r:id="rId2" imgW="215640" imgH="304560" progId="Equation.3">
                  <p:embed/>
                  <p:pic>
                    <p:nvPicPr>
                      <p:cNvPr id="0" name="Object 8"/>
                      <p:cNvPicPr>
                        <a:picLocks noChangeAspect="1" noChangeArrowheads="1"/>
                      </p:cNvPicPr>
                      <p:nvPr/>
                    </p:nvPicPr>
                    <p:blipFill>
                      <a:blip r:embed="rId3"/>
                      <a:srcRect/>
                      <a:stretch>
                        <a:fillRect/>
                      </a:stretch>
                    </p:blipFill>
                    <p:spPr bwMode="auto">
                      <a:xfrm>
                        <a:off x="985569" y="3775845"/>
                        <a:ext cx="43180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83209535"/>
              </p:ext>
            </p:extLst>
          </p:nvPr>
        </p:nvGraphicFramePr>
        <p:xfrm>
          <a:off x="927468" y="2181496"/>
          <a:ext cx="2667000" cy="838200"/>
        </p:xfrm>
        <a:graphic>
          <a:graphicData uri="http://schemas.openxmlformats.org/presentationml/2006/ole">
            <mc:AlternateContent xmlns:mc="http://schemas.openxmlformats.org/markup-compatibility/2006">
              <mc:Choice xmlns:v="urn:schemas-microsoft-com:vml" Requires="v">
                <p:oleObj name="Equation" r:id="rId4" imgW="1333500" imgH="419100" progId="Equation.3">
                  <p:embed/>
                </p:oleObj>
              </mc:Choice>
              <mc:Fallback>
                <p:oleObj name="Equation" r:id="rId4" imgW="1333500" imgH="419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468" y="2181496"/>
                        <a:ext cx="2667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463326281"/>
              </p:ext>
            </p:extLst>
          </p:nvPr>
        </p:nvGraphicFramePr>
        <p:xfrm>
          <a:off x="1045027" y="5512526"/>
          <a:ext cx="3225800" cy="914400"/>
        </p:xfrm>
        <a:graphic>
          <a:graphicData uri="http://schemas.openxmlformats.org/presentationml/2006/ole">
            <mc:AlternateContent xmlns:mc="http://schemas.openxmlformats.org/markup-compatibility/2006">
              <mc:Choice xmlns:v="urn:schemas-microsoft-com:vml" Requires="v">
                <p:oleObj name="Equation" r:id="rId6" imgW="1612900" imgH="457200" progId="Equation.3">
                  <p:embed/>
                </p:oleObj>
              </mc:Choice>
              <mc:Fallback>
                <p:oleObj name="Equation" r:id="rId6" imgW="16129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027" y="5512526"/>
                        <a:ext cx="3225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175401291"/>
              </p:ext>
            </p:extLst>
          </p:nvPr>
        </p:nvGraphicFramePr>
        <p:xfrm>
          <a:off x="4611189" y="5656216"/>
          <a:ext cx="253560" cy="431052"/>
        </p:xfrm>
        <a:graphic>
          <a:graphicData uri="http://schemas.openxmlformats.org/presentationml/2006/ole">
            <mc:AlternateContent xmlns:mc="http://schemas.openxmlformats.org/markup-compatibility/2006">
              <mc:Choice xmlns:v="urn:schemas-microsoft-com:vml" Requires="v">
                <p:oleObj name="Equation" r:id="rId8" imgW="126780" imgH="215526" progId="Equation.3">
                  <p:embed/>
                </p:oleObj>
              </mc:Choice>
              <mc:Fallback>
                <p:oleObj name="Equation" r:id="rId8" imgW="126780" imgH="215526"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1189" y="5656216"/>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7539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Akaike</a:t>
            </a:r>
            <a:r>
              <a:rPr lang="en-US" dirty="0"/>
              <a:t> Info Criterion (AIC):  A Generalization of </a:t>
            </a:r>
            <a:r>
              <a:rPr lang="en-US" i="1" dirty="0" err="1">
                <a:latin typeface="Times New Roman" pitchFamily="18" charset="0"/>
                <a:cs typeface="Times New Roman" pitchFamily="18" charset="0"/>
              </a:rPr>
              <a:t>Cp</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a:t>Applicable when MLE used to fit fairly general </a:t>
            </a:r>
            <a:r>
              <a:rPr lang="en-US" i="1" dirty="0">
                <a:latin typeface="Times New Roman" pitchFamily="18" charset="0"/>
                <a:cs typeface="Times New Roman" pitchFamily="18" charset="0"/>
              </a:rPr>
              <a:t>p</a:t>
            </a:r>
            <a:r>
              <a:rPr lang="en-US" dirty="0"/>
              <a:t>-parameter model</a:t>
            </a:r>
          </a:p>
          <a:p>
            <a:pPr marL="4284663" indent="0">
              <a:spcBef>
                <a:spcPts val="1500"/>
              </a:spcBef>
              <a:buNone/>
            </a:pPr>
            <a:r>
              <a:rPr lang="en-US" dirty="0"/>
              <a:t>(smaller is better)</a:t>
            </a:r>
          </a:p>
          <a:p>
            <a:pPr marL="0" indent="0">
              <a:buNone/>
            </a:pPr>
            <a:endParaRPr lang="en-US" dirty="0"/>
          </a:p>
          <a:p>
            <a:pPr marL="0" indent="0">
              <a:spcBef>
                <a:spcPts val="1000"/>
              </a:spcBef>
              <a:buNone/>
            </a:pPr>
            <a:r>
              <a:rPr lang="en-US" dirty="0"/>
              <a:t>where                   </a:t>
            </a:r>
            <a:r>
              <a:rPr lang="en-US" dirty="0">
                <a:latin typeface="Times New Roman" pitchFamily="18" charset="0"/>
                <a:cs typeface="Times New Roman" pitchFamily="18" charset="0"/>
              </a:rPr>
              <a:t>=</a:t>
            </a:r>
            <a:r>
              <a:rPr lang="en-US" dirty="0"/>
              <a:t> maximized log-likelihood for </a:t>
            </a:r>
            <a:r>
              <a:rPr lang="en-US" i="1" dirty="0">
                <a:latin typeface="Times New Roman" pitchFamily="18" charset="0"/>
                <a:cs typeface="Times New Roman" pitchFamily="18" charset="0"/>
              </a:rPr>
              <a:t>p</a:t>
            </a:r>
            <a:r>
              <a:rPr lang="en-US" dirty="0"/>
              <a:t>-parameter model</a:t>
            </a:r>
          </a:p>
          <a:p>
            <a:pPr marL="0" indent="0">
              <a:spcBef>
                <a:spcPts val="2500"/>
              </a:spcBef>
              <a:buNone/>
            </a:pPr>
            <a:r>
              <a:rPr lang="en-US" dirty="0"/>
              <a:t>Rationale:  </a:t>
            </a:r>
            <a:r>
              <a:rPr lang="en-US" i="1" dirty="0">
                <a:latin typeface="Times New Roman"/>
                <a:ea typeface="Times New Roman"/>
              </a:rPr>
              <a:t>AIC</a:t>
            </a:r>
            <a:r>
              <a:rPr lang="en-US" dirty="0"/>
              <a:t> is an estimate is estimate of (</a:t>
            </a:r>
            <a:r>
              <a:rPr lang="en-US" dirty="0">
                <a:latin typeface="Symbol"/>
                <a:ea typeface="Times New Roman"/>
                <a:cs typeface="Times New Roman"/>
              </a:rPr>
              <a:t>-</a:t>
            </a:r>
            <a:r>
              <a:rPr lang="en-US" dirty="0">
                <a:latin typeface="Times New Roman"/>
                <a:ea typeface="Times New Roman"/>
              </a:rPr>
              <a:t>2</a:t>
            </a:r>
            <a:r>
              <a:rPr lang="en-US" dirty="0"/>
              <a:t> times) the expected “in-sample log-likelihood”:</a:t>
            </a:r>
          </a:p>
          <a:p>
            <a:pPr marL="4284663" indent="0">
              <a:spcBef>
                <a:spcPts val="2500"/>
              </a:spcBef>
              <a:buNone/>
            </a:pPr>
            <a:r>
              <a:rPr lang="en-US" dirty="0"/>
              <a:t>(   for p-parameter model)</a:t>
            </a:r>
          </a:p>
          <a:p>
            <a:pPr marL="0" indent="0">
              <a:buNone/>
            </a:pPr>
            <a:endParaRPr 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23879073"/>
              </p:ext>
            </p:extLst>
          </p:nvPr>
        </p:nvGraphicFramePr>
        <p:xfrm>
          <a:off x="4898572" y="5172890"/>
          <a:ext cx="253560" cy="431052"/>
        </p:xfrm>
        <a:graphic>
          <a:graphicData uri="http://schemas.openxmlformats.org/presentationml/2006/ole">
            <mc:AlternateContent xmlns:mc="http://schemas.openxmlformats.org/markup-compatibility/2006">
              <mc:Choice xmlns:v="urn:schemas-microsoft-com:vml" Requires="v">
                <p:oleObj name="Equation" r:id="rId2" imgW="126780" imgH="215526" progId="Equation.3">
                  <p:embed/>
                </p:oleObj>
              </mc:Choice>
              <mc:Fallback>
                <p:oleObj name="Equation" r:id="rId2" imgW="126780" imgH="215526"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572" y="5172890"/>
                        <a:ext cx="253560" cy="431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594110846"/>
              </p:ext>
            </p:extLst>
          </p:nvPr>
        </p:nvGraphicFramePr>
        <p:xfrm>
          <a:off x="901336" y="2011680"/>
          <a:ext cx="3403600" cy="838200"/>
        </p:xfrm>
        <a:graphic>
          <a:graphicData uri="http://schemas.openxmlformats.org/presentationml/2006/ole">
            <mc:AlternateContent xmlns:mc="http://schemas.openxmlformats.org/markup-compatibility/2006">
              <mc:Choice xmlns:v="urn:schemas-microsoft-com:vml" Requires="v">
                <p:oleObj name="Equation" r:id="rId4" imgW="1701800" imgH="419100" progId="Equation.3">
                  <p:embed/>
                </p:oleObj>
              </mc:Choice>
              <mc:Fallback>
                <p:oleObj name="Equation" r:id="rId4" imgW="1701800" imgH="4191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336" y="2011680"/>
                        <a:ext cx="3403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878841042"/>
              </p:ext>
            </p:extLst>
          </p:nvPr>
        </p:nvGraphicFramePr>
        <p:xfrm>
          <a:off x="1436914" y="3056709"/>
          <a:ext cx="1371600" cy="482600"/>
        </p:xfrm>
        <a:graphic>
          <a:graphicData uri="http://schemas.openxmlformats.org/presentationml/2006/ole">
            <mc:AlternateContent xmlns:mc="http://schemas.openxmlformats.org/markup-compatibility/2006">
              <mc:Choice xmlns:v="urn:schemas-microsoft-com:vml" Requires="v">
                <p:oleObj name="Equation" r:id="rId6" imgW="685800" imgH="241300" progId="Equation.3">
                  <p:embed/>
                </p:oleObj>
              </mc:Choice>
              <mc:Fallback>
                <p:oleObj name="Equation" r:id="rId6" imgW="685800" imgH="2413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6914" y="3056709"/>
                        <a:ext cx="1371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4183245783"/>
              </p:ext>
            </p:extLst>
          </p:nvPr>
        </p:nvGraphicFramePr>
        <p:xfrm>
          <a:off x="862151" y="5042265"/>
          <a:ext cx="3581400" cy="914400"/>
        </p:xfrm>
        <a:graphic>
          <a:graphicData uri="http://schemas.openxmlformats.org/presentationml/2006/ole">
            <mc:AlternateContent xmlns:mc="http://schemas.openxmlformats.org/markup-compatibility/2006">
              <mc:Choice xmlns:v="urn:schemas-microsoft-com:vml" Requires="v">
                <p:oleObj name="Equation" r:id="rId8" imgW="1790700" imgH="457200" progId="Equation.3">
                  <p:embed/>
                </p:oleObj>
              </mc:Choice>
              <mc:Fallback>
                <p:oleObj name="Equation" r:id="rId8" imgW="1790700" imgH="457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2151" y="5042265"/>
                        <a:ext cx="3581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0509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Information Criterion (BIC)</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a:t>Alternative to AIC, with the same applicability</a:t>
            </a:r>
          </a:p>
          <a:p>
            <a:pPr marL="4689475" indent="0">
              <a:spcBef>
                <a:spcPts val="3000"/>
              </a:spcBef>
              <a:buNone/>
            </a:pPr>
            <a:r>
              <a:rPr lang="en-US" dirty="0"/>
              <a:t>(smaller is better)</a:t>
            </a:r>
          </a:p>
          <a:p>
            <a:pPr marL="0" indent="0">
              <a:spcBef>
                <a:spcPts val="2500"/>
              </a:spcBef>
              <a:buNone/>
            </a:pPr>
            <a:r>
              <a:rPr lang="en-US" dirty="0">
                <a:ea typeface="Times New Roman"/>
              </a:rPr>
              <a:t>Identical to AIC but with </a:t>
            </a:r>
            <a:r>
              <a:rPr lang="en-US" dirty="0">
                <a:latin typeface="Times New Roman"/>
                <a:ea typeface="Times New Roman"/>
              </a:rPr>
              <a:t>2 </a:t>
            </a:r>
            <a:r>
              <a:rPr lang="en-US" dirty="0">
                <a:latin typeface="Times New Roman"/>
                <a:ea typeface="Times New Roman"/>
                <a:cs typeface="Times New Roman"/>
                <a:sym typeface="Symbol"/>
              </a:rPr>
              <a:t></a:t>
            </a:r>
            <a:r>
              <a:rPr lang="en-US" dirty="0">
                <a:latin typeface="Times New Roman"/>
                <a:ea typeface="Times New Roman"/>
              </a:rPr>
              <a:t> </a:t>
            </a:r>
            <a:r>
              <a:rPr lang="en-US" i="1" dirty="0">
                <a:latin typeface="Times New Roman"/>
                <a:ea typeface="Times New Roman"/>
              </a:rPr>
              <a:t>log</a:t>
            </a:r>
            <a:r>
              <a:rPr lang="en-US" dirty="0">
                <a:latin typeface="Times New Roman"/>
                <a:ea typeface="Times New Roman"/>
              </a:rPr>
              <a:t>(</a:t>
            </a:r>
            <a:r>
              <a:rPr lang="en-US" i="1" dirty="0">
                <a:latin typeface="Times New Roman"/>
                <a:ea typeface="Times New Roman"/>
              </a:rPr>
              <a:t>n</a:t>
            </a:r>
            <a:r>
              <a:rPr lang="en-US" dirty="0">
                <a:latin typeface="Times New Roman"/>
                <a:ea typeface="Times New Roman"/>
              </a:rPr>
              <a:t>)</a:t>
            </a:r>
            <a:endParaRPr lang="en-US" dirty="0"/>
          </a:p>
          <a:p>
            <a:pPr marL="0" indent="0">
              <a:spcBef>
                <a:spcPts val="4500"/>
              </a:spcBef>
              <a:buNone/>
            </a:pPr>
            <a:r>
              <a:rPr lang="en-US" dirty="0"/>
              <a:t>Rationale: Choosing the model with smallest BIC is equivalent to choosing the model with the highest posterior model probability (for a uniform prior model probability)</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92401800"/>
              </p:ext>
            </p:extLst>
          </p:nvPr>
        </p:nvGraphicFramePr>
        <p:xfrm>
          <a:off x="1005840" y="1959430"/>
          <a:ext cx="3810000" cy="482600"/>
        </p:xfrm>
        <a:graphic>
          <a:graphicData uri="http://schemas.openxmlformats.org/presentationml/2006/ole">
            <mc:AlternateContent xmlns:mc="http://schemas.openxmlformats.org/markup-compatibility/2006">
              <mc:Choice xmlns:v="urn:schemas-microsoft-com:vml" Requires="v">
                <p:oleObj name="Equation" r:id="rId2" imgW="1905000" imgH="241300" progId="Equation.3">
                  <p:embed/>
                </p:oleObj>
              </mc:Choice>
              <mc:Fallback>
                <p:oleObj name="Equation" r:id="rId2" imgW="1905000" imgH="2413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 y="1959430"/>
                        <a:ext cx="3810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6613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Cross-Validation</a:t>
            </a:r>
          </a:p>
        </p:txBody>
      </p:sp>
      <p:sp>
        <p:nvSpPr>
          <p:cNvPr id="3" name="Content Placeholder 2"/>
          <p:cNvSpPr>
            <a:spLocks noGrp="1"/>
          </p:cNvSpPr>
          <p:nvPr>
            <p:ph idx="1"/>
          </p:nvPr>
        </p:nvSpPr>
        <p:spPr/>
        <p:txBody>
          <a:bodyPr/>
          <a:lstStyle/>
          <a:p>
            <a:r>
              <a:rPr lang="en-US" dirty="0"/>
              <a:t>See handout </a:t>
            </a:r>
            <a:r>
              <a:rPr lang="en-US" b="1" dirty="0"/>
              <a:t>Notes 1a Cross-Validation.pdf</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866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72325"/>
          </a:xfrm>
        </p:spPr>
        <p:txBody>
          <a:bodyPr/>
          <a:lstStyle/>
          <a:p>
            <a:r>
              <a:rPr lang="en-US" dirty="0"/>
              <a:t>R commands for creating indices of partition for K-fold CV</a:t>
            </a:r>
          </a:p>
        </p:txBody>
      </p:sp>
      <p:sp>
        <p:nvSpPr>
          <p:cNvPr id="3" name="Content Placeholder 2"/>
          <p:cNvSpPr>
            <a:spLocks noGrp="1"/>
          </p:cNvSpPr>
          <p:nvPr>
            <p:ph idx="1"/>
          </p:nvPr>
        </p:nvSpPr>
        <p:spPr>
          <a:xfrm>
            <a:off x="457200" y="1567544"/>
            <a:ext cx="8229600" cy="4833256"/>
          </a:xfrm>
        </p:spPr>
        <p:txBody>
          <a:bodyPr/>
          <a:lstStyle/>
          <a:p>
            <a:pPr marL="0" indent="0">
              <a:buNone/>
            </a:pPr>
            <a:r>
              <a:rPr lang="en-US" sz="1600" dirty="0" err="1"/>
              <a:t>CVInd</a:t>
            </a:r>
            <a:r>
              <a:rPr lang="en-US" sz="1600" dirty="0"/>
              <a:t> &lt;- function(</a:t>
            </a:r>
            <a:r>
              <a:rPr lang="en-US" sz="1600" dirty="0" err="1"/>
              <a:t>n,K</a:t>
            </a:r>
            <a:r>
              <a:rPr lang="en-US" sz="1600" dirty="0"/>
              <a:t>) {  #n is sample size; K is number of parts; returns K-length list of indices for each part</a:t>
            </a:r>
          </a:p>
          <a:p>
            <a:pPr marL="0" indent="0">
              <a:buNone/>
            </a:pPr>
            <a:r>
              <a:rPr lang="en-US" sz="1600" dirty="0"/>
              <a:t>   m&lt;-floor(n/K)  #approximate size of each part</a:t>
            </a:r>
          </a:p>
          <a:p>
            <a:pPr marL="0" indent="0">
              <a:buNone/>
            </a:pPr>
            <a:r>
              <a:rPr lang="en-US" sz="1600" dirty="0"/>
              <a:t>   r&lt;-n-m*K  </a:t>
            </a:r>
          </a:p>
          <a:p>
            <a:pPr marL="0" indent="0">
              <a:buNone/>
            </a:pPr>
            <a:r>
              <a:rPr lang="en-US" sz="1600" dirty="0"/>
              <a:t>   I&lt;-sample(</a:t>
            </a:r>
            <a:r>
              <a:rPr lang="en-US" sz="1600" dirty="0" err="1"/>
              <a:t>n,n</a:t>
            </a:r>
            <a:r>
              <a:rPr lang="en-US" sz="1600" dirty="0"/>
              <a:t>)  #random reordering of the indices</a:t>
            </a:r>
          </a:p>
          <a:p>
            <a:pPr marL="0" indent="0">
              <a:buNone/>
            </a:pPr>
            <a:r>
              <a:rPr lang="en-US" sz="1600" dirty="0"/>
              <a:t>   </a:t>
            </a:r>
            <a:r>
              <a:rPr lang="en-US" sz="1600" dirty="0" err="1"/>
              <a:t>Ind</a:t>
            </a:r>
            <a:r>
              <a:rPr lang="en-US" sz="1600" dirty="0"/>
              <a:t>&lt;-list()  #will be list of indices for all K parts</a:t>
            </a:r>
          </a:p>
          <a:p>
            <a:pPr marL="0" indent="0">
              <a:buNone/>
            </a:pPr>
            <a:r>
              <a:rPr lang="en-US" sz="1600" dirty="0"/>
              <a:t>   length(</a:t>
            </a:r>
            <a:r>
              <a:rPr lang="en-US" sz="1600" dirty="0" err="1"/>
              <a:t>Ind</a:t>
            </a:r>
            <a:r>
              <a:rPr lang="en-US" sz="1600" dirty="0"/>
              <a:t>)&lt;-K</a:t>
            </a:r>
          </a:p>
          <a:p>
            <a:pPr marL="0" indent="0">
              <a:buNone/>
            </a:pPr>
            <a:r>
              <a:rPr lang="en-US" sz="1600" dirty="0"/>
              <a:t>   for (k in 1:K) {</a:t>
            </a:r>
          </a:p>
          <a:p>
            <a:pPr marL="0" indent="0">
              <a:buNone/>
            </a:pPr>
            <a:r>
              <a:rPr lang="en-US" sz="1600" dirty="0"/>
              <a:t>      if (k &lt;= r) </a:t>
            </a:r>
            <a:r>
              <a:rPr lang="en-US" sz="1600" dirty="0" err="1"/>
              <a:t>kpart</a:t>
            </a:r>
            <a:r>
              <a:rPr lang="en-US" sz="1600" dirty="0"/>
              <a:t> &lt;- ((m+1)*(k-1)+1):((m+1)*k)  </a:t>
            </a:r>
          </a:p>
          <a:p>
            <a:pPr marL="0" indent="0">
              <a:buNone/>
            </a:pPr>
            <a:r>
              <a:rPr lang="en-US" sz="1600" dirty="0"/>
              <a:t>         else </a:t>
            </a:r>
            <a:r>
              <a:rPr lang="en-US" sz="1600" dirty="0" err="1"/>
              <a:t>kpart</a:t>
            </a:r>
            <a:r>
              <a:rPr lang="en-US" sz="1600" dirty="0"/>
              <a:t>&lt;-((m+1)*</a:t>
            </a:r>
            <a:r>
              <a:rPr lang="en-US" sz="1600" dirty="0" err="1"/>
              <a:t>r+m</a:t>
            </a:r>
            <a:r>
              <a:rPr lang="en-US" sz="1600" dirty="0"/>
              <a:t>*(k-r-1)+1):((m+1)*</a:t>
            </a:r>
            <a:r>
              <a:rPr lang="en-US" sz="1600" dirty="0" err="1"/>
              <a:t>r+m</a:t>
            </a:r>
            <a:r>
              <a:rPr lang="en-US" sz="1600" dirty="0"/>
              <a:t>*(k-r))</a:t>
            </a:r>
          </a:p>
          <a:p>
            <a:pPr marL="0" indent="0">
              <a:buNone/>
            </a:pPr>
            <a:r>
              <a:rPr lang="en-US" sz="1600" dirty="0"/>
              <a:t>      </a:t>
            </a:r>
            <a:r>
              <a:rPr lang="en-US" sz="1600" dirty="0" err="1"/>
              <a:t>Ind</a:t>
            </a:r>
            <a:r>
              <a:rPr lang="en-US" sz="1600" dirty="0"/>
              <a:t>[[k]] &lt;- I[</a:t>
            </a:r>
            <a:r>
              <a:rPr lang="en-US" sz="1600" dirty="0" err="1"/>
              <a:t>kpart</a:t>
            </a:r>
            <a:r>
              <a:rPr lang="en-US" sz="1600" dirty="0"/>
              <a:t>]  #indices for </a:t>
            </a:r>
            <a:r>
              <a:rPr lang="en-US" sz="1600" dirty="0" err="1"/>
              <a:t>kth</a:t>
            </a:r>
            <a:r>
              <a:rPr lang="en-US" sz="1600" dirty="0"/>
              <a:t> part of data</a:t>
            </a:r>
          </a:p>
          <a:p>
            <a:pPr marL="0" indent="0">
              <a:buNone/>
            </a:pPr>
            <a:r>
              <a:rPr lang="en-US" sz="1600" dirty="0"/>
              <a:t>   }</a:t>
            </a:r>
          </a:p>
          <a:p>
            <a:pPr marL="0" indent="0">
              <a:buNone/>
            </a:pPr>
            <a:r>
              <a:rPr lang="en-US" sz="1600" dirty="0"/>
              <a:t>   </a:t>
            </a:r>
            <a:r>
              <a:rPr lang="en-US" sz="1600" dirty="0" err="1"/>
              <a:t>Ind</a:t>
            </a:r>
            <a:endParaRPr lang="en-US" sz="1600" dirty="0"/>
          </a:p>
          <a:p>
            <a:pPr marL="0" indent="0">
              <a:buNone/>
            </a:pPr>
            <a:r>
              <a:rPr lang="en-US" sz="1600" dirty="0"/>
              <a:t>}</a:t>
            </a:r>
          </a:p>
        </p:txBody>
      </p:sp>
    </p:spTree>
    <p:extLst>
      <p:ext uri="{BB962C8B-B14F-4D97-AF65-F5344CB8AC3E}">
        <p14:creationId xmlns:p14="http://schemas.microsoft.com/office/powerpoint/2010/main" val="137875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314423" cy="6858000"/>
          </a:xfrm>
        </p:spPr>
        <p:txBody>
          <a:bodyPr/>
          <a:lstStyle/>
          <a:p>
            <a:pPr marL="0" indent="0">
              <a:buNone/>
            </a:pPr>
            <a:r>
              <a:rPr lang="en-US" sz="1400" dirty="0"/>
              <a:t>&gt; summary(glm1)</a:t>
            </a:r>
          </a:p>
          <a:p>
            <a:pPr marL="0" indent="0">
              <a:buNone/>
            </a:pPr>
            <a:endParaRPr lang="en-US" sz="1400" dirty="0"/>
          </a:p>
          <a:p>
            <a:pPr marL="0" indent="0">
              <a:buNone/>
            </a:pPr>
            <a:r>
              <a:rPr lang="en-US" sz="1400" dirty="0"/>
              <a:t>Call:</a:t>
            </a:r>
          </a:p>
          <a:p>
            <a:pPr marL="282575" indent="-282575">
              <a:buNone/>
            </a:pPr>
            <a:r>
              <a:rPr lang="en-US" sz="1400" dirty="0" err="1"/>
              <a:t>glm</a:t>
            </a:r>
            <a:r>
              <a:rPr lang="en-US" sz="1400" dirty="0"/>
              <a:t>(formula = y ~ ., family = binomial(link = "</a:t>
            </a:r>
            <a:r>
              <a:rPr lang="en-US" sz="1400" dirty="0" err="1"/>
              <a:t>logit</a:t>
            </a:r>
            <a:r>
              <a:rPr lang="en-US" sz="1400" dirty="0"/>
              <a:t>"), data = CAR)</a:t>
            </a:r>
          </a:p>
          <a:p>
            <a:pPr marL="282575" indent="-282575">
              <a:buNone/>
            </a:pPr>
            <a:endParaRPr lang="en-US" sz="1400" dirty="0"/>
          </a:p>
          <a:p>
            <a:pPr marL="282575" indent="-282575">
              <a:buNone/>
            </a:pPr>
            <a:r>
              <a:rPr lang="en-US" sz="1400" dirty="0"/>
              <a:t>Coefficients:</a:t>
            </a:r>
          </a:p>
          <a:p>
            <a:pPr marL="282575" indent="-282575">
              <a:buNone/>
            </a:pPr>
            <a:r>
              <a:rPr lang="en-US" sz="1400" dirty="0"/>
              <a:t>            Estimate Std. Error z value </a:t>
            </a:r>
            <a:r>
              <a:rPr lang="en-US" sz="1400" dirty="0" err="1"/>
              <a:t>Pr</a:t>
            </a:r>
            <a:r>
              <a:rPr lang="en-US" sz="1400" dirty="0"/>
              <a:t>(&gt;|z|)  </a:t>
            </a:r>
          </a:p>
          <a:p>
            <a:pPr marL="282575" indent="-282575">
              <a:buNone/>
            </a:pPr>
            <a:r>
              <a:rPr lang="en-US" sz="1400" dirty="0"/>
              <a:t>(Intercept) -4.73931    2.10195  -2.255   0.0242 *</a:t>
            </a:r>
          </a:p>
          <a:p>
            <a:pPr marL="282575" indent="-282575">
              <a:buNone/>
            </a:pPr>
            <a:r>
              <a:rPr lang="en-US" sz="1400" dirty="0"/>
              <a:t>income       0.06773    0.02806   2.414   0.0158 *</a:t>
            </a:r>
          </a:p>
          <a:p>
            <a:pPr marL="282575" indent="-282575">
              <a:buNone/>
            </a:pPr>
            <a:r>
              <a:rPr lang="en-US" sz="1400" dirty="0" err="1"/>
              <a:t>car_age</a:t>
            </a:r>
            <a:r>
              <a:rPr lang="en-US" sz="1400" dirty="0"/>
              <a:t>      0.59863    0.39007   1.535   0.1249  </a:t>
            </a:r>
          </a:p>
          <a:p>
            <a:pPr marL="282575" indent="-282575">
              <a:buNone/>
            </a:pPr>
            <a:endParaRPr lang="en-US" sz="1400" dirty="0"/>
          </a:p>
          <a:p>
            <a:pPr marL="282575" indent="-282575">
              <a:buNone/>
            </a:pPr>
            <a:r>
              <a:rPr lang="en-US" sz="1400" dirty="0"/>
              <a:t>(Dispersion parameter for binomial family taken to be 1)</a:t>
            </a:r>
          </a:p>
          <a:p>
            <a:pPr marL="282575" indent="-282575">
              <a:buNone/>
            </a:pPr>
            <a:endParaRPr lang="en-US" sz="1400" dirty="0"/>
          </a:p>
          <a:p>
            <a:pPr marL="282575" indent="-282575">
              <a:buNone/>
            </a:pPr>
            <a:r>
              <a:rPr lang="en-US" sz="1400" dirty="0"/>
              <a:t>    Null deviance: 44.987  on 32  degrees of freedom</a:t>
            </a:r>
          </a:p>
          <a:p>
            <a:pPr marL="282575" indent="-282575">
              <a:buNone/>
            </a:pPr>
            <a:r>
              <a:rPr lang="en-US" sz="1400" dirty="0"/>
              <a:t>Residual deviance: 36.690  on 30  degrees of freedom</a:t>
            </a:r>
          </a:p>
          <a:p>
            <a:pPr marL="282575" indent="-282575">
              <a:buNone/>
            </a:pPr>
            <a:r>
              <a:rPr lang="en-US" sz="1400" dirty="0"/>
              <a:t>AIC: 42.69</a:t>
            </a:r>
          </a:p>
          <a:p>
            <a:pPr marL="282575" indent="-282575">
              <a:buNone/>
            </a:pPr>
            <a:endParaRPr lang="en-US" sz="1400" dirty="0"/>
          </a:p>
          <a:p>
            <a:pPr marL="282575" indent="-282575">
              <a:buNone/>
            </a:pPr>
            <a:endParaRPr lang="en-US" sz="1400" dirty="0"/>
          </a:p>
          <a:p>
            <a:pPr marL="282575" indent="-282575">
              <a:buNone/>
            </a:pPr>
            <a:endParaRPr lang="en-US" sz="1400" dirty="0"/>
          </a:p>
          <a:p>
            <a:pPr marL="282575" indent="-282575">
              <a:buNone/>
            </a:pPr>
            <a:endParaRPr lang="en-US" sz="1400" dirty="0"/>
          </a:p>
          <a:p>
            <a:pPr marL="282575" indent="-282575">
              <a:buNone/>
            </a:pPr>
            <a:endParaRPr lang="en-US" sz="1400" dirty="0"/>
          </a:p>
          <a:p>
            <a:pPr marL="282575" indent="-282575">
              <a:buNone/>
            </a:pPr>
            <a:endParaRPr lang="en-US" sz="1400" dirty="0"/>
          </a:p>
          <a:p>
            <a:pPr marL="282575" indent="-282575">
              <a:buNone/>
            </a:pPr>
            <a:endParaRPr lang="en-US" sz="1400" dirty="0"/>
          </a:p>
          <a:p>
            <a:pPr marL="282575" indent="-282575">
              <a:buNone/>
            </a:pPr>
            <a:r>
              <a:rPr lang="en-US" sz="1400" dirty="0"/>
              <a:t>&gt; </a:t>
            </a:r>
            <a:r>
              <a:rPr lang="en-US" sz="1400" dirty="0" err="1"/>
              <a:t>data.frame</a:t>
            </a:r>
            <a:r>
              <a:rPr lang="en-US" sz="1400" dirty="0"/>
              <a:t>(CAR, </a:t>
            </a:r>
            <a:r>
              <a:rPr lang="en-US" sz="1400" dirty="0" err="1"/>
              <a:t>p_hat</a:t>
            </a:r>
            <a:r>
              <a:rPr lang="en-US" sz="1400" dirty="0"/>
              <a:t>=round(p_hat,3))</a:t>
            </a:r>
          </a:p>
        </p:txBody>
      </p:sp>
      <p:sp>
        <p:nvSpPr>
          <p:cNvPr id="4" name="Content Placeholder 2"/>
          <p:cNvSpPr txBox="1">
            <a:spLocks/>
          </p:cNvSpPr>
          <p:nvPr/>
        </p:nvSpPr>
        <p:spPr bwMode="auto">
          <a:xfrm>
            <a:off x="5434885" y="0"/>
            <a:ext cx="3709115" cy="685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100" kern="0" dirty="0"/>
              <a:t>y income </a:t>
            </a:r>
            <a:r>
              <a:rPr lang="en-US" sz="1100" kern="0" dirty="0" err="1"/>
              <a:t>car_age</a:t>
            </a:r>
            <a:r>
              <a:rPr lang="en-US" sz="1100" kern="0" dirty="0"/>
              <a:t> </a:t>
            </a:r>
            <a:r>
              <a:rPr lang="en-US" sz="1100" kern="0" dirty="0" err="1"/>
              <a:t>p_hat</a:t>
            </a:r>
            <a:endParaRPr lang="en-US" sz="1100" kern="0" dirty="0"/>
          </a:p>
          <a:p>
            <a:pPr marL="0" indent="0">
              <a:buFontTx/>
              <a:buNone/>
            </a:pPr>
            <a:r>
              <a:rPr lang="en-US" sz="1100" kern="0" dirty="0"/>
              <a:t>1  0     32       3 0.315</a:t>
            </a:r>
          </a:p>
          <a:p>
            <a:pPr marL="0" indent="0">
              <a:buFontTx/>
              <a:buNone/>
            </a:pPr>
            <a:r>
              <a:rPr lang="en-US" sz="1100" kern="0" dirty="0"/>
              <a:t>2  0     45       2 0.379</a:t>
            </a:r>
          </a:p>
          <a:p>
            <a:pPr marL="0" indent="0">
              <a:buFontTx/>
              <a:buNone/>
            </a:pPr>
            <a:r>
              <a:rPr lang="en-US" sz="1100" kern="0" dirty="0"/>
              <a:t>3  1     60       2 0.628</a:t>
            </a:r>
          </a:p>
          <a:p>
            <a:pPr marL="0" indent="0">
              <a:buFontTx/>
              <a:buNone/>
            </a:pPr>
            <a:r>
              <a:rPr lang="en-US" sz="1100" kern="0" dirty="0"/>
              <a:t>4  0     53       1 0.366</a:t>
            </a:r>
          </a:p>
          <a:p>
            <a:pPr marL="0" indent="0">
              <a:buFontTx/>
              <a:buNone/>
            </a:pPr>
            <a:r>
              <a:rPr lang="en-US" sz="1100" kern="0" dirty="0"/>
              <a:t>5  0     25       4 0.343</a:t>
            </a:r>
          </a:p>
          <a:p>
            <a:pPr marL="0" indent="0">
              <a:buFontTx/>
              <a:buNone/>
            </a:pPr>
            <a:r>
              <a:rPr lang="en-US" sz="1100" kern="0" dirty="0"/>
              <a:t>6  1     68       1 0.614</a:t>
            </a:r>
          </a:p>
          <a:p>
            <a:pPr marL="0" indent="0">
              <a:buFontTx/>
              <a:buNone/>
            </a:pPr>
            <a:r>
              <a:rPr lang="en-US" sz="1100" kern="0" dirty="0"/>
              <a:t>7  1     82       2 0.882</a:t>
            </a:r>
          </a:p>
          <a:p>
            <a:pPr marL="0" indent="0">
              <a:buFontTx/>
              <a:buNone/>
            </a:pPr>
            <a:r>
              <a:rPr lang="en-US" sz="1100" kern="0" dirty="0"/>
              <a:t>8  1     38       5 0.696</a:t>
            </a:r>
          </a:p>
          <a:p>
            <a:pPr marL="0" indent="0">
              <a:buFontTx/>
              <a:buNone/>
            </a:pPr>
            <a:r>
              <a:rPr lang="en-US" sz="1100" kern="0" dirty="0"/>
              <a:t>9  0     67       2 0.730</a:t>
            </a:r>
          </a:p>
          <a:p>
            <a:pPr marL="0" indent="0">
              <a:buFontTx/>
              <a:buNone/>
            </a:pPr>
            <a:r>
              <a:rPr lang="en-US" sz="1100" kern="0" dirty="0"/>
              <a:t>10 1     92       2 0.936</a:t>
            </a:r>
          </a:p>
          <a:p>
            <a:pPr marL="0" indent="0">
              <a:buFontTx/>
              <a:buNone/>
            </a:pPr>
            <a:r>
              <a:rPr lang="en-US" sz="1100" kern="0" dirty="0"/>
              <a:t>11 1     72       3 0.874</a:t>
            </a:r>
          </a:p>
          <a:p>
            <a:pPr marL="0" indent="0">
              <a:buFontTx/>
              <a:buNone/>
            </a:pPr>
            <a:r>
              <a:rPr lang="en-US" sz="1100" kern="0" dirty="0"/>
              <a:t>12 0     21       5 0.420</a:t>
            </a:r>
          </a:p>
          <a:p>
            <a:pPr marL="0" indent="0">
              <a:buFontTx/>
              <a:buNone/>
            </a:pPr>
            <a:r>
              <a:rPr lang="en-US" sz="1100" kern="0" dirty="0"/>
              <a:t>13 0     26       3 0.235</a:t>
            </a:r>
          </a:p>
          <a:p>
            <a:pPr marL="0" indent="0">
              <a:buFontTx/>
              <a:buNone/>
            </a:pPr>
            <a:r>
              <a:rPr lang="en-US" sz="1100" kern="0" dirty="0"/>
              <a:t>14 1     40       4 0.590</a:t>
            </a:r>
          </a:p>
          <a:p>
            <a:pPr marL="0" indent="0">
              <a:buFontTx/>
              <a:buNone/>
            </a:pPr>
            <a:r>
              <a:rPr lang="en-US" sz="1100" kern="0" dirty="0"/>
              <a:t>15 0     33       3 0.330</a:t>
            </a:r>
          </a:p>
          <a:p>
            <a:pPr marL="0" indent="0">
              <a:buFontTx/>
              <a:buNone/>
            </a:pPr>
            <a:r>
              <a:rPr lang="en-US" sz="1100" kern="0" dirty="0"/>
              <a:t>16 0     45       1 0.251</a:t>
            </a:r>
          </a:p>
          <a:p>
            <a:pPr marL="0" indent="0">
              <a:buFontTx/>
              <a:buNone/>
            </a:pPr>
            <a:r>
              <a:rPr lang="en-US" sz="1100" kern="0" dirty="0"/>
              <a:t>17 1     61       2 0.643</a:t>
            </a:r>
          </a:p>
          <a:p>
            <a:pPr marL="0" indent="0">
              <a:buFontTx/>
              <a:buNone/>
            </a:pPr>
            <a:r>
              <a:rPr lang="en-US" sz="1100" kern="0" dirty="0"/>
              <a:t>18 0     16       3 0.135</a:t>
            </a:r>
          </a:p>
          <a:p>
            <a:pPr marL="0" indent="0">
              <a:buFontTx/>
              <a:buNone/>
            </a:pPr>
            <a:r>
              <a:rPr lang="en-US" sz="1100" kern="0" dirty="0"/>
              <a:t>19 1     18       4 0.245</a:t>
            </a:r>
          </a:p>
          <a:p>
            <a:pPr marL="0" indent="0">
              <a:buFontTx/>
              <a:buNone/>
            </a:pPr>
            <a:r>
              <a:rPr lang="en-US" sz="1100" kern="0" dirty="0"/>
              <a:t>20 0     22       6 0.585</a:t>
            </a:r>
          </a:p>
          <a:p>
            <a:pPr marL="0" indent="0">
              <a:buFontTx/>
              <a:buNone/>
            </a:pPr>
            <a:r>
              <a:rPr lang="en-US" sz="1100" kern="0" dirty="0"/>
              <a:t>21 0     27       3 0.247</a:t>
            </a:r>
          </a:p>
          <a:p>
            <a:pPr marL="0" indent="0">
              <a:buFontTx/>
              <a:buNone/>
            </a:pPr>
            <a:r>
              <a:rPr lang="en-US" sz="1100" kern="0" dirty="0"/>
              <a:t>22 1     35       3 0.361</a:t>
            </a:r>
          </a:p>
          <a:p>
            <a:pPr marL="0" indent="0">
              <a:buFontTx/>
              <a:buNone/>
            </a:pPr>
            <a:r>
              <a:rPr lang="en-US" sz="1100" kern="0" dirty="0"/>
              <a:t>23 1     40       3 0.442</a:t>
            </a:r>
          </a:p>
          <a:p>
            <a:pPr marL="0" indent="0">
              <a:buFontTx/>
              <a:buNone/>
            </a:pPr>
            <a:r>
              <a:rPr lang="en-US" sz="1100" kern="0" dirty="0"/>
              <a:t>24 0     10       4 0.159</a:t>
            </a:r>
          </a:p>
          <a:p>
            <a:pPr marL="0" indent="0">
              <a:buFontTx/>
              <a:buNone/>
            </a:pPr>
            <a:r>
              <a:rPr lang="en-US" sz="1100" kern="0" dirty="0"/>
              <a:t>25 0     24       3 0.211</a:t>
            </a:r>
          </a:p>
          <a:p>
            <a:pPr marL="0" indent="0">
              <a:buFontTx/>
              <a:buNone/>
            </a:pPr>
            <a:r>
              <a:rPr lang="en-US" sz="1100" kern="0" dirty="0"/>
              <a:t>26 1     15       4 0.209</a:t>
            </a:r>
          </a:p>
          <a:p>
            <a:pPr marL="0" indent="0">
              <a:buFontTx/>
              <a:buNone/>
            </a:pPr>
            <a:r>
              <a:rPr lang="en-US" sz="1100" kern="0" dirty="0"/>
              <a:t>27 0     23       3 0.200</a:t>
            </a:r>
          </a:p>
          <a:p>
            <a:pPr marL="0" indent="0">
              <a:buFontTx/>
              <a:buNone/>
            </a:pPr>
            <a:r>
              <a:rPr lang="en-US" sz="1100" kern="0" dirty="0"/>
              <a:t>28 0     19       5 0.387</a:t>
            </a:r>
          </a:p>
          <a:p>
            <a:pPr marL="0" indent="0">
              <a:buFontTx/>
              <a:buNone/>
            </a:pPr>
            <a:r>
              <a:rPr lang="en-US" sz="1100" kern="0" dirty="0"/>
              <a:t>29 1     22       2 0.114</a:t>
            </a:r>
          </a:p>
          <a:p>
            <a:pPr marL="0" indent="0">
              <a:buFontTx/>
              <a:buNone/>
            </a:pPr>
            <a:r>
              <a:rPr lang="en-US" sz="1100" kern="0" dirty="0"/>
              <a:t>30 0     61       2 0.643</a:t>
            </a:r>
          </a:p>
          <a:p>
            <a:pPr marL="0" indent="0">
              <a:buFontTx/>
              <a:buNone/>
            </a:pPr>
            <a:r>
              <a:rPr lang="en-US" sz="1100" kern="0" dirty="0"/>
              <a:t>31 0     21       3 0.179</a:t>
            </a:r>
          </a:p>
          <a:p>
            <a:pPr marL="0" indent="0">
              <a:buFontTx/>
              <a:buNone/>
            </a:pPr>
            <a:r>
              <a:rPr lang="en-US" sz="1100" kern="0" dirty="0"/>
              <a:t>32 1     32       5 0.604</a:t>
            </a:r>
          </a:p>
          <a:p>
            <a:pPr marL="0" indent="0">
              <a:buFontTx/>
              <a:buNone/>
            </a:pPr>
            <a:r>
              <a:rPr lang="en-US" sz="1100" kern="0" dirty="0"/>
              <a:t>33 0     17       1 0.048</a:t>
            </a:r>
          </a:p>
        </p:txBody>
      </p:sp>
    </p:spTree>
    <p:extLst>
      <p:ext uri="{BB962C8B-B14F-4D97-AF65-F5344CB8AC3E}">
        <p14:creationId xmlns:p14="http://schemas.microsoft.com/office/powerpoint/2010/main" val="3593089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Shell for running multiple random replicates of CV</a:t>
            </a:r>
          </a:p>
        </p:txBody>
      </p:sp>
      <p:sp>
        <p:nvSpPr>
          <p:cNvPr id="3" name="Content Placeholder 2"/>
          <p:cNvSpPr>
            <a:spLocks noGrp="1"/>
          </p:cNvSpPr>
          <p:nvPr>
            <p:ph idx="1"/>
          </p:nvPr>
        </p:nvSpPr>
        <p:spPr/>
        <p:txBody>
          <a:bodyPr/>
          <a:lstStyle/>
          <a:p>
            <a:pPr marL="457200" indent="-457200">
              <a:buNone/>
            </a:pPr>
            <a:r>
              <a:rPr lang="en-US" sz="1200" dirty="0" err="1"/>
              <a:t>Nrep</a:t>
            </a:r>
            <a:r>
              <a:rPr lang="en-US" sz="1200" dirty="0"/>
              <a:t>&lt;-20 #number of replicates of CV</a:t>
            </a:r>
          </a:p>
          <a:p>
            <a:pPr marL="457200" indent="-457200">
              <a:buNone/>
            </a:pPr>
            <a:r>
              <a:rPr lang="en-US" sz="1200" dirty="0"/>
              <a:t>K&lt;-10  #K-fold CV on each replicate</a:t>
            </a:r>
          </a:p>
          <a:p>
            <a:pPr marL="457200" indent="-457200">
              <a:buNone/>
            </a:pPr>
            <a:r>
              <a:rPr lang="en-US" sz="1200" dirty="0" err="1"/>
              <a:t>n.models</a:t>
            </a:r>
            <a:r>
              <a:rPr lang="en-US" sz="1200" dirty="0"/>
              <a:t> = 3 #number of different models to fit and compare</a:t>
            </a:r>
          </a:p>
          <a:p>
            <a:pPr marL="457200" indent="-457200">
              <a:buNone/>
            </a:pPr>
            <a:r>
              <a:rPr lang="en-US" sz="1200" dirty="0"/>
              <a:t>n=</a:t>
            </a:r>
            <a:r>
              <a:rPr lang="en-US" sz="1200" dirty="0" err="1"/>
              <a:t>nrow</a:t>
            </a:r>
            <a:r>
              <a:rPr lang="en-US" sz="1200" dirty="0"/>
              <a:t>(MLC)</a:t>
            </a:r>
          </a:p>
          <a:p>
            <a:pPr marL="457200" indent="-457200">
              <a:buNone/>
            </a:pPr>
            <a:r>
              <a:rPr lang="en-US" sz="1200" dirty="0"/>
              <a:t>y&lt;-</a:t>
            </a:r>
            <a:r>
              <a:rPr lang="en-US" sz="1200" dirty="0" err="1"/>
              <a:t>MLC$Efficiency</a:t>
            </a:r>
            <a:endParaRPr lang="en-US" sz="1200" dirty="0"/>
          </a:p>
          <a:p>
            <a:pPr marL="457200" indent="-457200">
              <a:buNone/>
            </a:pPr>
            <a:r>
              <a:rPr lang="en-US" sz="1200" dirty="0" err="1"/>
              <a:t>yhat</a:t>
            </a:r>
            <a:r>
              <a:rPr lang="en-US" sz="1200" dirty="0"/>
              <a:t>=matrix(0,n,n.models)</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out&lt;-lm(</a:t>
            </a:r>
            <a:r>
              <a:rPr lang="en-US" sz="1200" dirty="0" err="1"/>
              <a:t>Efficiency~.,MLC</a:t>
            </a:r>
            <a:r>
              <a:rPr lang="en-US" sz="1200" dirty="0"/>
              <a:t>[-</a:t>
            </a:r>
            <a:r>
              <a:rPr lang="en-US" sz="1200" dirty="0" err="1"/>
              <a:t>Ind</a:t>
            </a:r>
            <a:r>
              <a:rPr lang="en-US" sz="1200" dirty="0"/>
              <a:t>[[k]],]) #the first model to compare</a:t>
            </a:r>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a:t>as.numeric</a:t>
            </a:r>
            <a:r>
              <a:rPr lang="en-US" sz="1200" dirty="0"/>
              <a:t>(predict(</a:t>
            </a:r>
            <a:r>
              <a:rPr lang="en-US" sz="1200" dirty="0" err="1"/>
              <a:t>out,MLC</a:t>
            </a:r>
            <a:r>
              <a:rPr lang="en-US" sz="1200" dirty="0"/>
              <a:t>[</a:t>
            </a:r>
            <a:r>
              <a:rPr lang="en-US" sz="1200" dirty="0" err="1"/>
              <a:t>Ind</a:t>
            </a:r>
            <a:r>
              <a:rPr lang="en-US" sz="1200" dirty="0"/>
              <a:t>[[k]],]))</a:t>
            </a:r>
          </a:p>
          <a:p>
            <a:pPr marL="457200" indent="-457200">
              <a:buNone/>
            </a:pPr>
            <a:r>
              <a:rPr lang="en-US" sz="1200" dirty="0"/>
              <a:t>     out&lt;-lm(Efficiency ~ . - </a:t>
            </a:r>
            <a:r>
              <a:rPr lang="en-US" sz="1200" dirty="0" err="1"/>
              <a:t>Location,MLC</a:t>
            </a:r>
            <a:r>
              <a:rPr lang="en-US" sz="1200" dirty="0"/>
              <a:t>[-</a:t>
            </a:r>
            <a:r>
              <a:rPr lang="en-US" sz="1200" dirty="0" err="1"/>
              <a:t>Ind</a:t>
            </a:r>
            <a:r>
              <a:rPr lang="en-US" sz="1200" dirty="0"/>
              <a:t>[[k]],])  #the second model to compare</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a:t>as.numeric</a:t>
            </a:r>
            <a:r>
              <a:rPr lang="en-US" sz="1200" dirty="0"/>
              <a:t>(predict(</a:t>
            </a:r>
            <a:r>
              <a:rPr lang="en-US" sz="1200" dirty="0" err="1"/>
              <a:t>out,MLC</a:t>
            </a:r>
            <a:r>
              <a:rPr lang="en-US" sz="1200" dirty="0"/>
              <a:t>[</a:t>
            </a:r>
            <a:r>
              <a:rPr lang="en-US" sz="1200" dirty="0" err="1"/>
              <a:t>Ind</a:t>
            </a:r>
            <a:r>
              <a:rPr lang="en-US" sz="1200" dirty="0"/>
              <a:t>[[k]],]))</a:t>
            </a:r>
          </a:p>
          <a:p>
            <a:pPr marL="457200" indent="-457200">
              <a:buNone/>
            </a:pPr>
            <a:r>
              <a:rPr lang="en-US" sz="1200" dirty="0"/>
              <a:t>     out&lt;-lm(Efficiency ~ .^2, MLC[-</a:t>
            </a:r>
            <a:r>
              <a:rPr lang="en-US" sz="1200" dirty="0" err="1"/>
              <a:t>Ind</a:t>
            </a:r>
            <a:r>
              <a:rPr lang="en-US" sz="1200" dirty="0"/>
              <a:t>[[k]],])  #the third model to compare</a:t>
            </a:r>
          </a:p>
          <a:p>
            <a:pPr marL="457200" indent="-457200">
              <a:buNone/>
            </a:pPr>
            <a:r>
              <a:rPr lang="en-US" sz="1200" dirty="0"/>
              <a:t>     </a:t>
            </a:r>
            <a:r>
              <a:rPr lang="en-US" sz="1200" dirty="0" err="1"/>
              <a:t>yhat</a:t>
            </a:r>
            <a:r>
              <a:rPr lang="en-US" sz="1200" dirty="0"/>
              <a:t>[</a:t>
            </a:r>
            <a:r>
              <a:rPr lang="en-US" sz="1200" dirty="0" err="1"/>
              <a:t>Ind</a:t>
            </a:r>
            <a:r>
              <a:rPr lang="en-US" sz="1200" dirty="0"/>
              <a:t>[[k]],3]&lt;-</a:t>
            </a:r>
            <a:r>
              <a:rPr lang="en-US" sz="1200" dirty="0" err="1"/>
              <a:t>as.numeric</a:t>
            </a:r>
            <a:r>
              <a:rPr lang="en-US" sz="1200" dirty="0"/>
              <a:t>(predict(</a:t>
            </a:r>
            <a:r>
              <a:rPr lang="en-US" sz="1200" dirty="0" err="1"/>
              <a:t>out,MLC</a:t>
            </a:r>
            <a:r>
              <a:rPr lang="en-US" sz="1200" dirty="0"/>
              <a:t>[</a:t>
            </a:r>
            <a:r>
              <a:rPr lang="en-US" sz="1200" dirty="0" err="1"/>
              <a:t>Ind</a:t>
            </a:r>
            <a:r>
              <a:rPr lang="en-US" sz="1200" dirty="0"/>
              <a:t>[[k]],]))</a:t>
            </a:r>
          </a:p>
          <a:p>
            <a:pPr marL="457200" indent="-457200">
              <a:buNone/>
            </a:pPr>
            <a:r>
              <a:rPr lang="en-US" sz="1200" dirty="0"/>
              <a:t>  }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a:t>MSE</a:t>
            </a:r>
          </a:p>
          <a:p>
            <a:pPr marL="457200" indent="-457200">
              <a:buNone/>
            </a:pPr>
            <a:r>
              <a:rPr lang="en-US" sz="1200" dirty="0" err="1"/>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8128943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preceding for K-fold CV for Manu. Learning Curve Data</a:t>
            </a:r>
          </a:p>
        </p:txBody>
      </p:sp>
      <p:sp>
        <p:nvSpPr>
          <p:cNvPr id="3" name="Content Placeholder 2"/>
          <p:cNvSpPr>
            <a:spLocks noGrp="1"/>
          </p:cNvSpPr>
          <p:nvPr>
            <p:ph idx="1"/>
          </p:nvPr>
        </p:nvSpPr>
        <p:spPr/>
        <p:txBody>
          <a:bodyPr/>
          <a:lstStyle/>
          <a:p>
            <a:pPr marL="457200" indent="-457200">
              <a:buNone/>
            </a:pPr>
            <a:r>
              <a:rPr lang="en-US" sz="1200" dirty="0" err="1"/>
              <a:t>Nrep</a:t>
            </a:r>
            <a:r>
              <a:rPr lang="en-US" sz="1200" dirty="0"/>
              <a:t>&lt;-20 #number of replicates of CV</a:t>
            </a:r>
          </a:p>
          <a:p>
            <a:pPr marL="457200" indent="-457200">
              <a:buNone/>
            </a:pPr>
            <a:r>
              <a:rPr lang="en-US" sz="1200" dirty="0"/>
              <a:t>K&lt;-10  #K-fold CV on each replicate</a:t>
            </a:r>
          </a:p>
          <a:p>
            <a:pPr marL="457200" indent="-457200">
              <a:buNone/>
            </a:pPr>
            <a:r>
              <a:rPr lang="en-US" sz="1200" dirty="0" err="1"/>
              <a:t>n.models</a:t>
            </a:r>
            <a:r>
              <a:rPr lang="en-US" sz="1200" dirty="0"/>
              <a:t> = 2 #number of different models to fit and compare</a:t>
            </a:r>
          </a:p>
          <a:p>
            <a:pPr marL="457200" indent="-457200">
              <a:buNone/>
            </a:pPr>
            <a:r>
              <a:rPr lang="en-US" sz="1200" dirty="0"/>
              <a:t>FitFun1 &lt;- function(x1,x2,p) p[1]+p[2]*x1+p[4]*</a:t>
            </a:r>
            <a:r>
              <a:rPr lang="en-US" sz="1200" dirty="0" err="1"/>
              <a:t>exp</a:t>
            </a:r>
            <a:r>
              <a:rPr lang="en-US" sz="1200" dirty="0"/>
              <a:t>(p[3]*x2)</a:t>
            </a:r>
          </a:p>
          <a:p>
            <a:pPr marL="457200" indent="-457200">
              <a:buNone/>
            </a:pPr>
            <a:r>
              <a:rPr lang="en-US" sz="1200" dirty="0"/>
              <a:t>FitFun2 &lt;- function(x1,x2,p) p[1]+p[3]*</a:t>
            </a:r>
            <a:r>
              <a:rPr lang="en-US" sz="1200" dirty="0" err="1"/>
              <a:t>exp</a:t>
            </a:r>
            <a:r>
              <a:rPr lang="en-US" sz="1200" dirty="0"/>
              <a:t>(p[2]*x2)</a:t>
            </a:r>
          </a:p>
          <a:p>
            <a:pPr marL="457200" indent="-457200">
              <a:buNone/>
            </a:pPr>
            <a:r>
              <a:rPr lang="en-US" sz="1200" dirty="0"/>
              <a:t>n=</a:t>
            </a:r>
            <a:r>
              <a:rPr lang="en-US" sz="1200" dirty="0" err="1"/>
              <a:t>nrow</a:t>
            </a:r>
            <a:r>
              <a:rPr lang="en-US" sz="1200" dirty="0"/>
              <a:t>(MLC)</a:t>
            </a:r>
          </a:p>
          <a:p>
            <a:pPr marL="457200" indent="-457200">
              <a:buNone/>
            </a:pPr>
            <a:r>
              <a:rPr lang="en-US" sz="1200" dirty="0"/>
              <a:t>y&lt;-</a:t>
            </a:r>
            <a:r>
              <a:rPr lang="en-US" sz="1200" dirty="0" err="1"/>
              <a:t>MLC$Efficiency</a:t>
            </a:r>
            <a:endParaRPr lang="en-US" sz="1200" dirty="0"/>
          </a:p>
          <a:p>
            <a:pPr marL="457200" indent="-457200">
              <a:buNone/>
            </a:pPr>
            <a:r>
              <a:rPr lang="en-US" sz="1200" dirty="0" err="1"/>
              <a:t>yhat</a:t>
            </a:r>
            <a:r>
              <a:rPr lang="en-US" sz="1200" dirty="0"/>
              <a:t>=matrix(0,n,n.models)</a:t>
            </a:r>
          </a:p>
          <a:p>
            <a:pPr marL="457200" indent="-457200">
              <a:buNone/>
            </a:pPr>
            <a:r>
              <a:rPr lang="en-US" sz="1200" dirty="0"/>
              <a:t>MSE&lt;-matrix(0,Nrep,n.models)</a:t>
            </a:r>
          </a:p>
          <a:p>
            <a:pPr marL="457200" indent="-457200">
              <a:buNone/>
            </a:pPr>
            <a:r>
              <a:rPr lang="en-US" sz="1200" dirty="0"/>
              <a:t>for (j in 1:Nrep) {</a:t>
            </a:r>
          </a:p>
          <a:p>
            <a:pPr marL="457200" indent="-457200">
              <a:buNone/>
            </a:pPr>
            <a:r>
              <a:rPr lang="en-US" sz="1200" dirty="0"/>
              <a:t>  </a:t>
            </a:r>
            <a:r>
              <a:rPr lang="en-US" sz="1200" dirty="0" err="1"/>
              <a:t>Ind</a:t>
            </a:r>
            <a:r>
              <a:rPr lang="en-US" sz="1200" dirty="0"/>
              <a:t>&lt;-</a:t>
            </a:r>
            <a:r>
              <a:rPr lang="en-US" sz="1200" dirty="0" err="1"/>
              <a:t>CVInd</a:t>
            </a:r>
            <a:r>
              <a:rPr lang="en-US" sz="1200" dirty="0"/>
              <a:t>(</a:t>
            </a:r>
            <a:r>
              <a:rPr lang="en-US" sz="1200" dirty="0" err="1"/>
              <a:t>n,K</a:t>
            </a:r>
            <a:r>
              <a:rPr lang="en-US" sz="1200" dirty="0"/>
              <a:t>)</a:t>
            </a:r>
          </a:p>
          <a:p>
            <a:pPr marL="457200" indent="-457200">
              <a:buNone/>
            </a:pPr>
            <a:r>
              <a:rPr lang="en-US" sz="1200" dirty="0"/>
              <a:t>  for (k in 1:K) {</a:t>
            </a:r>
          </a:p>
          <a:p>
            <a:pPr marL="457200" indent="-457200">
              <a:buNone/>
            </a:pPr>
            <a:r>
              <a:rPr lang="en-US" sz="1200" dirty="0"/>
              <a:t>     out&lt;-</a:t>
            </a:r>
            <a:r>
              <a:rPr lang="en-US" sz="1200" dirty="0" err="1"/>
              <a:t>nls</a:t>
            </a:r>
            <a:r>
              <a:rPr lang="en-US" sz="1200" dirty="0"/>
              <a:t>(Efficiency~FitFun1(</a:t>
            </a:r>
            <a:r>
              <a:rPr lang="en-US" sz="1200" dirty="0" err="1"/>
              <a:t>Location,Week,p</a:t>
            </a:r>
            <a:r>
              <a:rPr lang="en-US" sz="1200" dirty="0"/>
              <a:t>),data=MLC[-</a:t>
            </a:r>
            <a:r>
              <a:rPr lang="en-US" sz="1200" dirty="0" err="1"/>
              <a:t>Ind</a:t>
            </a:r>
            <a:r>
              <a:rPr lang="en-US" sz="1200" dirty="0"/>
              <a:t>[[k]],],start=list(p=c(1,-.05,-.15,-.55)))</a:t>
            </a:r>
          </a:p>
          <a:p>
            <a:pPr marL="457200" indent="-457200">
              <a:buNone/>
            </a:pPr>
            <a:r>
              <a:rPr lang="en-US" sz="1200" dirty="0"/>
              <a:t>     </a:t>
            </a:r>
            <a:r>
              <a:rPr lang="en-US" sz="1200" dirty="0" err="1"/>
              <a:t>yhat</a:t>
            </a:r>
            <a:r>
              <a:rPr lang="en-US" sz="1200" dirty="0"/>
              <a:t>[</a:t>
            </a:r>
            <a:r>
              <a:rPr lang="en-US" sz="1200" dirty="0" err="1"/>
              <a:t>Ind</a:t>
            </a:r>
            <a:r>
              <a:rPr lang="en-US" sz="1200" dirty="0"/>
              <a:t>[[k]],1]&lt;-</a:t>
            </a:r>
            <a:r>
              <a:rPr lang="en-US" sz="1200" dirty="0" err="1"/>
              <a:t>as.numeric</a:t>
            </a:r>
            <a:r>
              <a:rPr lang="en-US" sz="1200" dirty="0"/>
              <a:t>(predict(</a:t>
            </a:r>
            <a:r>
              <a:rPr lang="en-US" sz="1200" dirty="0" err="1"/>
              <a:t>out,MLC</a:t>
            </a:r>
            <a:r>
              <a:rPr lang="en-US" sz="1200" dirty="0"/>
              <a:t>[</a:t>
            </a:r>
            <a:r>
              <a:rPr lang="en-US" sz="1200" dirty="0" err="1"/>
              <a:t>Ind</a:t>
            </a:r>
            <a:r>
              <a:rPr lang="en-US" sz="1200" dirty="0"/>
              <a:t>[[k]],]))</a:t>
            </a:r>
          </a:p>
          <a:p>
            <a:pPr marL="457200" indent="-457200">
              <a:buNone/>
            </a:pPr>
            <a:r>
              <a:rPr lang="en-US" sz="1200" dirty="0"/>
              <a:t>     out&lt;-</a:t>
            </a:r>
            <a:r>
              <a:rPr lang="en-US" sz="1200" dirty="0" err="1"/>
              <a:t>nls</a:t>
            </a:r>
            <a:r>
              <a:rPr lang="en-US" sz="1200" dirty="0"/>
              <a:t>(Efficiency~FitFun2(</a:t>
            </a:r>
            <a:r>
              <a:rPr lang="en-US" sz="1200" dirty="0" err="1"/>
              <a:t>Location,Week,p</a:t>
            </a:r>
            <a:r>
              <a:rPr lang="en-US" sz="1200" dirty="0"/>
              <a:t>),data=MLC[-</a:t>
            </a:r>
            <a:r>
              <a:rPr lang="en-US" sz="1200" dirty="0" err="1"/>
              <a:t>Ind</a:t>
            </a:r>
            <a:r>
              <a:rPr lang="en-US" sz="1200" dirty="0"/>
              <a:t>[[k]],],start=list(p=c(1,-.15,-.55)))</a:t>
            </a:r>
          </a:p>
          <a:p>
            <a:pPr marL="457200" indent="-457200">
              <a:buNone/>
            </a:pPr>
            <a:r>
              <a:rPr lang="en-US" sz="1200" dirty="0"/>
              <a:t>     </a:t>
            </a:r>
            <a:r>
              <a:rPr lang="en-US" sz="1200" dirty="0" err="1"/>
              <a:t>yhat</a:t>
            </a:r>
            <a:r>
              <a:rPr lang="en-US" sz="1200" dirty="0"/>
              <a:t>[</a:t>
            </a:r>
            <a:r>
              <a:rPr lang="en-US" sz="1200" dirty="0" err="1"/>
              <a:t>Ind</a:t>
            </a:r>
            <a:r>
              <a:rPr lang="en-US" sz="1200" dirty="0"/>
              <a:t>[[k]],2]&lt;-</a:t>
            </a:r>
            <a:r>
              <a:rPr lang="en-US" sz="1200" dirty="0" err="1"/>
              <a:t>as.numeric</a:t>
            </a:r>
            <a:r>
              <a:rPr lang="en-US" sz="1200" dirty="0"/>
              <a:t>(predict(</a:t>
            </a:r>
            <a:r>
              <a:rPr lang="en-US" sz="1200" dirty="0" err="1"/>
              <a:t>out,MLC</a:t>
            </a:r>
            <a:r>
              <a:rPr lang="en-US" sz="1200" dirty="0"/>
              <a:t>[</a:t>
            </a:r>
            <a:r>
              <a:rPr lang="en-US" sz="1200" dirty="0" err="1"/>
              <a:t>Ind</a:t>
            </a:r>
            <a:r>
              <a:rPr lang="en-US" sz="1200" dirty="0"/>
              <a:t>[[k]],]))</a:t>
            </a:r>
          </a:p>
          <a:p>
            <a:pPr marL="457200" indent="-457200">
              <a:buNone/>
            </a:pPr>
            <a:r>
              <a:rPr lang="en-US" sz="1200" dirty="0"/>
              <a:t>  } #end of k loop</a:t>
            </a:r>
          </a:p>
          <a:p>
            <a:pPr marL="457200" indent="-457200">
              <a:buNone/>
            </a:pPr>
            <a:r>
              <a:rPr lang="en-US" sz="1200" dirty="0"/>
              <a:t>  MSE[j,]=apply(yhat,2,function(x) sum((y-x)^2))/n</a:t>
            </a:r>
          </a:p>
          <a:p>
            <a:pPr marL="457200" indent="-457200">
              <a:buNone/>
            </a:pPr>
            <a:r>
              <a:rPr lang="en-US" sz="1200" dirty="0"/>
              <a:t>} #end of j loop</a:t>
            </a:r>
          </a:p>
          <a:p>
            <a:pPr marL="457200" indent="-457200">
              <a:buNone/>
            </a:pPr>
            <a:r>
              <a:rPr lang="en-US" sz="1200" dirty="0"/>
              <a:t>MSE</a:t>
            </a:r>
          </a:p>
          <a:p>
            <a:pPr marL="457200" indent="-457200">
              <a:buNone/>
            </a:pPr>
            <a:r>
              <a:rPr lang="en-US" sz="1200" dirty="0" err="1"/>
              <a:t>MSEAve</a:t>
            </a:r>
            <a:r>
              <a:rPr lang="en-US" sz="1200" dirty="0"/>
              <a:t>&lt;- apply(MSE,2,mean); </a:t>
            </a:r>
            <a:r>
              <a:rPr lang="en-US" sz="1200" dirty="0" err="1"/>
              <a:t>MSEAve</a:t>
            </a:r>
            <a:r>
              <a:rPr lang="en-US" sz="1200" dirty="0"/>
              <a:t> #averaged mean square CV error</a:t>
            </a:r>
          </a:p>
          <a:p>
            <a:pPr marL="457200" indent="-457200">
              <a:buNone/>
            </a:pPr>
            <a:r>
              <a:rPr lang="en-US" sz="1200" dirty="0" err="1"/>
              <a:t>MSEsd</a:t>
            </a:r>
            <a:r>
              <a:rPr lang="en-US" sz="1200" dirty="0"/>
              <a:t> &lt;- apply(MSE,2,sd); </a:t>
            </a:r>
            <a:r>
              <a:rPr lang="en-US" sz="1200" dirty="0" err="1"/>
              <a:t>MSEsd</a:t>
            </a:r>
            <a:r>
              <a:rPr lang="en-US" sz="1200" dirty="0"/>
              <a:t>   #SD of mean square CV error</a:t>
            </a:r>
          </a:p>
          <a:p>
            <a:pPr marL="457200" indent="-457200">
              <a:buNone/>
            </a:pPr>
            <a:r>
              <a:rPr lang="en-US" sz="1200" dirty="0"/>
              <a:t>r2&lt;-1-MSEAve/</a:t>
            </a:r>
            <a:r>
              <a:rPr lang="en-US" sz="1200" dirty="0" err="1"/>
              <a:t>var</a:t>
            </a:r>
            <a:r>
              <a:rPr lang="en-US" sz="1200" dirty="0"/>
              <a:t>(y); r2  #CV r^2</a:t>
            </a:r>
          </a:p>
        </p:txBody>
      </p:sp>
    </p:spTree>
    <p:extLst>
      <p:ext uri="{BB962C8B-B14F-4D97-AF65-F5344CB8AC3E}">
        <p14:creationId xmlns:p14="http://schemas.microsoft.com/office/powerpoint/2010/main" val="28183664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2460"/>
          </a:xfrm>
        </p:spPr>
        <p:txBody>
          <a:bodyPr/>
          <a:lstStyle/>
          <a:p>
            <a:r>
              <a:rPr lang="en-US" dirty="0"/>
              <a:t>R commands for AIC and CV for a logistic regression model for the car purchase data</a:t>
            </a:r>
          </a:p>
        </p:txBody>
      </p:sp>
      <p:sp>
        <p:nvSpPr>
          <p:cNvPr id="3" name="Content Placeholder 2"/>
          <p:cNvSpPr>
            <a:spLocks noGrp="1"/>
          </p:cNvSpPr>
          <p:nvPr>
            <p:ph idx="1"/>
          </p:nvPr>
        </p:nvSpPr>
        <p:spPr>
          <a:xfrm>
            <a:off x="457200" y="1162595"/>
            <a:ext cx="8229600" cy="5238206"/>
          </a:xfrm>
        </p:spPr>
        <p:txBody>
          <a:bodyPr/>
          <a:lstStyle/>
          <a:p>
            <a:pPr marL="461963" indent="-461963">
              <a:buNone/>
            </a:pPr>
            <a:r>
              <a:rPr lang="en-US" sz="1600" dirty="0"/>
              <a:t>library(boot)</a:t>
            </a:r>
          </a:p>
          <a:p>
            <a:pPr marL="461963" indent="-461963">
              <a:buNone/>
            </a:pPr>
            <a:r>
              <a:rPr lang="en-US" sz="1600" dirty="0"/>
              <a:t>CAR&lt;-</a:t>
            </a:r>
            <a:r>
              <a:rPr lang="en-US" sz="1600" dirty="0" err="1"/>
              <a:t>read.table</a:t>
            </a:r>
            <a:r>
              <a:rPr lang="en-US" sz="1600" dirty="0"/>
              <a:t>("Car.</a:t>
            </a:r>
            <a:r>
              <a:rPr lang="en-US" sz="1600" dirty="0" err="1"/>
              <a:t>csv</a:t>
            </a:r>
            <a:r>
              <a:rPr lang="en-US" sz="1600" dirty="0"/>
              <a:t>",</a:t>
            </a:r>
            <a:r>
              <a:rPr lang="en-US" sz="1600" dirty="0" err="1"/>
              <a:t>sep</a:t>
            </a:r>
            <a:r>
              <a:rPr lang="en-US" sz="1600" dirty="0"/>
              <a:t>=",",header=TRUE)</a:t>
            </a:r>
          </a:p>
          <a:p>
            <a:pPr marL="461963" indent="-461963">
              <a:buNone/>
            </a:pPr>
            <a:r>
              <a:rPr lang="en-US" sz="1600" dirty="0"/>
              <a:t>n&lt;-</a:t>
            </a:r>
            <a:r>
              <a:rPr lang="en-US" sz="1600" dirty="0" err="1"/>
              <a:t>nrow</a:t>
            </a:r>
            <a:r>
              <a:rPr lang="en-US" sz="1600" dirty="0"/>
              <a:t>(CAR) </a:t>
            </a:r>
          </a:p>
          <a:p>
            <a:pPr marL="461963" indent="-461963">
              <a:buNone/>
            </a:pPr>
            <a:r>
              <a:rPr lang="en-US" sz="1600" dirty="0" err="1"/>
              <a:t>car.fit</a:t>
            </a:r>
            <a:r>
              <a:rPr lang="en-US" sz="1600" dirty="0"/>
              <a:t>&lt;-</a:t>
            </a:r>
            <a:r>
              <a:rPr lang="en-US" sz="1600" dirty="0" err="1"/>
              <a:t>glm</a:t>
            </a:r>
            <a:r>
              <a:rPr lang="en-US" sz="1600" dirty="0"/>
              <a:t>(</a:t>
            </a:r>
            <a:r>
              <a:rPr lang="en-US" sz="1600" dirty="0" err="1"/>
              <a:t>y~income+car_age,family</a:t>
            </a:r>
            <a:r>
              <a:rPr lang="en-US" sz="1600" dirty="0"/>
              <a:t>=binomial(link = "</a:t>
            </a:r>
            <a:r>
              <a:rPr lang="en-US" sz="1600" dirty="0" err="1"/>
              <a:t>logit</a:t>
            </a:r>
            <a:r>
              <a:rPr lang="en-US" sz="1600" dirty="0"/>
              <a:t>"),data=CAR)</a:t>
            </a:r>
          </a:p>
          <a:p>
            <a:pPr marL="461963" indent="-461963">
              <a:buNone/>
            </a:pPr>
            <a:r>
              <a:rPr lang="en-US" sz="1600" dirty="0"/>
              <a:t>summary(</a:t>
            </a:r>
            <a:r>
              <a:rPr lang="en-US" sz="1600" dirty="0" err="1"/>
              <a:t>car.fit</a:t>
            </a:r>
            <a:r>
              <a:rPr lang="en-US" sz="1600" dirty="0"/>
              <a:t>)</a:t>
            </a:r>
          </a:p>
          <a:p>
            <a:pPr marL="461963" indent="-461963">
              <a:buNone/>
            </a:pPr>
            <a:r>
              <a:rPr lang="en-US" sz="1600" dirty="0"/>
              <a:t>AIC&lt;- -2*</a:t>
            </a:r>
            <a:r>
              <a:rPr lang="en-US" sz="1600" dirty="0" err="1"/>
              <a:t>as.numeric</a:t>
            </a:r>
            <a:r>
              <a:rPr lang="en-US" sz="1600" dirty="0"/>
              <a:t>(</a:t>
            </a:r>
            <a:r>
              <a:rPr lang="en-US" sz="1600" dirty="0" err="1"/>
              <a:t>logLik</a:t>
            </a:r>
            <a:r>
              <a:rPr lang="en-US" sz="1600" dirty="0"/>
              <a:t>(</a:t>
            </a:r>
            <a:r>
              <a:rPr lang="en-US" sz="1600" dirty="0" err="1"/>
              <a:t>car.fit</a:t>
            </a:r>
            <a:r>
              <a:rPr lang="en-US" sz="1600" dirty="0"/>
              <a:t>))/n+2*3/n</a:t>
            </a:r>
          </a:p>
          <a:p>
            <a:pPr marL="461963" indent="-461963">
              <a:buNone/>
            </a:pPr>
            <a:r>
              <a:rPr lang="en-US" sz="1600" dirty="0"/>
              <a:t>out&lt;-</a:t>
            </a:r>
            <a:r>
              <a:rPr lang="en-US" sz="1600" dirty="0" err="1"/>
              <a:t>cv.glm</a:t>
            </a:r>
            <a:r>
              <a:rPr lang="en-US" sz="1600" dirty="0"/>
              <a:t>(CAR, </a:t>
            </a:r>
            <a:r>
              <a:rPr lang="en-US" sz="1600" dirty="0" err="1"/>
              <a:t>car.fit</a:t>
            </a:r>
            <a:r>
              <a:rPr lang="en-US" sz="1600" dirty="0"/>
              <a:t>, function(</a:t>
            </a:r>
            <a:r>
              <a:rPr lang="en-US" sz="1600" dirty="0" err="1"/>
              <a:t>y,phat</a:t>
            </a:r>
            <a:r>
              <a:rPr lang="en-US" sz="1600" dirty="0"/>
              <a:t>) -mean(log(</a:t>
            </a:r>
            <a:r>
              <a:rPr lang="en-US" sz="1600" dirty="0" err="1"/>
              <a:t>phat</a:t>
            </a:r>
            <a:r>
              <a:rPr lang="en-US" sz="1600" dirty="0"/>
              <a:t>)*</a:t>
            </a:r>
            <a:r>
              <a:rPr lang="en-US" sz="1600" dirty="0" err="1"/>
              <a:t>y+log</a:t>
            </a:r>
            <a:r>
              <a:rPr lang="en-US" sz="1600" dirty="0"/>
              <a:t>(1-phat)*(1-y)), K=11)</a:t>
            </a:r>
          </a:p>
          <a:p>
            <a:pPr marL="461963" indent="-461963">
              <a:buNone/>
            </a:pPr>
            <a:r>
              <a:rPr lang="en-US" sz="1600" dirty="0"/>
              <a:t>AIC</a:t>
            </a:r>
          </a:p>
          <a:p>
            <a:pPr marL="461963" indent="-461963">
              <a:buNone/>
            </a:pPr>
            <a:r>
              <a:rPr lang="en-US" sz="1600" dirty="0" err="1"/>
              <a:t>car.fit$aic</a:t>
            </a:r>
            <a:r>
              <a:rPr lang="en-US" sz="1600" dirty="0"/>
              <a:t>/n</a:t>
            </a:r>
          </a:p>
          <a:p>
            <a:pPr marL="461963" indent="-461963">
              <a:buNone/>
            </a:pPr>
            <a:r>
              <a:rPr lang="en-US" sz="1600" dirty="0" err="1"/>
              <a:t>out$delta</a:t>
            </a:r>
            <a:endParaRPr lang="en-US" sz="1600" dirty="0"/>
          </a:p>
          <a:p>
            <a:pPr marL="461963" indent="-461963">
              <a:buNone/>
            </a:pPr>
            <a:endParaRPr lang="en-US" sz="1600" dirty="0"/>
          </a:p>
          <a:p>
            <a:pPr marL="461963" indent="-461963">
              <a:buNone/>
            </a:pPr>
            <a:r>
              <a:rPr lang="en-US" sz="1600" dirty="0" err="1"/>
              <a:t>car.fit</a:t>
            </a:r>
            <a:r>
              <a:rPr lang="en-US" sz="1600" dirty="0"/>
              <a:t>&lt;-</a:t>
            </a:r>
            <a:r>
              <a:rPr lang="en-US" sz="1600" dirty="0" err="1"/>
              <a:t>glm</a:t>
            </a:r>
            <a:r>
              <a:rPr lang="en-US" sz="1600" dirty="0"/>
              <a:t>(</a:t>
            </a:r>
            <a:r>
              <a:rPr lang="en-US" sz="1600" dirty="0" err="1"/>
              <a:t>y~income+car_age+income:car_age</a:t>
            </a:r>
            <a:r>
              <a:rPr lang="en-US" sz="1600" dirty="0"/>
              <a:t>, family=binomial(link = "logit"),data=CAR)</a:t>
            </a:r>
          </a:p>
          <a:p>
            <a:pPr marL="461963" indent="-461963">
              <a:buNone/>
            </a:pPr>
            <a:r>
              <a:rPr lang="en-US" sz="1600" dirty="0"/>
              <a:t>summary(</a:t>
            </a:r>
            <a:r>
              <a:rPr lang="en-US" sz="1600" dirty="0" err="1"/>
              <a:t>car.fit</a:t>
            </a:r>
            <a:r>
              <a:rPr lang="en-US" sz="1600" dirty="0"/>
              <a:t>)</a:t>
            </a:r>
          </a:p>
          <a:p>
            <a:pPr marL="461963" indent="-461963">
              <a:buNone/>
            </a:pPr>
            <a:r>
              <a:rPr lang="en-US" sz="1600" dirty="0"/>
              <a:t>AIC&lt;- -2*</a:t>
            </a:r>
            <a:r>
              <a:rPr lang="en-US" sz="1600" dirty="0" err="1"/>
              <a:t>as.numeric</a:t>
            </a:r>
            <a:r>
              <a:rPr lang="en-US" sz="1600" dirty="0"/>
              <a:t>(</a:t>
            </a:r>
            <a:r>
              <a:rPr lang="en-US" sz="1600" dirty="0" err="1"/>
              <a:t>logLik</a:t>
            </a:r>
            <a:r>
              <a:rPr lang="en-US" sz="1600" dirty="0"/>
              <a:t>(</a:t>
            </a:r>
            <a:r>
              <a:rPr lang="en-US" sz="1600" dirty="0" err="1"/>
              <a:t>car.fit</a:t>
            </a:r>
            <a:r>
              <a:rPr lang="en-US" sz="1600" dirty="0"/>
              <a:t>))/n+2*4/n</a:t>
            </a:r>
          </a:p>
          <a:p>
            <a:pPr marL="461963" indent="-461963">
              <a:buNone/>
            </a:pPr>
            <a:r>
              <a:rPr lang="en-US" sz="1600" dirty="0"/>
              <a:t>out&lt;-</a:t>
            </a:r>
            <a:r>
              <a:rPr lang="en-US" sz="1600" dirty="0" err="1"/>
              <a:t>cv.glm</a:t>
            </a:r>
            <a:r>
              <a:rPr lang="en-US" sz="1600" dirty="0"/>
              <a:t>(CAR, </a:t>
            </a:r>
            <a:r>
              <a:rPr lang="en-US" sz="1600" dirty="0" err="1"/>
              <a:t>car.fit</a:t>
            </a:r>
            <a:r>
              <a:rPr lang="en-US" sz="1600" dirty="0"/>
              <a:t>, function(</a:t>
            </a:r>
            <a:r>
              <a:rPr lang="en-US" sz="1600" dirty="0" err="1"/>
              <a:t>y,phat</a:t>
            </a:r>
            <a:r>
              <a:rPr lang="en-US" sz="1600" dirty="0"/>
              <a:t>) -mean(log(</a:t>
            </a:r>
            <a:r>
              <a:rPr lang="en-US" sz="1600" dirty="0" err="1"/>
              <a:t>phat</a:t>
            </a:r>
            <a:r>
              <a:rPr lang="en-US" sz="1600" dirty="0"/>
              <a:t>)*</a:t>
            </a:r>
            <a:r>
              <a:rPr lang="en-US" sz="1600" dirty="0" err="1"/>
              <a:t>y+log</a:t>
            </a:r>
            <a:r>
              <a:rPr lang="en-US" sz="1600" dirty="0"/>
              <a:t>(1-phat)*(1-y)), K=11)</a:t>
            </a:r>
          </a:p>
          <a:p>
            <a:pPr marL="461963" indent="-461963">
              <a:buNone/>
            </a:pPr>
            <a:r>
              <a:rPr lang="en-US" sz="1600" dirty="0"/>
              <a:t>AIC</a:t>
            </a:r>
          </a:p>
          <a:p>
            <a:pPr marL="461963" indent="-461963">
              <a:buNone/>
            </a:pPr>
            <a:r>
              <a:rPr lang="en-US" sz="1600" dirty="0" err="1"/>
              <a:t>car.fit$aic</a:t>
            </a:r>
            <a:r>
              <a:rPr lang="en-US" sz="1600" dirty="0"/>
              <a:t>/n</a:t>
            </a:r>
          </a:p>
          <a:p>
            <a:pPr marL="461963" indent="-461963">
              <a:buNone/>
            </a:pPr>
            <a:r>
              <a:rPr lang="en-US" sz="1600" dirty="0" err="1"/>
              <a:t>out$delta</a:t>
            </a:r>
            <a:endParaRPr lang="en-US" sz="1600" dirty="0"/>
          </a:p>
        </p:txBody>
      </p:sp>
    </p:spTree>
    <p:extLst>
      <p:ext uri="{BB962C8B-B14F-4D97-AF65-F5344CB8AC3E}">
        <p14:creationId xmlns:p14="http://schemas.microsoft.com/office/powerpoint/2010/main" val="1784673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4" y="287384"/>
            <a:ext cx="4532815" cy="6479176"/>
          </a:xfrm>
        </p:spPr>
        <p:txBody>
          <a:bodyPr/>
          <a:lstStyle/>
          <a:p>
            <a:pPr marL="0" lvl="0" indent="0">
              <a:buNone/>
            </a:pPr>
            <a:r>
              <a:rPr lang="pl-PL" sz="1400" dirty="0">
                <a:solidFill>
                  <a:srgbClr val="000000"/>
                </a:solidFill>
              </a:rPr>
              <a:t>&gt; summary(car.fit)</a:t>
            </a:r>
          </a:p>
          <a:p>
            <a:pPr marL="0" lvl="0" indent="0">
              <a:buNone/>
            </a:pPr>
            <a:r>
              <a:rPr lang="pl-PL" sz="1400" dirty="0">
                <a:solidFill>
                  <a:srgbClr val="000000"/>
                </a:solidFill>
              </a:rPr>
              <a:t>glm(formula = y ~ income + car_age, family = binomial(link = "logit"), </a:t>
            </a:r>
          </a:p>
          <a:p>
            <a:pPr marL="0" lvl="0" indent="0">
              <a:buNone/>
            </a:pPr>
            <a:r>
              <a:rPr lang="pl-PL" sz="1400" dirty="0">
                <a:solidFill>
                  <a:srgbClr val="000000"/>
                </a:solidFill>
              </a:rPr>
              <a:t>    data = CAR)</a:t>
            </a:r>
          </a:p>
          <a:p>
            <a:pPr marL="0" lvl="0" indent="0">
              <a:buNone/>
            </a:pPr>
            <a:endParaRPr lang="pl-PL" sz="1400" dirty="0">
              <a:solidFill>
                <a:srgbClr val="000000"/>
              </a:solidFill>
            </a:endParaRPr>
          </a:p>
          <a:p>
            <a:pPr marL="0" lvl="0" indent="0">
              <a:buNone/>
            </a:pPr>
            <a:r>
              <a:rPr lang="pl-PL" sz="1400" dirty="0">
                <a:solidFill>
                  <a:srgbClr val="000000"/>
                </a:solidFill>
              </a:rPr>
              <a:t>Coefficients:</a:t>
            </a:r>
          </a:p>
          <a:p>
            <a:pPr marL="0" lvl="0" indent="0">
              <a:buNone/>
            </a:pPr>
            <a:r>
              <a:rPr lang="pl-PL" sz="1400" dirty="0">
                <a:solidFill>
                  <a:srgbClr val="000000"/>
                </a:solidFill>
              </a:rPr>
              <a:t>            Estimate Std. Error z value Pr(&gt;|z|)  </a:t>
            </a:r>
          </a:p>
          <a:p>
            <a:pPr marL="0" lvl="0" indent="0">
              <a:buNone/>
            </a:pPr>
            <a:r>
              <a:rPr lang="pl-PL" sz="1400" dirty="0">
                <a:solidFill>
                  <a:srgbClr val="000000"/>
                </a:solidFill>
              </a:rPr>
              <a:t>(Intercept) -4.73931    2.10195  -2.255   0.0242 *</a:t>
            </a:r>
          </a:p>
          <a:p>
            <a:pPr marL="0" lvl="0" indent="0">
              <a:buNone/>
            </a:pPr>
            <a:r>
              <a:rPr lang="pl-PL" sz="1400" dirty="0">
                <a:solidFill>
                  <a:srgbClr val="000000"/>
                </a:solidFill>
              </a:rPr>
              <a:t>income       0.06773    0.02806   2.414   0.0158 *</a:t>
            </a:r>
          </a:p>
          <a:p>
            <a:pPr marL="0" lvl="0" indent="0">
              <a:buNone/>
            </a:pPr>
            <a:r>
              <a:rPr lang="pl-PL" sz="1400" dirty="0">
                <a:solidFill>
                  <a:srgbClr val="000000"/>
                </a:solidFill>
              </a:rPr>
              <a:t>car_age      0.59863    0.39007   1.535   0.1249  </a:t>
            </a:r>
          </a:p>
          <a:p>
            <a:pPr marL="0" lvl="0" indent="0">
              <a:buNone/>
            </a:pPr>
            <a:endParaRPr lang="en-US" sz="1400" dirty="0">
              <a:solidFill>
                <a:srgbClr val="000000"/>
              </a:solidFill>
            </a:endParaRPr>
          </a:p>
          <a:p>
            <a:pPr marL="0" lvl="0" indent="0">
              <a:buNone/>
            </a:pPr>
            <a:r>
              <a:rPr lang="pl-PL" sz="1400" dirty="0">
                <a:solidFill>
                  <a:srgbClr val="000000"/>
                </a:solidFill>
              </a:rPr>
              <a:t>AIC: 42.69</a:t>
            </a:r>
          </a:p>
          <a:p>
            <a:pPr marL="0" lvl="0" indent="0">
              <a:buNone/>
            </a:pPr>
            <a:endParaRPr lang="pl-PL" sz="1400" dirty="0">
              <a:solidFill>
                <a:srgbClr val="000000"/>
              </a:solidFill>
            </a:endParaRPr>
          </a:p>
          <a:p>
            <a:pPr marL="0" lvl="0" indent="0">
              <a:buNone/>
            </a:pPr>
            <a:r>
              <a:rPr lang="pl-PL" sz="1400" dirty="0">
                <a:solidFill>
                  <a:srgbClr val="000000"/>
                </a:solidFill>
              </a:rPr>
              <a:t>&gt; AIC</a:t>
            </a:r>
          </a:p>
          <a:p>
            <a:pPr marL="0" lvl="0" indent="0">
              <a:buNone/>
            </a:pPr>
            <a:r>
              <a:rPr lang="pl-PL" sz="1400" dirty="0">
                <a:solidFill>
                  <a:srgbClr val="000000"/>
                </a:solidFill>
              </a:rPr>
              <a:t>[1] 1.293625</a:t>
            </a:r>
          </a:p>
          <a:p>
            <a:pPr marL="0" lvl="0" indent="0">
              <a:buNone/>
            </a:pPr>
            <a:r>
              <a:rPr lang="pl-PL" sz="1400" dirty="0">
                <a:solidFill>
                  <a:srgbClr val="000000"/>
                </a:solidFill>
              </a:rPr>
              <a:t>&gt; car.fit$aic/n</a:t>
            </a:r>
          </a:p>
          <a:p>
            <a:pPr marL="0" lvl="0" indent="0">
              <a:buNone/>
            </a:pPr>
            <a:r>
              <a:rPr lang="pl-PL" sz="1400" dirty="0">
                <a:solidFill>
                  <a:srgbClr val="000000"/>
                </a:solidFill>
              </a:rPr>
              <a:t>[1] 1.293625</a:t>
            </a:r>
          </a:p>
          <a:p>
            <a:pPr marL="0" lvl="0" indent="0">
              <a:buNone/>
            </a:pPr>
            <a:r>
              <a:rPr lang="pl-PL" sz="1400" dirty="0">
                <a:solidFill>
                  <a:srgbClr val="000000"/>
                </a:solidFill>
              </a:rPr>
              <a:t>&gt; out$delta</a:t>
            </a:r>
          </a:p>
          <a:p>
            <a:pPr marL="0" lvl="0" indent="0">
              <a:buNone/>
            </a:pPr>
            <a:r>
              <a:rPr lang="pl-PL" sz="1400" dirty="0">
                <a:solidFill>
                  <a:srgbClr val="000000"/>
                </a:solidFill>
              </a:rPr>
              <a:t>[1] 0.6928546 0.6857222</a:t>
            </a:r>
          </a:p>
        </p:txBody>
      </p:sp>
      <p:sp>
        <p:nvSpPr>
          <p:cNvPr id="4" name="Content Placeholder 2"/>
          <p:cNvSpPr txBox="1">
            <a:spLocks/>
          </p:cNvSpPr>
          <p:nvPr/>
        </p:nvSpPr>
        <p:spPr bwMode="auto">
          <a:xfrm>
            <a:off x="4624251" y="296091"/>
            <a:ext cx="4463198" cy="6479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pl-PL" sz="1400" kern="0" dirty="0">
                <a:solidFill>
                  <a:srgbClr val="000000"/>
                </a:solidFill>
              </a:rPr>
              <a:t>&gt; summary(car.fit)</a:t>
            </a:r>
          </a:p>
          <a:p>
            <a:pPr marL="0" indent="0">
              <a:buFontTx/>
              <a:buNone/>
            </a:pPr>
            <a:r>
              <a:rPr lang="pl-PL" sz="1400" kern="0" dirty="0">
                <a:solidFill>
                  <a:srgbClr val="000000"/>
                </a:solidFill>
              </a:rPr>
              <a:t>glm(formula = y ~ income + car_age + income:car_age, family = binomial(link = "logit"), </a:t>
            </a:r>
          </a:p>
          <a:p>
            <a:pPr marL="0" indent="0">
              <a:buFontTx/>
              <a:buNone/>
            </a:pPr>
            <a:r>
              <a:rPr lang="pl-PL" sz="1400" kern="0" dirty="0">
                <a:solidFill>
                  <a:srgbClr val="000000"/>
                </a:solidFill>
              </a:rPr>
              <a:t>    data = CAR)</a:t>
            </a:r>
          </a:p>
          <a:p>
            <a:pPr marL="0" indent="0">
              <a:buFontTx/>
              <a:buNone/>
            </a:pPr>
            <a:endParaRPr lang="en-US" sz="1400" kern="0" dirty="0">
              <a:solidFill>
                <a:srgbClr val="000000"/>
              </a:solidFill>
            </a:endParaRPr>
          </a:p>
          <a:p>
            <a:pPr marL="0" indent="0">
              <a:buFontTx/>
              <a:buNone/>
            </a:pPr>
            <a:r>
              <a:rPr lang="pl-PL" sz="1400" kern="0" dirty="0">
                <a:solidFill>
                  <a:srgbClr val="000000"/>
                </a:solidFill>
              </a:rPr>
              <a:t>Coefficients:</a:t>
            </a:r>
          </a:p>
          <a:p>
            <a:pPr marL="0" indent="0">
              <a:buFontTx/>
              <a:buNone/>
            </a:pPr>
            <a:r>
              <a:rPr lang="pl-PL" sz="1400" kern="0" dirty="0">
                <a:solidFill>
                  <a:srgbClr val="000000"/>
                </a:solidFill>
              </a:rPr>
              <a:t>                Estimate Std. Error z value Pr(&gt;|z|)</a:t>
            </a:r>
          </a:p>
          <a:p>
            <a:pPr marL="0" indent="0">
              <a:buFontTx/>
              <a:buNone/>
            </a:pPr>
            <a:r>
              <a:rPr lang="pl-PL" sz="1400" kern="0" dirty="0">
                <a:solidFill>
                  <a:srgbClr val="000000"/>
                </a:solidFill>
              </a:rPr>
              <a:t>(Intercept)    -2.372993   2.862477  -0.829    0.407</a:t>
            </a:r>
          </a:p>
          <a:p>
            <a:pPr marL="0" indent="0">
              <a:buFontTx/>
              <a:buNone/>
            </a:pPr>
            <a:r>
              <a:rPr lang="pl-PL" sz="1400" kern="0" dirty="0">
                <a:solidFill>
                  <a:srgbClr val="000000"/>
                </a:solidFill>
              </a:rPr>
              <a:t>income          0.001326   0.064770   0.020    0.984</a:t>
            </a:r>
          </a:p>
          <a:p>
            <a:pPr marL="0" indent="0">
              <a:buFontTx/>
              <a:buNone/>
            </a:pPr>
            <a:r>
              <a:rPr lang="pl-PL" sz="1400" kern="0" dirty="0">
                <a:solidFill>
                  <a:srgbClr val="000000"/>
                </a:solidFill>
              </a:rPr>
              <a:t>car_age        -0.303860   0.890512  -0.341    0.733</a:t>
            </a:r>
          </a:p>
          <a:p>
            <a:pPr marL="0" indent="0">
              <a:buFontTx/>
              <a:buNone/>
            </a:pPr>
            <a:r>
              <a:rPr lang="pl-PL" sz="1400" kern="0" dirty="0">
                <a:solidFill>
                  <a:srgbClr val="000000"/>
                </a:solidFill>
              </a:rPr>
              <a:t>income:car_age  0.028860   0.026493   1.089    0.276</a:t>
            </a:r>
          </a:p>
          <a:p>
            <a:pPr marL="0" indent="0">
              <a:buFontTx/>
              <a:buNone/>
            </a:pPr>
            <a:endParaRPr lang="pl-PL" sz="1400" kern="0" dirty="0">
              <a:solidFill>
                <a:srgbClr val="000000"/>
              </a:solidFill>
            </a:endParaRPr>
          </a:p>
          <a:p>
            <a:pPr marL="0" indent="0">
              <a:buFontTx/>
              <a:buNone/>
            </a:pPr>
            <a:r>
              <a:rPr lang="pl-PL" sz="1400" kern="0" dirty="0">
                <a:solidFill>
                  <a:srgbClr val="000000"/>
                </a:solidFill>
              </a:rPr>
              <a:t>AIC: 43.404</a:t>
            </a:r>
          </a:p>
          <a:p>
            <a:pPr marL="0" indent="0">
              <a:buFontTx/>
              <a:buNone/>
            </a:pPr>
            <a:endParaRPr lang="pl-PL" sz="1400" kern="0" dirty="0">
              <a:solidFill>
                <a:srgbClr val="000000"/>
              </a:solidFill>
            </a:endParaRPr>
          </a:p>
          <a:p>
            <a:pPr marL="0" indent="0">
              <a:buFontTx/>
              <a:buNone/>
            </a:pPr>
            <a:r>
              <a:rPr lang="pl-PL" sz="1400" kern="0" dirty="0">
                <a:solidFill>
                  <a:srgbClr val="000000"/>
                </a:solidFill>
              </a:rPr>
              <a:t>&gt; AIC</a:t>
            </a:r>
          </a:p>
          <a:p>
            <a:pPr marL="0" indent="0">
              <a:buFontTx/>
              <a:buNone/>
            </a:pPr>
            <a:r>
              <a:rPr lang="pl-PL" sz="1400" kern="0" dirty="0">
                <a:solidFill>
                  <a:srgbClr val="000000"/>
                </a:solidFill>
              </a:rPr>
              <a:t>[1] 1.315276</a:t>
            </a:r>
          </a:p>
          <a:p>
            <a:pPr marL="0" indent="0">
              <a:buFontTx/>
              <a:buNone/>
            </a:pPr>
            <a:r>
              <a:rPr lang="pl-PL" sz="1400" kern="0" dirty="0">
                <a:solidFill>
                  <a:srgbClr val="000000"/>
                </a:solidFill>
              </a:rPr>
              <a:t>&gt; car.fit$aic/n</a:t>
            </a:r>
          </a:p>
          <a:p>
            <a:pPr marL="0" indent="0">
              <a:buFontTx/>
              <a:buNone/>
            </a:pPr>
            <a:r>
              <a:rPr lang="pl-PL" sz="1400" kern="0" dirty="0">
                <a:solidFill>
                  <a:srgbClr val="000000"/>
                </a:solidFill>
              </a:rPr>
              <a:t>[1] 1.315276</a:t>
            </a:r>
          </a:p>
          <a:p>
            <a:pPr marL="0" indent="0">
              <a:buFontTx/>
              <a:buNone/>
            </a:pPr>
            <a:r>
              <a:rPr lang="pl-PL" sz="1400" kern="0" dirty="0">
                <a:solidFill>
                  <a:srgbClr val="000000"/>
                </a:solidFill>
              </a:rPr>
              <a:t>&gt; out$delta</a:t>
            </a:r>
          </a:p>
          <a:p>
            <a:pPr marL="0" indent="0">
              <a:buFontTx/>
              <a:buNone/>
            </a:pPr>
            <a:r>
              <a:rPr lang="pl-PL" sz="1400" kern="0" dirty="0">
                <a:solidFill>
                  <a:srgbClr val="000000"/>
                </a:solidFill>
              </a:rPr>
              <a:t>[1] 0.7334941 0.7230012</a:t>
            </a:r>
          </a:p>
        </p:txBody>
      </p:sp>
    </p:spTree>
    <p:extLst>
      <p:ext uri="{BB962C8B-B14F-4D97-AF65-F5344CB8AC3E}">
        <p14:creationId xmlns:p14="http://schemas.microsoft.com/office/powerpoint/2010/main" val="879578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Bayes Predictor and Classifier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Hypothetically, suppose we had available the joint distribution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y</a:t>
                </a:r>
                <a:r>
                  <a:rPr lang="en-US" sz="2000" dirty="0" err="1">
                    <a:latin typeface="Times New Roman" pitchFamily="18" charset="0"/>
                    <a:cs typeface="Times New Roman" pitchFamily="18" charset="0"/>
                  </a:rPr>
                  <a:t>,</a:t>
                </a:r>
                <a:r>
                  <a:rPr lang="en-US" sz="2000" b="1"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of a response variable </a:t>
                </a:r>
                <a:r>
                  <a:rPr lang="en-US" sz="2000" i="1" dirty="0">
                    <a:latin typeface="Times New Roman" pitchFamily="18" charset="0"/>
                    <a:cs typeface="Times New Roman" pitchFamily="18" charset="0"/>
                  </a:rPr>
                  <a:t>Y</a:t>
                </a:r>
                <a:r>
                  <a:rPr lang="en-US" sz="2000" dirty="0"/>
                  <a:t> and a set of predictor variables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a:ea typeface="Times New Roman"/>
                  </a:rPr>
                  <a:t>X</a:t>
                </a:r>
                <a:r>
                  <a:rPr lang="en-US" sz="2000" baseline="-25000" dirty="0">
                    <a:latin typeface="Times New Roman"/>
                    <a:ea typeface="Times New Roman"/>
                  </a:rPr>
                  <a:t>1</a:t>
                </a:r>
                <a:r>
                  <a:rPr lang="en-US" sz="2000" dirty="0">
                    <a:latin typeface="Times New Roman"/>
                    <a:ea typeface="Times New Roman"/>
                  </a:rPr>
                  <a:t>, </a:t>
                </a:r>
                <a:r>
                  <a:rPr lang="en-US" sz="2000" i="1" dirty="0">
                    <a:latin typeface="Times New Roman"/>
                    <a:ea typeface="Times New Roman"/>
                  </a:rPr>
                  <a:t>X</a:t>
                </a:r>
                <a:r>
                  <a:rPr lang="en-US" sz="2000" baseline="-25000" dirty="0">
                    <a:latin typeface="Times New Roman"/>
                    <a:ea typeface="Times New Roman"/>
                  </a:rPr>
                  <a:t>2</a:t>
                </a:r>
                <a:r>
                  <a:rPr lang="en-US" sz="2000" dirty="0">
                    <a:latin typeface="Times New Roman"/>
                    <a:ea typeface="Times New Roman"/>
                  </a:rPr>
                  <a:t>, . . ., </a:t>
                </a:r>
                <a:r>
                  <a:rPr lang="en-US" sz="2000" i="1" dirty="0" err="1">
                    <a:latin typeface="Times New Roman"/>
                    <a:ea typeface="Times New Roman"/>
                  </a:rPr>
                  <a:t>X</a:t>
                </a:r>
                <a:r>
                  <a:rPr lang="en-US" sz="2000" i="1" baseline="-25000" dirty="0" err="1">
                    <a:latin typeface="Times New Roman"/>
                    <a:ea typeface="Times New Roman"/>
                  </a:rPr>
                  <a:t>k</a:t>
                </a:r>
                <a:r>
                  <a:rPr lang="en-US" sz="2000" dirty="0">
                    <a:latin typeface="Times New Roman" pitchFamily="18" charset="0"/>
                    <a:cs typeface="Times New Roman" pitchFamily="18" charset="0"/>
                  </a:rPr>
                  <a:t>]</a:t>
                </a:r>
                <a:r>
                  <a:rPr lang="en-US" sz="2000" i="1" baseline="30000" dirty="0">
                    <a:latin typeface="Times New Roman" pitchFamily="18" charset="0"/>
                    <a:cs typeface="Times New Roman" pitchFamily="18" charset="0"/>
                  </a:rPr>
                  <a:t>T</a:t>
                </a:r>
                <a:r>
                  <a:rPr lang="en-US" sz="2000" dirty="0"/>
                  <a:t>, and from this we could calculate the conditional distribution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y</a:t>
                </a:r>
                <a:r>
                  <a:rPr lang="en-US" sz="2000" dirty="0" err="1">
                    <a:latin typeface="Times New Roman" pitchFamily="18" charset="0"/>
                    <a:cs typeface="Times New Roman" pitchFamily="18" charset="0"/>
                  </a:rPr>
                  <a:t>|</a:t>
                </a:r>
                <a:r>
                  <a:rPr lang="en-US" sz="2000" b="1"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p>
              <a:p>
                <a:r>
                  <a:rPr lang="en-US" sz="2000" dirty="0"/>
                  <a:t>For a classification problem (categorical </a:t>
                </a:r>
                <a:r>
                  <a:rPr lang="en-US" sz="2000" i="1" dirty="0">
                    <a:latin typeface="Times New Roman" pitchFamily="18" charset="0"/>
                    <a:cs typeface="Times New Roman" pitchFamily="18" charset="0"/>
                  </a:rPr>
                  <a:t>Y</a:t>
                </a:r>
                <a:r>
                  <a:rPr lang="en-US" sz="2000" dirty="0"/>
                  <a:t>), if we observe a value </a:t>
                </a:r>
                <a:r>
                  <a:rPr lang="en-US" sz="2000" b="1" dirty="0">
                    <a:latin typeface="Times New Roman" pitchFamily="18" charset="0"/>
                    <a:cs typeface="Times New Roman" pitchFamily="18" charset="0"/>
                  </a:rPr>
                  <a:t>x</a:t>
                </a:r>
                <a:r>
                  <a:rPr lang="en-US" sz="2000" dirty="0"/>
                  <a:t> for </a:t>
                </a:r>
                <a:r>
                  <a:rPr lang="en-US" sz="2000" b="1" dirty="0">
                    <a:latin typeface="Times New Roman" pitchFamily="18" charset="0"/>
                    <a:cs typeface="Times New Roman" pitchFamily="18" charset="0"/>
                  </a:rPr>
                  <a:t>X</a:t>
                </a:r>
                <a:r>
                  <a:rPr lang="en-US" sz="2000" dirty="0"/>
                  <a:t>, the ideal Bayes classifier for </a:t>
                </a:r>
                <a:r>
                  <a:rPr lang="en-US" sz="2000" i="1" dirty="0">
                    <a:latin typeface="Times New Roman" pitchFamily="18" charset="0"/>
                    <a:cs typeface="Times New Roman" pitchFamily="18" charset="0"/>
                  </a:rPr>
                  <a:t>Y</a:t>
                </a:r>
                <a:r>
                  <a:rPr lang="en-US" sz="2000" dirty="0"/>
                  <a:t> under 0/1 loss is the value </a:t>
                </a:r>
                <a:r>
                  <a:rPr lang="en-US" sz="2000" i="1" dirty="0">
                    <a:latin typeface="Times New Roman" pitchFamily="18" charset="0"/>
                    <a:cs typeface="Times New Roman" pitchFamily="18" charset="0"/>
                  </a:rPr>
                  <a:t>y</a:t>
                </a:r>
                <a:r>
                  <a:rPr lang="en-US" sz="2000" dirty="0"/>
                  <a:t> that maximizes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endParaRPr lang="en-US" sz="2000" dirty="0"/>
              </a:p>
              <a:p>
                <a:r>
                  <a:rPr lang="en-US" sz="2000" dirty="0"/>
                  <a:t>For a regression problem (numerical </a:t>
                </a:r>
                <a:r>
                  <a:rPr lang="en-US" sz="2000" i="1" dirty="0">
                    <a:latin typeface="Times New Roman" pitchFamily="18" charset="0"/>
                    <a:cs typeface="Times New Roman" pitchFamily="18" charset="0"/>
                  </a:rPr>
                  <a:t>Y</a:t>
                </a:r>
                <a:r>
                  <a:rPr lang="en-US" sz="2000" dirty="0"/>
                  <a:t>), if we observe a value </a:t>
                </a:r>
                <a:r>
                  <a:rPr lang="en-US" sz="2000" b="1" dirty="0">
                    <a:latin typeface="Times New Roman" pitchFamily="18" charset="0"/>
                    <a:cs typeface="Times New Roman" pitchFamily="18" charset="0"/>
                  </a:rPr>
                  <a:t>x</a:t>
                </a:r>
                <a:r>
                  <a:rPr lang="en-US" sz="2000" dirty="0"/>
                  <a:t> for </a:t>
                </a:r>
                <a:r>
                  <a:rPr lang="en-US" sz="2000" b="1" dirty="0">
                    <a:latin typeface="Times New Roman" pitchFamily="18" charset="0"/>
                    <a:cs typeface="Times New Roman" pitchFamily="18" charset="0"/>
                  </a:rPr>
                  <a:t>X</a:t>
                </a:r>
                <a:r>
                  <a:rPr lang="en-US" sz="2000" dirty="0"/>
                  <a:t>, the ideal Bayes predictor for </a:t>
                </a:r>
                <a:r>
                  <a:rPr lang="en-US" sz="2000" i="1" dirty="0">
                    <a:latin typeface="Times New Roman" pitchFamily="18" charset="0"/>
                    <a:cs typeface="Times New Roman" pitchFamily="18" charset="0"/>
                  </a:rPr>
                  <a:t>Y</a:t>
                </a:r>
                <a:r>
                  <a:rPr lang="en-US" sz="2000" dirty="0"/>
                  <a:t> under squared error loss is the conditional expectation  </a:t>
                </a:r>
                <a:r>
                  <a:rPr lang="en-US" sz="2000" i="1" dirty="0">
                    <a:latin typeface="Times New Roman" pitchFamily="18" charset="0"/>
                    <a:cs typeface="Times New Roman" pitchFamily="18" charset="0"/>
                  </a:rPr>
                  <a:t>E</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p>
              <a:p>
                <a:r>
                  <a:rPr lang="en-US" sz="2000" dirty="0"/>
                  <a:t>It is difficult to estimate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y</a:t>
                </a:r>
                <a:r>
                  <a:rPr lang="en-US" sz="2000" dirty="0" err="1">
                    <a:latin typeface="Times New Roman" pitchFamily="18" charset="0"/>
                    <a:cs typeface="Times New Roman" pitchFamily="18" charset="0"/>
                  </a:rPr>
                  <a:t>,</a:t>
                </a:r>
                <a:r>
                  <a:rPr lang="en-US" sz="2000" b="1" dirty="0" err="1">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a:t> for real problems, so unless we know a parametric form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oMath>
                </a14:m>
                <a:r>
                  <a:rPr lang="en-US" sz="2000" dirty="0"/>
                  <a:t>, the ideal Bayes predictor/classifier usually only serves as</a:t>
                </a:r>
              </a:p>
              <a:p>
                <a:pPr lvl="1"/>
                <a:r>
                  <a:rPr lang="en-US" sz="1800" dirty="0"/>
                  <a:t>A nice performance benchmark to evaluate algorithms with simulated data</a:t>
                </a:r>
              </a:p>
              <a:p>
                <a:pPr lvl="1"/>
                <a:r>
                  <a:rPr lang="en-US" sz="1800" dirty="0"/>
                  <a:t>A convenient means of correcting for class imbalance (next topic)</a:t>
                </a:r>
              </a:p>
              <a:p>
                <a:pPr lvl="1"/>
                <a:r>
                  <a:rPr lang="en-US" sz="1800" dirty="0"/>
                  <a:t>A basis for approximations like the naive Bayes classifier</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b="-9176"/>
                </a:stretch>
              </a:blipFill>
            </p:spPr>
            <p:txBody>
              <a:bodyPr/>
              <a:lstStyle/>
              <a:p>
                <a:r>
                  <a:rPr lang="en-US">
                    <a:noFill/>
                  </a:rPr>
                  <a:t> </a:t>
                </a:r>
              </a:p>
            </p:txBody>
          </p:sp>
        </mc:Fallback>
      </mc:AlternateContent>
    </p:spTree>
    <p:extLst>
      <p:ext uri="{BB962C8B-B14F-4D97-AF65-F5344CB8AC3E}">
        <p14:creationId xmlns:p14="http://schemas.microsoft.com/office/powerpoint/2010/main" val="22084300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Ideal Bayes Binary Classifier with MVN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1">
                            <a:latin typeface="Cambria Math" panose="02040503050406030204" pitchFamily="18" charset="0"/>
                          </a:rPr>
                          <m:t>𝐗</m:t>
                        </m:r>
                        <m:r>
                          <a:rPr lang="en-US" i="1">
                            <a:latin typeface="Cambria Math" panose="02040503050406030204" pitchFamily="18" charset="0"/>
                          </a:rPr>
                          <m:t>|</m:t>
                        </m:r>
                        <m:r>
                          <a:rPr lang="en-US" i="1">
                            <a:latin typeface="Cambria Math" panose="02040503050406030204" pitchFamily="18" charset="0"/>
                          </a:rPr>
                          <m:t>𝑌</m:t>
                        </m:r>
                      </m:sub>
                    </m:sSub>
                    <m:d>
                      <m:dPr>
                        <m:ctrlPr>
                          <a:rPr lang="en-US" i="1">
                            <a:latin typeface="Cambria Math" panose="02040503050406030204" pitchFamily="18" charset="0"/>
                          </a:rPr>
                        </m:ctrlPr>
                      </m:d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𝑦</m:t>
                        </m:r>
                      </m:e>
                    </m:d>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78408"/>
                <a:ext cx="8229600" cy="5422392"/>
              </a:xfrm>
            </p:spPr>
            <p:txBody>
              <a:bodyPr/>
              <a:lstStyle/>
              <a:p>
                <a:r>
                  <a:rPr lang="en-US" sz="2000" dirty="0"/>
                  <a:t>Suppose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𝑘</m:t>
                        </m:r>
                      </m:sub>
                    </m:sSub>
                    <m:d>
                      <m:dPr>
                        <m:ctrlPr>
                          <a:rPr lang="en-US" sz="2000" b="0" i="1" smtClean="0">
                            <a:latin typeface="Cambria Math" panose="02040503050406030204" pitchFamily="18" charset="0"/>
                          </a:rPr>
                        </m:ctrlPr>
                      </m:dPr>
                      <m:e>
                        <m:sSub>
                          <m:sSubPr>
                            <m:ctrlPr>
                              <a:rPr lang="en-US" sz="2000" b="1" i="1" smtClean="0">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0</m:t>
                            </m:r>
                          </m:sub>
                        </m:sSub>
                        <m:r>
                          <a:rPr lang="en-US" sz="2000" b="0" i="0" smtClean="0">
                            <a:latin typeface="Cambria Math" panose="02040503050406030204" pitchFamily="18" charset="0"/>
                            <a:ea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𝚺</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1</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𝑁</m:t>
                        </m:r>
                      </m:e>
                      <m:sub>
                        <m:r>
                          <a:rPr lang="en-US" sz="2000" i="1">
                            <a:latin typeface="Cambria Math" panose="02040503050406030204" pitchFamily="18" charset="0"/>
                          </a:rPr>
                          <m:t>𝑘</m:t>
                        </m:r>
                      </m:sub>
                    </m:sSub>
                    <m:d>
                      <m:dPr>
                        <m:ctrlPr>
                          <a:rPr lang="en-US" sz="2000" i="1">
                            <a:latin typeface="Cambria Math" panose="02040503050406030204" pitchFamily="18" charset="0"/>
                          </a:rPr>
                        </m:ctrlPr>
                      </m:d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1</m:t>
                            </m:r>
                          </m:sub>
                        </m:sSub>
                        <m:r>
                          <a:rPr lang="en-US" sz="2000">
                            <a:latin typeface="Cambria Math" panose="02040503050406030204" pitchFamily="18" charset="0"/>
                            <a:ea typeface="Cambria Math" panose="02040503050406030204" pitchFamily="18" charset="0"/>
                          </a:rPr>
                          <m:t>,</m:t>
                        </m:r>
                        <m:r>
                          <a:rPr lang="el-GR" sz="2000" b="1">
                            <a:latin typeface="Cambria Math" panose="02040503050406030204" pitchFamily="18" charset="0"/>
                            <a:ea typeface="Cambria Math" panose="02040503050406030204" pitchFamily="18" charset="0"/>
                          </a:rPr>
                          <m:t>𝚺</m:t>
                        </m:r>
                      </m:e>
                    </m:d>
                  </m:oMath>
                </a14:m>
                <a:r>
                  <a:rPr lang="en-US" sz="2000" dirty="0"/>
                  <a:t>, and denote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e>
                    </m:d>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e>
                    </m:d>
                  </m:oMath>
                </a14:m>
                <a:r>
                  <a:rPr lang="en-US" sz="2000" dirty="0"/>
                  <a:t>. The ideal Bayes classifier for 0/1 loss computes</a:t>
                </a:r>
              </a:p>
              <a:p>
                <a:pPr marL="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0</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b="0" i="1" smtClean="0">
                                <a:latin typeface="Cambria Math" panose="02040503050406030204" pitchFamily="18" charset="0"/>
                              </a:rPr>
                              <m:t>1</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e>
                        </m:d>
                      </m:den>
                    </m:f>
                  </m:oMath>
                </a14:m>
                <a:r>
                  <a:rPr lang="en-US" sz="2000" dirty="0"/>
                  <a:t> </a:t>
                </a:r>
              </a:p>
              <a:p>
                <a:pPr marL="347663" indent="0">
                  <a:buNone/>
                </a:pPr>
                <a:r>
                  <a:rPr lang="en-US" sz="2000" dirty="0"/>
                  <a:t>and then classifies</a:t>
                </a:r>
              </a:p>
              <a:p>
                <a:pPr marL="0" indent="0">
                  <a:buNone/>
                </a:pPr>
                <a:r>
                  <a:rPr lang="en-US" sz="2000" dirty="0"/>
                  <a: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𝑦</m:t>
                        </m:r>
                      </m:e>
                    </m:acc>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rPr>
                                    <m:t>|</m:t>
                                  </m:r>
                                  <m:r>
                                    <a:rPr lang="en-US" sz="2000" b="1">
                                      <a:latin typeface="Cambria Math" panose="02040503050406030204" pitchFamily="18" charset="0"/>
                                    </a:rPr>
                                    <m:t>𝐱</m:t>
                                  </m:r>
                                </m:e>
                              </m:d>
                              <m:r>
                                <a:rPr lang="en-US" sz="2000" b="0" i="1" smtClean="0">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0</m:t>
                                  </m:r>
                                  <m:r>
                                    <a:rPr lang="en-US" sz="2000" i="1">
                                      <a:latin typeface="Cambria Math" panose="02040503050406030204" pitchFamily="18" charset="0"/>
                                    </a:rPr>
                                    <m:t>|</m:t>
                                  </m:r>
                                  <m:r>
                                    <a:rPr lang="en-US" sz="2000" b="1">
                                      <a:latin typeface="Cambria Math" panose="02040503050406030204" pitchFamily="18" charset="0"/>
                                    </a:rPr>
                                    <m:t>𝐱</m:t>
                                  </m:r>
                                </m:e>
                              </m:d>
                            </m:e>
                          </m:mr>
                          <m:mr>
                            <m:e>
                              <m:r>
                                <a:rPr lang="en-US" sz="2000" b="0" i="1" smtClean="0">
                                  <a:latin typeface="Cambria Math" panose="02040503050406030204" pitchFamily="18" charset="0"/>
                                </a:rPr>
                                <m:t>0</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b="1">
                                      <a:latin typeface="Cambria Math" panose="02040503050406030204" pitchFamily="18" charset="0"/>
                                    </a:rPr>
                                    <m:t>𝐱</m:t>
                                  </m:r>
                                </m:e>
                              </m:d>
                              <m:r>
                                <a:rPr lang="en-US" sz="2000" b="1"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0|</m:t>
                                  </m:r>
                                  <m:r>
                                    <a:rPr lang="en-US" sz="2000" b="1">
                                      <a:latin typeface="Cambria Math" panose="02040503050406030204" pitchFamily="18" charset="0"/>
                                    </a:rPr>
                                    <m:t>𝐱</m:t>
                                  </m:r>
                                </m:e>
                              </m:d>
                            </m:e>
                          </m:mr>
                        </m:m>
                      </m:e>
                    </m:d>
                  </m:oMath>
                </a14:m>
                <a:endParaRPr lang="en-US" sz="2000" dirty="0"/>
              </a:p>
              <a:p>
                <a:r>
                  <a:rPr lang="en-US" sz="2000" dirty="0"/>
                  <a:t>This is equivalent to classifying</a:t>
                </a:r>
              </a:p>
              <a:p>
                <a:pPr marL="0" indent="0">
                  <a:buNone/>
                </a:pP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1</m:t>
                              </m:r>
                              <m:r>
                                <a:rPr lang="en-US" sz="2000" i="1">
                                  <a:latin typeface="Cambria Math" panose="02040503050406030204" pitchFamily="18" charset="0"/>
                                </a:rPr>
                                <m:t>:  </m:t>
                              </m:r>
                              <m:sSup>
                                <m:sSupPr>
                                  <m:ctrlPr>
                                    <a:rPr lang="en-US" sz="2000" i="1">
                                      <a:latin typeface="Cambria Math" panose="02040503050406030204" pitchFamily="18" charset="0"/>
                                    </a:rPr>
                                  </m:ctrlPr>
                                </m:sSupPr>
                                <m:e>
                                  <m:d>
                                    <m:dPr>
                                      <m:begChr m:val="["/>
                                      <m:endChr m:val="]"/>
                                      <m:ctrlPr>
                                        <a:rPr lang="en-US" sz="2000" i="1">
                                          <a:effectLst/>
                                          <a:latin typeface="Cambria Math" panose="02040503050406030204" pitchFamily="18" charset="0"/>
                                        </a:rPr>
                                      </m:ctrlPr>
                                    </m:dPr>
                                    <m:e>
                                      <m:r>
                                        <a:rPr lang="en-US" sz="2000" b="1" i="0" smtClean="0">
                                          <a:effectLst/>
                                          <a:latin typeface="Cambria Math" panose="02040503050406030204" pitchFamily="18" charset="0"/>
                                          <a:ea typeface="Times New Roman" panose="02020603050405020304" pitchFamily="18" charset="0"/>
                                          <a:cs typeface="Times New Roman" panose="02020603050405020304" pitchFamily="18" charset="0"/>
                                        </a:rPr>
                                        <m:t>𝐱</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smtClean="0">
                                              <a:effectLst/>
                                              <a:latin typeface="Cambria Math" panose="02040503050406030204" pitchFamily="18" charset="0"/>
                                              <a:cs typeface="Times New Roman" panose="02020603050405020304" pitchFamily="18" charset="0"/>
                                            </a:rPr>
                                          </m:ctrlPr>
                                        </m:fPr>
                                        <m:num>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i="1">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1</m:t>
                                              </m:r>
                                            </m:sub>
                                          </m:sSub>
                                        </m:num>
                                        <m:den>
                                          <m:r>
                                            <a:rPr lang="en-US" sz="2000" b="0" i="1" smtClean="0">
                                              <a:effectLst/>
                                              <a:latin typeface="Cambria Math" panose="02040503050406030204" pitchFamily="18" charset="0"/>
                                              <a:cs typeface="Times New Roman" panose="02020603050405020304" pitchFamily="18" charset="0"/>
                                            </a:rPr>
                                            <m:t>2</m:t>
                                          </m:r>
                                        </m:den>
                                      </m:f>
                                    </m:e>
                                  </m:d>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sSup>
                                <m:sSupPr>
                                  <m:ctrlPr>
                                    <a:rPr lang="en-US" sz="2000" i="1" smtClean="0">
                                      <a:effectLst/>
                                      <a:latin typeface="Cambria Math" panose="02040503050406030204" pitchFamily="18" charset="0"/>
                                      <a:cs typeface="Times New Roman" panose="02020603050405020304" pitchFamily="18" charset="0"/>
                                    </a:rPr>
                                  </m:ctrlPr>
                                </m:sSupPr>
                                <m:e>
                                  <m:r>
                                    <a:rPr lang="el-GR" sz="2000" b="1">
                                      <a:latin typeface="Cambria Math" panose="02040503050406030204" pitchFamily="18" charset="0"/>
                                      <a:ea typeface="Cambria Math" panose="02040503050406030204" pitchFamily="18" charset="0"/>
                                    </a:rPr>
                                    <m:t>𝚺</m:t>
                                  </m:r>
                                </m:e>
                                <m:sup>
                                  <m:r>
                                    <a:rPr lang="en-US" sz="2000" b="0" i="1" smtClean="0">
                                      <a:effectLst/>
                                      <a:latin typeface="Cambria Math" panose="02040503050406030204" pitchFamily="18" charset="0"/>
                                      <a:cs typeface="Times New Roman" panose="02020603050405020304" pitchFamily="18" charset="0"/>
                                    </a:rPr>
                                    <m:t>−1</m:t>
                                  </m:r>
                                </m:sup>
                              </m:sSup>
                              <m:d>
                                <m:dPr>
                                  <m:begChr m:val="["/>
                                  <m:endChr m:val="]"/>
                                  <m:ctrlPr>
                                    <a:rPr lang="en-US" sz="2000" i="1">
                                      <a:effectLst/>
                                      <a:latin typeface="Cambria Math" panose="02040503050406030204" pitchFamily="18" charset="0"/>
                                    </a:rPr>
                                  </m:ctrlPr>
                                </m:dPr>
                                <m:e>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i="1">
                                          <a:latin typeface="Cambria Math" panose="02040503050406030204" pitchFamily="18" charset="0"/>
                                          <a:ea typeface="Cambria Math" panose="02040503050406030204" pitchFamily="18" charset="0"/>
                                        </a:rPr>
                                        <m:t>1</m:t>
                                      </m:r>
                                    </m:sub>
                                  </m:sSub>
                                  <m:r>
                                    <a:rPr lang="en-US" sz="2000" b="1"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ea typeface="Cambria Math" panose="02040503050406030204" pitchFamily="18" charset="0"/>
                                        </a:rPr>
                                      </m:ctrlPr>
                                    </m:sSubPr>
                                    <m:e>
                                      <m:r>
                                        <a:rPr lang="en-US" sz="2000" b="1">
                                          <a:latin typeface="Cambria Math" panose="02040503050406030204" pitchFamily="18" charset="0"/>
                                          <a:ea typeface="Cambria Math" panose="02040503050406030204" pitchFamily="18" charset="0"/>
                                        </a:rPr>
                                        <m:t>𝛍</m:t>
                                      </m:r>
                                    </m:e>
                                    <m:sub>
                                      <m:r>
                                        <a:rPr lang="en-US" sz="2000" b="0" i="1" smtClean="0">
                                          <a:latin typeface="Cambria Math" panose="02040503050406030204" pitchFamily="18" charset="0"/>
                                          <a:ea typeface="Cambria Math" panose="02040503050406030204" pitchFamily="18" charset="0"/>
                                        </a:rPr>
                                        <m:t>0</m:t>
                                      </m:r>
                                    </m:sub>
                                  </m:sSub>
                                </m:e>
                              </m:d>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&gt;</m:t>
                              </m:r>
                              <m:r>
                                <m:rPr>
                                  <m:sty m:val="p"/>
                                </m:rPr>
                                <a:rPr lang="en-US" sz="2000" b="0" i="0" smtClean="0">
                                  <a:effectLst/>
                                  <a:latin typeface="Cambria Math" panose="02040503050406030204" pitchFamily="18" charset="0"/>
                                  <a:ea typeface="Times New Roman" panose="02020603050405020304" pitchFamily="18" charset="0"/>
                                  <a:cs typeface="Times New Roman" panose="02020603050405020304" pitchFamily="18" charset="0"/>
                                </a:rPr>
                                <m:t>log</m:t>
                              </m:r>
                              <m:d>
                                <m:dPr>
                                  <m:ctrlPr>
                                    <a:rPr lang="en-US" sz="2000" i="1" smtClean="0">
                                      <a:effectLst/>
                                      <a:latin typeface="Cambria Math" panose="02040503050406030204" pitchFamily="18" charset="0"/>
                                      <a:cs typeface="Times New Roman" panose="02020603050405020304" pitchFamily="18" charset="0"/>
                                    </a:rPr>
                                  </m:ctrlPr>
                                </m:dPr>
                                <m:e>
                                  <m:f>
                                    <m:fPr>
                                      <m:ctrlPr>
                                        <a:rPr lang="en-US" sz="2000" i="1" smtClean="0">
                                          <a:effectLst/>
                                          <a:latin typeface="Cambria Math" panose="02040503050406030204" pitchFamily="18" charset="0"/>
                                          <a:cs typeface="Times New Roman" panose="020206030504050203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0</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1</m:t>
                                          </m:r>
                                        </m:sub>
                                      </m:sSub>
                                    </m:den>
                                  </m:f>
                                </m:e>
                              </m:d>
                            </m:e>
                          </m:mr>
                          <m:mr>
                            <m:e>
                              <m:r>
                                <a:rPr lang="en-US" sz="2000" i="1">
                                  <a:latin typeface="Cambria Math" panose="02040503050406030204" pitchFamily="18" charset="0"/>
                                </a:rPr>
                                <m:t>0:  </m:t>
                              </m:r>
                              <m:r>
                                <m:rPr>
                                  <m:sty m:val="p"/>
                                </m:rPr>
                                <a:rPr lang="en-US" sz="2000" b="0" i="0" smtClean="0">
                                  <a:latin typeface="Cambria Math" panose="02040503050406030204" pitchFamily="18" charset="0"/>
                                </a:rPr>
                                <m:t>otherwise</m:t>
                              </m:r>
                              <m:r>
                                <a:rPr lang="en-US" sz="2000" b="1" i="1" smtClean="0">
                                  <a:latin typeface="Cambria Math" panose="02040503050406030204" pitchFamily="18" charset="0"/>
                                </a:rPr>
                                <m:t>                                                    </m:t>
                              </m:r>
                            </m:e>
                          </m:mr>
                        </m:m>
                      </m:e>
                    </m:d>
                  </m:oMath>
                </a14:m>
                <a:endParaRPr lang="en-US" sz="2000" dirty="0"/>
              </a:p>
              <a:p>
                <a:r>
                  <a:rPr lang="en-US" sz="2000" dirty="0"/>
                  <a:t>This is one way to derive the linear discriminant analysis (LDA) classifier. Fisher’s original derivation finds the most “discriminating” projection direction vector </a:t>
                </a:r>
                <a14:m>
                  <m:oMath xmlns:m="http://schemas.openxmlformats.org/officeDocument/2006/math">
                    <m:r>
                      <a:rPr lang="en-US" sz="2000" b="1" i="0" smtClean="0">
                        <a:latin typeface="Cambria Math" panose="02040503050406030204" pitchFamily="18" charset="0"/>
                        <a:ea typeface="Times New Roman" panose="02020603050405020304" pitchFamily="18" charset="0"/>
                        <a:cs typeface="Times New Roman" panose="02020603050405020304" pitchFamily="18" charset="0"/>
                      </a:rPr>
                      <m:t>𝐚</m:t>
                    </m:r>
                  </m:oMath>
                </a14:m>
                <a:r>
                  <a:rPr lang="en-US" sz="2000" dirty="0"/>
                  <a:t> to maximize </a:t>
                </a:r>
                <a14:m>
                  <m:oMath xmlns:m="http://schemas.openxmlformats.org/officeDocument/2006/math">
                    <m:d>
                      <m:dPr>
                        <m:begChr m:val="|"/>
                        <m:endChr m:val="|"/>
                        <m:ctrlPr>
                          <a:rPr lang="en-US" sz="2000" b="0" i="1" smtClean="0">
                            <a:latin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r>
                              <a:rPr lang="en-US" sz="2000" i="1">
                                <a:latin typeface="Cambria Math" panose="02040503050406030204" pitchFamily="18" charset="0"/>
                                <a:ea typeface="Times New Roman" panose="02020603050405020304" pitchFamily="18" charset="0"/>
                                <a:cs typeface="Times New Roman" panose="02020603050405020304" pitchFamily="18" charset="0"/>
                              </a:rPr>
                              <m:t>=1</m:t>
                            </m:r>
                          </m:e>
                        </m:d>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𝐸</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r>
                              <a:rPr lang="en-US"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i="1">
                                <a:latin typeface="Cambria Math" panose="02040503050406030204" pitchFamily="18" charset="0"/>
                                <a:ea typeface="Times New Roman" panose="02020603050405020304" pitchFamily="18" charset="0"/>
                                <a:cs typeface="Times New Roman" panose="02020603050405020304" pitchFamily="18" charset="0"/>
                              </a:rPr>
                              <m:t>𝑌</m:t>
                            </m:r>
                            <m:r>
                              <a:rPr lang="en-US" sz="2000" i="1">
                                <a:latin typeface="Cambria Math" panose="02040503050406030204" pitchFamily="18" charset="0"/>
                                <a:ea typeface="Times New Roman" panose="02020603050405020304" pitchFamily="18" charset="0"/>
                                <a:cs typeface="Times New Roman" panose="02020603050405020304" pitchFamily="18" charset="0"/>
                              </a:rPr>
                              <m:t>=0</m:t>
                            </m:r>
                          </m:e>
                        </m:d>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𝑆𝐷</m:t>
                    </m:r>
                    <m:d>
                      <m:dPr>
                        <m:begChr m:val="["/>
                        <m:endChr m:val="]"/>
                        <m:ctrlPr>
                          <a:rPr lang="en-US" sz="2000" i="1">
                            <a:latin typeface="Cambria Math" panose="02040503050406030204" pitchFamily="18" charset="0"/>
                            <a:cs typeface="Times New Roman" panose="02020603050405020304" pitchFamily="18" charset="0"/>
                          </a:rPr>
                        </m:ctrlPr>
                      </m:dPr>
                      <m:e>
                        <m:sSup>
                          <m:sSupPr>
                            <m:ctrlPr>
                              <a:rPr lang="en-US" sz="2000" i="1">
                                <a:latin typeface="Cambria Math" panose="02040503050406030204" pitchFamily="18" charset="0"/>
                              </a:rPr>
                            </m:ctrlPr>
                          </m:sSupPr>
                          <m:e>
                            <m:r>
                              <a:rPr lang="en-US" sz="2000" b="1">
                                <a:latin typeface="Cambria Math" panose="02040503050406030204" pitchFamily="18" charset="0"/>
                                <a:ea typeface="Times New Roman" panose="02020603050405020304" pitchFamily="18" charset="0"/>
                                <a:cs typeface="Times New Roman" panose="02020603050405020304" pitchFamily="18" charset="0"/>
                              </a:rPr>
                              <m:t>𝐚</m:t>
                            </m:r>
                          </m:e>
                          <m:sup>
                            <m:r>
                              <a:rPr lang="en-US" sz="2000" i="1">
                                <a:latin typeface="Cambria Math" panose="02040503050406030204" pitchFamily="18" charset="0"/>
                                <a:ea typeface="Times New Roman" panose="02020603050405020304" pitchFamily="18" charset="0"/>
                                <a:cs typeface="Times New Roman" panose="02020603050405020304" pitchFamily="18" charset="0"/>
                              </a:rPr>
                              <m:t>𝑇</m:t>
                            </m:r>
                          </m:sup>
                        </m:sSup>
                        <m:r>
                          <a:rPr lang="en-US" sz="2000" b="1">
                            <a:latin typeface="Cambria Math" panose="02040503050406030204" pitchFamily="18" charset="0"/>
                            <a:ea typeface="Times New Roman" panose="02020603050405020304" pitchFamily="18" charset="0"/>
                            <a:cs typeface="Times New Roman" panose="02020603050405020304" pitchFamily="18" charset="0"/>
                          </a:rPr>
                          <m:t>𝐗</m:t>
                        </m:r>
                      </m:e>
                    </m:d>
                  </m:oMath>
                </a14:m>
                <a:r>
                  <a:rPr lang="en-US" sz="2000" dirty="0"/>
                  <a:t>, which turns out to be </a:t>
                </a:r>
                <a14:m>
                  <m:oMath xmlns:m="http://schemas.openxmlformats.org/officeDocument/2006/math">
                    <m:r>
                      <a:rPr lang="en-US" sz="2000" b="1" i="1">
                        <a:latin typeface="Cambria Math" panose="02040503050406030204" pitchFamily="18" charset="0"/>
                        <a:ea typeface="Times New Roman" panose="02020603050405020304" pitchFamily="18" charset="0"/>
                        <a:cs typeface="Times New Roman" panose="02020603050405020304" pitchFamily="18" charset="0"/>
                      </a:rPr>
                      <m:t>𝐚</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l-GR" sz="2000" b="1" i="1">
                            <a:effectLst/>
                            <a:latin typeface="Cambria Math" panose="02040503050406030204" pitchFamily="18" charset="0"/>
                            <a:ea typeface="Times New Roman" panose="02020603050405020304" pitchFamily="18" charset="0"/>
                            <a:cs typeface="Times New Roman" panose="02020603050405020304" pitchFamily="18" charset="0"/>
                          </a:rPr>
                          <m:t>𝚺</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p>
                    </m:sSup>
                    <m:d>
                      <m:dPr>
                        <m:begChr m:val="["/>
                        <m:endChr m:val="]"/>
                        <m:ctrlPr>
                          <a:rPr lang="en-US" sz="2000" i="1">
                            <a:effectLst/>
                            <a:latin typeface="Cambria Math" panose="02040503050406030204" pitchFamily="18" charset="0"/>
                          </a:rPr>
                        </m:ctrlPr>
                      </m:dPr>
                      <m:e>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b="1" i="1">
                                <a:effectLst/>
                                <a:latin typeface="Cambria Math" panose="02040503050406030204" pitchFamily="18" charset="0"/>
                              </a:rPr>
                            </m:ctrlPr>
                          </m:sSub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𝝁</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78408"/>
                <a:ext cx="8229600" cy="5422392"/>
              </a:xfrm>
              <a:blipFill>
                <a:blip r:embed="rId3"/>
                <a:stretch>
                  <a:fillRect l="-667" t="-675" r="-1333" b="-21485"/>
                </a:stretch>
              </a:blipFill>
            </p:spPr>
            <p:txBody>
              <a:bodyPr/>
              <a:lstStyle/>
              <a:p>
                <a:r>
                  <a:rPr lang="en-US">
                    <a:noFill/>
                  </a:rPr>
                  <a:t> </a:t>
                </a:r>
              </a:p>
            </p:txBody>
          </p:sp>
        </mc:Fallback>
      </mc:AlternateContent>
    </p:spTree>
    <p:extLst>
      <p:ext uri="{BB962C8B-B14F-4D97-AF65-F5344CB8AC3E}">
        <p14:creationId xmlns:p14="http://schemas.microsoft.com/office/powerpoint/2010/main" val="25461075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Balancing with Infrequent Class Events</a:t>
            </a:r>
          </a:p>
        </p:txBody>
      </p:sp>
      <p:sp>
        <p:nvSpPr>
          <p:cNvPr id="3" name="Content Placeholder 2"/>
          <p:cNvSpPr>
            <a:spLocks noGrp="1"/>
          </p:cNvSpPr>
          <p:nvPr>
            <p:ph idx="1"/>
          </p:nvPr>
        </p:nvSpPr>
        <p:spPr/>
        <p:txBody>
          <a:bodyPr/>
          <a:lstStyle/>
          <a:p>
            <a:r>
              <a:rPr lang="en-US" sz="2000" dirty="0"/>
              <a:t>In classification, when one response class occurs very infrequently, the training data are often balanced before fitting a model to give better results</a:t>
            </a:r>
          </a:p>
          <a:p>
            <a:r>
              <a:rPr lang="en-US" sz="2000" dirty="0"/>
              <a:t>Artificially balancing the training data is achieved by assigning observations (rows) weights that differ, by random </a:t>
            </a:r>
            <a:r>
              <a:rPr lang="en-US" sz="2000" dirty="0" err="1"/>
              <a:t>downsampling</a:t>
            </a:r>
            <a:r>
              <a:rPr lang="en-US" sz="2000" dirty="0"/>
              <a:t> the more common class, or by random </a:t>
            </a:r>
            <a:r>
              <a:rPr lang="en-US" sz="2000" dirty="0" err="1"/>
              <a:t>upsampling</a:t>
            </a:r>
            <a:r>
              <a:rPr lang="en-US" sz="2000" dirty="0"/>
              <a:t> the less common class</a:t>
            </a:r>
          </a:p>
          <a:p>
            <a:r>
              <a:rPr lang="en-US" sz="2000" dirty="0"/>
              <a:t>If you fit a model to artificially balanced training data, you must correct for the balancing in the final model if you want correct predicted class probabilities (sometimes this is unnecessary if all you want is a scoring direction) </a:t>
            </a:r>
          </a:p>
          <a:p>
            <a:r>
              <a:rPr lang="en-US" sz="2000" dirty="0"/>
              <a:t>Bayes classifier concepts provide a convenient means to correct for artificial balancing</a:t>
            </a:r>
          </a:p>
        </p:txBody>
      </p:sp>
    </p:spTree>
    <p:extLst>
      <p:ext uri="{BB962C8B-B14F-4D97-AF65-F5344CB8AC3E}">
        <p14:creationId xmlns:p14="http://schemas.microsoft.com/office/powerpoint/2010/main" val="40192498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07" y="274638"/>
            <a:ext cx="8722658" cy="792162"/>
          </a:xfrm>
        </p:spPr>
        <p:txBody>
          <a:bodyPr/>
          <a:lstStyle/>
          <a:p>
            <a:r>
              <a:rPr lang="en-US" dirty="0"/>
              <a:t>Caveat on </a:t>
            </a:r>
            <a:r>
              <a:rPr lang="en-US" dirty="0" err="1"/>
              <a:t>Upsampling</a:t>
            </a:r>
            <a:r>
              <a:rPr lang="en-US" dirty="0"/>
              <a:t>, Overfitting, and CV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906" y="1000125"/>
                <a:ext cx="4069976" cy="5651687"/>
              </a:xfrm>
            </p:spPr>
            <p:txBody>
              <a:bodyPr/>
              <a:lstStyle/>
              <a:p>
                <a:pPr marL="0" indent="0">
                  <a:buNone/>
                </a:pPr>
                <a:r>
                  <a:rPr lang="en-US" sz="1800" dirty="0"/>
                  <a:t>If you balance by </a:t>
                </a:r>
                <a:r>
                  <a:rPr lang="en-US" sz="1800" dirty="0" err="1"/>
                  <a:t>upsampling</a:t>
                </a:r>
                <a:r>
                  <a:rPr lang="en-US" sz="1800" dirty="0"/>
                  <a:t> and then do CV on the balanced data to select the model complexity, this will tend to </a:t>
                </a:r>
                <a:r>
                  <a:rPr lang="en-US" sz="1800" dirty="0" err="1"/>
                  <a:t>overfit</a:t>
                </a:r>
                <a:r>
                  <a:rPr lang="en-US" sz="1800" dirty="0"/>
                  <a:t> and give small islands of </a:t>
                </a:r>
                <a14:m>
                  <m:oMath xmlns:m="http://schemas.openxmlformats.org/officeDocument/2006/math">
                    <m:acc>
                      <m:accPr>
                        <m:chr m:val="̂"/>
                        <m:ctrlPr>
                          <a:rPr lang="en-US" sz="1800" b="0" i="1" smtClean="0">
                            <a:latin typeface="Cambria Math" panose="02040503050406030204" pitchFamily="18" charset="0"/>
                          </a:rPr>
                        </m:ctrlPr>
                      </m:accPr>
                      <m:e>
                        <m:r>
                          <a:rPr lang="en-US" sz="1800" i="1">
                            <a:latin typeface="Cambria Math" panose="02040503050406030204" pitchFamily="18" charset="0"/>
                          </a:rPr>
                          <m:t>𝑦</m:t>
                        </m:r>
                      </m:e>
                    </m:acc>
                    <m:r>
                      <a:rPr lang="en-US" sz="1800" b="0" i="1" smtClean="0">
                        <a:latin typeface="Cambria Math" panose="02040503050406030204" pitchFamily="18" charset="0"/>
                      </a:rPr>
                      <m:t>=1</m:t>
                    </m:r>
                  </m:oMath>
                </a14:m>
                <a:r>
                  <a:rPr lang="en-US" sz="1800" dirty="0"/>
                  <a:t> classification around the y=1 observations. Why?</a:t>
                </a:r>
              </a:p>
              <a:p>
                <a:pPr marL="0" indent="0">
                  <a:spcBef>
                    <a:spcPts val="1000"/>
                  </a:spcBef>
                  <a:buNone/>
                </a:pPr>
                <a:r>
                  <a:rPr lang="en-US" sz="1800" dirty="0"/>
                  <a:t>Hence, you must do the </a:t>
                </a:r>
                <a:r>
                  <a:rPr lang="en-US" sz="1800" dirty="0" err="1"/>
                  <a:t>upsampling</a:t>
                </a:r>
                <a:r>
                  <a:rPr lang="en-US" sz="1800" dirty="0"/>
                  <a:t> </a:t>
                </a:r>
                <a:r>
                  <a:rPr lang="en-US" sz="1800" i="1" u="sng" dirty="0"/>
                  <a:t>within</a:t>
                </a:r>
                <a:r>
                  <a:rPr lang="en-US" sz="1800" dirty="0"/>
                  <a:t> CV (i.e., create the K-fold CV partition first, and then </a:t>
                </a:r>
                <a:r>
                  <a:rPr lang="en-US" sz="1800" dirty="0" err="1"/>
                  <a:t>upsample</a:t>
                </a:r>
                <a:r>
                  <a:rPr lang="en-US" sz="1800" dirty="0"/>
                  <a:t> separately within each fold) to choose the model complexity. When forming the CV partition, it is best to stratify by partitioning the y=1 and y=0 rows separately (so you have a comparable number of 1’s in each fold).</a:t>
                </a:r>
              </a:p>
              <a:p>
                <a:pPr marL="0" indent="0">
                  <a:spcBef>
                    <a:spcPts val="1000"/>
                  </a:spcBef>
                  <a:buNone/>
                </a:pPr>
                <a:r>
                  <a:rPr lang="en-US" sz="1800" dirty="0"/>
                  <a:t>The SMOTE (Synthetic Minority Over-sampling Technique) algorithm attempts to fix this problem a different way, but it is not needed if CV is done properly, outside of </a:t>
                </a:r>
                <a:r>
                  <a:rPr lang="en-US" sz="1800" dirty="0" err="1"/>
                  <a:t>upsampling</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906" y="1000125"/>
                <a:ext cx="4069976" cy="5651687"/>
              </a:xfrm>
              <a:blipFill>
                <a:blip r:embed="rId2"/>
                <a:stretch>
                  <a:fillRect l="-1349" t="-539" r="-2549" b="-4962"/>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t="8480" r="23417" b="21822"/>
          <a:stretch/>
        </p:blipFill>
        <p:spPr>
          <a:xfrm>
            <a:off x="4236878" y="1940433"/>
            <a:ext cx="4907122" cy="4449161"/>
          </a:xfrm>
          <a:prstGeom prst="rect">
            <a:avLst/>
          </a:prstGeom>
        </p:spPr>
      </p:pic>
      <p:sp>
        <p:nvSpPr>
          <p:cNvPr id="5" name="Content Placeholder 2"/>
          <p:cNvSpPr txBox="1">
            <a:spLocks/>
          </p:cNvSpPr>
          <p:nvPr/>
        </p:nvSpPr>
        <p:spPr bwMode="auto">
          <a:xfrm>
            <a:off x="4710953" y="1381125"/>
            <a:ext cx="4069976"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1800" kern="0" dirty="0"/>
              <a:t>2D example with 980 zeros and 20 ones in the training data</a:t>
            </a:r>
          </a:p>
        </p:txBody>
      </p:sp>
    </p:spTree>
    <p:extLst>
      <p:ext uri="{BB962C8B-B14F-4D97-AF65-F5344CB8AC3E}">
        <p14:creationId xmlns:p14="http://schemas.microsoft.com/office/powerpoint/2010/main" val="42757218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39504"/>
            <a:ext cx="8712925" cy="626702"/>
          </a:xfrm>
        </p:spPr>
        <p:txBody>
          <a:bodyPr/>
          <a:lstStyle/>
          <a:p>
            <a:r>
              <a:rPr lang="en-US" dirty="0"/>
              <a:t>Imbalance Correction Via Bayes Classifier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40080"/>
                <a:ext cx="8575964" cy="6120938"/>
              </a:xfrm>
            </p:spPr>
            <p:txBody>
              <a:bodyPr/>
              <a:lstStyle/>
              <a:p>
                <a:pPr marL="0" indent="0">
                  <a:buNone/>
                </a:pPr>
                <a:r>
                  <a:rPr lang="en-US" sz="2000" dirty="0"/>
                  <a:t>For a categorical </a:t>
                </a:r>
                <a:r>
                  <a:rPr lang="en-US" sz="2000" i="1" dirty="0">
                    <a:latin typeface="Times New Roman" pitchFamily="18" charset="0"/>
                    <a:cs typeface="Times New Roman" pitchFamily="18" charset="0"/>
                  </a:rPr>
                  <a:t>Y</a:t>
                </a:r>
                <a:r>
                  <a:rPr lang="en-US" sz="2000" dirty="0"/>
                  <a:t> with K classes, given an observed </a:t>
                </a:r>
                <a:r>
                  <a:rPr lang="en-US" sz="2000" b="1" dirty="0">
                    <a:latin typeface="Times New Roman" pitchFamily="18" charset="0"/>
                    <a:cs typeface="Times New Roman" pitchFamily="18" charset="0"/>
                  </a:rPr>
                  <a:t>x</a:t>
                </a:r>
                <a:r>
                  <a:rPr lang="en-US" sz="2000" dirty="0"/>
                  <a:t> for a case, the ideal Bayes classifier chooses the class </a:t>
                </a:r>
                <a:r>
                  <a:rPr lang="en-US" sz="2000" i="1" dirty="0">
                    <a:latin typeface="Times New Roman" pitchFamily="18" charset="0"/>
                    <a:cs typeface="Times New Roman" pitchFamily="18" charset="0"/>
                  </a:rPr>
                  <a:t>y</a:t>
                </a:r>
                <a:r>
                  <a:rPr lang="en-US" sz="2000" dirty="0"/>
                  <a:t> that maximizes</a:t>
                </a:r>
              </a:p>
              <a:p>
                <a:pPr marL="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r>
                          <a:rPr lang="en-US" sz="2000" i="1">
                            <a:latin typeface="Cambria Math" panose="02040503050406030204" pitchFamily="18" charset="0"/>
                          </a:rPr>
                          <m:t>|</m:t>
                        </m:r>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en>
                    </m:f>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𝑦</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𝑦</m:t>
                            </m:r>
                          </m:e>
                        </m:d>
                      </m:num>
                      <m:den>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1">
                                    <a:latin typeface="Cambria Math" panose="02040503050406030204" pitchFamily="18" charset="0"/>
                                  </a:rPr>
                                  <m:t>𝐗</m:t>
                                </m:r>
                                <m:r>
                                  <a:rPr lang="en-US" sz="2000" i="1">
                                    <a:latin typeface="Cambria Math" panose="02040503050406030204" pitchFamily="18" charset="0"/>
                                  </a:rPr>
                                  <m:t>|</m:t>
                                </m:r>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b="1">
                                    <a:latin typeface="Cambria Math" panose="02040503050406030204" pitchFamily="18" charset="0"/>
                                  </a:rPr>
                                  <m:t>𝐱</m:t>
                                </m:r>
                                <m:r>
                                  <a:rPr lang="en-US" sz="2000" i="1">
                                    <a:latin typeface="Cambria Math" panose="02040503050406030204" pitchFamily="18" charset="0"/>
                                  </a:rPr>
                                  <m:t>|</m:t>
                                </m:r>
                                <m:r>
                                  <a:rPr lang="en-US" sz="2000" i="1">
                                    <a:latin typeface="Cambria Math" panose="02040503050406030204" pitchFamily="18" charset="0"/>
                                  </a:rPr>
                                  <m:t>𝑘</m:t>
                                </m:r>
                              </m:e>
                            </m:d>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𝑌</m:t>
                                </m:r>
                              </m:sub>
                            </m:sSub>
                            <m:d>
                              <m:dPr>
                                <m:ctrlPr>
                                  <a:rPr lang="en-US" sz="2000" i="1">
                                    <a:latin typeface="Cambria Math" panose="02040503050406030204" pitchFamily="18" charset="0"/>
                                  </a:rPr>
                                </m:ctrlPr>
                              </m:dPr>
                              <m:e>
                                <m:r>
                                  <a:rPr lang="en-US" sz="2000" i="1">
                                    <a:latin typeface="Cambria Math" panose="02040503050406030204" pitchFamily="18" charset="0"/>
                                  </a:rPr>
                                  <m:t>𝑘</m:t>
                                </m:r>
                              </m:e>
                            </m:d>
                          </m:e>
                        </m:nary>
                      </m:den>
                    </m:f>
                  </m:oMath>
                </a14:m>
                <a:endParaRPr lang="en-US" sz="2000" dirty="0"/>
              </a:p>
              <a:p>
                <a:pPr marL="0" indent="0">
                  <a:buNone/>
                </a:pPr>
                <a:r>
                  <a:rPr lang="en-US" sz="2000" dirty="0"/>
                  <a:t>Consider a binary </a:t>
                </a:r>
                <a:r>
                  <a:rPr lang="en-US" sz="2000" i="1" dirty="0">
                    <a:latin typeface="Times New Roman" pitchFamily="18" charset="0"/>
                    <a:cs typeface="Times New Roman" pitchFamily="18" charset="0"/>
                  </a:rPr>
                  <a:t>Y </a:t>
                </a:r>
                <a:r>
                  <a:rPr lang="en-US" sz="2000" dirty="0"/>
                  <a:t>(</a:t>
                </a:r>
                <a:r>
                  <a:rPr lang="en-US" sz="2000" i="1" dirty="0">
                    <a:latin typeface="Times New Roman" pitchFamily="18" charset="0"/>
                    <a:cs typeface="Times New Roman" pitchFamily="18" charset="0"/>
                  </a:rPr>
                  <a:t>K </a:t>
                </a:r>
                <a:r>
                  <a:rPr lang="en-US" sz="2000" dirty="0">
                    <a:latin typeface="Times New Roman" pitchFamily="18" charset="0"/>
                    <a:cs typeface="Times New Roman" pitchFamily="18" charset="0"/>
                  </a:rPr>
                  <a:t>= 2</a:t>
                </a:r>
                <a:r>
                  <a:rPr lang="en-US" sz="2000" dirty="0"/>
                  <a:t>) and define</a:t>
                </a:r>
              </a:p>
              <a:p>
                <a:pPr marL="0" indent="0">
                  <a:buNone/>
                  <a:tabLst>
                    <a:tab pos="457200" algn="l"/>
                  </a:tabLst>
                </a:pP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(marginal 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a:t>
                </a:r>
              </a:p>
              <a:p>
                <a:pPr marL="0" indent="0">
                  <a:buNone/>
                  <a:tabLst>
                    <a:tab pos="457200" algn="l"/>
                  </a:tabLst>
                </a:pPr>
                <a:r>
                  <a:rPr lang="en-US" sz="2000" i="1" dirty="0">
                    <a:latin typeface="Times New Roman" pitchFamily="18" charset="0"/>
                    <a:cs typeface="Times New Roman" pitchFamily="18" charset="0"/>
                  </a:rPr>
                  <a:t>	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i="1" baseline="-25000" dirty="0" err="1">
                    <a:latin typeface="Times New Roman" pitchFamily="18" charset="0"/>
                    <a:cs typeface="Times New Roman" pitchFamily="18" charset="0"/>
                  </a:rPr>
                  <a:t>Y</a:t>
                </a:r>
                <a:r>
                  <a:rPr lang="en-US" sz="2000" baseline="-25000" dirty="0" err="1">
                    <a:latin typeface="Times New Roman" pitchFamily="18" charset="0"/>
                    <a:cs typeface="Times New Roman" pitchFamily="18" charset="0"/>
                  </a:rPr>
                  <a:t>|</a:t>
                </a:r>
                <a:r>
                  <a:rPr lang="en-US" sz="2000" b="1" baseline="-25000" dirty="0" err="1">
                    <a:latin typeface="Times New Roman" pitchFamily="18" charset="0"/>
                    <a:cs typeface="Times New Roman" pitchFamily="18" charset="0"/>
                  </a:rPr>
                  <a:t>X</a:t>
                </a:r>
                <a:r>
                  <a:rPr lang="en-US" sz="2000" dirty="0">
                    <a:latin typeface="Times New Roman" pitchFamily="18" charset="0"/>
                    <a:cs typeface="Times New Roman" pitchFamily="18" charset="0"/>
                  </a:rPr>
                  <a:t>(1|</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(predicted 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given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t>)</a:t>
                </a:r>
              </a:p>
              <a:p>
                <a:pPr marL="0" indent="0">
                  <a:buNone/>
                  <a:tabLst>
                    <a:tab pos="457200" algn="l"/>
                  </a:tabLst>
                </a:pPr>
                <a:r>
                  <a:rPr lang="en-US" sz="2000" i="1" dirty="0">
                    <a:latin typeface="Times New Roman" pitchFamily="18" charset="0"/>
                    <a:cs typeface="Times New Roman" pitchFamily="18" charset="0"/>
                  </a:rPr>
                  <a:t>	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f</a:t>
                </a:r>
                <a:r>
                  <a:rPr lang="en-US" sz="2000" b="1" baseline="-25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|1)/</a:t>
                </a:r>
                <a:r>
                  <a:rPr lang="en-US" sz="2000" i="1" dirty="0" err="1">
                    <a:latin typeface="Times New Roman" pitchFamily="18" charset="0"/>
                    <a:cs typeface="Times New Roman" pitchFamily="18" charset="0"/>
                  </a:rPr>
                  <a:t>f</a:t>
                </a:r>
                <a:r>
                  <a:rPr lang="en-US" sz="2000" b="1" baseline="-25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a:t>
                </a:r>
                <a:r>
                  <a:rPr lang="en-US" sz="2000" i="1" baseline="-25000" dirty="0" err="1">
                    <a:latin typeface="Times New Roman" pitchFamily="18" charset="0"/>
                    <a:cs typeface="Times New Roman" pitchFamily="18" charset="0"/>
                  </a:rPr>
                  <a:t>Y</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|0)</a:t>
                </a:r>
              </a:p>
              <a:p>
                <a:pPr marL="0" indent="0">
                  <a:buNone/>
                  <a:tabLst>
                    <a:tab pos="457200" algn="l"/>
                  </a:tabLst>
                </a:pPr>
                <a:r>
                  <a:rPr lang="en-US" sz="2000" i="1" dirty="0">
                    <a:latin typeface="Times New Roman" pitchFamily="18" charset="0"/>
                    <a:cs typeface="Times New Roman" pitchFamily="18" charset="0"/>
                  </a:rPr>
                  <a:t>	O</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/[1</a:t>
                </a:r>
                <a:r>
                  <a:rPr lang="en-US" sz="2000" dirty="0">
                    <a:latin typeface="Symbol" panose="05050102010706020507" pitchFamily="18" charset="2"/>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dirty="0"/>
                  <a:t>   (marginal odds)     </a:t>
                </a:r>
              </a:p>
              <a:p>
                <a:pPr marL="0" indent="0">
                  <a:buNone/>
                  <a:tabLst>
                    <a:tab pos="457200" algn="l"/>
                  </a:tabLst>
                </a:pPr>
                <a:r>
                  <a:rPr lang="en-US" sz="2000" i="1" dirty="0">
                    <a:latin typeface="Times New Roman" pitchFamily="18" charset="0"/>
                    <a:cs typeface="Times New Roman" pitchFamily="18" charset="0"/>
                  </a:rPr>
                  <a:t>	O</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)/[1</a:t>
                </a:r>
                <a:r>
                  <a:rPr lang="en-US" sz="2000" dirty="0">
                    <a:latin typeface="Symbol" panose="05050102010706020507" pitchFamily="18" charset="2"/>
                    <a:cs typeface="Times New Roman" pitchFamily="18" charset="0"/>
                  </a:rPr>
                  <a:t>-</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O </a:t>
                </a:r>
                <a:r>
                  <a:rPr lang="en-US" sz="2000" dirty="0"/>
                  <a:t>(conditional odds, given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t>)     </a:t>
                </a:r>
              </a:p>
              <a:p>
                <a:pPr marL="0" indent="0">
                  <a:spcBef>
                    <a:spcPts val="1500"/>
                  </a:spcBef>
                  <a:buNone/>
                </a:pPr>
                <a:r>
                  <a:rPr lang="en-US" sz="2000" dirty="0"/>
                  <a:t>Add a subscript </a:t>
                </a:r>
                <a:r>
                  <a:rPr lang="en-US" sz="2000" i="1" dirty="0">
                    <a:latin typeface="Times New Roman" panose="02020603050405020304" pitchFamily="18" charset="0"/>
                    <a:cs typeface="Times New Roman" panose="02020603050405020304" pitchFamily="18" charset="0"/>
                  </a:rPr>
                  <a:t>s</a:t>
                </a:r>
                <a:r>
                  <a:rPr lang="en-US" sz="2000" dirty="0"/>
                  <a:t> to denote analogous quantities estimated from a training sample with the </a:t>
                </a:r>
                <a:r>
                  <a:rPr lang="en-US" sz="2000" i="1" dirty="0">
                    <a:latin typeface="Times New Roman" panose="02020603050405020304" pitchFamily="18" charset="0"/>
                    <a:cs typeface="Times New Roman" panose="02020603050405020304" pitchFamily="18" charset="0"/>
                  </a:rPr>
                  <a:t>y</a:t>
                </a:r>
                <a:r>
                  <a:rPr lang="en-US" sz="2000" dirty="0"/>
                  <a:t> classes balanced differently than the population. E.g., </a:t>
                </a:r>
                <a:r>
                  <a:rPr lang="en-US" sz="2000" i="1" dirty="0" err="1">
                    <a:latin typeface="Times New Roman" pitchFamily="18" charset="0"/>
                    <a:cs typeface="Times New Roman" pitchFamily="18" charset="0"/>
                  </a:rPr>
                  <a:t>p</a:t>
                </a:r>
                <a:r>
                  <a:rPr lang="en-US" sz="2000" i="1" baseline="-25000" dirty="0" err="1">
                    <a:latin typeface="Times New Roman" pitchFamily="18" charset="0"/>
                    <a:cs typeface="Times New Roman" pitchFamily="18" charset="0"/>
                  </a:rPr>
                  <a:t>s</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denotes the predicted probability that </a:t>
                </a: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=1</a:t>
                </a:r>
                <a:r>
                  <a:rPr lang="en-US" sz="2000" dirty="0"/>
                  <a:t>, given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t>, for a model that we fit to the training sample. If </a:t>
                </a:r>
                <a:r>
                  <a:rPr lang="en-US" sz="2000" i="1" dirty="0">
                    <a:latin typeface="Times New Roman" pitchFamily="18" charset="0"/>
                    <a:cs typeface="Times New Roman" pitchFamily="18" charset="0"/>
                  </a:rPr>
                  <a:t>R</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R</a:t>
                </a:r>
                <a:r>
                  <a:rPr lang="en-US" sz="2000" i="1" baseline="-25000" dirty="0" err="1">
                    <a:latin typeface="Times New Roman" pitchFamily="18" charset="0"/>
                    <a:cs typeface="Times New Roman" pitchFamily="18" charset="0"/>
                  </a:rPr>
                  <a:t>s</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is the same for the sample and the population, we get a corrected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via solving (for </a:t>
                </a:r>
                <a:r>
                  <a:rPr lang="en-US" sz="2000" i="1" dirty="0">
                    <a:latin typeface="Times New Roman" pitchFamily="18" charset="0"/>
                    <a:cs typeface="Times New Roman" pitchFamily="18" charset="0"/>
                  </a:rPr>
                  <a:t>p</a:t>
                </a:r>
                <a:r>
                  <a:rPr lang="en-US" sz="2000" dirty="0">
                    <a:latin typeface="Times New Roman" pitchFamily="18" charset="0"/>
                    <a:cs typeface="Times New Roman" pitchFamily="18" charset="0"/>
                  </a:rPr>
                  <a:t>(</a:t>
                </a: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dirty="0"/>
                  <a:t>): </a:t>
                </a:r>
              </a:p>
              <a:p>
                <a:pPr marL="0" indent="0">
                  <a:spcBef>
                    <a:spcPts val="1500"/>
                  </a:spcBef>
                  <a:buNone/>
                </a:pPr>
                <a:r>
                  <a:rPr lang="en-US" dirty="0"/>
                  <a:t> </a:t>
                </a:r>
                <a14:m>
                  <m:oMath xmlns:m="http://schemas.openxmlformats.org/officeDocument/2006/math">
                    <m:r>
                      <a:rPr lang="en-US" sz="1800" b="0" i="1" smtClean="0">
                        <a:latin typeface="Cambria Math" panose="02040503050406030204" pitchFamily="18" charset="0"/>
                      </a:rPr>
                      <m:t>𝑅</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b="0" i="1" smtClean="0">
                            <a:latin typeface="Cambria Math" panose="02040503050406030204" pitchFamily="18" charset="0"/>
                          </a:rPr>
                          <m:t>𝑂</m:t>
                        </m:r>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𝑂</m:t>
                        </m:r>
                      </m:den>
                    </m:f>
                    <m:r>
                      <a:rPr lang="en-US" sz="1800" b="1" i="1" smtClean="0">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en>
                    </m:f>
                    <m:r>
                      <a:rPr lang="en-US" sz="1800" i="1">
                        <a:latin typeface="Cambria Math" panose="02040503050406030204" pitchFamily="18" charset="0"/>
                      </a:rPr>
                      <m:t> </m:t>
                    </m:r>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1−</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den>
                    </m:f>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en>
                        </m:f>
                      </m:e>
                    </m:d>
                    <m:f>
                      <m:fPr>
                        <m:ctrlPr>
                          <a:rPr lang="en-US" sz="1800" i="1">
                            <a:latin typeface="Cambria Math" panose="02040503050406030204" pitchFamily="18" charset="0"/>
                          </a:rPr>
                        </m:ctrlPr>
                      </m:fPr>
                      <m:num>
                        <m:r>
                          <a:rPr lang="en-US" sz="1800" i="1">
                            <a:latin typeface="Cambria Math" panose="02040503050406030204" pitchFamily="18" charset="0"/>
                          </a:rPr>
                          <m:t>𝑂</m:t>
                        </m:r>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den>
                    </m:f>
                    <m:r>
                      <a:rPr lang="en-US" sz="1800" b="0" i="1" smtClean="0">
                        <a:latin typeface="Cambria Math" panose="02040503050406030204" pitchFamily="18" charset="0"/>
                      </a:rPr>
                      <m:t>   </m:t>
                    </m:r>
                    <m:r>
                      <a:rPr lang="en-US" sz="1800" i="1">
                        <a:latin typeface="Cambria Math" panose="02040503050406030204" pitchFamily="18" charset="0"/>
                      </a:rPr>
                      <m:t>⇒</m:t>
                    </m:r>
                    <m:r>
                      <a:rPr lang="en-US" sz="1800" b="0" i="1" smtClean="0">
                        <a:latin typeface="Cambria Math" panose="02040503050406030204" pitchFamily="18" charset="0"/>
                      </a:rPr>
                      <m:t>  </m:t>
                    </m:r>
                    <m:r>
                      <a:rPr lang="en-US" sz="1800" i="1">
                        <a:latin typeface="Cambria Math" panose="02040503050406030204" pitchFamily="18" charset="0"/>
                      </a:rPr>
                      <m:t> </m:t>
                    </m:r>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1"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0" i="1" smtClean="0">
                            <a:latin typeface="Cambria Math" panose="02040503050406030204" pitchFamily="18" charset="0"/>
                          </a:rPr>
                          <m:t>𝑂</m:t>
                        </m:r>
                      </m:num>
                      <m:den>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
                          <m:dPr>
                            <m:ctrlPr>
                              <a:rPr lang="en-US" sz="1800" b="1"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𝑠</m:t>
                                </m:r>
                              </m:sub>
                            </m:sSub>
                            <m:r>
                              <a:rPr lang="en-US" sz="1800" i="1">
                                <a:latin typeface="Cambria Math" panose="02040503050406030204" pitchFamily="18" charset="0"/>
                              </a:rPr>
                              <m:t>−</m:t>
                            </m:r>
                            <m:r>
                              <a:rPr lang="en-US" sz="1800" b="0" i="1" smtClean="0">
                                <a:latin typeface="Cambria Math" panose="02040503050406030204" pitchFamily="18" charset="0"/>
                              </a:rPr>
                              <m:t>𝑂</m:t>
                            </m:r>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40080"/>
                <a:ext cx="8575964" cy="6120938"/>
              </a:xfrm>
              <a:blipFill>
                <a:blip r:embed="rId2"/>
                <a:stretch>
                  <a:fillRect l="-711" t="-498" r="-1208"/>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6269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for Imbalance Correction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sz="2000" dirty="0"/>
                  <a:t>Calculate </a:t>
                </a:r>
                <a14:m>
                  <m:oMath xmlns:m="http://schemas.openxmlformats.org/officeDocument/2006/math">
                    <m:r>
                      <a:rPr lang="en-US" sz="2000" b="0" i="1" smtClean="0">
                        <a:latin typeface="Cambria Math" panose="02040503050406030204" pitchFamily="18" charset="0"/>
                      </a:rPr>
                      <m:t>𝑝</m:t>
                    </m:r>
                  </m:oMath>
                </a14:m>
                <a:r>
                  <a:rPr lang="en-US" sz="2000" dirty="0"/>
                  <a:t>, the population fraction of </a:t>
                </a:r>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=1</m:t>
                    </m:r>
                  </m:oMath>
                </a14:m>
                <a:r>
                  <a:rPr lang="en-US" sz="2000" dirty="0"/>
                  <a:t> cases, for the entire original training data set</a:t>
                </a:r>
              </a:p>
              <a:p>
                <a:pPr marL="457200" indent="-457200">
                  <a:buFont typeface="+mj-lt"/>
                  <a:buAutoNum type="arabicPeriod"/>
                </a:pPr>
                <a:r>
                  <a:rPr lang="en-US" sz="2000" dirty="0"/>
                  <a:t>Artificially balance the training data (either via using row weights, </a:t>
                </a:r>
                <a:r>
                  <a:rPr lang="en-US" sz="2000" dirty="0" err="1"/>
                  <a:t>upsampling</a:t>
                </a:r>
                <a:r>
                  <a:rPr lang="en-US" sz="2000" dirty="0"/>
                  <a:t>, or </a:t>
                </a:r>
                <a:r>
                  <a:rPr lang="en-US" sz="2000" dirty="0" err="1"/>
                  <a:t>downsampling</a:t>
                </a:r>
                <a:r>
                  <a:rPr lang="en-US" sz="2000" dirty="0"/>
                  <a:t>) to have the desired fraction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oMath>
                </a14:m>
                <a:endParaRPr lang="en-US" sz="2000" dirty="0"/>
              </a:p>
              <a:p>
                <a:pPr marL="457200" indent="-457200">
                  <a:buFont typeface="+mj-lt"/>
                  <a:buAutoNum type="arabicPeriod"/>
                </a:pPr>
                <a:r>
                  <a:rPr lang="en-US" sz="2000" dirty="0"/>
                  <a:t>Calculate the population odds </a:t>
                </a:r>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num>
                      <m:den>
                        <m:r>
                          <a:rPr lang="en-US" sz="2000" i="1">
                            <a:latin typeface="Cambria Math" panose="02040503050406030204" pitchFamily="18" charset="0"/>
                          </a:rPr>
                          <m:t>1−</m:t>
                        </m:r>
                        <m:r>
                          <a:rPr lang="en-US" sz="2000" i="1">
                            <a:latin typeface="Cambria Math" panose="02040503050406030204" pitchFamily="18" charset="0"/>
                          </a:rPr>
                          <m:t>𝑝</m:t>
                        </m:r>
                      </m:den>
                    </m:f>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num>
                      <m:den>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en>
                    </m:f>
                  </m:oMath>
                </a14:m>
                <a:r>
                  <a:rPr lang="en-US" sz="2000" dirty="0"/>
                  <a:t>  for the original and artificially balanced samples, respectively</a:t>
                </a:r>
              </a:p>
              <a:p>
                <a:pPr marL="457200" indent="-457200">
                  <a:buFont typeface="+mj-lt"/>
                  <a:buAutoNum type="arabicPeriod"/>
                </a:pPr>
                <a:r>
                  <a:rPr lang="en-US" sz="2000" dirty="0"/>
                  <a:t>Fit your favorite classification model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smtClean="0">
                            <a:latin typeface="Cambria Math" panose="02040503050406030204" pitchFamily="18" charset="0"/>
                          </a:rPr>
                        </m:ctrlPr>
                      </m:dPr>
                      <m:e>
                        <m:r>
                          <a:rPr lang="en-US" sz="2000" b="1" i="0" smtClean="0">
                            <a:latin typeface="Cambria Math" panose="02040503050406030204" pitchFamily="18" charset="0"/>
                          </a:rPr>
                          <m:t>𝐱</m:t>
                        </m:r>
                      </m:e>
                    </m:d>
                    <m:r>
                      <a:rPr lang="en-US" sz="2000" b="0" i="1" smtClean="0">
                        <a:latin typeface="Cambria Math" panose="02040503050406030204" pitchFamily="18" charset="0"/>
                      </a:rPr>
                      <m:t>=</m:t>
                    </m:r>
                    <m:r>
                      <a:rPr lang="en-US" sz="2000" b="0" i="1" smtClean="0">
                        <a:latin typeface="Cambria Math" panose="02040503050406030204" pitchFamily="18" charset="0"/>
                      </a:rPr>
                      <m:t>𝑃𝑟</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r>
                          <a:rPr lang="en-US" sz="2000" b="1" i="0" smtClean="0">
                            <a:latin typeface="Cambria Math" panose="02040503050406030204" pitchFamily="18" charset="0"/>
                          </a:rPr>
                          <m:t>𝐱</m:t>
                        </m:r>
                      </m:e>
                    </m:d>
                  </m:oMath>
                </a14:m>
                <a:r>
                  <a:rPr lang="en-US" sz="2000" dirty="0"/>
                  <a:t> to the artificially balanced training data</a:t>
                </a:r>
              </a:p>
              <a:p>
                <a:pPr marL="457200" indent="-457200">
                  <a:buFont typeface="+mj-lt"/>
                  <a:buAutoNum type="arabicPeriod"/>
                </a:pPr>
                <a:r>
                  <a:rPr lang="en-US" sz="2000" dirty="0"/>
                  <a:t>Recover the corrected classification model </a:t>
                </a:r>
                <a14:m>
                  <m:oMath xmlns:m="http://schemas.openxmlformats.org/officeDocument/2006/math">
                    <m:r>
                      <a:rPr lang="en-US" sz="2000" b="0" i="1" smtClean="0">
                        <a:latin typeface="Cambria Math" panose="02040503050406030204" pitchFamily="18" charset="0"/>
                      </a:rPr>
                      <m:t>𝑝</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i="1">
                        <a:latin typeface="Cambria Math" panose="02040503050406030204" pitchFamily="18" charset="0"/>
                      </a:rPr>
                      <m:t>𝑃𝑟</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r>
                          <a:rPr lang="en-US" sz="2000" b="1">
                            <a:latin typeface="Cambria Math" panose="02040503050406030204" pitchFamily="18" charset="0"/>
                          </a:rPr>
                          <m:t>𝐱</m:t>
                        </m:r>
                      </m:e>
                    </m:d>
                  </m:oMath>
                </a14:m>
                <a:r>
                  <a:rPr lang="en-US" sz="2000" dirty="0"/>
                  <a:t> that applies to the original population via  </a:t>
                </a:r>
              </a:p>
              <a:p>
                <a:pPr marL="0" indent="0">
                  <a:buNone/>
                </a:pPr>
                <a:r>
                  <a:rPr lang="en-US" sz="2000" dirty="0"/>
                  <a:t>        </a:t>
                </a:r>
                <a14:m>
                  <m:oMath xmlns:m="http://schemas.openxmlformats.org/officeDocument/2006/math">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b="1"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𝑂</m:t>
                        </m:r>
                      </m:num>
                      <m:den>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𝑠</m:t>
                            </m:r>
                          </m:sub>
                        </m:sSub>
                        <m:d>
                          <m:dPr>
                            <m:ctrlPr>
                              <a:rPr lang="en-US" sz="2000" i="1">
                                <a:latin typeface="Cambria Math" panose="02040503050406030204" pitchFamily="18" charset="0"/>
                              </a:rPr>
                            </m:ctrlPr>
                          </m:dPr>
                          <m:e>
                            <m:r>
                              <a:rPr lang="en-US" sz="2000" b="1">
                                <a:latin typeface="Cambria Math" panose="02040503050406030204" pitchFamily="18" charset="0"/>
                              </a:rPr>
                              <m:t>𝐱</m:t>
                            </m:r>
                          </m:e>
                        </m:d>
                        <m:d>
                          <m:dPr>
                            <m:ctrlPr>
                              <a:rPr lang="en-US" sz="2000" b="1"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𝑂</m:t>
                                </m:r>
                              </m:e>
                              <m:sub>
                                <m:r>
                                  <a:rPr lang="en-US" sz="2000" i="1">
                                    <a:latin typeface="Cambria Math" panose="02040503050406030204" pitchFamily="18" charset="0"/>
                                  </a:rPr>
                                  <m:t>𝑠</m:t>
                                </m:r>
                              </m:sub>
                            </m:sSub>
                            <m:r>
                              <a:rPr lang="en-US" sz="2000" i="1">
                                <a:latin typeface="Cambria Math" panose="02040503050406030204" pitchFamily="18" charset="0"/>
                              </a:rPr>
                              <m:t>−</m:t>
                            </m:r>
                            <m:r>
                              <a:rPr lang="en-US" sz="2000" i="1">
                                <a:latin typeface="Cambria Math" panose="02040503050406030204" pitchFamily="18" charset="0"/>
                              </a:rPr>
                              <m:t>𝑂</m:t>
                            </m:r>
                          </m:e>
                        </m:d>
                      </m:den>
                    </m:f>
                    <m:r>
                      <a:rPr lang="en-US" sz="2000" b="0" i="1" smtClean="0">
                        <a:latin typeface="Cambria Math" panose="02040503050406030204" pitchFamily="18" charset="0"/>
                        <a:ea typeface="Cambria Math" panose="02040503050406030204" pitchFamily="18" charset="0"/>
                      </a:rPr>
                      <m:t> </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471"/>
                </a:stretch>
              </a:blipFill>
            </p:spPr>
            <p:txBody>
              <a:bodyPr/>
              <a:lstStyle/>
              <a:p>
                <a:r>
                  <a:rPr lang="en-US">
                    <a:noFill/>
                  </a:rPr>
                  <a:t> </a:t>
                </a:r>
              </a:p>
            </p:txBody>
          </p:sp>
        </mc:Fallback>
      </mc:AlternateContent>
    </p:spTree>
    <p:extLst>
      <p:ext uri="{BB962C8B-B14F-4D97-AF65-F5344CB8AC3E}">
        <p14:creationId xmlns:p14="http://schemas.microsoft.com/office/powerpoint/2010/main" val="268368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1775"/>
            <a:ext cx="6400800"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Medical Risk Modeling for Rare Cancer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2777"/>
                <a:ext cx="8229600" cy="5408023"/>
              </a:xfrm>
            </p:spPr>
            <p:txBody>
              <a:bodyPr/>
              <a:lstStyle/>
              <a:p>
                <a:pPr marL="0" marR="0" indent="0" algn="just">
                  <a:spcBef>
                    <a:spcPts val="0"/>
                  </a:spcBef>
                  <a:spcAft>
                    <a:spcPts val="0"/>
                  </a:spcAft>
                  <a:buNone/>
                </a:pPr>
                <a:r>
                  <a:rPr lang="en-US" sz="1800" i="1" dirty="0">
                    <a:latin typeface="Times New Roman"/>
                    <a:ea typeface="Times New Roman"/>
                  </a:rPr>
                  <a:t>Y</a:t>
                </a:r>
                <a:r>
                  <a:rPr lang="en-US" sz="1800" dirty="0">
                    <a:latin typeface="Times New Roman"/>
                    <a:ea typeface="Times New Roman"/>
                  </a:rPr>
                  <a:t> = 1 (patient has rare cancer) or </a:t>
                </a:r>
                <a:r>
                  <a:rPr lang="en-US" sz="1800" i="1" dirty="0">
                    <a:latin typeface="Times New Roman"/>
                    <a:ea typeface="Times New Roman"/>
                  </a:rPr>
                  <a:t>Y</a:t>
                </a:r>
                <a:r>
                  <a:rPr lang="en-US" sz="1800" dirty="0">
                    <a:latin typeface="Times New Roman"/>
                    <a:ea typeface="Times New Roman"/>
                  </a:rPr>
                  <a:t> = 0 (otherwise)</a:t>
                </a:r>
              </a:p>
              <a:p>
                <a:pPr marL="0" marR="0" indent="0" algn="just">
                  <a:spcBef>
                    <a:spcPts val="0"/>
                  </a:spcBef>
                  <a:spcAft>
                    <a:spcPts val="0"/>
                  </a:spcAft>
                  <a:buNone/>
                </a:pPr>
                <a:r>
                  <a:rPr lang="en-US" sz="1800" dirty="0">
                    <a:latin typeface="Times New Roman"/>
                    <a:ea typeface="Times New Roman"/>
                  </a:rPr>
                  <a:t>pop. fraction </a:t>
                </a:r>
                <a:r>
                  <a:rPr lang="en-US" sz="1800" i="1" dirty="0">
                    <a:latin typeface="Times New Roman"/>
                    <a:ea typeface="Times New Roman"/>
                  </a:rPr>
                  <a:t>p</a:t>
                </a:r>
                <a:r>
                  <a:rPr lang="en-US" sz="1800" dirty="0">
                    <a:latin typeface="Times New Roman"/>
                    <a:ea typeface="Times New Roman"/>
                  </a:rPr>
                  <a:t> = 0.001</a:t>
                </a:r>
              </a:p>
              <a:p>
                <a:pPr marL="0" marR="0" indent="0" algn="just">
                  <a:spcBef>
                    <a:spcPts val="0"/>
                  </a:spcBef>
                  <a:spcAft>
                    <a:spcPts val="0"/>
                  </a:spcAft>
                  <a:buNone/>
                </a:pPr>
                <a:r>
                  <a:rPr lang="en-US" sz="1800" i="1" dirty="0">
                    <a:latin typeface="Times New Roman"/>
                    <a:ea typeface="Times New Roman"/>
                  </a:rPr>
                  <a:t>n</a:t>
                </a:r>
                <a:r>
                  <a:rPr lang="en-US" sz="1800" dirty="0">
                    <a:latin typeface="Times New Roman"/>
                    <a:ea typeface="Times New Roman"/>
                  </a:rPr>
                  <a:t> = 100,000 patients in study (100 have cancer)</a:t>
                </a:r>
              </a:p>
              <a:p>
                <a:pPr marL="0" marR="0" indent="0" algn="just">
                  <a:spcBef>
                    <a:spcPts val="1000"/>
                  </a:spcBef>
                  <a:spcAft>
                    <a:spcPts val="0"/>
                  </a:spcAft>
                  <a:buNone/>
                </a:pPr>
                <a:r>
                  <a:rPr lang="en-US" sz="1800" i="1" dirty="0" err="1">
                    <a:latin typeface="Times New Roman"/>
                    <a:ea typeface="Times New Roman"/>
                  </a:rPr>
                  <a:t>f</a:t>
                </a:r>
                <a:r>
                  <a:rPr lang="en-US" sz="1800" i="1" baseline="-25000" dirty="0" err="1">
                    <a:latin typeface="Times New Roman"/>
                    <a:ea typeface="Times New Roman"/>
                  </a:rPr>
                  <a:t>Y</a:t>
                </a:r>
                <a:r>
                  <a:rPr lang="en-US" sz="1800" dirty="0">
                    <a:latin typeface="Times New Roman"/>
                    <a:ea typeface="Times New Roman"/>
                  </a:rPr>
                  <a:t>(1)= </a:t>
                </a:r>
                <a:r>
                  <a:rPr lang="en-US" sz="1800" i="1" dirty="0">
                    <a:latin typeface="Times New Roman"/>
                    <a:ea typeface="Times New Roman"/>
                  </a:rPr>
                  <a:t>p</a:t>
                </a:r>
                <a:r>
                  <a:rPr lang="en-US" sz="1800" dirty="0">
                    <a:latin typeface="Times New Roman"/>
                    <a:ea typeface="Times New Roman"/>
                  </a:rPr>
                  <a:t> = 0.001</a:t>
                </a:r>
              </a:p>
              <a:p>
                <a:pPr marL="0" marR="0" indent="0" algn="just">
                  <a:spcBef>
                    <a:spcPts val="0"/>
                  </a:spcBef>
                  <a:spcAft>
                    <a:spcPts val="0"/>
                  </a:spcAft>
                  <a:buNone/>
                </a:pPr>
                <a:r>
                  <a:rPr lang="en-US" sz="1800" i="1" dirty="0">
                    <a:latin typeface="Times New Roman"/>
                    <a:ea typeface="Times New Roman"/>
                  </a:rPr>
                  <a:t>O</a:t>
                </a:r>
                <a:r>
                  <a:rPr lang="en-US" sz="1800" dirty="0">
                    <a:latin typeface="Times New Roman"/>
                    <a:ea typeface="Times New Roman"/>
                  </a:rPr>
                  <a:t> = 0.001/(1</a:t>
                </a:r>
                <a:r>
                  <a:rPr lang="en-US" sz="1800" dirty="0">
                    <a:latin typeface="Symbol"/>
                    <a:ea typeface="Times New Roman"/>
                  </a:rPr>
                  <a:t>-</a:t>
                </a:r>
                <a:r>
                  <a:rPr lang="en-US" sz="1800" dirty="0">
                    <a:latin typeface="Times New Roman"/>
                    <a:ea typeface="Times New Roman"/>
                  </a:rPr>
                  <a:t>0.001)</a:t>
                </a:r>
              </a:p>
              <a:p>
                <a:pPr marL="0" marR="0" indent="0" algn="just">
                  <a:spcBef>
                    <a:spcPts val="0"/>
                  </a:spcBef>
                  <a:spcAft>
                    <a:spcPts val="0"/>
                  </a:spcAft>
                  <a:buNone/>
                </a:pPr>
                <a:r>
                  <a:rPr lang="en-US" sz="1800" i="1" dirty="0">
                    <a:latin typeface="Times New Roman"/>
                    <a:ea typeface="Times New Roman"/>
                  </a:rPr>
                  <a:t>R</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do not care (not needed directly to correct for balancing)</a:t>
                </a:r>
              </a:p>
              <a:p>
                <a:pPr marL="1658938" marR="0" indent="-1658938" algn="just">
                  <a:spcBef>
                    <a:spcPts val="0"/>
                  </a:spcBef>
                  <a:spcAft>
                    <a:spcPts val="0"/>
                  </a:spcAft>
                  <a:buNone/>
                </a:pP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a:t>
                </a:r>
                <a:r>
                  <a:rPr lang="en-US" sz="1800" i="1" dirty="0" err="1">
                    <a:latin typeface="Times New Roman"/>
                    <a:ea typeface="Times New Roman"/>
                  </a:rPr>
                  <a:t>f</a:t>
                </a:r>
                <a:r>
                  <a:rPr lang="en-US" sz="1800" i="1" baseline="-25000" dirty="0" err="1">
                    <a:latin typeface="Times New Roman"/>
                    <a:ea typeface="Times New Roman"/>
                  </a:rPr>
                  <a:t>Y</a:t>
                </a:r>
                <a:r>
                  <a:rPr lang="en-US" sz="1800" baseline="-25000" dirty="0" err="1">
                    <a:latin typeface="Times New Roman"/>
                    <a:ea typeface="Times New Roman"/>
                  </a:rPr>
                  <a:t>|</a:t>
                </a:r>
                <a:r>
                  <a:rPr lang="en-US" sz="1800" b="1" baseline="-25000" dirty="0" err="1">
                    <a:latin typeface="Times New Roman"/>
                    <a:ea typeface="Times New Roman"/>
                  </a:rPr>
                  <a:t>X</a:t>
                </a:r>
                <a:r>
                  <a:rPr lang="en-US" sz="1800" dirty="0">
                    <a:latin typeface="Times New Roman"/>
                    <a:ea typeface="Times New Roman"/>
                  </a:rPr>
                  <a:t>(1|</a:t>
                </a:r>
                <a:r>
                  <a:rPr lang="en-US" sz="1800" b="1" dirty="0">
                    <a:latin typeface="Times New Roman"/>
                    <a:ea typeface="Times New Roman"/>
                  </a:rPr>
                  <a:t>x</a:t>
                </a:r>
                <a:r>
                  <a:rPr lang="en-US" sz="1800" dirty="0">
                    <a:latin typeface="Times New Roman"/>
                    <a:ea typeface="Times New Roman"/>
                  </a:rPr>
                  <a:t>) = corrected predicted probability of cancer for patient with predictors </a:t>
                </a:r>
                <a:r>
                  <a:rPr lang="en-US" sz="1800" b="1" dirty="0">
                    <a:latin typeface="Times New Roman"/>
                    <a:ea typeface="Times New Roman"/>
                  </a:rPr>
                  <a:t>x</a:t>
                </a:r>
                <a:r>
                  <a:rPr lang="en-US" sz="1800" dirty="0">
                    <a:latin typeface="Times New Roman"/>
                    <a:ea typeface="Times New Roman"/>
                  </a:rPr>
                  <a:t>, to be found</a:t>
                </a:r>
              </a:p>
              <a:p>
                <a:pPr marL="0" marR="0" indent="0" algn="just">
                  <a:spcBef>
                    <a:spcPts val="0"/>
                  </a:spcBef>
                  <a:spcAft>
                    <a:spcPts val="0"/>
                  </a:spcAft>
                  <a:buNone/>
                </a:pPr>
                <a:r>
                  <a:rPr lang="en-US" sz="1800" i="1" dirty="0">
                    <a:latin typeface="Times New Roman"/>
                    <a:ea typeface="Times New Roman"/>
                  </a:rPr>
                  <a:t>O</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a:t>
                </a: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)/[1</a:t>
                </a:r>
                <a:r>
                  <a:rPr lang="en-US" sz="1800" dirty="0">
                    <a:latin typeface="Symbol"/>
                    <a:ea typeface="Times New Roman"/>
                  </a:rPr>
                  <a:t>-</a:t>
                </a:r>
                <a:r>
                  <a:rPr lang="en-US" sz="1800" i="1" dirty="0">
                    <a:latin typeface="Times New Roman"/>
                    <a:ea typeface="Times New Roman"/>
                  </a:rPr>
                  <a:t>p</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for patient with predictors </a:t>
                </a:r>
                <a:r>
                  <a:rPr lang="en-US" sz="1800" b="1" dirty="0">
                    <a:latin typeface="Times New Roman"/>
                    <a:ea typeface="Times New Roman"/>
                  </a:rPr>
                  <a:t>x</a:t>
                </a:r>
                <a:endParaRPr lang="en-US" sz="1800" dirty="0">
                  <a:latin typeface="Times New Roman"/>
                  <a:ea typeface="Times New Roman"/>
                </a:endParaRPr>
              </a:p>
              <a:p>
                <a:pPr marL="0" marR="0" indent="0" algn="just">
                  <a:spcBef>
                    <a:spcPts val="1000"/>
                  </a:spcBef>
                  <a:spcAft>
                    <a:spcPts val="0"/>
                  </a:spcAft>
                  <a:buNone/>
                </a:pPr>
                <a:r>
                  <a:rPr lang="en-US" sz="1800" dirty="0">
                    <a:latin typeface="Times New Roman"/>
                    <a:ea typeface="Times New Roman"/>
                  </a:rPr>
                  <a:t>Suppose training sample chosen as:</a:t>
                </a:r>
              </a:p>
              <a:p>
                <a:pPr marL="577850" algn="just">
                  <a:spcBef>
                    <a:spcPts val="0"/>
                  </a:spcBef>
                  <a:spcAft>
                    <a:spcPts val="0"/>
                  </a:spcAft>
                </a:pPr>
                <a:r>
                  <a:rPr lang="en-US" sz="1800" dirty="0">
                    <a:latin typeface="Times New Roman"/>
                    <a:ea typeface="Times New Roman"/>
                  </a:rPr>
                  <a:t>all 100 cancer patients</a:t>
                </a:r>
              </a:p>
              <a:p>
                <a:pPr marL="577850" algn="just">
                  <a:spcBef>
                    <a:spcPts val="0"/>
                  </a:spcBef>
                  <a:spcAft>
                    <a:spcPts val="0"/>
                  </a:spcAft>
                </a:pPr>
                <a:r>
                  <a:rPr lang="en-US" sz="1800" dirty="0">
                    <a:latin typeface="Times New Roman"/>
                    <a:ea typeface="Times New Roman"/>
                  </a:rPr>
                  <a:t>plus random sample of 200 non-cancer patients from the 99,900 without cancer</a:t>
                </a:r>
              </a:p>
              <a:p>
                <a:pPr marL="0" marR="0" indent="0" algn="just">
                  <a:spcBef>
                    <a:spcPts val="1000"/>
                  </a:spcBef>
                  <a:spcAft>
                    <a:spcPts val="0"/>
                  </a:spcAft>
                  <a:buNone/>
                </a:pPr>
                <a:r>
                  <a:rPr lang="en-US" sz="1800" i="1" dirty="0" err="1">
                    <a:latin typeface="Times New Roman"/>
                    <a:ea typeface="Times New Roman"/>
                  </a:rPr>
                  <a:t>p</a:t>
                </a:r>
                <a:r>
                  <a:rPr lang="en-US" sz="1800" i="1" baseline="-25000" dirty="0" err="1">
                    <a:latin typeface="Times New Roman"/>
                    <a:ea typeface="Times New Roman"/>
                  </a:rPr>
                  <a:t>s</a:t>
                </a:r>
                <a:r>
                  <a:rPr lang="en-US" sz="1800" dirty="0">
                    <a:latin typeface="Times New Roman"/>
                    <a:ea typeface="Times New Roman"/>
                  </a:rPr>
                  <a:t> = 100/300 = 0.333</a:t>
                </a:r>
              </a:p>
              <a:p>
                <a:pPr marL="0" marR="0" indent="0" algn="just">
                  <a:spcBef>
                    <a:spcPts val="0"/>
                  </a:spcBef>
                  <a:spcAft>
                    <a:spcPts val="0"/>
                  </a:spcAft>
                  <a:buNone/>
                </a:pPr>
                <a:r>
                  <a:rPr lang="en-US" sz="1800" i="1" dirty="0" err="1">
                    <a:latin typeface="Times New Roman"/>
                    <a:ea typeface="Times New Roman"/>
                  </a:rPr>
                  <a:t>O</a:t>
                </a:r>
                <a:r>
                  <a:rPr lang="en-US" sz="1800" i="1" baseline="-25000" dirty="0" err="1">
                    <a:latin typeface="Times New Roman"/>
                    <a:ea typeface="Times New Roman"/>
                  </a:rPr>
                  <a:t>s</a:t>
                </a:r>
                <a:r>
                  <a:rPr lang="en-US" sz="1800" dirty="0">
                    <a:latin typeface="Times New Roman"/>
                    <a:ea typeface="Times New Roman"/>
                  </a:rPr>
                  <a:t> = 0.333/(1-0.333) = 0.5</a:t>
                </a:r>
              </a:p>
              <a:p>
                <a:pPr marL="744538" marR="0" indent="-744538" algn="just">
                  <a:spcBef>
                    <a:spcPts val="0"/>
                  </a:spcBef>
                  <a:spcAft>
                    <a:spcPts val="0"/>
                  </a:spcAft>
                  <a:buNone/>
                </a:pPr>
                <a:r>
                  <a:rPr lang="en-US" sz="1800" i="1" dirty="0" err="1">
                    <a:latin typeface="Times New Roman"/>
                    <a:ea typeface="Times New Roman"/>
                  </a:rPr>
                  <a:t>p</a:t>
                </a:r>
                <a:r>
                  <a:rPr lang="en-US" sz="1800" i="1" baseline="-25000" dirty="0" err="1">
                    <a:latin typeface="Times New Roman"/>
                    <a:ea typeface="Times New Roman"/>
                  </a:rPr>
                  <a:t>s</a:t>
                </a:r>
                <a:r>
                  <a:rPr lang="en-US" sz="1800" dirty="0">
                    <a:latin typeface="Times New Roman"/>
                    <a:ea typeface="Times New Roman"/>
                  </a:rPr>
                  <a:t>(</a:t>
                </a:r>
                <a:r>
                  <a:rPr lang="en-US" sz="1800" b="1" dirty="0">
                    <a:latin typeface="Times New Roman"/>
                    <a:ea typeface="Times New Roman"/>
                  </a:rPr>
                  <a:t>x</a:t>
                </a:r>
                <a:r>
                  <a:rPr lang="en-US" sz="1800" dirty="0">
                    <a:latin typeface="Times New Roman"/>
                    <a:ea typeface="Times New Roman"/>
                  </a:rPr>
                  <a:t>) = predicted probability of cancer from ANY predictive model we like, fit to the 300 training cases (e.g., a logistic regression model)</a:t>
                </a:r>
              </a:p>
              <a:p>
                <a:pPr marL="0" indent="0">
                  <a:buNone/>
                </a:pPr>
                <a:r>
                  <a:rPr lang="en-US" sz="1800" dirty="0">
                    <a:latin typeface="Times New Roman"/>
                    <a:ea typeface="Times New Roman"/>
                  </a:rPr>
                  <a:t>Corrected </a:t>
                </a: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b="1">
                            <a:latin typeface="Cambria Math" panose="02040503050406030204" pitchFamily="18" charset="0"/>
                          </a:rPr>
                          <m:t>𝐱</m:t>
                        </m:r>
                      </m:e>
                    </m:d>
                    <m:r>
                      <a:rPr lang="en-US" sz="1800" b="1"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0.00</m:t>
                        </m:r>
                        <m:r>
                          <a:rPr lang="en-US" sz="1800" b="0" i="1" smtClean="0">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num>
                      <m:den>
                        <m:r>
                          <a:rPr lang="en-US" sz="1800" b="0" i="1" smtClean="0">
                            <a:latin typeface="Cambria Math" panose="02040503050406030204" pitchFamily="18" charset="0"/>
                          </a:rPr>
                          <m:t>0.5</m:t>
                        </m:r>
                        <m:r>
                          <a:rPr lang="en-US" sz="1800" i="1">
                            <a:latin typeface="Cambria Math" panose="02040503050406030204" pitchFamily="18" charset="0"/>
                          </a:rPr>
                          <m:t>−</m:t>
                        </m:r>
                        <m:r>
                          <a:rPr lang="en-US" sz="1800" i="1" smtClean="0">
                            <a:latin typeface="Cambria Math" panose="02040503050406030204" pitchFamily="18" charset="0"/>
                          </a:rPr>
                          <m:t>0</m:t>
                        </m:r>
                        <m:r>
                          <a:rPr lang="en-US" sz="1800" b="0" i="1" smtClean="0">
                            <a:latin typeface="Cambria Math" panose="02040503050406030204" pitchFamily="18" charset="0"/>
                          </a:rPr>
                          <m:t>.499</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𝑠</m:t>
                            </m:r>
                          </m:sub>
                        </m:sSub>
                        <m:d>
                          <m:dPr>
                            <m:ctrlPr>
                              <a:rPr lang="en-US" sz="1800" i="1">
                                <a:latin typeface="Cambria Math" panose="02040503050406030204" pitchFamily="18" charset="0"/>
                              </a:rPr>
                            </m:ctrlPr>
                          </m:dPr>
                          <m:e>
                            <m:r>
                              <a:rPr lang="en-US" sz="1800" b="1">
                                <a:latin typeface="Cambria Math" panose="02040503050406030204" pitchFamily="18" charset="0"/>
                              </a:rPr>
                              <m:t>𝐱</m:t>
                            </m:r>
                          </m:e>
                        </m:d>
                      </m:den>
                    </m:f>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2777"/>
                <a:ext cx="8229600" cy="5408023"/>
              </a:xfrm>
              <a:blipFill>
                <a:blip r:embed="rId2"/>
                <a:stretch>
                  <a:fillRect l="-593" t="-676" r="-593"/>
                </a:stretch>
              </a:blipFill>
            </p:spPr>
            <p:txBody>
              <a:bodyPr/>
              <a:lstStyle/>
              <a:p>
                <a:r>
                  <a:rPr lang="en-US">
                    <a:noFill/>
                  </a:rPr>
                  <a:t> </a:t>
                </a:r>
              </a:p>
            </p:txBody>
          </p:sp>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667384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Points and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Try to 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r>
                  <a:rPr lang="en-US" dirty="0"/>
                  <a:t>, but any </a:t>
                </a:r>
                <a14:m>
                  <m:oMath xmlns:m="http://schemas.openxmlformats.org/officeDocument/2006/math">
                    <m:r>
                      <a:rPr lang="en-US" i="1">
                        <a:latin typeface="Cambria Math" panose="02040503050406030204" pitchFamily="18" charset="0"/>
                      </a:rPr>
                      <m:t>0.3</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m:t>
                    </m:r>
                  </m:oMath>
                </a14:m>
                <a:r>
                  <a:rPr lang="en-US" dirty="0"/>
                  <a:t> is probably fine</a:t>
                </a:r>
              </a:p>
              <a:p>
                <a:r>
                  <a:rPr lang="en-US" dirty="0"/>
                  <a:t>If </a:t>
                </a:r>
                <a14:m>
                  <m:oMath xmlns:m="http://schemas.openxmlformats.org/officeDocument/2006/math">
                    <m:r>
                      <a:rPr lang="en-US" i="1">
                        <a:latin typeface="Cambria Math" panose="02040503050406030204" pitchFamily="18" charset="0"/>
                      </a:rPr>
                      <m:t>0.1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i="1">
                        <a:latin typeface="Cambria Math" panose="02040503050406030204" pitchFamily="18" charset="0"/>
                        <a:ea typeface="Cambria Math" panose="02040503050406030204" pitchFamily="18" charset="0"/>
                      </a:rPr>
                      <m:t>≤0.9</m:t>
                    </m:r>
                  </m:oMath>
                </a14:m>
                <a:r>
                  <a:rPr lang="en-US" dirty="0"/>
                  <a:t>, artificial balancing may be unnecessary</a:t>
                </a:r>
              </a:p>
              <a:p>
                <a:r>
                  <a:rPr lang="en-US" dirty="0"/>
                  <a:t>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𝑠</m:t>
                        </m:r>
                      </m:sub>
                    </m:sSub>
                    <m:d>
                      <m:dPr>
                        <m:ctrlPr>
                          <a:rPr lang="en-US" i="1">
                            <a:latin typeface="Cambria Math" panose="02040503050406030204" pitchFamily="18" charset="0"/>
                          </a:rPr>
                        </m:ctrlPr>
                      </m:dPr>
                      <m:e>
                        <m:r>
                          <a:rPr lang="en-US" b="1">
                            <a:latin typeface="Cambria Math" panose="02040503050406030204" pitchFamily="18" charset="0"/>
                          </a:rPr>
                          <m:t>𝐱</m:t>
                        </m:r>
                      </m:e>
                    </m:d>
                    <m:r>
                      <a:rPr lang="en-US" b="1"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𝑒𝑥𝑝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rPr>
                                  <m:t>𝑘</m:t>
                                </m:r>
                              </m:sub>
                            </m:sSub>
                          </m:e>
                        </m:d>
                      </m:num>
                      <m:den>
                        <m:r>
                          <a:rPr lang="en-US" b="0" i="1" smtClean="0">
                            <a:latin typeface="Cambria Math" panose="02040503050406030204" pitchFamily="18" charset="0"/>
                          </a:rPr>
                          <m:t>1+</m:t>
                        </m:r>
                        <m:r>
                          <a:rPr lang="en-US" i="1">
                            <a:latin typeface="Cambria Math" panose="02040503050406030204" pitchFamily="18" charset="0"/>
                          </a:rPr>
                          <m:t>𝑒𝑥𝑝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den>
                    </m:f>
                  </m:oMath>
                </a14:m>
                <a:r>
                  <a:rPr lang="en-US" dirty="0"/>
                  <a:t> a logistic regression model, show (as a mathematical exercise) that </a:t>
                </a:r>
              </a:p>
              <a:p>
                <a:pPr marL="0" indent="0">
                  <a:spcBef>
                    <a:spcPts val="1500"/>
                  </a:spcBef>
                  <a:spcAft>
                    <a:spcPts val="1000"/>
                  </a:spcAft>
                  <a:buNone/>
                </a:pPr>
                <a:r>
                  <a:rPr lang="en-US" dirty="0"/>
                  <a:t>	</a:t>
                </a:r>
                <a14:m>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r>
                          <a:rPr lang="en-US" b="1">
                            <a:latin typeface="Cambria Math" panose="02040503050406030204" pitchFamily="18" charset="0"/>
                          </a:rPr>
                          <m:t>𝐱</m:t>
                        </m:r>
                      </m:e>
                    </m:d>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𝑒𝑥𝑝</m:t>
                        </m:r>
                        <m:d>
                          <m:dPr>
                            <m:ctrlPr>
                              <a:rPr lang="en-US" i="1">
                                <a:latin typeface="Cambria Math" panose="02040503050406030204" pitchFamily="18" charset="0"/>
                              </a:rPr>
                            </m:ctrlPr>
                          </m:dPr>
                          <m:e>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num>
                      <m:den>
                        <m:r>
                          <a:rPr lang="en-US" i="1">
                            <a:latin typeface="Cambria Math" panose="02040503050406030204" pitchFamily="18" charset="0"/>
                          </a:rPr>
                          <m:t>1+</m:t>
                        </m:r>
                        <m:r>
                          <a:rPr lang="en-US" i="1">
                            <a:latin typeface="Cambria Math" panose="02040503050406030204" pitchFamily="18" charset="0"/>
                          </a:rPr>
                          <m:t>𝑒𝑥𝑝</m:t>
                        </m:r>
                        <m:d>
                          <m:dPr>
                            <m:ctrlPr>
                              <a:rPr lang="en-US" i="1">
                                <a:latin typeface="Cambria Math" panose="02040503050406030204" pitchFamily="18" charset="0"/>
                              </a:rPr>
                            </m:ctrlPr>
                          </m:dPr>
                          <m:e>
                            <m:r>
                              <a:rPr lang="en-US" i="1">
                                <a:latin typeface="Cambria Math" panose="02040503050406030204" pitchFamily="18" charset="0"/>
                              </a:rPr>
                              <m:t>𝑙𝑛</m:t>
                            </m:r>
                            <m:d>
                              <m:dPr>
                                <m:ctrlPr>
                                  <a:rPr lang="en-US" i="1">
                                    <a:latin typeface="Cambria Math" panose="02040503050406030204" pitchFamily="18" charset="0"/>
                                  </a:rPr>
                                </m:ctrlPr>
                              </m:dPr>
                              <m:e>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𝑠</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𝑠</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rPr>
                                  <m:t>𝑘</m:t>
                                </m:r>
                              </m:sub>
                            </m:sSub>
                          </m:e>
                        </m:d>
                      </m:den>
                    </m:f>
                  </m:oMath>
                </a14:m>
                <a:endParaRPr lang="en-US" dirty="0"/>
              </a:p>
              <a:p>
                <a:pPr marL="346075" indent="0">
                  <a:buNone/>
                </a:pPr>
                <a:r>
                  <a:rPr lang="en-US" dirty="0"/>
                  <a:t>i.e., we use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𝑙𝑛</m:t>
                    </m:r>
                    <m:d>
                      <m:dPr>
                        <m:ctrlPr>
                          <a:rPr lang="en-US" i="1">
                            <a:latin typeface="Cambria Math" panose="02040503050406030204" pitchFamily="18" charset="0"/>
                          </a:rPr>
                        </m:ctrlPr>
                      </m:dPr>
                      <m:e>
                        <m:r>
                          <a:rPr lang="en-US" i="1">
                            <a:latin typeface="Cambria Math" panose="02040503050406030204" pitchFamily="18" charset="0"/>
                          </a:rPr>
                          <m:t>𝑂</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𝑠</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for the corrected intercept parameter and leave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𝑠</m:t>
                            </m:r>
                          </m:sub>
                        </m:sSub>
                      </m:e>
                    </m:d>
                  </m:oMath>
                </a14:m>
                <a:r>
                  <a:rPr lang="en-US" dirty="0"/>
                  <a:t> unchanged </a:t>
                </a:r>
              </a:p>
              <a:p>
                <a:pPr marL="346075"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824" r="-2000"/>
                </a:stretch>
              </a:blipFill>
            </p:spPr>
            <p:txBody>
              <a:bodyPr/>
              <a:lstStyle/>
              <a:p>
                <a:r>
                  <a:rPr lang="en-US">
                    <a:noFill/>
                  </a:rPr>
                  <a:t> </a:t>
                </a:r>
              </a:p>
            </p:txBody>
          </p:sp>
        </mc:Fallback>
      </mc:AlternateContent>
    </p:spTree>
    <p:extLst>
      <p:ext uri="{BB962C8B-B14F-4D97-AF65-F5344CB8AC3E}">
        <p14:creationId xmlns:p14="http://schemas.microsoft.com/office/powerpoint/2010/main" val="298981489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26617</TotalTime>
  <Words>10422</Words>
  <Application>Microsoft Office PowerPoint</Application>
  <PresentationFormat>On-screen Show (4:3)</PresentationFormat>
  <Paragraphs>916</Paragraphs>
  <Slides>91</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91</vt:i4>
      </vt:variant>
    </vt:vector>
  </HeadingPairs>
  <TitlesOfParts>
    <vt:vector size="100" baseType="lpstr">
      <vt:lpstr>Arial</vt:lpstr>
      <vt:lpstr>Calibri</vt:lpstr>
      <vt:lpstr>Cambria Math</vt:lpstr>
      <vt:lpstr>Symbol</vt:lpstr>
      <vt:lpstr>Times New Roman</vt:lpstr>
      <vt:lpstr>Wingdings</vt:lpstr>
      <vt:lpstr>Default Design</vt:lpstr>
      <vt:lpstr>Equation</vt:lpstr>
      <vt:lpstr>Worksheet</vt:lpstr>
      <vt:lpstr>Some Fundamental Concepts in Supervised Learning</vt:lpstr>
      <vt:lpstr>Maximum Likelihood Estimation (MLE)</vt:lpstr>
      <vt:lpstr>The MLE Principle</vt:lpstr>
      <vt:lpstr>Example: Estimating m and s for a Normal Pop.</vt:lpstr>
      <vt:lpstr>Example: Estimating the coefficients in Logistic Regression</vt:lpstr>
      <vt:lpstr>Logistic Regression Example (Car Marketing Study)</vt:lpstr>
      <vt:lpstr>Model Fitting and Illustration of the Likelihood Function</vt:lpstr>
      <vt:lpstr>PowerPoint Presentation</vt:lpstr>
      <vt:lpstr>PowerPoint Presentation</vt:lpstr>
      <vt:lpstr>Discussion Points and Questions</vt:lpstr>
      <vt:lpstr>Nonlinear Regression Models and Nonlinear Least Squares</vt:lpstr>
      <vt:lpstr>Example:  Manufacturing Learning Curve</vt:lpstr>
      <vt:lpstr>Discussion Questions</vt:lpstr>
      <vt:lpstr>PowerPoint Presentation</vt:lpstr>
      <vt:lpstr>MLE for General Nonlinear Regression Model with Normal Errors</vt:lpstr>
      <vt:lpstr>PowerPoint Presentation</vt:lpstr>
      <vt:lpstr>Summary of Steps in General MLE</vt:lpstr>
      <vt:lpstr>Relevant R Functions and Packages</vt:lpstr>
      <vt:lpstr>R commands for fitting learning curve example using the general optimizer nlm()</vt:lpstr>
      <vt:lpstr>R commands for fitting learning curve example using the nonlinear LS function nls()</vt:lpstr>
      <vt:lpstr>Statistical Uncertainty in Supervised Learning</vt:lpstr>
      <vt:lpstr>Overview of Bootstrapping</vt:lpstr>
      <vt:lpstr>Example: How you could use regular simulation to find the SE of a sample average, if you know the population distribution (for example, normal)</vt:lpstr>
      <vt:lpstr>Bootstrapping overview continued</vt:lpstr>
      <vt:lpstr>Example: How you could use bootstrapping to find the SE of a sample average, if you do NOT know the population distribution</vt:lpstr>
      <vt:lpstr>A Different Example (that has nothing to do with nonlinear regression)</vt:lpstr>
      <vt:lpstr>PowerPoint Presentation</vt:lpstr>
      <vt:lpstr>Some Details: Bootstrapping in Nonlinear Regression </vt:lpstr>
      <vt:lpstr>Steps of the Bootstrap Procedure</vt:lpstr>
      <vt:lpstr>Steps of the Bootstrap Procedure, continued</vt:lpstr>
      <vt:lpstr>Steps of the Bootstrap Procedure, continued</vt:lpstr>
      <vt:lpstr>Bootstrap Histograms for the Four Parameters in the Manu. Learning Curve Example (B = 5,000)</vt:lpstr>
      <vt:lpstr>Example CI Calculations for q0 for the Manu. Learning Curve Example</vt:lpstr>
      <vt:lpstr>Discussion Points and Questions</vt:lpstr>
      <vt:lpstr>R commands for bootstrapping parameter SEs/CIs for the manufacturing learning curve</vt:lpstr>
      <vt:lpstr>How do you interpret the covariance matrix of the estimated parameters?</vt:lpstr>
      <vt:lpstr>PowerPoint Presentation</vt:lpstr>
      <vt:lpstr>Discussion Points and Questions</vt:lpstr>
      <vt:lpstr>Fisher Information Matrix</vt:lpstr>
      <vt:lpstr>Why the Fisher Information Matrix is Important</vt:lpstr>
      <vt:lpstr>Example: Fisher Info. for Linear Regression</vt:lpstr>
      <vt:lpstr>Example Continued</vt:lpstr>
      <vt:lpstr>Approximating the Fisher Information Matrix</vt:lpstr>
      <vt:lpstr>Observed Fisher Info Matrix for Nonlinear LS </vt:lpstr>
      <vt:lpstr>R commands for finding Fisher Info for learning curve example (repeat of slide #15)</vt:lpstr>
      <vt:lpstr>When to Use Which Method for Calculating SEs?</vt:lpstr>
      <vt:lpstr>CIs/PIs on the Predicted Response</vt:lpstr>
      <vt:lpstr>R commands for bootstrapping response CIs for the manufacturing learning curve</vt:lpstr>
      <vt:lpstr>PowerPoint Presentation</vt:lpstr>
      <vt:lpstr>Bootstrapping Prediction Intervals (PIs) for the Response</vt:lpstr>
      <vt:lpstr>Additional R commands for bootstrapping response PIs for the manufacturing learning curve</vt:lpstr>
      <vt:lpstr>PowerPoint Presentation</vt:lpstr>
      <vt:lpstr>Shrinkage (aka Regularization)</vt:lpstr>
      <vt:lpstr>Illustration of Multicollinearity in Linear Regression</vt:lpstr>
      <vt:lpstr>An Example of (Lurking) Multicollinearity</vt:lpstr>
      <vt:lpstr>Read the Data and Preliminary Analysis</vt:lpstr>
      <vt:lpstr>Conduct a Linear Regression</vt:lpstr>
      <vt:lpstr>Explanation of What Happened</vt:lpstr>
      <vt:lpstr>Mathematical Reason why Multicollinearity Causes Problems in Regression (and in every supervised learning method) </vt:lpstr>
      <vt:lpstr>Ridge Regression</vt:lpstr>
      <vt:lpstr>Bias/Variance Tradeoff in Estimation</vt:lpstr>
      <vt:lpstr>Implementing Ridge Regression</vt:lpstr>
      <vt:lpstr>Ridge Regression Example (barstock.csv data)</vt:lpstr>
      <vt:lpstr>Ridge plot for barstock data</vt:lpstr>
      <vt:lpstr>Ridge Regression CV Ex. (barstock.csv data)</vt:lpstr>
      <vt:lpstr>Discussion Points and Questions</vt:lpstr>
      <vt:lpstr>Shrinkage/Complexity in General</vt:lpstr>
      <vt:lpstr>Shrinkage Vs. Variable Selection</vt:lpstr>
      <vt:lpstr>Example Illustrating Ridge Vs. LASSO Regression</vt:lpstr>
      <vt:lpstr>Plots of the Estimated Ridge and LASSO Coefficients versus Complexity Parameter</vt:lpstr>
      <vt:lpstr>Discussion Points and Questions</vt:lpstr>
      <vt:lpstr>Model Selection and Evaluation</vt:lpstr>
      <vt:lpstr>Model Selection and Evaluation Criteria</vt:lpstr>
      <vt:lpstr>Analytical Model Selection Criteria -- Basics</vt:lpstr>
      <vt:lpstr>Mallow's Cp</vt:lpstr>
      <vt:lpstr>Akaike Info Criterion (AIC):  A Generalization of Cp</vt:lpstr>
      <vt:lpstr>Bayesian Information Criterion (BIC)</vt:lpstr>
      <vt:lpstr>K-Fold Cross-Validation</vt:lpstr>
      <vt:lpstr>R commands for creating indices of partition for K-fold CV</vt:lpstr>
      <vt:lpstr>Shell for running multiple random replicates of CV</vt:lpstr>
      <vt:lpstr>Using the preceding for K-fold CV for Manu. Learning Curve Data</vt:lpstr>
      <vt:lpstr>R commands for AIC and CV for a logistic regression model for the car purchase data</vt:lpstr>
      <vt:lpstr>PowerPoint Presentation</vt:lpstr>
      <vt:lpstr>Ideal Bayes Predictor and Classifier</vt:lpstr>
      <vt:lpstr>Ideal Bayes Binary Classifier with MVN f_(X|Y) (x|y)</vt:lpstr>
      <vt:lpstr>Class Balancing with Infrequent Class Events</vt:lpstr>
      <vt:lpstr>Caveat on Upsampling, Overfitting, and CV</vt:lpstr>
      <vt:lpstr>Imbalance Correction Via Bayes Classifier Concepts</vt:lpstr>
      <vt:lpstr>Steps Involved for Imbalance Correction</vt:lpstr>
      <vt:lpstr>Example:  Medical Risk Modeling for Rare Cancer</vt:lpstr>
      <vt:lpstr>Discussion Points and Questions</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apley</dc:creator>
  <cp:lastModifiedBy>sam swain</cp:lastModifiedBy>
  <cp:revision>878</cp:revision>
  <cp:lastPrinted>2014-01-15T22:01:12Z</cp:lastPrinted>
  <dcterms:created xsi:type="dcterms:W3CDTF">2002-08-31T20:04:20Z</dcterms:created>
  <dcterms:modified xsi:type="dcterms:W3CDTF">2023-02-12T19:14:02Z</dcterms:modified>
</cp:coreProperties>
</file>