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A02020204030203" pitchFamily="34" charset="0"/>
      <p:bold r:id="rId21"/>
      <p:boldItalic r:id="rId22"/>
    </p:embeddedFont>
    <p:embeddedFont>
      <p:font typeface="Lato Light" panose="020F03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r1NoobtfgsZivsCsdsA0qGp4/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cbfa1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74cbfa1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a7f4ad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84a7f4ad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a7f4ad2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4a7f4ad2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a7f4ad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84a7f4ad2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cbfa105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74cbfa105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cbfa105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74cbfa105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a7f4ad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84a7f4ad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a7f4ad2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84a7f4ad2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a7f4ad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4a7f4ad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a7f4ad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4a7f4ad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a7f4ad2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84a7f4ad2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a7f4ad2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84a7f4ad2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a7f4ad2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4a7f4ad2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20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20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38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body" idx="2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3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Waves">
  <p:cSld name="BLANK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4d5376029_0_309"/>
          <p:cNvSpPr/>
          <p:nvPr/>
        </p:nvSpPr>
        <p:spPr>
          <a:xfrm rot="6850661">
            <a:off x="1565828" y="3471960"/>
            <a:ext cx="1346298" cy="1346024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4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74d5376029_0_30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g74d5376029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19" cy="14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74d5376029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1771" y="-37585"/>
            <a:ext cx="9189719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hing Nothing">
  <p:cSld name="CUST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4d5376029_0_30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33" name="Google Shape;33;p3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i="0" u="none" strike="noStrike" cap="non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2071691" y="2071689"/>
            <a:ext cx="5143502" cy="100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39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46" name="Google Shape;46;p29"/>
          <p:cNvGrpSpPr/>
          <p:nvPr/>
        </p:nvGrpSpPr>
        <p:grpSpPr>
          <a:xfrm>
            <a:off x="-14515" y="3037113"/>
            <a:ext cx="9173835" cy="2222500"/>
            <a:chOff x="0" y="3454355"/>
            <a:chExt cx="6972300" cy="1689145"/>
          </a:xfrm>
        </p:grpSpPr>
        <p:pic>
          <p:nvPicPr>
            <p:cNvPr id="47" name="Google Shape;47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400550"/>
              <a:ext cx="6972300" cy="74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896678"/>
              <a:ext cx="6972300" cy="8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578543"/>
              <a:ext cx="697230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3454355"/>
              <a:ext cx="3381375" cy="590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cbfa105a_0_0"/>
          <p:cNvSpPr txBox="1">
            <a:spLocks noGrp="1"/>
          </p:cNvSpPr>
          <p:nvPr>
            <p:ph type="subTitle" idx="4294967295"/>
          </p:nvPr>
        </p:nvSpPr>
        <p:spPr>
          <a:xfrm>
            <a:off x="4208750" y="1471563"/>
            <a:ext cx="44079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Photovoltaic Inverter Model in Simulink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EE 435 Design Project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Corey B. and Samuel T. (G-5)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g74cbfa105a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1" name="Google Shape;71;g74cbfa105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026" y="1524826"/>
            <a:ext cx="3333575" cy="14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a7f4ad21_0_8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g84a7f4ad21_0_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3050" y="1201675"/>
                <a:ext cx="7126800" cy="164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"/>
                  <a:buChar char="●"/>
                </a:pPr>
                <a:r>
                  <a:rPr lang="en-US" sz="18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Sawtooth carrier signal</a:t>
                </a:r>
              </a:p>
              <a:p>
                <a:pPr lvl="1" indent="-317500">
                  <a:lnSpc>
                    <a:spcPct val="115000"/>
                  </a:lnSpc>
                  <a:buClr>
                    <a:srgbClr val="595959"/>
                  </a:buClr>
                  <a:buSzPts val="1400"/>
                  <a:buFont typeface="Lato"/>
                  <a:buChar char="○"/>
                </a:pPr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Compared against modulating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595959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"/>
                  <a:buChar char="●"/>
                </a:pPr>
                <a:r>
                  <a:rPr lang="en-US" sz="18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Two-level PWM</a:t>
                </a:r>
              </a:p>
              <a:p>
                <a:pPr marL="91440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Lato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 is 3 phase input, 3 pulse signals are generated</a:t>
                </a:r>
              </a:p>
              <a:p>
                <a:pPr lvl="1" indent="-317500">
                  <a:lnSpc>
                    <a:spcPct val="115000"/>
                  </a:lnSpc>
                  <a:buClr>
                    <a:srgbClr val="595959"/>
                  </a:buClr>
                  <a:buSzPts val="1400"/>
                  <a:buFont typeface="Lato"/>
                  <a:buChar char="○"/>
                </a:pPr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 is greater than carrier, the pulse for upper switching device is 1 and lower switching device is 0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SzPts val="2400"/>
                  <a:buNone/>
                </a:pPr>
                <a:endParaRPr sz="18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47" name="Google Shape;147;g84a7f4ad21_0_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3050" y="1201675"/>
                <a:ext cx="7126800" cy="1641300"/>
              </a:xfrm>
              <a:prstGeom prst="rect">
                <a:avLst/>
              </a:prstGeom>
              <a:blipFill>
                <a:blip r:embed="rId3"/>
                <a:stretch>
                  <a:fillRect l="-171" t="-4089" b="-7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g84a7f4ad21_0_8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Pulse Width Modulation (PWM) Scheme</a:t>
            </a:r>
            <a:endParaRPr/>
          </a:p>
        </p:txBody>
      </p:sp>
      <p:pic>
        <p:nvPicPr>
          <p:cNvPr id="149" name="Google Shape;149;g84a7f4ad21_0_80"/>
          <p:cNvPicPr preferRelativeResize="0"/>
          <p:nvPr/>
        </p:nvPicPr>
        <p:blipFill rotWithShape="1">
          <a:blip r:embed="rId4">
            <a:alphaModFix/>
          </a:blip>
          <a:srcRect b="7875"/>
          <a:stretch/>
        </p:blipFill>
        <p:spPr>
          <a:xfrm>
            <a:off x="462700" y="3298738"/>
            <a:ext cx="3904649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84a7f4ad21_0_80"/>
          <p:cNvPicPr preferRelativeResize="0"/>
          <p:nvPr/>
        </p:nvPicPr>
        <p:blipFill rotWithShape="1">
          <a:blip r:embed="rId5">
            <a:alphaModFix/>
          </a:blip>
          <a:srcRect b="4570"/>
          <a:stretch/>
        </p:blipFill>
        <p:spPr>
          <a:xfrm>
            <a:off x="4698600" y="2877101"/>
            <a:ext cx="3227500" cy="18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4a7f4ad21_0_80"/>
          <p:cNvSpPr txBox="1"/>
          <p:nvPr/>
        </p:nvSpPr>
        <p:spPr>
          <a:xfrm>
            <a:off x="864475" y="47087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Two Level PWM Scheme Summary</a:t>
            </a:r>
            <a:endParaRPr i="0" u="none" strike="noStrike" cap="none">
              <a:solidFill>
                <a:srgbClr val="595959"/>
              </a:solidFill>
            </a:endParaRPr>
          </a:p>
        </p:txBody>
      </p:sp>
      <p:sp>
        <p:nvSpPr>
          <p:cNvPr id="152" name="Google Shape;152;g84a7f4ad21_0_80"/>
          <p:cNvSpPr txBox="1"/>
          <p:nvPr/>
        </p:nvSpPr>
        <p:spPr>
          <a:xfrm>
            <a:off x="4761800" y="47087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Modulated Inverter Output</a:t>
            </a:r>
            <a:endParaRPr i="0" u="none" strike="noStrike" cap="none">
              <a:solidFill>
                <a:srgbClr val="595959"/>
              </a:solidFill>
            </a:endParaRPr>
          </a:p>
        </p:txBody>
      </p:sp>
      <p:sp>
        <p:nvSpPr>
          <p:cNvPr id="153" name="Google Shape;153;g84a7f4ad21_0_80"/>
          <p:cNvSpPr txBox="1"/>
          <p:nvPr/>
        </p:nvSpPr>
        <p:spPr>
          <a:xfrm>
            <a:off x="1708750" y="4936375"/>
            <a:ext cx="4971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a7f4ad21_1_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9" name="Google Shape;159;g84a7f4ad21_1_24"/>
          <p:cNvSpPr txBox="1"/>
          <p:nvPr/>
        </p:nvSpPr>
        <p:spPr>
          <a:xfrm>
            <a:off x="-13" y="1242326"/>
            <a:ext cx="8189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595959"/>
                </a:solidFill>
              </a:rPr>
              <a:t>Light			Rated			Heavy</a:t>
            </a:r>
            <a:endParaRPr sz="1800" b="1" i="0" u="none" strike="noStrike" cap="none" dirty="0">
              <a:solidFill>
                <a:srgbClr val="595959"/>
              </a:solidFill>
            </a:endParaRPr>
          </a:p>
        </p:txBody>
      </p:sp>
      <p:pic>
        <p:nvPicPr>
          <p:cNvPr id="160" name="Google Shape;160;g84a7f4ad21_1_24"/>
          <p:cNvPicPr preferRelativeResize="0"/>
          <p:nvPr/>
        </p:nvPicPr>
        <p:blipFill rotWithShape="1">
          <a:blip r:embed="rId3">
            <a:alphaModFix/>
          </a:blip>
          <a:srcRect b="2267"/>
          <a:stretch/>
        </p:blipFill>
        <p:spPr>
          <a:xfrm>
            <a:off x="1021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84a7f4ad21_1_24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Simulation Results</a:t>
            </a:r>
            <a:endParaRPr dirty="0"/>
          </a:p>
        </p:txBody>
      </p:sp>
      <p:pic>
        <p:nvPicPr>
          <p:cNvPr id="162" name="Google Shape;162;g84a7f4ad21_1_24"/>
          <p:cNvPicPr preferRelativeResize="0"/>
          <p:nvPr/>
        </p:nvPicPr>
        <p:blipFill rotWithShape="1">
          <a:blip r:embed="rId4">
            <a:alphaModFix/>
          </a:blip>
          <a:srcRect b="2267"/>
          <a:stretch/>
        </p:blipFill>
        <p:spPr>
          <a:xfrm>
            <a:off x="54383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84a7f4ad21_1_24"/>
          <p:cNvPicPr preferRelativeResize="0"/>
          <p:nvPr/>
        </p:nvPicPr>
        <p:blipFill rotWithShape="1">
          <a:blip r:embed="rId5">
            <a:alphaModFix/>
          </a:blip>
          <a:srcRect b="2267"/>
          <a:stretch/>
        </p:blipFill>
        <p:spPr>
          <a:xfrm>
            <a:off x="27702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84a7f4ad21_1_24"/>
          <p:cNvSpPr txBox="1"/>
          <p:nvPr/>
        </p:nvSpPr>
        <p:spPr>
          <a:xfrm>
            <a:off x="221175" y="4422325"/>
            <a:ext cx="8189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dirty="0">
                <a:solidFill>
                  <a:srgbClr val="595959"/>
                </a:solidFill>
              </a:rPr>
              <a:t>From top to bottom, vs. time:</a:t>
            </a:r>
            <a:r>
              <a:rPr lang="en" dirty="0">
                <a:solidFill>
                  <a:srgbClr val="595959"/>
                </a:solidFill>
              </a:rPr>
              <a:t> 1. Phase-to-phase output voltages, 2. Phase currents, 3. THD </a:t>
            </a:r>
            <a:endParaRPr i="0" u="none" strike="noStrike" cap="none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a7f4ad21_0_7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g84a7f4ad21_0_72"/>
          <p:cNvSpPr txBox="1">
            <a:spLocks noGrp="1"/>
          </p:cNvSpPr>
          <p:nvPr>
            <p:ph type="body" idx="1"/>
          </p:nvPr>
        </p:nvSpPr>
        <p:spPr>
          <a:xfrm>
            <a:off x="233050" y="1201675"/>
            <a:ext cx="44061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Maximum Power Point Tracking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Maximize power utilized from source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Senses voltage and current, provides feedback to converter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Algorithmic (e.g. perturb/observe)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DC Gain Stage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Necessary for grid-tie operation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Push-pull converter considered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Improve output voltage regulation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Research superior control system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Grid-tie typically fixed-current control instead of fixed-voltage control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84a7f4ad21_0_72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172" name="Google Shape;172;g84a7f4ad21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1925" y="1201678"/>
            <a:ext cx="2806500" cy="226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cbfa105a_0_239"/>
          <p:cNvSpPr txBox="1">
            <a:spLocks noGrp="1"/>
          </p:cNvSpPr>
          <p:nvPr>
            <p:ph type="ctrTitle" idx="4294967295"/>
          </p:nvPr>
        </p:nvSpPr>
        <p:spPr>
          <a:xfrm>
            <a:off x="685800" y="1567803"/>
            <a:ext cx="77724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 sz="96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8" name="Google Shape;178;g74cbfa105a_0_239"/>
          <p:cNvSpPr txBox="1">
            <a:spLocks noGrp="1"/>
          </p:cNvSpPr>
          <p:nvPr>
            <p:ph type="subTitle" idx="4294967295"/>
          </p:nvPr>
        </p:nvSpPr>
        <p:spPr>
          <a:xfrm>
            <a:off x="685800" y="3215578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… any questions?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9" name="Google Shape;179;g74cbfa105a_0_2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cbfa105a_0_121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6284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g74cbfa105a_0_121"/>
          <p:cNvSpPr txBox="1"/>
          <p:nvPr/>
        </p:nvSpPr>
        <p:spPr>
          <a:xfrm>
            <a:off x="682800" y="1102650"/>
            <a:ext cx="7778400" cy="29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NREL Solar District Cup competition</a:t>
            </a:r>
            <a:endParaRPr sz="1800" b="0" i="0" u="none" strike="noStrike" cap="none" dirty="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Designed Solar+Storage system for New Mexico State University</a:t>
            </a:r>
            <a:endParaRPr sz="1800" b="0" i="0" u="none" strike="noStrike" cap="none" dirty="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For </a:t>
            </a:r>
            <a:r>
              <a:rPr lang="en" sz="1800" b="1" i="0" u="none" strike="noStrike" cap="none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EE 435</a:t>
            </a: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, we re-designed one of the “Grid-tie-ready” PV Inverters</a:t>
            </a:r>
            <a:endParaRPr sz="1800" b="0" i="0" u="none" strike="noStrike" cap="none" dirty="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○"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Currently net metering not permitted</a:t>
            </a:r>
            <a:endParaRPr sz="1800" b="0" i="0" u="none" strike="noStrike" cap="none" dirty="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MOSFET H-bridge design</a:t>
            </a:r>
            <a:endParaRPr sz="1800" b="0" i="0" u="none" strike="noStrike" cap="none" dirty="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8" name="Google Shape;78;g74cbfa105a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955" y="3467175"/>
            <a:ext cx="3896105" cy="1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a7f4ad21_0_20"/>
          <p:cNvSpPr txBox="1">
            <a:spLocks noGrp="1"/>
          </p:cNvSpPr>
          <p:nvPr>
            <p:ph type="body" idx="1"/>
          </p:nvPr>
        </p:nvSpPr>
        <p:spPr>
          <a:xfrm>
            <a:off x="4795622" y="1896895"/>
            <a:ext cx="2701200" cy="1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Corbett Center Rooftop (NMSU's “Mountainlair”)</a:t>
            </a:r>
            <a:endParaRPr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rgbClr val="595959"/>
                </a:solidFill>
              </a:rPr>
              <a:t>278.2 kWDC</a:t>
            </a:r>
            <a:endParaRPr sz="1400" dirty="0">
              <a:solidFill>
                <a:srgbClr val="595959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rgbClr val="595959"/>
                </a:solidFill>
              </a:rPr>
              <a:t>Canadian Solar 420W Modules</a:t>
            </a:r>
            <a:endParaRPr sz="1400" dirty="0">
              <a:solidFill>
                <a:srgbClr val="595959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rgbClr val="595959"/>
                </a:solidFill>
              </a:rPr>
              <a:t>20% Bifacial Gain</a:t>
            </a:r>
            <a:endParaRPr sz="1400" dirty="0">
              <a:solidFill>
                <a:srgbClr val="595959"/>
              </a:solidFill>
            </a:endParaRPr>
          </a:p>
        </p:txBody>
      </p:sp>
      <p:pic>
        <p:nvPicPr>
          <p:cNvPr id="84" name="Google Shape;84;g84a7f4ad2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24" y="1613820"/>
            <a:ext cx="3581074" cy="19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84a7f4ad21_0_2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53382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 in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g84a7f4ad21_0_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0975" y="1286100"/>
                <a:ext cx="3603600" cy="34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14300" lvl="0" indent="0">
                  <a:lnSpc>
                    <a:spcPct val="115000"/>
                  </a:lnSpc>
                  <a:buNone/>
                </a:pPr>
                <a:r>
                  <a:rPr lang="en-US" b="1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System Specifications</a:t>
                </a: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 Light"/>
                  <a:buChar char="●"/>
                </a:pPr>
                <a:r>
                  <a:rPr lang="en-US" dirty="0">
                    <a:solidFill>
                      <a:srgbClr val="595959"/>
                    </a:solidFill>
                  </a:rPr>
                  <a:t>MOSFET H-Bridge Inputs: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95959"/>
                    </a:solidFill>
                  </a:rPr>
                  <a:t> = 127 A</a:t>
                </a:r>
                <a:endParaRPr lang="en-US" i="1" dirty="0">
                  <a:solidFill>
                    <a:srgbClr val="595959"/>
                  </a:solidFill>
                </a:endParaRP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95959"/>
                    </a:solidFill>
                  </a:rPr>
                  <a:t> = 155 A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632 V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883 V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80 kW 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137 kW</a:t>
                </a: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 Light"/>
                  <a:buChar char="●"/>
                </a:pPr>
                <a:r>
                  <a:rPr lang="en-US" dirty="0">
                    <a:solidFill>
                      <a:srgbClr val="595959"/>
                    </a:solidFill>
                  </a:rPr>
                  <a:t>Thermal Specifications: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6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&lt; 0.2818</a:t>
                </a:r>
                <a:r>
                  <a:rPr lang="en-US" b="1" dirty="0">
                    <a:solidFill>
                      <a:srgbClr val="595959"/>
                    </a:solidFill>
                    <a:sym typeface="Lato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90" name="Google Shape;90;g84a7f4ad21_0_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0975" y="1286100"/>
                <a:ext cx="3603600" cy="3403200"/>
              </a:xfrm>
              <a:prstGeom prst="rect">
                <a:avLst/>
              </a:prstGeom>
              <a:blipFill>
                <a:blip r:embed="rId3"/>
                <a:stretch>
                  <a:fillRect l="-846" b="-14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Google Shape;91;g84a7f4ad21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50" y="1286112"/>
            <a:ext cx="3742172" cy="30298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84a7f4ad21_0_29"/>
          <p:cNvSpPr/>
          <p:nvPr/>
        </p:nvSpPr>
        <p:spPr>
          <a:xfrm>
            <a:off x="913850" y="1837450"/>
            <a:ext cx="554700" cy="674700"/>
          </a:xfrm>
          <a:prstGeom prst="rect">
            <a:avLst/>
          </a:prstGeom>
          <a:noFill/>
          <a:ln w="28575" cap="flat" cmpd="sng">
            <a:solidFill>
              <a:srgbClr val="0055B8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4a7f4ad21_0_29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Goal: Redesign One of System’s Inverters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84a7f4ad21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972" y="3687834"/>
            <a:ext cx="947375" cy="11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84a7f4ad21_0_37"/>
          <p:cNvSpPr/>
          <p:nvPr/>
        </p:nvSpPr>
        <p:spPr>
          <a:xfrm>
            <a:off x="196050" y="1240300"/>
            <a:ext cx="2341200" cy="2236092"/>
          </a:xfrm>
          <a:prstGeom prst="roundRect">
            <a:avLst>
              <a:gd name="adj" fmla="val 16667"/>
            </a:avLst>
          </a:prstGeom>
          <a:solidFill>
            <a:srgbClr val="0055B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g84a7f4ad21_0_37"/>
              <p:cNvSpPr txBox="1"/>
              <p:nvPr/>
            </p:nvSpPr>
            <p:spPr>
              <a:xfrm>
                <a:off x="310350" y="1356350"/>
                <a:ext cx="2112600" cy="1943400"/>
              </a:xfrm>
              <a:prstGeom prst="rect">
                <a:avLst/>
              </a:prstGeom>
              <a:solidFill>
                <a:srgbClr val="0055B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PV module: </a:t>
                </a:r>
                <a:br>
                  <a:rPr lang="en-US" sz="1800" b="1" i="0" u="none" strike="noStrike" cap="none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CS32-420PB-AG</a:t>
                </a: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𝑉</m:t>
                        </m:r>
                      </m:e>
                      <m:sub>
                        <m:r>
                          <a:rPr lang="en-US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39.5 </a:t>
                </a: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V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𝑚𝑝</m:t>
                        </m:r>
                      </m:sub>
                    </m:sSub>
                    <m:r>
                      <a:rPr lang="en-US" sz="1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sym typeface="Lato Light"/>
                      </a:rPr>
                      <m:t> </m:t>
                    </m:r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= 10.64 </a:t>
                </a: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A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48 </a:t>
                </a: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V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11.26 </a:t>
                </a: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A</a:t>
                </a: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0" name="Google Shape;100;g84a7f4ad21_0_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0" y="1356350"/>
                <a:ext cx="2112600" cy="1943400"/>
              </a:xfrm>
              <a:prstGeom prst="rect">
                <a:avLst/>
              </a:prstGeom>
              <a:blipFill>
                <a:blip r:embed="rId4"/>
                <a:stretch>
                  <a:fillRect b="-106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oogle Shape;101;g84a7f4ad21_0_37"/>
          <p:cNvGrpSpPr/>
          <p:nvPr/>
        </p:nvGrpSpPr>
        <p:grpSpPr>
          <a:xfrm>
            <a:off x="2970318" y="1190332"/>
            <a:ext cx="2351320" cy="2720449"/>
            <a:chOff x="3191918" y="1190383"/>
            <a:chExt cx="2351320" cy="2275554"/>
          </a:xfrm>
        </p:grpSpPr>
        <p:sp>
          <p:nvSpPr>
            <p:cNvPr id="102" name="Google Shape;102;g84a7f4ad21_0_37"/>
            <p:cNvSpPr/>
            <p:nvPr/>
          </p:nvSpPr>
          <p:spPr>
            <a:xfrm>
              <a:off x="3191918" y="1190383"/>
              <a:ext cx="2351320" cy="2275554"/>
            </a:xfrm>
            <a:prstGeom prst="roundRect">
              <a:avLst>
                <a:gd name="adj" fmla="val 16667"/>
              </a:avLst>
            </a:prstGeom>
            <a:solidFill>
              <a:srgbClr val="0055B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Google Shape;103;g84a7f4ad21_0_37"/>
                <p:cNvSpPr txBox="1"/>
                <p:nvPr/>
              </p:nvSpPr>
              <p:spPr>
                <a:xfrm>
                  <a:off x="3369331" y="1311757"/>
                  <a:ext cx="1996698" cy="2032563"/>
                </a:xfrm>
                <a:prstGeom prst="rect">
                  <a:avLst/>
                </a:prstGeom>
                <a:solidFill>
                  <a:srgbClr val="0055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>
                    <a:lnSpc>
                      <a:spcPct val="115000"/>
                    </a:lnSpc>
                    <a:buSzPts val="1800"/>
                  </a:pP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MOSFETs: </a:t>
                  </a:r>
                  <a:r>
                    <a:rPr lang="en-US" sz="1800" b="1" dirty="0">
                      <a:solidFill>
                        <a:schemeClr val="lt1"/>
                      </a:solidFill>
                      <a:latin typeface="Lato"/>
                    </a:rPr>
                    <a:t>C2M0025120D</a:t>
                  </a:r>
                  <a:endParaRPr lang="en-US" sz="1800" b="1" dirty="0">
                    <a:solidFill>
                      <a:schemeClr val="lt1"/>
                    </a:solidFill>
                    <a:latin typeface="Lato"/>
                    <a:sym typeface="Lato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𝑉</m:t>
                          </m:r>
                        </m:e>
                        <m:sub>
                          <m:r>
                            <a:rPr lang="ar-AE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ar-AE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</a:t>
                  </a: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1</a:t>
                  </a:r>
                  <a:r>
                    <a:rPr lang="ar-AE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200</a:t>
                  </a: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</a:t>
                  </a: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V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90 </a:t>
                  </a: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A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𝑑𝑠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</a:t>
                  </a:r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25 </a:t>
                  </a: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</a:t>
                  </a:r>
                  <a:r>
                    <a:rPr lang="el-GR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Ω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0.27</a:t>
                  </a:r>
                  <a:r>
                    <a:rPr lang="en-US" sz="1800" b="1" dirty="0">
                      <a:solidFill>
                        <a:srgbClr val="595959"/>
                      </a:solidFill>
                      <a:sym typeface="Lato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lang="en-US" sz="1800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𝑗𝑎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40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lang="en-US" sz="1800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:endParaRPr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mc:Choice>
          <mc:Fallback>
            <p:sp>
              <p:nvSpPr>
                <p:cNvPr id="103" name="Google Shape;103;g84a7f4ad21_0_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331" y="1311757"/>
                  <a:ext cx="1996698" cy="2032563"/>
                </a:xfrm>
                <a:prstGeom prst="rect">
                  <a:avLst/>
                </a:prstGeom>
                <a:blipFill>
                  <a:blip r:embed="rId5"/>
                  <a:stretch>
                    <a:fillRect r="-18293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oogle Shape;104;g84a7f4ad21_0_37"/>
          <p:cNvGrpSpPr/>
          <p:nvPr/>
        </p:nvGrpSpPr>
        <p:grpSpPr>
          <a:xfrm>
            <a:off x="5754730" y="1179798"/>
            <a:ext cx="2369352" cy="2296594"/>
            <a:chOff x="5754730" y="1330745"/>
            <a:chExt cx="2987833" cy="1994610"/>
          </a:xfrm>
        </p:grpSpPr>
        <p:sp>
          <p:nvSpPr>
            <p:cNvPr id="105" name="Google Shape;105;g84a7f4ad21_0_37"/>
            <p:cNvSpPr/>
            <p:nvPr/>
          </p:nvSpPr>
          <p:spPr>
            <a:xfrm>
              <a:off x="5754730" y="1330745"/>
              <a:ext cx="2987833" cy="1994610"/>
            </a:xfrm>
            <a:prstGeom prst="roundRect">
              <a:avLst>
                <a:gd name="adj" fmla="val 16667"/>
              </a:avLst>
            </a:prstGeom>
            <a:solidFill>
              <a:srgbClr val="0055B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Google Shape;106;g84a7f4ad21_0_37"/>
                <p:cNvSpPr txBox="1"/>
                <p:nvPr/>
              </p:nvSpPr>
              <p:spPr>
                <a:xfrm>
                  <a:off x="5980159" y="1437139"/>
                  <a:ext cx="2536975" cy="1781822"/>
                </a:xfrm>
                <a:prstGeom prst="rect">
                  <a:avLst/>
                </a:prstGeom>
                <a:solidFill>
                  <a:srgbClr val="0055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Heatsink: Fischer Elektronik LA 6/100 12V</a:t>
                  </a:r>
                </a:p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0.2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mc:Choice>
          <mc:Fallback xmlns="">
            <p:sp>
              <p:nvSpPr>
                <p:cNvPr id="106" name="Google Shape;106;g84a7f4ad21_0_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159" y="1437139"/>
                  <a:ext cx="2536975" cy="1781822"/>
                </a:xfrm>
                <a:prstGeom prst="rect">
                  <a:avLst/>
                </a:prstGeom>
                <a:blipFill>
                  <a:blip r:embed="rId6"/>
                  <a:stretch>
                    <a:fillRect l="-1212" r="-15152" b="-16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Google Shape;107;g84a7f4ad21_0_37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Notable Specs of Selected Devices</a:t>
            </a:r>
            <a:endParaRPr/>
          </a:p>
        </p:txBody>
      </p:sp>
      <p:pic>
        <p:nvPicPr>
          <p:cNvPr id="108" name="Google Shape;108;g84a7f4ad21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6615" y="3910781"/>
            <a:ext cx="1178725" cy="11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84a7f4ad21_0_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0038" y="3745350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a7f4ad21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5" name="Google Shape;115;g84a7f4ad21_0_0"/>
          <p:cNvSpPr txBox="1">
            <a:spLocks noGrp="1"/>
          </p:cNvSpPr>
          <p:nvPr>
            <p:ph type="body" idx="1"/>
          </p:nvPr>
        </p:nvSpPr>
        <p:spPr>
          <a:xfrm>
            <a:off x="233050" y="1970575"/>
            <a:ext cx="5972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◦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DC-link capacitor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Pre-inverter filter to smooth DC signal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◦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LC filter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Resonant filter following H-bridge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Reduces distortion in sinusoidal output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Unfortunately </a:t>
            </a:r>
            <a:r>
              <a:rPr lang="en-US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marginally attenuates</a:t>
            </a: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output current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84a7f4ad21_0_0"/>
          <p:cNvPicPr preferRelativeResize="0"/>
          <p:nvPr/>
        </p:nvPicPr>
        <p:blipFill rotWithShape="1">
          <a:blip r:embed="rId3">
            <a:alphaModFix/>
          </a:blip>
          <a:srcRect b="11917"/>
          <a:stretch/>
        </p:blipFill>
        <p:spPr>
          <a:xfrm>
            <a:off x="4644700" y="983550"/>
            <a:ext cx="3521874" cy="208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84a7f4ad21_0_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Performance Additions</a:t>
            </a:r>
            <a:endParaRPr/>
          </a:p>
        </p:txBody>
      </p:sp>
      <p:sp>
        <p:nvSpPr>
          <p:cNvPr id="6" name="Google Shape;126;g84a7f4ad21_1_4">
            <a:extLst>
              <a:ext uri="{FF2B5EF4-FFF2-40B4-BE49-F238E27FC236}">
                <a16:creationId xmlns:a16="http://schemas.microsoft.com/office/drawing/2014/main" id="{70A91415-1750-4AD0-946C-67CF7DEDEE86}"/>
              </a:ext>
            </a:extLst>
          </p:cNvPr>
          <p:cNvSpPr txBox="1"/>
          <p:nvPr/>
        </p:nvSpPr>
        <p:spPr>
          <a:xfrm>
            <a:off x="4855087" y="2935925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050" i="0" u="none" strike="noStrike" cap="none" dirty="0">
                <a:solidFill>
                  <a:srgbClr val="595959"/>
                </a:solidFill>
              </a:rPr>
              <a:t>Single Phase </a:t>
            </a:r>
            <a:r>
              <a:rPr lang="en-US" sz="1050" dirty="0">
                <a:solidFill>
                  <a:srgbClr val="595959"/>
                </a:solidFill>
              </a:rPr>
              <a:t>Inverter Example</a:t>
            </a:r>
            <a:endParaRPr sz="1050" i="0" u="none" strike="noStrike" cap="none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a7f4ad21_1_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3" name="Google Shape;123;g84a7f4ad21_1_4"/>
          <p:cNvSpPr txBox="1">
            <a:spLocks noGrp="1"/>
          </p:cNvSpPr>
          <p:nvPr>
            <p:ph type="body" idx="1"/>
          </p:nvPr>
        </p:nvSpPr>
        <p:spPr>
          <a:xfrm>
            <a:off x="233050" y="1504550"/>
            <a:ext cx="5972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Heat sink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Improve lifetime of active devices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Reduce risk of destroying devices during max load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RC Snubber Circuits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Mitigates against transient events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di/dt and dv/dt protection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Anti-islanding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Useful once grid-tie permitted at NMSU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84a7f4ad21_1_4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Device Protection Considerations</a:t>
            </a:r>
            <a:endParaRPr/>
          </a:p>
        </p:txBody>
      </p:sp>
      <p:pic>
        <p:nvPicPr>
          <p:cNvPr id="125" name="Google Shape;125;g84a7f4ad21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50" y="1444500"/>
            <a:ext cx="2337875" cy="2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84a7f4ad21_1_4"/>
          <p:cNvSpPr txBox="1"/>
          <p:nvPr/>
        </p:nvSpPr>
        <p:spPr>
          <a:xfrm>
            <a:off x="4938375" y="42740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595959"/>
                </a:solidFill>
              </a:rPr>
              <a:t>RC Snubber Circuit</a:t>
            </a:r>
            <a:endParaRPr i="0" u="none" strike="noStrike" cap="none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a7f4ad21_1_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2" name="Google Shape;132;g84a7f4ad21_1_11"/>
          <p:cNvSpPr txBox="1">
            <a:spLocks noGrp="1"/>
          </p:cNvSpPr>
          <p:nvPr>
            <p:ph type="title"/>
          </p:nvPr>
        </p:nvSpPr>
        <p:spPr>
          <a:xfrm>
            <a:off x="454075" y="99375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Overall Circuit Topology</a:t>
            </a:r>
            <a:endParaRPr/>
          </a:p>
        </p:txBody>
      </p:sp>
      <p:pic>
        <p:nvPicPr>
          <p:cNvPr id="133" name="Google Shape;133;g84a7f4ad21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200" y="1035000"/>
            <a:ext cx="6379609" cy="381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84a7f4ad21_1_17"/>
          <p:cNvPicPr preferRelativeResize="0"/>
          <p:nvPr/>
        </p:nvPicPr>
        <p:blipFill rotWithShape="1">
          <a:blip r:embed="rId3">
            <a:alphaModFix/>
          </a:blip>
          <a:srcRect r="6864"/>
          <a:stretch/>
        </p:blipFill>
        <p:spPr>
          <a:xfrm>
            <a:off x="4130400" y="828700"/>
            <a:ext cx="3971126" cy="3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84a7f4ad21_1_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0" name="Google Shape;140;g84a7f4ad21_1_17"/>
          <p:cNvSpPr txBox="1">
            <a:spLocks noGrp="1"/>
          </p:cNvSpPr>
          <p:nvPr>
            <p:ph type="body" idx="1"/>
          </p:nvPr>
        </p:nvSpPr>
        <p:spPr>
          <a:xfrm>
            <a:off x="233050" y="1201675"/>
            <a:ext cx="37908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Phase Lock Loop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Extract frequency from output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Park Transform (abc→dq0)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Extract peak value of output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PID controller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Multiplies PID gains by the error between desired peak and </a:t>
            </a:r>
            <a:r>
              <a:rPr lang="en-US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measured </a:t>
            </a: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peak calculated by Park Transform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Output (</a:t>
            </a:r>
            <a:r>
              <a:rPr lang="en" sz="1400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</a:t>
            </a: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 is multiplied with 3-phase unit sinusoids and then input into two-level PWM generator 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84a7f4ad21_1_17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Control Scheme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WVU reverse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855"/>
      </a:accent1>
      <a:accent2>
        <a:srgbClr val="EAAA00"/>
      </a:accent2>
      <a:accent3>
        <a:srgbClr val="9ABEAA"/>
      </a:accent3>
      <a:accent4>
        <a:srgbClr val="FDDA24"/>
      </a:accent4>
      <a:accent5>
        <a:srgbClr val="9BD3DD"/>
      </a:accent5>
      <a:accent6>
        <a:srgbClr val="9F7D23"/>
      </a:accent6>
      <a:hlink>
        <a:srgbClr val="0563C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453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Lato Black</vt:lpstr>
      <vt:lpstr>Lato Light</vt:lpstr>
      <vt:lpstr>Arial</vt:lpstr>
      <vt:lpstr>Lato</vt:lpstr>
      <vt:lpstr>Silvia template</vt:lpstr>
      <vt:lpstr>PowerPoint Presentation</vt:lpstr>
      <vt:lpstr>Introduction</vt:lpstr>
      <vt:lpstr>Application in Question</vt:lpstr>
      <vt:lpstr>Goal: Redesign One of System’s Inverters</vt:lpstr>
      <vt:lpstr>Notable Specs of Selected Devices</vt:lpstr>
      <vt:lpstr>Performance Additions</vt:lpstr>
      <vt:lpstr>Device Protection Considerations</vt:lpstr>
      <vt:lpstr>Overall Circuit Topology</vt:lpstr>
      <vt:lpstr>Control Scheme</vt:lpstr>
      <vt:lpstr>Pulse Width Modulation (PWM) Scheme</vt:lpstr>
      <vt:lpstr>Simulation Results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Talkington</cp:lastModifiedBy>
  <cp:revision>16</cp:revision>
  <dcterms:modified xsi:type="dcterms:W3CDTF">2020-05-04T20:30:06Z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0x0101007C77F3267DDBB4478EF8C5175B478D0C</vt:lpwstr>
  </property>
</Properties>
</file>