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5" r:id="rId1"/>
  </p:sldMasterIdLst>
  <p:notesMasterIdLst>
    <p:notesMasterId r:id="rId23"/>
  </p:notesMasterIdLst>
  <p:sldIdLst>
    <p:sldId id="256" r:id="rId2"/>
    <p:sldId id="257" r:id="rId3"/>
    <p:sldId id="259" r:id="rId4"/>
    <p:sldId id="258" r:id="rId5"/>
    <p:sldId id="260" r:id="rId6"/>
    <p:sldId id="261" r:id="rId7"/>
    <p:sldId id="263" r:id="rId8"/>
    <p:sldId id="262" r:id="rId9"/>
    <p:sldId id="266" r:id="rId10"/>
    <p:sldId id="265" r:id="rId11"/>
    <p:sldId id="268" r:id="rId12"/>
    <p:sldId id="264" r:id="rId13"/>
    <p:sldId id="270" r:id="rId14"/>
    <p:sldId id="277" r:id="rId15"/>
    <p:sldId id="271" r:id="rId16"/>
    <p:sldId id="272" r:id="rId17"/>
    <p:sldId id="274" r:id="rId18"/>
    <p:sldId id="275" r:id="rId19"/>
    <p:sldId id="276" r:id="rId20"/>
    <p:sldId id="26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3" autoAdjust="0"/>
    <p:restoredTop sz="86978" autoAdjust="0"/>
  </p:normalViewPr>
  <p:slideViewPr>
    <p:cSldViewPr snapToGrid="0">
      <p:cViewPr varScale="1">
        <p:scale>
          <a:sx n="76" d="100"/>
          <a:sy n="76" d="100"/>
        </p:scale>
        <p:origin x="1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DE3D32-B3D5-4E2E-8846-736005D0F51B}" type="datetimeFigureOut">
              <a:rPr lang="en-US" smtClean="0"/>
              <a:t>4/25/2018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A77A2E-9F17-4625-8F1B-8AF5FD19736A}" type="slidenum">
              <a:rPr lang="en-US" smtClean="0"/>
              <a:t>‹#›</a:t>
            </a:fld>
            <a:endParaRPr lang="en-US"/>
          </a:p>
        </p:txBody>
      </p:sp>
    </p:spTree>
    <p:extLst>
      <p:ext uri="{BB962C8B-B14F-4D97-AF65-F5344CB8AC3E}">
        <p14:creationId xmlns:p14="http://schemas.microsoft.com/office/powerpoint/2010/main" val="4066082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A77A2E-9F17-4625-8F1B-8AF5FD19736A}" type="slidenum">
              <a:rPr lang="en-US" smtClean="0"/>
              <a:t>1</a:t>
            </a:fld>
            <a:endParaRPr lang="en-US"/>
          </a:p>
        </p:txBody>
      </p:sp>
    </p:spTree>
    <p:extLst>
      <p:ext uri="{BB962C8B-B14F-4D97-AF65-F5344CB8AC3E}">
        <p14:creationId xmlns:p14="http://schemas.microsoft.com/office/powerpoint/2010/main" val="37656944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latin typeface="NimbusRomNo9L-Regu"/>
              </a:rPr>
              <a:t>The models substantially outperform baselines, and all have similar performance whether trained singly or jointly with the mask prediction task. Training </a:t>
            </a:r>
            <a:r>
              <a:rPr lang="en-US" sz="1200" dirty="0" err="1" smtClean="0">
                <a:latin typeface="NimbusRomNo9L-Regu"/>
              </a:rPr>
              <a:t>Googlenet</a:t>
            </a:r>
            <a:r>
              <a:rPr lang="en-US" sz="1200" dirty="0" smtClean="0">
                <a:latin typeface="NimbusRomNo9L-Regu"/>
              </a:rPr>
              <a:t> without</a:t>
            </a:r>
          </a:p>
          <a:p>
            <a:r>
              <a:rPr lang="en-US" sz="1200" dirty="0" err="1" smtClean="0">
                <a:latin typeface="NimbusRomNo9L-Regu"/>
              </a:rPr>
              <a:t>Imagenet</a:t>
            </a:r>
            <a:r>
              <a:rPr lang="en-US" sz="1200" dirty="0" smtClean="0">
                <a:latin typeface="NimbusRomNo9L-Regu"/>
              </a:rPr>
              <a:t>  </a:t>
            </a:r>
            <a:r>
              <a:rPr lang="en-US" sz="1200" dirty="0" err="1" smtClean="0">
                <a:latin typeface="NimbusRomNo9L-Regu"/>
              </a:rPr>
              <a:t>pretraining</a:t>
            </a:r>
            <a:r>
              <a:rPr lang="en-US" sz="1200" dirty="0" smtClean="0">
                <a:latin typeface="NimbusRomNo9L-Regu"/>
              </a:rPr>
              <a:t> does not affect performance on synthetic examples, but degrades generalization to real examples.</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BEA77A2E-9F17-4625-8F1B-8AF5FD19736A}" type="slidenum">
              <a:rPr lang="en-US" smtClean="0"/>
              <a:t>12</a:t>
            </a:fld>
            <a:endParaRPr lang="en-US"/>
          </a:p>
        </p:txBody>
      </p:sp>
    </p:spTree>
    <p:extLst>
      <p:ext uri="{BB962C8B-B14F-4D97-AF65-F5344CB8AC3E}">
        <p14:creationId xmlns:p14="http://schemas.microsoft.com/office/powerpoint/2010/main" val="3452753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A77A2E-9F17-4625-8F1B-8AF5FD19736A}" type="slidenum">
              <a:rPr lang="en-US" smtClean="0"/>
              <a:t>16</a:t>
            </a:fld>
            <a:endParaRPr lang="en-US"/>
          </a:p>
        </p:txBody>
      </p:sp>
    </p:spTree>
    <p:extLst>
      <p:ext uri="{BB962C8B-B14F-4D97-AF65-F5344CB8AC3E}">
        <p14:creationId xmlns:p14="http://schemas.microsoft.com/office/powerpoint/2010/main" val="2103221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A77A2E-9F17-4625-8F1B-8AF5FD19736A}" type="slidenum">
              <a:rPr lang="en-US" smtClean="0"/>
              <a:t>20</a:t>
            </a:fld>
            <a:endParaRPr lang="en-US"/>
          </a:p>
        </p:txBody>
      </p:sp>
    </p:spTree>
    <p:extLst>
      <p:ext uri="{BB962C8B-B14F-4D97-AF65-F5344CB8AC3E}">
        <p14:creationId xmlns:p14="http://schemas.microsoft.com/office/powerpoint/2010/main" val="2575046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quickly assess if we can walk over a surface without falling, or how an object will behave if we push it. Making such judgements does not require us to invoke Newton’s laws of mechanics – instead we rely on intuition, built up through interaction with the world.</a:t>
            </a:r>
          </a:p>
          <a:p>
            <a:endParaRPr lang="en-US" dirty="0" smtClean="0"/>
          </a:p>
          <a:p>
            <a:r>
              <a:rPr lang="en-US" sz="1200" b="0" i="0" u="none" strike="noStrike" kern="1200" baseline="0" dirty="0" smtClean="0">
                <a:solidFill>
                  <a:schemeClr val="tx1"/>
                </a:solidFill>
                <a:latin typeface="+mn-lt"/>
                <a:ea typeface="+mn-ea"/>
                <a:cs typeface="+mn-cs"/>
              </a:rPr>
              <a:t>One of the first toys encountered by infants, wooden blocks provide a simple setting for the implicit exploration of basic Newtonian concepts such as center-of-mass, stability and</a:t>
            </a:r>
          </a:p>
          <a:p>
            <a:r>
              <a:rPr lang="en-US" sz="1200" b="0" i="0" u="none" strike="noStrike" kern="1200" baseline="0" dirty="0" smtClean="0">
                <a:solidFill>
                  <a:schemeClr val="tx1"/>
                </a:solidFill>
                <a:latin typeface="+mn-lt"/>
                <a:ea typeface="+mn-ea"/>
                <a:cs typeface="+mn-cs"/>
              </a:rPr>
              <a:t>momentum.</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EA77A2E-9F17-4625-8F1B-8AF5FD19736A}" type="slidenum">
              <a:rPr lang="en-US" smtClean="0"/>
              <a:t>2</a:t>
            </a:fld>
            <a:endParaRPr lang="en-US"/>
          </a:p>
        </p:txBody>
      </p:sp>
    </p:spTree>
    <p:extLst>
      <p:ext uri="{BB962C8B-B14F-4D97-AF65-F5344CB8AC3E}">
        <p14:creationId xmlns:p14="http://schemas.microsoft.com/office/powerpoint/2010/main" val="3711607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A77A2E-9F17-4625-8F1B-8AF5FD19736A}" type="slidenum">
              <a:rPr lang="en-US" smtClean="0"/>
              <a:t>3</a:t>
            </a:fld>
            <a:endParaRPr lang="en-US"/>
          </a:p>
        </p:txBody>
      </p:sp>
    </p:spTree>
    <p:extLst>
      <p:ext uri="{BB962C8B-B14F-4D97-AF65-F5344CB8AC3E}">
        <p14:creationId xmlns:p14="http://schemas.microsoft.com/office/powerpoint/2010/main" val="1938829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A77A2E-9F17-4625-8F1B-8AF5FD19736A}" type="slidenum">
              <a:rPr lang="en-US" smtClean="0"/>
              <a:t>4</a:t>
            </a:fld>
            <a:endParaRPr lang="en-US"/>
          </a:p>
        </p:txBody>
      </p:sp>
    </p:spTree>
    <p:extLst>
      <p:ext uri="{BB962C8B-B14F-4D97-AF65-F5344CB8AC3E}">
        <p14:creationId xmlns:p14="http://schemas.microsoft.com/office/powerpoint/2010/main" val="813190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Manufacturing imperfections added a certain level of randomness to the stability of the real stacked blocks, and we did not attempt to match the physical properties of the real and synthetic blocks.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Real: A white pole was held against the top block in each example, and was then rapidly lifted upwards, allowing unstable stacks to fall (the stick can be see in Fig. 1, blurred due to</a:t>
            </a:r>
          </a:p>
          <a:p>
            <a:r>
              <a:rPr lang="en-US" sz="1200" b="0" i="0" u="none" strike="noStrike" kern="1200" baseline="0" dirty="0" smtClean="0">
                <a:solidFill>
                  <a:schemeClr val="tx1"/>
                </a:solidFill>
                <a:latin typeface="+mn-lt"/>
                <a:ea typeface="+mn-ea"/>
                <a:cs typeface="+mn-cs"/>
              </a:rPr>
              <a:t>its rapid motion). Note that this was performed even for stable configurations, to avoid bias.</a:t>
            </a:r>
            <a:endParaRPr lang="en-US" dirty="0"/>
          </a:p>
        </p:txBody>
      </p:sp>
      <p:sp>
        <p:nvSpPr>
          <p:cNvPr id="4" name="Slide Number Placeholder 3"/>
          <p:cNvSpPr>
            <a:spLocks noGrp="1"/>
          </p:cNvSpPr>
          <p:nvPr>
            <p:ph type="sldNum" sz="quarter" idx="10"/>
          </p:nvPr>
        </p:nvSpPr>
        <p:spPr/>
        <p:txBody>
          <a:bodyPr/>
          <a:lstStyle/>
          <a:p>
            <a:fld id="{BEA77A2E-9F17-4625-8F1B-8AF5FD19736A}" type="slidenum">
              <a:rPr lang="en-US" smtClean="0"/>
              <a:t>6</a:t>
            </a:fld>
            <a:endParaRPr lang="en-US"/>
          </a:p>
        </p:txBody>
      </p:sp>
    </p:spTree>
    <p:extLst>
      <p:ext uri="{BB962C8B-B14F-4D97-AF65-F5344CB8AC3E}">
        <p14:creationId xmlns:p14="http://schemas.microsoft.com/office/powerpoint/2010/main" val="278173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A77A2E-9F17-4625-8F1B-8AF5FD19736A}" type="slidenum">
              <a:rPr lang="en-US" smtClean="0"/>
              <a:t>7</a:t>
            </a:fld>
            <a:endParaRPr lang="en-US"/>
          </a:p>
        </p:txBody>
      </p:sp>
    </p:spTree>
    <p:extLst>
      <p:ext uri="{BB962C8B-B14F-4D97-AF65-F5344CB8AC3E}">
        <p14:creationId xmlns:p14="http://schemas.microsoft.com/office/powerpoint/2010/main" val="546046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Replaced the final linear layer with a single logistic output and fine-tuned the entire network with SGD(stochastic gradient descent) on the blocks dataset. Grid search was performed over learning rates. </a:t>
            </a:r>
          </a:p>
          <a:p>
            <a:endParaRPr lang="en-US" dirty="0"/>
          </a:p>
        </p:txBody>
      </p:sp>
      <p:sp>
        <p:nvSpPr>
          <p:cNvPr id="4" name="Slide Number Placeholder 3"/>
          <p:cNvSpPr>
            <a:spLocks noGrp="1"/>
          </p:cNvSpPr>
          <p:nvPr>
            <p:ph type="sldNum" sz="quarter" idx="10"/>
          </p:nvPr>
        </p:nvSpPr>
        <p:spPr/>
        <p:txBody>
          <a:bodyPr/>
          <a:lstStyle/>
          <a:p>
            <a:fld id="{BEA77A2E-9F17-4625-8F1B-8AF5FD19736A}" type="slidenum">
              <a:rPr lang="en-US" smtClean="0"/>
              <a:t>8</a:t>
            </a:fld>
            <a:endParaRPr lang="en-US"/>
          </a:p>
        </p:txBody>
      </p:sp>
    </p:spTree>
    <p:extLst>
      <p:ext uri="{BB962C8B-B14F-4D97-AF65-F5344CB8AC3E}">
        <p14:creationId xmlns:p14="http://schemas.microsoft.com/office/powerpoint/2010/main" val="497276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PhysNet</a:t>
            </a:r>
            <a:r>
              <a:rPr lang="en-US" dirty="0" smtClean="0"/>
              <a:t> mask predictions for synthetic (A–F) and real (G–L) towers of 2, 3, and 4 blocks. The image at the left of each example is the initial frame shown to the model. The top row of masks are the ground truth masks from simulation, at 0, 1, 2, and 4 seconds. The bottom row are the model predictions, with the color intensity representing the predicted probability. </a:t>
            </a:r>
            <a:r>
              <a:rPr lang="en-US" dirty="0" err="1" smtClean="0"/>
              <a:t>PhysNet</a:t>
            </a:r>
            <a:r>
              <a:rPr lang="en-US" dirty="0" smtClean="0"/>
              <a:t> correctly predictsfalldirectionandocclusionpatternsformostsyntheticexamples,whileonrealexamples,PhysNetoverestimatesstability(H,L). In difﬁcult </a:t>
            </a:r>
            <a:r>
              <a:rPr lang="en-US" dirty="0" err="1" smtClean="0"/>
              <a:t>cases,Physnet</a:t>
            </a:r>
            <a:r>
              <a:rPr lang="en-US" dirty="0" smtClean="0"/>
              <a:t> produces diffuse masks due to uncertainty(D–F,I).B is particularly notable, as </a:t>
            </a:r>
            <a:r>
              <a:rPr lang="en-US" dirty="0" err="1" smtClean="0"/>
              <a:t>PhysNet</a:t>
            </a:r>
            <a:r>
              <a:rPr lang="en-US" dirty="0" smtClean="0"/>
              <a:t> predicts the red block location from the small patch visible in the initial image</a:t>
            </a:r>
            <a:endParaRPr lang="en-US" dirty="0"/>
          </a:p>
        </p:txBody>
      </p:sp>
      <p:sp>
        <p:nvSpPr>
          <p:cNvPr id="4" name="Slide Number Placeholder 3"/>
          <p:cNvSpPr>
            <a:spLocks noGrp="1"/>
          </p:cNvSpPr>
          <p:nvPr>
            <p:ph type="sldNum" sz="quarter" idx="10"/>
          </p:nvPr>
        </p:nvSpPr>
        <p:spPr/>
        <p:txBody>
          <a:bodyPr/>
          <a:lstStyle/>
          <a:p>
            <a:fld id="{BEA77A2E-9F17-4625-8F1B-8AF5FD19736A}" type="slidenum">
              <a:rPr lang="en-US" smtClean="0"/>
              <a:t>10</a:t>
            </a:fld>
            <a:endParaRPr lang="en-US"/>
          </a:p>
        </p:txBody>
      </p:sp>
    </p:spTree>
    <p:extLst>
      <p:ext uri="{BB962C8B-B14F-4D97-AF65-F5344CB8AC3E}">
        <p14:creationId xmlns:p14="http://schemas.microsoft.com/office/powerpoint/2010/main" val="315478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We deﬁne mean mask </a:t>
            </a:r>
            <a:r>
              <a:rPr lang="en-US" dirty="0" err="1" smtClean="0"/>
              <a:t>IoU</a:t>
            </a:r>
            <a:r>
              <a:rPr lang="en-US" dirty="0" smtClean="0"/>
              <a:t> as the intersection-over-union of the mask label with the </a:t>
            </a:r>
            <a:r>
              <a:rPr lang="en-US" dirty="0" err="1" smtClean="0"/>
              <a:t>binarized</a:t>
            </a:r>
            <a:r>
              <a:rPr lang="en-US" dirty="0" smtClean="0"/>
              <a:t> prediction for the t = 4s mask, averaged over each foreground class present in the mask label</a:t>
            </a:r>
          </a:p>
          <a:p>
            <a:endParaRPr lang="en-US" dirty="0" smtClean="0"/>
          </a:p>
          <a:p>
            <a:r>
              <a:rPr lang="en-US" dirty="0" smtClean="0"/>
              <a:t>where </a:t>
            </a:r>
            <a:r>
              <a:rPr lang="en-US" dirty="0" err="1" smtClean="0"/>
              <a:t>Mnc</a:t>
            </a:r>
            <a:r>
              <a:rPr lang="en-US" dirty="0" smtClean="0"/>
              <a:t> is the set of pixels of class c in mask n, Cn = {c : c ∈ {1,2,3,4}∧|</a:t>
            </a:r>
            <a:r>
              <a:rPr lang="en-US" dirty="0" err="1" smtClean="0"/>
              <a:t>mnc</a:t>
            </a:r>
            <a:r>
              <a:rPr lang="en-US" dirty="0" smtClean="0"/>
              <a:t>| &gt; 0} is the set of foreground classes present in mask n, ˆ </a:t>
            </a:r>
            <a:r>
              <a:rPr lang="en-US" dirty="0" err="1" smtClean="0"/>
              <a:t>qnc</a:t>
            </a:r>
            <a:r>
              <a:rPr lang="en-US" dirty="0" smtClean="0"/>
              <a:t> is the set of pixels in model output n for which c is the highest-scoring class, and </a:t>
            </a:r>
            <a:r>
              <a:rPr lang="en-US" dirty="0" err="1" smtClean="0"/>
              <a:t>IoU</a:t>
            </a:r>
            <a:r>
              <a:rPr lang="en-US" dirty="0" smtClean="0"/>
              <a:t>(m1,m2) = |m1∩m2| |m1∪m2| .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EA77A2E-9F17-4625-8F1B-8AF5FD19736A}" type="slidenum">
              <a:rPr lang="en-US" smtClean="0"/>
              <a:t>11</a:t>
            </a:fld>
            <a:endParaRPr lang="en-US"/>
          </a:p>
        </p:txBody>
      </p:sp>
    </p:spTree>
    <p:extLst>
      <p:ext uri="{BB962C8B-B14F-4D97-AF65-F5344CB8AC3E}">
        <p14:creationId xmlns:p14="http://schemas.microsoft.com/office/powerpoint/2010/main" val="3687695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1406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309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3695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2444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4980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7563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4/25/2018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317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4/25/2018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9430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6247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9101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6229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4/25/2018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7365785"/>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rxiv.org/find/cs/1/au:+Lerer_A/0/1/0/all/0/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arxiv.org/find/cs/1/au:+Fergus_R/0/1/0/all/0/1" TargetMode="External"/><Relationship Id="rId4" Type="http://schemas.openxmlformats.org/officeDocument/2006/relationships/hyperlink" Target="https://arxiv.org/find/cs/1/au:+Gross_S/0/1/0/all/0/1"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blocks.csail.mit.edu/"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hyperlink" Target="https://arxiv.org/abs/1603.01312"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hyperlink" Target="http://blocks.csail.mit.edu/" TargetMode="External"/><Relationship Id="rId4" Type="http://schemas.openxmlformats.org/officeDocument/2006/relationships/hyperlink" Target="https://arxiv.org/abs/1605.01138"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torch.ch/" TargetMode="External"/><Relationship Id="rId2" Type="http://schemas.openxmlformats.org/officeDocument/2006/relationships/hyperlink" Target="http://www.unrealengine.com/" TargetMode="External"/><Relationship Id="rId1" Type="http://schemas.openxmlformats.org/officeDocument/2006/relationships/slideLayout" Target="../slideLayouts/slideLayout2.xml"/><Relationship Id="rId4" Type="http://schemas.openxmlformats.org/officeDocument/2006/relationships/hyperlink" Target="https://forums.unrealengine.com/showthread.php?3958-Scripting-Language-extensions-via-plugins"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5765" y="1583636"/>
            <a:ext cx="9697278" cy="2167489"/>
          </a:xfrm>
        </p:spPr>
        <p:txBody>
          <a:bodyPr>
            <a:normAutofit fontScale="90000"/>
          </a:bodyPr>
          <a:lstStyle/>
          <a:p>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dirty="0" smtClean="0"/>
              <a:t/>
            </a:r>
            <a:br>
              <a:rPr lang="en-US" dirty="0" smtClean="0"/>
            </a:br>
            <a:r>
              <a:rPr lang="en-US" sz="4900" b="1" dirty="0" smtClean="0"/>
              <a:t>Paper Presentation - Learning Physical Intuition of Block Towers by Example</a:t>
            </a:r>
            <a:br>
              <a:rPr lang="en-US" sz="4900" b="1" dirty="0" smtClean="0"/>
            </a:br>
            <a:endParaRPr lang="en-US" sz="4900" dirty="0"/>
          </a:p>
        </p:txBody>
      </p:sp>
      <p:sp>
        <p:nvSpPr>
          <p:cNvPr id="3" name="Subtitle 2"/>
          <p:cNvSpPr>
            <a:spLocks noGrp="1"/>
          </p:cNvSpPr>
          <p:nvPr>
            <p:ph type="subTitle" idx="1"/>
          </p:nvPr>
        </p:nvSpPr>
        <p:spPr>
          <a:xfrm>
            <a:off x="2299251" y="3383377"/>
            <a:ext cx="7570305" cy="1198562"/>
          </a:xfrm>
        </p:spPr>
        <p:txBody>
          <a:bodyPr>
            <a:normAutofit fontScale="25000" lnSpcReduction="20000"/>
          </a:bodyPr>
          <a:lstStyle/>
          <a:p>
            <a:endParaRPr lang="en-US" sz="8000" dirty="0"/>
          </a:p>
          <a:p>
            <a:r>
              <a:rPr lang="en-US" sz="8000" dirty="0" smtClean="0"/>
              <a:t>Under </a:t>
            </a:r>
            <a:r>
              <a:rPr lang="en-US" sz="8000" dirty="0"/>
              <a:t>the Guidance of: </a:t>
            </a:r>
            <a:r>
              <a:rPr lang="en-US" sz="8000" dirty="0" smtClean="0"/>
              <a:t>Dr. Roshan Usman</a:t>
            </a:r>
          </a:p>
          <a:p>
            <a:r>
              <a:rPr lang="en-US" sz="8000" dirty="0" smtClean="0"/>
              <a:t>Presented by : Samtha  Reddy</a:t>
            </a:r>
            <a:endParaRPr lang="en-US" dirty="0"/>
          </a:p>
          <a:p>
            <a:pPr algn="r"/>
            <a:endParaRPr lang="en-US" dirty="0" smtClean="0"/>
          </a:p>
          <a:p>
            <a:pPr algn="r"/>
            <a:r>
              <a:rPr lang="en-US" dirty="0" smtClean="0"/>
              <a:t> </a:t>
            </a:r>
            <a:endParaRPr lang="en-US" dirty="0"/>
          </a:p>
          <a:p>
            <a:r>
              <a:rPr lang="en-US" sz="7200" dirty="0"/>
              <a:t> </a:t>
            </a:r>
            <a:r>
              <a:rPr lang="en-US" sz="7200" dirty="0" smtClean="0">
                <a:hlinkClick r:id="rId3"/>
              </a:rPr>
              <a:t>Authors </a:t>
            </a:r>
            <a:r>
              <a:rPr lang="en-US" sz="7200" dirty="0">
                <a:hlinkClick r:id="rId3"/>
              </a:rPr>
              <a:t>of paper - Adam </a:t>
            </a:r>
            <a:r>
              <a:rPr lang="en-US" sz="7200" dirty="0" err="1">
                <a:hlinkClick r:id="rId3"/>
              </a:rPr>
              <a:t>Lerer</a:t>
            </a:r>
            <a:r>
              <a:rPr lang="en-US" sz="7200" dirty="0"/>
              <a:t>, </a:t>
            </a:r>
            <a:r>
              <a:rPr lang="en-US" sz="7200" dirty="0">
                <a:hlinkClick r:id="rId4"/>
              </a:rPr>
              <a:t>Sam Gross</a:t>
            </a:r>
            <a:r>
              <a:rPr lang="en-US" sz="7200" dirty="0"/>
              <a:t>, </a:t>
            </a:r>
            <a:r>
              <a:rPr lang="en-US" sz="7200" dirty="0">
                <a:hlinkClick r:id="rId5"/>
              </a:rPr>
              <a:t>Rob Fergus</a:t>
            </a:r>
            <a:r>
              <a:rPr lang="en-US" sz="7200" dirty="0"/>
              <a:t> </a:t>
            </a:r>
          </a:p>
          <a:p>
            <a:r>
              <a:rPr lang="en-US" sz="7200" dirty="0"/>
              <a:t>(Facebook AI Research)</a:t>
            </a:r>
          </a:p>
          <a:p>
            <a:pPr algn="l"/>
            <a:endParaRPr lang="en-US" sz="11200" dirty="0"/>
          </a:p>
        </p:txBody>
      </p:sp>
      <p:sp>
        <p:nvSpPr>
          <p:cNvPr id="5" name="Title 1"/>
          <p:cNvSpPr txBox="1">
            <a:spLocks/>
          </p:cNvSpPr>
          <p:nvPr/>
        </p:nvSpPr>
        <p:spPr>
          <a:xfrm>
            <a:off x="2057400" y="654843"/>
            <a:ext cx="7623313" cy="52715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i="1" u="sng" dirty="0" smtClean="0"/>
              <a:t/>
            </a:r>
            <a:br>
              <a:rPr lang="en-US" sz="2800" b="1" i="1" u="sng" dirty="0" smtClean="0"/>
            </a:br>
            <a:r>
              <a:rPr lang="en-US" sz="2800" b="1" i="1" u="sng" dirty="0" smtClean="0"/>
              <a:t/>
            </a:r>
            <a:br>
              <a:rPr lang="en-US" sz="2800" b="1" i="1" u="sng" dirty="0" smtClean="0"/>
            </a:br>
            <a:r>
              <a:rPr lang="en-US" sz="2800" b="1" i="1" u="sng" dirty="0" smtClean="0"/>
              <a:t/>
            </a:r>
            <a:br>
              <a:rPr lang="en-US" sz="2800" b="1" i="1" u="sng" dirty="0" smtClean="0"/>
            </a:br>
            <a:r>
              <a:rPr lang="en-US" sz="2800" b="1" i="1" u="sng" dirty="0" smtClean="0"/>
              <a:t/>
            </a:r>
            <a:br>
              <a:rPr lang="en-US" sz="2800" b="1" i="1" u="sng" dirty="0" smtClean="0"/>
            </a:br>
            <a:r>
              <a:rPr lang="en-US" sz="2800" b="1" i="1" u="sng" dirty="0" smtClean="0"/>
              <a:t/>
            </a:r>
            <a:br>
              <a:rPr lang="en-US" sz="2800" b="1" i="1" u="sng" dirty="0" smtClean="0"/>
            </a:br>
            <a:r>
              <a:rPr lang="en-US" sz="2800" b="1" i="1" u="sng" dirty="0" smtClean="0"/>
              <a:t/>
            </a:r>
            <a:br>
              <a:rPr lang="en-US" sz="2800" b="1" i="1" u="sng" dirty="0" smtClean="0"/>
            </a:br>
            <a:r>
              <a:rPr lang="en-US" sz="2800" b="1" i="1" u="sng" dirty="0" smtClean="0"/>
              <a:t/>
            </a:r>
            <a:br>
              <a:rPr lang="en-US" sz="2800" b="1" i="1" u="sng" dirty="0" smtClean="0"/>
            </a:br>
            <a:r>
              <a:rPr lang="en-US" sz="2800" b="1" i="1" u="sng" dirty="0" smtClean="0"/>
              <a:t/>
            </a:r>
            <a:br>
              <a:rPr lang="en-US" sz="2800" b="1" i="1" u="sng" dirty="0" smtClean="0"/>
            </a:br>
            <a:r>
              <a:rPr lang="en-US" sz="2800" b="1" i="1" u="sng" dirty="0" smtClean="0"/>
              <a:t/>
            </a:r>
            <a:br>
              <a:rPr lang="en-US" sz="2800" b="1" i="1" u="sng" dirty="0" smtClean="0"/>
            </a:br>
            <a:r>
              <a:rPr lang="en-US" sz="2800" b="1" i="1" dirty="0">
                <a:solidFill>
                  <a:srgbClr val="0070C0"/>
                </a:solidFill>
              </a:rPr>
              <a:t>CS 698 – Current Topics in Data Science,  Spring </a:t>
            </a:r>
            <a:r>
              <a:rPr lang="en-US" sz="2800" b="1" i="1" dirty="0">
                <a:solidFill>
                  <a:schemeClr val="accent1">
                    <a:lumMod val="75000"/>
                  </a:schemeClr>
                </a:solidFill>
              </a:rPr>
              <a:t>2018</a:t>
            </a:r>
          </a:p>
        </p:txBody>
      </p:sp>
    </p:spTree>
    <p:extLst>
      <p:ext uri="{BB962C8B-B14F-4D97-AF65-F5344CB8AC3E}">
        <p14:creationId xmlns:p14="http://schemas.microsoft.com/office/powerpoint/2010/main" val="38751110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693426" cy="648666"/>
          </a:xfrm>
        </p:spPr>
        <p:txBody>
          <a:bodyPr>
            <a:noAutofit/>
          </a:bodyPr>
          <a:lstStyle/>
          <a:p>
            <a:r>
              <a:rPr lang="en-US" b="1" dirty="0" smtClean="0"/>
              <a:t>Experiment</a:t>
            </a:r>
            <a:endParaRPr lang="en-US" b="1" dirty="0"/>
          </a:p>
        </p:txBody>
      </p:sp>
      <p:pic>
        <p:nvPicPr>
          <p:cNvPr id="4" name="Content Placeholder 3"/>
          <p:cNvPicPr>
            <a:picLocks noGrp="1" noChangeAspect="1"/>
          </p:cNvPicPr>
          <p:nvPr>
            <p:ph idx="1"/>
          </p:nvPr>
        </p:nvPicPr>
        <p:blipFill>
          <a:blip r:embed="rId3"/>
          <a:stretch>
            <a:fillRect/>
          </a:stretch>
        </p:blipFill>
        <p:spPr>
          <a:xfrm>
            <a:off x="1795669" y="1259094"/>
            <a:ext cx="6778487" cy="5117429"/>
          </a:xfrm>
          <a:prstGeom prst="rect">
            <a:avLst/>
          </a:prstGeom>
        </p:spPr>
      </p:pic>
    </p:spTree>
    <p:extLst>
      <p:ext uri="{BB962C8B-B14F-4D97-AF65-F5344CB8AC3E}">
        <p14:creationId xmlns:p14="http://schemas.microsoft.com/office/powerpoint/2010/main" val="20994230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1497"/>
          </a:xfrm>
        </p:spPr>
        <p:txBody>
          <a:bodyPr/>
          <a:lstStyle/>
          <a:p>
            <a:r>
              <a:rPr lang="en-US" b="1" dirty="0" smtClean="0"/>
              <a:t>Evaluation</a:t>
            </a:r>
            <a:endParaRPr lang="en-US" b="1" dirty="0"/>
          </a:p>
        </p:txBody>
      </p:sp>
      <p:sp>
        <p:nvSpPr>
          <p:cNvPr id="3" name="Content Placeholder 2"/>
          <p:cNvSpPr>
            <a:spLocks noGrp="1"/>
          </p:cNvSpPr>
          <p:nvPr>
            <p:ph idx="1"/>
          </p:nvPr>
        </p:nvSpPr>
        <p:spPr>
          <a:xfrm>
            <a:off x="496028" y="1118994"/>
            <a:ext cx="11199943" cy="3103933"/>
          </a:xfrm>
        </p:spPr>
        <p:txBody>
          <a:bodyPr/>
          <a:lstStyle/>
          <a:p>
            <a:r>
              <a:rPr lang="en-US" dirty="0"/>
              <a:t> </a:t>
            </a:r>
            <a:r>
              <a:rPr lang="en-US" dirty="0" smtClean="0"/>
              <a:t>Compared </a:t>
            </a:r>
            <a:r>
              <a:rPr lang="en-US" dirty="0"/>
              <a:t>fall prediction accuracy </a:t>
            </a:r>
            <a:r>
              <a:rPr lang="en-US" dirty="0" smtClean="0"/>
              <a:t>on synthetic and </a:t>
            </a:r>
            <a:r>
              <a:rPr lang="en-US" dirty="0"/>
              <a:t>real images, </a:t>
            </a:r>
            <a:r>
              <a:rPr lang="en-US" dirty="0" smtClean="0"/>
              <a:t>between models and between </a:t>
            </a:r>
            <a:r>
              <a:rPr lang="en-US" dirty="0"/>
              <a:t>model and human </a:t>
            </a:r>
            <a:r>
              <a:rPr lang="en-US" dirty="0" smtClean="0"/>
              <a:t>performance.</a:t>
            </a:r>
          </a:p>
          <a:p>
            <a:r>
              <a:rPr lang="en-US" dirty="0" smtClean="0"/>
              <a:t>For mask predictions 2 criteria used for evaluation: mean mask </a:t>
            </a:r>
            <a:r>
              <a:rPr lang="en-US" dirty="0" err="1" smtClean="0"/>
              <a:t>IoU</a:t>
            </a:r>
            <a:r>
              <a:rPr lang="en-US" dirty="0" smtClean="0"/>
              <a:t> and log likelihood per pixel:</a:t>
            </a:r>
          </a:p>
          <a:p>
            <a:r>
              <a:rPr lang="en-US" dirty="0"/>
              <a:t>IOU- intersection-over-union of the mask </a:t>
            </a:r>
            <a:r>
              <a:rPr lang="en-US" dirty="0" smtClean="0"/>
              <a:t>label</a:t>
            </a:r>
          </a:p>
          <a:p>
            <a:pPr marL="457200" lvl="1" indent="0">
              <a:buNone/>
            </a:pPr>
            <a:endParaRPr lang="en-US" dirty="0"/>
          </a:p>
        </p:txBody>
      </p:sp>
      <p:pic>
        <p:nvPicPr>
          <p:cNvPr id="4" name="Picture 3"/>
          <p:cNvPicPr>
            <a:picLocks noChangeAspect="1"/>
          </p:cNvPicPr>
          <p:nvPr/>
        </p:nvPicPr>
        <p:blipFill>
          <a:blip r:embed="rId3"/>
          <a:stretch>
            <a:fillRect/>
          </a:stretch>
        </p:blipFill>
        <p:spPr>
          <a:xfrm>
            <a:off x="1298399" y="3470452"/>
            <a:ext cx="3476625" cy="752475"/>
          </a:xfrm>
          <a:prstGeom prst="rect">
            <a:avLst/>
          </a:prstGeom>
        </p:spPr>
      </p:pic>
      <p:pic>
        <p:nvPicPr>
          <p:cNvPr id="5" name="Picture 4"/>
          <p:cNvPicPr>
            <a:picLocks noChangeAspect="1"/>
          </p:cNvPicPr>
          <p:nvPr/>
        </p:nvPicPr>
        <p:blipFill>
          <a:blip r:embed="rId4"/>
          <a:stretch>
            <a:fillRect/>
          </a:stretch>
        </p:blipFill>
        <p:spPr>
          <a:xfrm>
            <a:off x="5930800" y="3699764"/>
            <a:ext cx="2304697" cy="371475"/>
          </a:xfrm>
          <a:prstGeom prst="rect">
            <a:avLst/>
          </a:prstGeom>
        </p:spPr>
      </p:pic>
      <p:sp>
        <p:nvSpPr>
          <p:cNvPr id="6" name="TextBox 5"/>
          <p:cNvSpPr txBox="1"/>
          <p:nvPr/>
        </p:nvSpPr>
        <p:spPr>
          <a:xfrm>
            <a:off x="496028" y="4933741"/>
            <a:ext cx="11350979" cy="1384995"/>
          </a:xfrm>
          <a:prstGeom prst="rect">
            <a:avLst/>
          </a:prstGeom>
          <a:noFill/>
        </p:spPr>
        <p:txBody>
          <a:bodyPr wrap="square" rtlCol="0">
            <a:spAutoFit/>
          </a:bodyPr>
          <a:lstStyle/>
          <a:p>
            <a:r>
              <a:rPr lang="en-US" sz="2800" dirty="0" smtClean="0"/>
              <a:t>Log likelihood/pixel = log likelihood of the correct ﬁnal mask under the predicted (</a:t>
            </a:r>
            <a:r>
              <a:rPr lang="en-US" sz="2800" dirty="0" err="1" smtClean="0"/>
              <a:t>SoftMax</a:t>
            </a:r>
            <a:r>
              <a:rPr lang="en-US" sz="2800" dirty="0" smtClean="0"/>
              <a:t>) distribution/ </a:t>
            </a:r>
            <a:r>
              <a:rPr lang="en-US" sz="2800" dirty="0"/>
              <a:t>number of pixels. This is essentially the negative mask training loss. </a:t>
            </a:r>
          </a:p>
        </p:txBody>
      </p:sp>
    </p:spTree>
    <p:extLst>
      <p:ext uri="{BB962C8B-B14F-4D97-AF65-F5344CB8AC3E}">
        <p14:creationId xmlns:p14="http://schemas.microsoft.com/office/powerpoint/2010/main" val="763978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381351" cy="797753"/>
          </a:xfrm>
        </p:spPr>
        <p:txBody>
          <a:bodyPr>
            <a:normAutofit/>
          </a:bodyPr>
          <a:lstStyle/>
          <a:p>
            <a:r>
              <a:rPr lang="en-US" sz="4800" b="1" dirty="0" smtClean="0"/>
              <a:t>Results between Models</a:t>
            </a:r>
            <a:endParaRPr lang="en-US" sz="4800" b="1" dirty="0"/>
          </a:p>
        </p:txBody>
      </p:sp>
      <p:pic>
        <p:nvPicPr>
          <p:cNvPr id="5" name="Picture 4"/>
          <p:cNvPicPr>
            <a:picLocks noChangeAspect="1"/>
          </p:cNvPicPr>
          <p:nvPr/>
        </p:nvPicPr>
        <p:blipFill>
          <a:blip r:embed="rId3"/>
          <a:stretch>
            <a:fillRect/>
          </a:stretch>
        </p:blipFill>
        <p:spPr>
          <a:xfrm>
            <a:off x="913941" y="1359477"/>
            <a:ext cx="8129576" cy="2516986"/>
          </a:xfrm>
          <a:prstGeom prst="rect">
            <a:avLst/>
          </a:prstGeom>
        </p:spPr>
      </p:pic>
      <p:pic>
        <p:nvPicPr>
          <p:cNvPr id="3" name="Picture 2"/>
          <p:cNvPicPr>
            <a:picLocks noChangeAspect="1"/>
          </p:cNvPicPr>
          <p:nvPr/>
        </p:nvPicPr>
        <p:blipFill>
          <a:blip r:embed="rId4"/>
          <a:stretch>
            <a:fillRect/>
          </a:stretch>
        </p:blipFill>
        <p:spPr>
          <a:xfrm>
            <a:off x="1021530" y="4453146"/>
            <a:ext cx="7087490" cy="1635575"/>
          </a:xfrm>
          <a:prstGeom prst="rect">
            <a:avLst/>
          </a:prstGeom>
        </p:spPr>
      </p:pic>
    </p:spTree>
    <p:extLst>
      <p:ext uri="{BB962C8B-B14F-4D97-AF65-F5344CB8AC3E}">
        <p14:creationId xmlns:p14="http://schemas.microsoft.com/office/powerpoint/2010/main" val="11228425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466197" cy="609565"/>
          </a:xfrm>
        </p:spPr>
        <p:txBody>
          <a:bodyPr>
            <a:normAutofit/>
          </a:bodyPr>
          <a:lstStyle/>
          <a:p>
            <a:r>
              <a:rPr lang="en-US" sz="3600" b="1" dirty="0" smtClean="0"/>
              <a:t>Model(</a:t>
            </a:r>
            <a:r>
              <a:rPr lang="en-US" sz="3600" b="1" dirty="0" err="1" smtClean="0"/>
              <a:t>PhysNet</a:t>
            </a:r>
            <a:r>
              <a:rPr lang="en-US" sz="3600" b="1" dirty="0" smtClean="0"/>
              <a:t>) vs</a:t>
            </a:r>
            <a:r>
              <a:rPr lang="en-US" sz="3600" b="1" dirty="0"/>
              <a:t>. </a:t>
            </a:r>
            <a:r>
              <a:rPr lang="en-US" sz="3600" b="1" dirty="0" smtClean="0"/>
              <a:t>10 Human Subjects Performance </a:t>
            </a:r>
            <a:endParaRPr lang="en-US" sz="3600" b="1" dirty="0"/>
          </a:p>
        </p:txBody>
      </p:sp>
      <p:pic>
        <p:nvPicPr>
          <p:cNvPr id="4" name="Content Placeholder 3"/>
          <p:cNvPicPr>
            <a:picLocks noGrp="1" noChangeAspect="1"/>
          </p:cNvPicPr>
          <p:nvPr>
            <p:ph idx="1"/>
          </p:nvPr>
        </p:nvPicPr>
        <p:blipFill>
          <a:blip r:embed="rId2"/>
          <a:stretch>
            <a:fillRect/>
          </a:stretch>
        </p:blipFill>
        <p:spPr>
          <a:xfrm>
            <a:off x="838200" y="1091563"/>
            <a:ext cx="4819022" cy="4484540"/>
          </a:xfrm>
          <a:prstGeom prst="rect">
            <a:avLst/>
          </a:prstGeom>
        </p:spPr>
      </p:pic>
      <p:sp>
        <p:nvSpPr>
          <p:cNvPr id="7" name="TextBox 6"/>
          <p:cNvSpPr txBox="1"/>
          <p:nvPr/>
        </p:nvSpPr>
        <p:spPr>
          <a:xfrm>
            <a:off x="6071297" y="1276140"/>
            <a:ext cx="5627077" cy="4555093"/>
          </a:xfrm>
          <a:prstGeom prst="rect">
            <a:avLst/>
          </a:prstGeom>
          <a:noFill/>
        </p:spPr>
        <p:txBody>
          <a:bodyPr wrap="square" rtlCol="0">
            <a:spAutoFit/>
          </a:bodyPr>
          <a:lstStyle/>
          <a:p>
            <a:pPr marL="342900" indent="-342900">
              <a:buFont typeface="Arial" panose="020B0604020202020204" pitchFamily="34" charset="0"/>
              <a:buChar char="•"/>
            </a:pPr>
            <a:r>
              <a:rPr lang="en-US" sz="2000" dirty="0"/>
              <a:t> Plots comparing </a:t>
            </a:r>
            <a:r>
              <a:rPr lang="en-US" sz="2000" dirty="0" err="1"/>
              <a:t>PhysNet</a:t>
            </a:r>
            <a:r>
              <a:rPr lang="en-US" sz="2000" dirty="0"/>
              <a:t> accuracy to human performance on real (Top) and synthetic (Bottom) test examples</a:t>
            </a:r>
            <a:r>
              <a:rPr lang="en-US" sz="2000" dirty="0" smtClean="0"/>
              <a:t>.</a:t>
            </a:r>
          </a:p>
          <a:p>
            <a:pPr marL="342900" indent="-342900">
              <a:buFont typeface="Arial" panose="020B0604020202020204" pitchFamily="34" charset="0"/>
              <a:buChar char="•"/>
            </a:pPr>
            <a:r>
              <a:rPr lang="en-US" sz="2000" dirty="0" smtClean="0"/>
              <a:t>Left</a:t>
            </a:r>
            <a:r>
              <a:rPr lang="en-US" sz="2000" dirty="0"/>
              <a:t>: ROC plot comparing human and model predictions. </a:t>
            </a:r>
            <a:endParaRPr lang="en-US" sz="2000" dirty="0" smtClean="0"/>
          </a:p>
          <a:p>
            <a:pPr marL="342900" indent="-342900">
              <a:buFont typeface="Arial" panose="020B0604020202020204" pitchFamily="34" charset="0"/>
              <a:buChar char="•"/>
            </a:pPr>
            <a:r>
              <a:rPr lang="en-US" sz="2000" dirty="0" smtClean="0"/>
              <a:t>Right</a:t>
            </a:r>
            <a:r>
              <a:rPr lang="en-US" sz="2000" dirty="0"/>
              <a:t>: a breakdown of the performance for differing numbers of blocks. </a:t>
            </a:r>
            <a:endParaRPr lang="en-US" sz="2000" dirty="0" smtClean="0"/>
          </a:p>
          <a:p>
            <a:pPr marL="342900" indent="-342900">
              <a:buFont typeface="Arial" panose="020B0604020202020204" pitchFamily="34" charset="0"/>
              <a:buChar char="•"/>
            </a:pPr>
            <a:r>
              <a:rPr lang="en-US" sz="2000" dirty="0" smtClean="0"/>
              <a:t>For </a:t>
            </a:r>
            <a:r>
              <a:rPr lang="en-US" sz="2000" dirty="0"/>
              <a:t>humans, the mean performance is shown, along with the </a:t>
            </a:r>
            <a:r>
              <a:rPr lang="en-US" sz="2000" dirty="0" smtClean="0"/>
              <a:t>performance of individual subjects (green circles).</a:t>
            </a:r>
          </a:p>
          <a:p>
            <a:pPr marL="342900" indent="-342900">
              <a:buFont typeface="Arial" panose="020B0604020202020204" pitchFamily="34" charset="0"/>
              <a:buChar char="•"/>
            </a:pPr>
            <a:r>
              <a:rPr lang="en-US" sz="2000" dirty="0" smtClean="0"/>
              <a:t>Overall, the </a:t>
            </a:r>
            <a:r>
              <a:rPr lang="en-US" sz="2000" dirty="0" err="1" smtClean="0"/>
              <a:t>PhysNet</a:t>
            </a:r>
            <a:r>
              <a:rPr lang="en-US" sz="2000" dirty="0" smtClean="0"/>
              <a:t> </a:t>
            </a:r>
            <a:r>
              <a:rPr lang="en-US" sz="2000" dirty="0"/>
              <a:t>model is better than even the best performing of the human subjects on synthetic data. On real data, </a:t>
            </a:r>
            <a:r>
              <a:rPr lang="en-US" sz="2000" dirty="0" err="1"/>
              <a:t>PhysNet</a:t>
            </a:r>
            <a:r>
              <a:rPr lang="en-US" sz="2000" dirty="0"/>
              <a:t> performs similarly to humans.</a:t>
            </a:r>
          </a:p>
          <a:p>
            <a:endParaRPr lang="en-US" sz="1000" dirty="0"/>
          </a:p>
        </p:txBody>
      </p:sp>
    </p:spTree>
    <p:extLst>
      <p:ext uri="{BB962C8B-B14F-4D97-AF65-F5344CB8AC3E}">
        <p14:creationId xmlns:p14="http://schemas.microsoft.com/office/powerpoint/2010/main" val="742449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My Project</a:t>
            </a:r>
            <a:endParaRPr lang="en-US" b="1" dirty="0"/>
          </a:p>
        </p:txBody>
      </p:sp>
      <p:sp>
        <p:nvSpPr>
          <p:cNvPr id="3" name="Content Placeholder 2"/>
          <p:cNvSpPr>
            <a:spLocks noGrp="1"/>
          </p:cNvSpPr>
          <p:nvPr>
            <p:ph idx="1"/>
          </p:nvPr>
        </p:nvSpPr>
        <p:spPr>
          <a:xfrm>
            <a:off x="838200" y="1720833"/>
            <a:ext cx="10515600" cy="4351338"/>
          </a:xfrm>
        </p:spPr>
        <p:txBody>
          <a:bodyPr/>
          <a:lstStyle/>
          <a:p>
            <a:pPr marL="0" indent="0">
              <a:buNone/>
            </a:pPr>
            <a:r>
              <a:rPr lang="en-US" b="1" u="sng" dirty="0" smtClean="0"/>
              <a:t>Key differenced from the Paper:</a:t>
            </a:r>
          </a:p>
          <a:p>
            <a:r>
              <a:rPr lang="en-US" dirty="0" smtClean="0"/>
              <a:t>Since the dataset used for this paper is not available publically, I used similar data set from MIT paper- </a:t>
            </a:r>
            <a:r>
              <a:rPr lang="en-US" dirty="0">
                <a:hlinkClick r:id="rId2"/>
              </a:rPr>
              <a:t>http://blocks.csail.mit.edu</a:t>
            </a:r>
            <a:r>
              <a:rPr lang="en-US" dirty="0"/>
              <a:t> </a:t>
            </a:r>
            <a:endParaRPr lang="en-US" dirty="0" smtClean="0"/>
          </a:p>
          <a:p>
            <a:r>
              <a:rPr lang="en-US" dirty="0" smtClean="0"/>
              <a:t>The dataset uses both real and synthetic data and records human &amp; machine response for each dataset. However I used only synthetic dataset and recorded system’s responses.</a:t>
            </a:r>
          </a:p>
          <a:p>
            <a:r>
              <a:rPr lang="en-US" dirty="0" smtClean="0"/>
              <a:t>The paper also predicts the trajectory of the block fall, which I have not implemented.</a:t>
            </a:r>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2354473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868"/>
            <a:ext cx="10515600" cy="1325563"/>
          </a:xfrm>
        </p:spPr>
        <p:txBody>
          <a:bodyPr/>
          <a:lstStyle/>
          <a:p>
            <a:r>
              <a:rPr lang="en-US" b="1" dirty="0" smtClean="0"/>
              <a:t>Project Implementation</a:t>
            </a:r>
            <a:endParaRPr lang="en-US" b="1" dirty="0"/>
          </a:p>
        </p:txBody>
      </p:sp>
      <p:sp>
        <p:nvSpPr>
          <p:cNvPr id="3" name="Content Placeholder 2"/>
          <p:cNvSpPr>
            <a:spLocks noGrp="1"/>
          </p:cNvSpPr>
          <p:nvPr>
            <p:ph idx="1"/>
          </p:nvPr>
        </p:nvSpPr>
        <p:spPr>
          <a:xfrm>
            <a:off x="838200" y="1343304"/>
            <a:ext cx="6507145" cy="4351338"/>
          </a:xfrm>
        </p:spPr>
        <p:txBody>
          <a:bodyPr>
            <a:normAutofit fontScale="92500" lnSpcReduction="20000"/>
          </a:bodyPr>
          <a:lstStyle/>
          <a:p>
            <a:r>
              <a:rPr lang="en-US" dirty="0" smtClean="0"/>
              <a:t>Data Set Size: 3.5 GB</a:t>
            </a:r>
          </a:p>
          <a:p>
            <a:r>
              <a:rPr lang="en-US" dirty="0" smtClean="0"/>
              <a:t>This </a:t>
            </a:r>
            <a:r>
              <a:rPr lang="en-US" dirty="0"/>
              <a:t>dataset consists of </a:t>
            </a:r>
            <a:r>
              <a:rPr lang="en-US" dirty="0" smtClean="0"/>
              <a:t>142,500 </a:t>
            </a:r>
            <a:r>
              <a:rPr lang="en-US" dirty="0"/>
              <a:t>images of stacks of </a:t>
            </a:r>
            <a:r>
              <a:rPr lang="en-US" dirty="0" smtClean="0"/>
              <a:t>blocks</a:t>
            </a:r>
          </a:p>
          <a:p>
            <a:r>
              <a:rPr lang="en-US" dirty="0" smtClean="0"/>
              <a:t>Images </a:t>
            </a:r>
            <a:r>
              <a:rPr lang="en-US" dirty="0"/>
              <a:t>are divided into </a:t>
            </a:r>
            <a:r>
              <a:rPr lang="en-US" dirty="0" smtClean="0"/>
              <a:t>1425 </a:t>
            </a:r>
            <a:r>
              <a:rPr lang="en-US" dirty="0"/>
              <a:t>sets, each of which contains 100 images</a:t>
            </a:r>
            <a:r>
              <a:rPr lang="en-US" dirty="0" smtClean="0"/>
              <a:t>.</a:t>
            </a:r>
          </a:p>
          <a:p>
            <a:r>
              <a:rPr lang="en-US" dirty="0" smtClean="0"/>
              <a:t>Labels are </a:t>
            </a:r>
            <a:r>
              <a:rPr lang="en-US" dirty="0"/>
              <a:t>stored separately in a text file in each folder, where 1 denotes the </a:t>
            </a:r>
            <a:r>
              <a:rPr lang="en-US" dirty="0" smtClean="0"/>
              <a:t>corresponding </a:t>
            </a:r>
            <a:r>
              <a:rPr lang="en-US" dirty="0"/>
              <a:t>image contains a stable stack, and 0 otherwise. </a:t>
            </a:r>
          </a:p>
          <a:p>
            <a:r>
              <a:rPr lang="en-US" dirty="0" smtClean="0"/>
              <a:t>First 10 </a:t>
            </a:r>
            <a:r>
              <a:rPr lang="en-US" dirty="0"/>
              <a:t>sets (1,000 images) </a:t>
            </a:r>
            <a:r>
              <a:rPr lang="en-US" dirty="0" smtClean="0"/>
              <a:t>used as </a:t>
            </a:r>
            <a:r>
              <a:rPr lang="en-US" dirty="0"/>
              <a:t>test images, and the </a:t>
            </a:r>
            <a:r>
              <a:rPr lang="en-US" dirty="0" smtClean="0"/>
              <a:t>others </a:t>
            </a:r>
            <a:r>
              <a:rPr lang="en-US" dirty="0"/>
              <a:t>as training images</a:t>
            </a:r>
            <a:r>
              <a:rPr lang="en-US" dirty="0" smtClean="0"/>
              <a:t>.</a:t>
            </a:r>
          </a:p>
          <a:p>
            <a:r>
              <a:rPr lang="en-US" dirty="0" smtClean="0"/>
              <a:t>Size of each Image file =11kb , shape=256x256x3</a:t>
            </a:r>
          </a:p>
          <a:p>
            <a:pPr marL="0" indent="0">
              <a:buNone/>
            </a:pPr>
            <a:endParaRPr lang="en-US" dirty="0" smtClean="0"/>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6209" y="1746632"/>
            <a:ext cx="3287591" cy="3287591"/>
          </a:xfrm>
          <a:prstGeom prst="rect">
            <a:avLst/>
          </a:prstGeom>
        </p:spPr>
      </p:pic>
      <p:sp>
        <p:nvSpPr>
          <p:cNvPr id="7" name="TextBox 6"/>
          <p:cNvSpPr txBox="1"/>
          <p:nvPr/>
        </p:nvSpPr>
        <p:spPr>
          <a:xfrm>
            <a:off x="9154048" y="5166758"/>
            <a:ext cx="1503617" cy="369332"/>
          </a:xfrm>
          <a:prstGeom prst="rect">
            <a:avLst/>
          </a:prstGeom>
          <a:noFill/>
        </p:spPr>
        <p:txBody>
          <a:bodyPr wrap="none" rtlCol="0">
            <a:spAutoFit/>
          </a:bodyPr>
          <a:lstStyle/>
          <a:p>
            <a:r>
              <a:rPr lang="en-US" dirty="0" smtClean="0"/>
              <a:t>Sample Image</a:t>
            </a:r>
            <a:endParaRPr lang="en-US" dirty="0"/>
          </a:p>
        </p:txBody>
      </p:sp>
    </p:spTree>
    <p:extLst>
      <p:ext uri="{BB962C8B-B14F-4D97-AF65-F5344CB8AC3E}">
        <p14:creationId xmlns:p14="http://schemas.microsoft.com/office/powerpoint/2010/main" val="124266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764" y="284738"/>
            <a:ext cx="10515600" cy="870822"/>
          </a:xfrm>
        </p:spPr>
        <p:txBody>
          <a:bodyPr/>
          <a:lstStyle/>
          <a:p>
            <a:r>
              <a:rPr lang="en-US" b="1" dirty="0" smtClean="0"/>
              <a:t>Methodology:</a:t>
            </a:r>
            <a:endParaRPr lang="en-US" b="1" dirty="0"/>
          </a:p>
        </p:txBody>
      </p:sp>
      <p:sp>
        <p:nvSpPr>
          <p:cNvPr id="3" name="Content Placeholder 2"/>
          <p:cNvSpPr>
            <a:spLocks noGrp="1"/>
          </p:cNvSpPr>
          <p:nvPr>
            <p:ph idx="1"/>
          </p:nvPr>
        </p:nvSpPr>
        <p:spPr>
          <a:xfrm>
            <a:off x="747764" y="1155560"/>
            <a:ext cx="10797792" cy="5084465"/>
          </a:xfrm>
        </p:spPr>
        <p:txBody>
          <a:bodyPr>
            <a:normAutofit lnSpcReduction="10000"/>
          </a:bodyPr>
          <a:lstStyle/>
          <a:p>
            <a:pPr marL="0" indent="0">
              <a:buNone/>
            </a:pPr>
            <a:r>
              <a:rPr lang="en-US" b="1" u="sng" dirty="0" smtClean="0"/>
              <a:t>Baseline Models: </a:t>
            </a:r>
          </a:p>
          <a:p>
            <a:r>
              <a:rPr lang="en-US" dirty="0" smtClean="0"/>
              <a:t>Support Vector Machine (</a:t>
            </a:r>
            <a:r>
              <a:rPr lang="en-US" dirty="0" err="1" smtClean="0"/>
              <a:t>sk.learn</a:t>
            </a:r>
            <a:r>
              <a:rPr lang="en-US" dirty="0" smtClean="0"/>
              <a:t> </a:t>
            </a:r>
            <a:r>
              <a:rPr lang="en-US" dirty="0" err="1" smtClean="0"/>
              <a:t>LinearSVC</a:t>
            </a:r>
            <a:r>
              <a:rPr lang="en-US" dirty="0" smtClean="0"/>
              <a:t>)</a:t>
            </a:r>
          </a:p>
          <a:p>
            <a:pPr lvl="1">
              <a:buFont typeface="Wingdings" panose="05000000000000000000" pitchFamily="2" charset="2"/>
              <a:buChar char="Ø"/>
            </a:pPr>
            <a:r>
              <a:rPr lang="en-US" sz="2200" dirty="0" smtClean="0"/>
              <a:t>Accuracy for small dataset(200 </a:t>
            </a:r>
            <a:r>
              <a:rPr lang="en-US" sz="2200" dirty="0"/>
              <a:t>images , 2 values of C used , c=.</a:t>
            </a:r>
            <a:r>
              <a:rPr lang="en-US" sz="2200" dirty="0" smtClean="0"/>
              <a:t>01,1): 50.1% for both c</a:t>
            </a:r>
          </a:p>
          <a:p>
            <a:pPr lvl="1">
              <a:buFont typeface="Wingdings" panose="05000000000000000000" pitchFamily="2" charset="2"/>
              <a:buChar char="Ø"/>
            </a:pPr>
            <a:r>
              <a:rPr lang="en-US" sz="2200" dirty="0"/>
              <a:t>Accuracy for </a:t>
            </a:r>
            <a:r>
              <a:rPr lang="en-US" sz="2200" dirty="0" smtClean="0"/>
              <a:t>large dataset(</a:t>
            </a:r>
            <a:r>
              <a:rPr lang="en-US" dirty="0"/>
              <a:t>141500</a:t>
            </a:r>
            <a:r>
              <a:rPr lang="en-US" sz="2200" dirty="0" smtClean="0"/>
              <a:t> images, c=.01): 50%</a:t>
            </a:r>
          </a:p>
          <a:p>
            <a:pPr marL="457200" lvl="1" indent="0">
              <a:buNone/>
            </a:pPr>
            <a:endParaRPr lang="en-US" sz="2200" dirty="0"/>
          </a:p>
          <a:p>
            <a:r>
              <a:rPr lang="en-US" dirty="0" smtClean="0"/>
              <a:t>Random Forest (</a:t>
            </a:r>
            <a:r>
              <a:rPr lang="en-US" dirty="0" err="1" smtClean="0"/>
              <a:t>sklearn.ensemble.RandomForestClassifier</a:t>
            </a:r>
            <a:r>
              <a:rPr lang="en-US" dirty="0" smtClean="0"/>
              <a:t> ):</a:t>
            </a:r>
          </a:p>
          <a:p>
            <a:pPr lvl="1">
              <a:buFont typeface="Wingdings" panose="05000000000000000000" pitchFamily="2" charset="2"/>
              <a:buChar char="Ø"/>
            </a:pPr>
            <a:r>
              <a:rPr lang="en-US" sz="2200" dirty="0"/>
              <a:t> </a:t>
            </a:r>
            <a:r>
              <a:rPr lang="en-US" sz="2200" dirty="0" smtClean="0"/>
              <a:t>100 </a:t>
            </a:r>
            <a:r>
              <a:rPr lang="en-US" sz="2200" dirty="0"/>
              <a:t>trees and </a:t>
            </a:r>
            <a:r>
              <a:rPr lang="en-US" sz="2200" dirty="0" smtClean="0"/>
              <a:t>depth=6</a:t>
            </a:r>
            <a:r>
              <a:rPr lang="en-US" sz="2200" dirty="0"/>
              <a:t> </a:t>
            </a:r>
            <a:endParaRPr lang="en-US" sz="2200" dirty="0" smtClean="0"/>
          </a:p>
          <a:p>
            <a:pPr lvl="1">
              <a:buFont typeface="Wingdings" panose="05000000000000000000" pitchFamily="2" charset="2"/>
              <a:buChar char="Ø"/>
            </a:pPr>
            <a:r>
              <a:rPr lang="en-US" sz="2200" dirty="0"/>
              <a:t>Accuracy for small dataset(200 images</a:t>
            </a:r>
            <a:r>
              <a:rPr lang="en-US" sz="2200" dirty="0" smtClean="0"/>
              <a:t>): 70%</a:t>
            </a:r>
            <a:endParaRPr lang="en-US" sz="2200" dirty="0"/>
          </a:p>
          <a:p>
            <a:pPr lvl="1">
              <a:buFont typeface="Wingdings" panose="05000000000000000000" pitchFamily="2" charset="2"/>
              <a:buChar char="Ø"/>
            </a:pPr>
            <a:r>
              <a:rPr lang="en-US" sz="2200" dirty="0"/>
              <a:t>Accuracy for large </a:t>
            </a:r>
            <a:r>
              <a:rPr lang="en-US" sz="2200" dirty="0" smtClean="0"/>
              <a:t>dataset(</a:t>
            </a:r>
            <a:r>
              <a:rPr lang="en-US" dirty="0"/>
              <a:t>141500</a:t>
            </a:r>
            <a:r>
              <a:rPr lang="en-US" sz="2200" dirty="0" smtClean="0"/>
              <a:t> </a:t>
            </a:r>
            <a:r>
              <a:rPr lang="en-US" sz="2200" dirty="0"/>
              <a:t>images</a:t>
            </a:r>
            <a:r>
              <a:rPr lang="en-US" sz="2200" dirty="0" smtClean="0"/>
              <a:t>): </a:t>
            </a:r>
            <a:r>
              <a:rPr lang="en-US" dirty="0" smtClean="0"/>
              <a:t>70.9%</a:t>
            </a:r>
          </a:p>
          <a:p>
            <a:pPr lvl="1">
              <a:buFont typeface="Wingdings" panose="05000000000000000000" pitchFamily="2" charset="2"/>
              <a:buChar char="Ø"/>
            </a:pPr>
            <a:endParaRPr lang="en-US" sz="2200" dirty="0"/>
          </a:p>
          <a:p>
            <a:pPr marL="0" indent="0">
              <a:buNone/>
            </a:pPr>
            <a:r>
              <a:rPr lang="en-US" sz="2600" b="1" u="sng" dirty="0" smtClean="0"/>
              <a:t>Note</a:t>
            </a:r>
            <a:r>
              <a:rPr lang="en-US" sz="2600" dirty="0" smtClean="0"/>
              <a:t>: For both SVM and RF , for large dataset we t</a:t>
            </a:r>
            <a:r>
              <a:rPr lang="en-US" dirty="0" smtClean="0"/>
              <a:t>rain </a:t>
            </a:r>
            <a:r>
              <a:rPr lang="en-US" dirty="0"/>
              <a:t>on 141500 samples, validate on 1000 </a:t>
            </a:r>
            <a:r>
              <a:rPr lang="en-US" dirty="0" smtClean="0"/>
              <a:t>samples. For small dataset  we train on 190 samples , validate on 10 images</a:t>
            </a:r>
            <a:endParaRPr lang="en-US" sz="2600" dirty="0"/>
          </a:p>
          <a:p>
            <a:pPr>
              <a:buFont typeface="Wingdings" panose="05000000000000000000" pitchFamily="2" charset="2"/>
              <a:buChar char="Ø"/>
            </a:pPr>
            <a:endParaRPr lang="en-US" sz="2600" dirty="0" smtClean="0"/>
          </a:p>
          <a:p>
            <a:pPr marL="0" indent="0">
              <a:buNone/>
            </a:pPr>
            <a:endParaRPr lang="en-US" sz="2600" dirty="0" smtClean="0"/>
          </a:p>
          <a:p>
            <a:pPr>
              <a:buFont typeface="Wingdings" panose="05000000000000000000" pitchFamily="2" charset="2"/>
              <a:buChar char="Ø"/>
            </a:pPr>
            <a:endParaRPr lang="en-US" sz="2600" dirty="0"/>
          </a:p>
          <a:p>
            <a:pPr>
              <a:buFont typeface="Wingdings" panose="05000000000000000000" pitchFamily="2" charset="2"/>
              <a:buChar char="Ø"/>
            </a:pPr>
            <a:endParaRPr lang="en-US" sz="2600" dirty="0" smtClean="0"/>
          </a:p>
          <a:p>
            <a:endParaRPr lang="en-US" sz="2600" dirty="0"/>
          </a:p>
          <a:p>
            <a:pPr marL="0" indent="0">
              <a:buNone/>
            </a:pPr>
            <a:endParaRPr lang="en-US" sz="2600" dirty="0" smtClean="0"/>
          </a:p>
          <a:p>
            <a:pPr marL="0" indent="0">
              <a:buNone/>
            </a:pPr>
            <a:endParaRPr lang="en-US" sz="2600" dirty="0" smtClean="0"/>
          </a:p>
          <a:p>
            <a:pPr marL="0" indent="0">
              <a:buNone/>
            </a:pPr>
            <a:endParaRPr lang="en-US" sz="2600" dirty="0"/>
          </a:p>
        </p:txBody>
      </p:sp>
    </p:spTree>
    <p:extLst>
      <p:ext uri="{BB962C8B-B14F-4D97-AF65-F5344CB8AC3E}">
        <p14:creationId xmlns:p14="http://schemas.microsoft.com/office/powerpoint/2010/main" val="4263446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b="1" dirty="0"/>
              <a:t>Convolutional Neural Network (CNN):</a:t>
            </a:r>
          </a:p>
        </p:txBody>
      </p:sp>
      <p:sp>
        <p:nvSpPr>
          <p:cNvPr id="3" name="Content Placeholder 2"/>
          <p:cNvSpPr>
            <a:spLocks noGrp="1"/>
          </p:cNvSpPr>
          <p:nvPr>
            <p:ph idx="1"/>
          </p:nvPr>
        </p:nvSpPr>
        <p:spPr>
          <a:xfrm>
            <a:off x="838200" y="1554319"/>
            <a:ext cx="10515600" cy="4351338"/>
          </a:xfrm>
        </p:spPr>
        <p:txBody>
          <a:bodyPr>
            <a:normAutofit fontScale="92500"/>
          </a:bodyPr>
          <a:lstStyle/>
          <a:p>
            <a:r>
              <a:rPr lang="en-US" dirty="0"/>
              <a:t>Epoch =50, Batch Size=4</a:t>
            </a:r>
          </a:p>
          <a:p>
            <a:r>
              <a:rPr lang="en-US" dirty="0" smtClean="0"/>
              <a:t>Resized the image =32 X 32 X  3</a:t>
            </a:r>
          </a:p>
          <a:p>
            <a:r>
              <a:rPr lang="en-US" dirty="0" smtClean="0"/>
              <a:t>64 </a:t>
            </a:r>
            <a:r>
              <a:rPr lang="en-US" dirty="0" err="1"/>
              <a:t>Conv</a:t>
            </a:r>
            <a:r>
              <a:rPr lang="en-US" dirty="0"/>
              <a:t>  filters of size 3X3 and activation = </a:t>
            </a:r>
            <a:r>
              <a:rPr lang="en-US" dirty="0" err="1"/>
              <a:t>relu</a:t>
            </a:r>
            <a:endParaRPr lang="en-US" dirty="0"/>
          </a:p>
          <a:p>
            <a:r>
              <a:rPr lang="en-US" dirty="0"/>
              <a:t>32 </a:t>
            </a:r>
            <a:r>
              <a:rPr lang="en-US" dirty="0" err="1"/>
              <a:t>Conv</a:t>
            </a:r>
            <a:r>
              <a:rPr lang="en-US" dirty="0"/>
              <a:t>  filters of size 3X3 and activation = </a:t>
            </a:r>
            <a:r>
              <a:rPr lang="en-US" dirty="0" err="1"/>
              <a:t>relu</a:t>
            </a:r>
            <a:endParaRPr lang="en-US" dirty="0"/>
          </a:p>
          <a:p>
            <a:r>
              <a:rPr lang="en-US" dirty="0" err="1"/>
              <a:t>MaxPooling</a:t>
            </a:r>
            <a:r>
              <a:rPr lang="en-US" dirty="0"/>
              <a:t> layer of size 2X2</a:t>
            </a:r>
          </a:p>
          <a:p>
            <a:r>
              <a:rPr lang="en-US" dirty="0"/>
              <a:t>Flattened the data</a:t>
            </a:r>
          </a:p>
          <a:p>
            <a:r>
              <a:rPr lang="en-US" dirty="0"/>
              <a:t>Dense layer of 256 neurons</a:t>
            </a:r>
          </a:p>
          <a:p>
            <a:r>
              <a:rPr lang="en-US" dirty="0"/>
              <a:t>Dropout of 0.5</a:t>
            </a:r>
          </a:p>
          <a:p>
            <a:r>
              <a:rPr lang="en-US" dirty="0"/>
              <a:t>Finally Dense layer equal to number of classes and activation = </a:t>
            </a:r>
            <a:r>
              <a:rPr lang="en-US" dirty="0" err="1" smtClean="0"/>
              <a:t>softmax</a:t>
            </a:r>
            <a:endParaRPr lang="en-US" dirty="0" smtClean="0"/>
          </a:p>
        </p:txBody>
      </p:sp>
    </p:spTree>
    <p:extLst>
      <p:ext uri="{BB962C8B-B14F-4D97-AF65-F5344CB8AC3E}">
        <p14:creationId xmlns:p14="http://schemas.microsoft.com/office/powerpoint/2010/main" val="1476197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Accuracy of CNN:</a:t>
            </a:r>
            <a:endParaRPr lang="en-US" b="1" dirty="0"/>
          </a:p>
        </p:txBody>
      </p:sp>
      <p:sp>
        <p:nvSpPr>
          <p:cNvPr id="3" name="Content Placeholder 2"/>
          <p:cNvSpPr>
            <a:spLocks noGrp="1"/>
          </p:cNvSpPr>
          <p:nvPr>
            <p:ph idx="1"/>
          </p:nvPr>
        </p:nvSpPr>
        <p:spPr>
          <a:xfrm>
            <a:off x="838199" y="1445069"/>
            <a:ext cx="10737501" cy="1519195"/>
          </a:xfrm>
        </p:spPr>
        <p:txBody>
          <a:bodyPr>
            <a:normAutofit lnSpcReduction="10000"/>
          </a:bodyPr>
          <a:lstStyle/>
          <a:p>
            <a:pPr>
              <a:buFont typeface="Wingdings" panose="05000000000000000000" pitchFamily="2" charset="2"/>
              <a:buChar char="Ø"/>
            </a:pPr>
            <a:r>
              <a:rPr lang="en-US" sz="2600" dirty="0"/>
              <a:t>Accuracy for small dataset(200 images, Train on 190 samples, validate on 10 samples): </a:t>
            </a:r>
            <a:r>
              <a:rPr lang="en-US" sz="2600" dirty="0" smtClean="0"/>
              <a:t>60%</a:t>
            </a:r>
            <a:endParaRPr lang="en-US" sz="2600" dirty="0"/>
          </a:p>
          <a:p>
            <a:pPr>
              <a:buFont typeface="Wingdings" panose="05000000000000000000" pitchFamily="2" charset="2"/>
              <a:buChar char="Ø"/>
            </a:pPr>
            <a:r>
              <a:rPr lang="en-US" sz="2600" dirty="0"/>
              <a:t>Accuracy for large dataset(141500 images, Train on 141500 samples, validate on 1000 samples): </a:t>
            </a:r>
            <a:r>
              <a:rPr lang="en-US" sz="2600" dirty="0" smtClean="0"/>
              <a:t>81.4%</a:t>
            </a:r>
            <a:endParaRPr lang="en-US" sz="2600" dirty="0"/>
          </a:p>
          <a:p>
            <a:pPr marL="457200" lvl="1" indent="0">
              <a:buNone/>
            </a:pPr>
            <a:endParaRPr lang="en-US" sz="2200" dirty="0" smtClean="0"/>
          </a:p>
          <a:p>
            <a:pPr marL="457200" lvl="1" indent="0">
              <a:buNone/>
            </a:pPr>
            <a:endParaRPr lang="en-US" sz="2200" dirty="0"/>
          </a:p>
        </p:txBody>
      </p:sp>
      <p:sp>
        <p:nvSpPr>
          <p:cNvPr id="4" name="Title 1"/>
          <p:cNvSpPr txBox="1">
            <a:spLocks/>
          </p:cNvSpPr>
          <p:nvPr/>
        </p:nvSpPr>
        <p:spPr>
          <a:xfrm>
            <a:off x="838200" y="3084850"/>
            <a:ext cx="6386565" cy="9938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Conclusion:</a:t>
            </a:r>
            <a:endParaRPr lang="en-US" b="1" dirty="0"/>
          </a:p>
        </p:txBody>
      </p:sp>
      <p:sp>
        <p:nvSpPr>
          <p:cNvPr id="6" name="Content Placeholder 2"/>
          <p:cNvSpPr txBox="1">
            <a:spLocks/>
          </p:cNvSpPr>
          <p:nvPr/>
        </p:nvSpPr>
        <p:spPr>
          <a:xfrm>
            <a:off x="648954" y="4078667"/>
            <a:ext cx="10926746" cy="231352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2600" dirty="0" smtClean="0"/>
              <a:t>CNN given in </a:t>
            </a:r>
            <a:r>
              <a:rPr lang="en-US" sz="2600" b="1" dirty="0" smtClean="0"/>
              <a:t>paper has a accuracy of 86% on synthetic image data </a:t>
            </a:r>
            <a:r>
              <a:rPr lang="en-US" sz="2600" dirty="0" smtClean="0"/>
              <a:t>and the paper states if training set is huge accuracy increases.</a:t>
            </a:r>
          </a:p>
          <a:p>
            <a:pPr>
              <a:buFont typeface="Wingdings" panose="05000000000000000000" pitchFamily="2" charset="2"/>
              <a:buChar char="Ø"/>
            </a:pPr>
            <a:r>
              <a:rPr lang="en-US" sz="2600" dirty="0" smtClean="0"/>
              <a:t>My CNN model has accuracy less than the what is achieved by the paper. </a:t>
            </a:r>
          </a:p>
          <a:p>
            <a:pPr>
              <a:buFont typeface="Wingdings" panose="05000000000000000000" pitchFamily="2" charset="2"/>
              <a:buChar char="Ø"/>
            </a:pPr>
            <a:r>
              <a:rPr lang="en-US" sz="2600" dirty="0" smtClean="0"/>
              <a:t>However we were also able to conclude the same that a </a:t>
            </a:r>
            <a:r>
              <a:rPr lang="en-US" sz="2600" b="1" dirty="0" smtClean="0"/>
              <a:t>CNN improves its performance by increasing the training data</a:t>
            </a:r>
          </a:p>
          <a:p>
            <a:pPr>
              <a:buFont typeface="Wingdings" panose="05000000000000000000" pitchFamily="2" charset="2"/>
              <a:buChar char="Ø"/>
            </a:pPr>
            <a:r>
              <a:rPr lang="en-US" sz="2600" dirty="0" smtClean="0"/>
              <a:t>Baseline models does not change performance based number of training set</a:t>
            </a:r>
          </a:p>
          <a:p>
            <a:pPr marL="457200" lvl="1" indent="0">
              <a:buFont typeface="Arial" panose="020B0604020202020204" pitchFamily="34" charset="0"/>
              <a:buNone/>
            </a:pPr>
            <a:endParaRPr lang="en-US" sz="2200" dirty="0" smtClean="0"/>
          </a:p>
          <a:p>
            <a:pPr marL="457200" lvl="1" indent="0">
              <a:buFont typeface="Arial" panose="020B0604020202020204" pitchFamily="34" charset="0"/>
              <a:buNone/>
            </a:pPr>
            <a:endParaRPr lang="en-US" sz="2200" dirty="0"/>
          </a:p>
        </p:txBody>
      </p:sp>
    </p:spTree>
    <p:extLst>
      <p:ext uri="{BB962C8B-B14F-4D97-AF65-F5344CB8AC3E}">
        <p14:creationId xmlns:p14="http://schemas.microsoft.com/office/powerpoint/2010/main" val="4224424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Result Comparison</a:t>
            </a:r>
            <a:endParaRPr lang="en-US" b="1" dirty="0"/>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1375717141"/>
              </p:ext>
            </p:extLst>
          </p:nvPr>
        </p:nvGraphicFramePr>
        <p:xfrm>
          <a:off x="1661324" y="1828800"/>
          <a:ext cx="8176011" cy="3044651"/>
        </p:xfrm>
        <a:graphic>
          <a:graphicData uri="http://schemas.openxmlformats.org/drawingml/2006/table">
            <a:tbl>
              <a:tblPr>
                <a:tableStyleId>{5C22544A-7EE6-4342-B048-85BDC9FD1C3A}</a:tableStyleId>
              </a:tblPr>
              <a:tblGrid>
                <a:gridCol w="1362669">
                  <a:extLst>
                    <a:ext uri="{9D8B030D-6E8A-4147-A177-3AD203B41FA5}">
                      <a16:colId xmlns:a16="http://schemas.microsoft.com/office/drawing/2014/main" val="1544932108"/>
                    </a:ext>
                  </a:extLst>
                </a:gridCol>
                <a:gridCol w="2640170">
                  <a:extLst>
                    <a:ext uri="{9D8B030D-6E8A-4147-A177-3AD203B41FA5}">
                      <a16:colId xmlns:a16="http://schemas.microsoft.com/office/drawing/2014/main" val="3224317719"/>
                    </a:ext>
                  </a:extLst>
                </a:gridCol>
                <a:gridCol w="2810503">
                  <a:extLst>
                    <a:ext uri="{9D8B030D-6E8A-4147-A177-3AD203B41FA5}">
                      <a16:colId xmlns:a16="http://schemas.microsoft.com/office/drawing/2014/main" val="4000211491"/>
                    </a:ext>
                  </a:extLst>
                </a:gridCol>
                <a:gridCol w="1362669">
                  <a:extLst>
                    <a:ext uri="{9D8B030D-6E8A-4147-A177-3AD203B41FA5}">
                      <a16:colId xmlns:a16="http://schemas.microsoft.com/office/drawing/2014/main" val="3869974252"/>
                    </a:ext>
                  </a:extLst>
                </a:gridCol>
              </a:tblGrid>
              <a:tr h="995249">
                <a:tc>
                  <a:txBody>
                    <a:bodyPr/>
                    <a:lstStyle/>
                    <a:p>
                      <a:pPr algn="l" fontAlgn="b"/>
                      <a:endParaRPr lang="en-US" sz="2400" b="0" i="0" u="none" strike="noStrike" dirty="0">
                        <a:solidFill>
                          <a:srgbClr val="000000"/>
                        </a:solidFill>
                        <a:effectLst/>
                        <a:latin typeface="Calibri" panose="020F0502020204030204" pitchFamily="34" charset="0"/>
                      </a:endParaRPr>
                    </a:p>
                  </a:txBody>
                  <a:tcPr marL="7620" marR="7620" marT="7620" marB="0" vert="vert270" anchor="ctr" anchorCtr="1"/>
                </a:tc>
                <a:tc>
                  <a:txBody>
                    <a:bodyPr/>
                    <a:lstStyle/>
                    <a:p>
                      <a:pPr algn="ctr" fontAlgn="b"/>
                      <a:r>
                        <a:rPr lang="en-US" sz="2400" u="none" strike="noStrike" dirty="0">
                          <a:effectLst/>
                        </a:rPr>
                        <a:t>CNN (</a:t>
                      </a:r>
                      <a:r>
                        <a:rPr lang="en-US" sz="2400" u="none" strike="noStrike" dirty="0" err="1">
                          <a:effectLst/>
                        </a:rPr>
                        <a:t>val_acc</a:t>
                      </a:r>
                      <a:r>
                        <a:rPr lang="en-US" sz="2400" u="none" strike="noStrike" dirty="0">
                          <a:effectLst/>
                        </a:rPr>
                        <a:t>)</a:t>
                      </a:r>
                      <a:endParaRPr lang="en-US" sz="2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u="none" strike="noStrike" dirty="0" err="1">
                          <a:effectLst/>
                        </a:rPr>
                        <a:t>RandomForest</a:t>
                      </a:r>
                      <a:endParaRPr lang="en-US" sz="2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u="none" strike="noStrike" dirty="0">
                          <a:effectLst/>
                        </a:rPr>
                        <a:t>SVM</a:t>
                      </a:r>
                      <a:endParaRPr lang="en-US" sz="2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19698108"/>
                  </a:ext>
                </a:extLst>
              </a:tr>
              <a:tr h="1024701">
                <a:tc>
                  <a:txBody>
                    <a:bodyPr/>
                    <a:lstStyle/>
                    <a:p>
                      <a:pPr algn="ctr" fontAlgn="b"/>
                      <a:r>
                        <a:rPr lang="en-US" sz="2400" u="none" strike="noStrike" dirty="0">
                          <a:effectLst/>
                        </a:rPr>
                        <a:t>200</a:t>
                      </a:r>
                      <a:endParaRPr lang="en-US" sz="2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u="none" strike="noStrike" dirty="0">
                          <a:effectLst/>
                        </a:rPr>
                        <a:t>60%</a:t>
                      </a:r>
                      <a:endParaRPr lang="en-US" sz="2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u="none" strike="noStrike" dirty="0">
                          <a:effectLst/>
                        </a:rPr>
                        <a:t>70%</a:t>
                      </a:r>
                      <a:endParaRPr lang="en-US" sz="2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u="none" strike="noStrike" dirty="0" smtClean="0">
                          <a:effectLst/>
                        </a:rPr>
                        <a:t>50.1%</a:t>
                      </a:r>
                      <a:endParaRPr lang="en-US" sz="2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67456754"/>
                  </a:ext>
                </a:extLst>
              </a:tr>
              <a:tr h="1024701">
                <a:tc>
                  <a:txBody>
                    <a:bodyPr/>
                    <a:lstStyle/>
                    <a:p>
                      <a:pPr algn="ctr" fontAlgn="b"/>
                      <a:r>
                        <a:rPr lang="en-US" sz="2400" u="none" strike="noStrike" dirty="0">
                          <a:effectLst/>
                        </a:rPr>
                        <a:t>141500</a:t>
                      </a:r>
                      <a:endParaRPr lang="en-US" sz="2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u="none" strike="noStrike" dirty="0">
                          <a:effectLst/>
                        </a:rPr>
                        <a:t>81.40%</a:t>
                      </a:r>
                      <a:endParaRPr lang="en-US" sz="2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u="none" strike="noStrike" dirty="0">
                          <a:effectLst/>
                        </a:rPr>
                        <a:t>70.90%</a:t>
                      </a:r>
                      <a:endParaRPr lang="en-US" sz="2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u="none" strike="noStrike" dirty="0">
                          <a:effectLst/>
                        </a:rPr>
                        <a:t>50%</a:t>
                      </a:r>
                      <a:endParaRPr lang="en-US" sz="2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41064146"/>
                  </a:ext>
                </a:extLst>
              </a:tr>
            </a:tbl>
          </a:graphicData>
        </a:graphic>
      </p:graphicFrame>
      <p:sp>
        <p:nvSpPr>
          <p:cNvPr id="3" name="TextBox 2"/>
          <p:cNvSpPr txBox="1"/>
          <p:nvPr/>
        </p:nvSpPr>
        <p:spPr>
          <a:xfrm>
            <a:off x="1095270" y="5546690"/>
            <a:ext cx="9033468" cy="646331"/>
          </a:xfrm>
          <a:prstGeom prst="rect">
            <a:avLst/>
          </a:prstGeom>
          <a:noFill/>
        </p:spPr>
        <p:txBody>
          <a:bodyPr wrap="square" rtlCol="0">
            <a:spAutoFit/>
          </a:bodyPr>
          <a:lstStyle/>
          <a:p>
            <a:r>
              <a:rPr lang="en-US" b="1" u="sng" dirty="0" smtClean="0"/>
              <a:t>Note:</a:t>
            </a:r>
            <a:r>
              <a:rPr lang="en-US" b="1" dirty="0" smtClean="0"/>
              <a:t> </a:t>
            </a:r>
            <a:r>
              <a:rPr lang="en-US" dirty="0" smtClean="0"/>
              <a:t>Further work would involve to see if I can use </a:t>
            </a:r>
            <a:r>
              <a:rPr lang="en-US" dirty="0" err="1" smtClean="0"/>
              <a:t>Alexnet</a:t>
            </a:r>
            <a:r>
              <a:rPr lang="en-US" dirty="0" smtClean="0"/>
              <a:t> pre trained weights and improve my CNN model accuracy to match the accuracy of </a:t>
            </a:r>
            <a:endParaRPr lang="en-US" dirty="0"/>
          </a:p>
        </p:txBody>
      </p:sp>
    </p:spTree>
    <p:extLst>
      <p:ext uri="{BB962C8B-B14F-4D97-AF65-F5344CB8AC3E}">
        <p14:creationId xmlns:p14="http://schemas.microsoft.com/office/powerpoint/2010/main" val="972511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646" y="359911"/>
            <a:ext cx="10961077" cy="757891"/>
          </a:xfrm>
        </p:spPr>
        <p:txBody>
          <a:bodyPr>
            <a:noAutofit/>
          </a:bodyPr>
          <a:lstStyle/>
          <a:p>
            <a:r>
              <a:rPr lang="en-US" sz="4000" dirty="0" smtClean="0"/>
              <a:t>Look at the </a:t>
            </a:r>
            <a:r>
              <a:rPr lang="en-US" sz="4000" b="1" i="1" dirty="0" smtClean="0">
                <a:solidFill>
                  <a:schemeClr val="accent1">
                    <a:lumMod val="50000"/>
                  </a:schemeClr>
                </a:solidFill>
              </a:rPr>
              <a:t>PICTURE</a:t>
            </a:r>
            <a:r>
              <a:rPr lang="en-US" sz="4000" dirty="0" smtClean="0"/>
              <a:t> and answer by your </a:t>
            </a:r>
            <a:r>
              <a:rPr lang="en-US" sz="4000" b="1" i="1" dirty="0" smtClean="0">
                <a:solidFill>
                  <a:schemeClr val="accent1">
                    <a:lumMod val="50000"/>
                  </a:schemeClr>
                </a:solidFill>
              </a:rPr>
              <a:t>INTUITION</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607640" y="1523050"/>
            <a:ext cx="2834083" cy="3390594"/>
          </a:xfrm>
        </p:spPr>
      </p:pic>
      <p:sp>
        <p:nvSpPr>
          <p:cNvPr id="4" name="Text Placeholder 3"/>
          <p:cNvSpPr>
            <a:spLocks noGrp="1"/>
          </p:cNvSpPr>
          <p:nvPr>
            <p:ph type="body" sz="half" idx="2"/>
          </p:nvPr>
        </p:nvSpPr>
        <p:spPr>
          <a:xfrm>
            <a:off x="218462" y="1523050"/>
            <a:ext cx="7553938" cy="3685586"/>
          </a:xfrm>
        </p:spPr>
        <p:txBody>
          <a:bodyPr>
            <a:normAutofit fontScale="25000" lnSpcReduction="20000"/>
          </a:bodyPr>
          <a:lstStyle/>
          <a:p>
            <a:pPr marL="285750" indent="-285750">
              <a:buFont typeface="Wingdings" panose="05000000000000000000" pitchFamily="2" charset="2"/>
              <a:buChar char="Ø"/>
            </a:pPr>
            <a:r>
              <a:rPr lang="en-US" sz="11200" dirty="0" smtClean="0"/>
              <a:t>Humans don’t every time apply Newtonian concepts such as center-of-mass, stability and momentum.</a:t>
            </a:r>
          </a:p>
          <a:p>
            <a:pPr marL="285750" indent="-285750">
              <a:buFont typeface="Wingdings" panose="05000000000000000000" pitchFamily="2" charset="2"/>
              <a:buChar char="Ø"/>
            </a:pPr>
            <a:r>
              <a:rPr lang="en-US" sz="11200" dirty="0" smtClean="0"/>
              <a:t>Instead we rely on intuition, built up through interaction with the world.</a:t>
            </a:r>
          </a:p>
          <a:p>
            <a:pPr marL="285750" indent="-285750">
              <a:buFont typeface="Wingdings" panose="05000000000000000000" pitchFamily="2" charset="2"/>
              <a:buChar char="Ø"/>
            </a:pPr>
            <a:r>
              <a:rPr lang="en-US" sz="11200" dirty="0" smtClean="0"/>
              <a:t>Can we make the machines do the same? Usually  method</a:t>
            </a:r>
            <a:r>
              <a:rPr lang="en-US" sz="11200" dirty="0"/>
              <a:t> </a:t>
            </a:r>
            <a:r>
              <a:rPr lang="en-US" sz="11200" dirty="0" smtClean="0"/>
              <a:t>used is Simulation which implements Bayesian theory to answer this question.</a:t>
            </a:r>
          </a:p>
          <a:p>
            <a:pPr marL="285750" indent="-285750">
              <a:buFont typeface="Wingdings" panose="05000000000000000000" pitchFamily="2" charset="2"/>
              <a:buChar char="Ø"/>
            </a:pPr>
            <a:r>
              <a:rPr lang="en-US" sz="11200" dirty="0" smtClean="0"/>
              <a:t>This paper explores if machine can learn by images.</a:t>
            </a:r>
          </a:p>
          <a:p>
            <a:endParaRPr lang="en-US" sz="8000" dirty="0"/>
          </a:p>
          <a:p>
            <a:endParaRPr lang="en-US" dirty="0"/>
          </a:p>
        </p:txBody>
      </p:sp>
      <p:sp>
        <p:nvSpPr>
          <p:cNvPr id="6" name="Title 1"/>
          <p:cNvSpPr txBox="1">
            <a:spLocks/>
          </p:cNvSpPr>
          <p:nvPr/>
        </p:nvSpPr>
        <p:spPr>
          <a:xfrm>
            <a:off x="8607640" y="4979969"/>
            <a:ext cx="3216396" cy="718038"/>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i="1" dirty="0" smtClean="0">
                <a:solidFill>
                  <a:srgbClr val="FF0000"/>
                </a:solidFill>
              </a:rPr>
              <a:t>will the blocks fall?</a:t>
            </a:r>
            <a:endParaRPr lang="en-US" b="1" i="1" dirty="0">
              <a:solidFill>
                <a:srgbClr val="FF0000"/>
              </a:solidFill>
            </a:endParaRPr>
          </a:p>
        </p:txBody>
      </p:sp>
      <p:sp>
        <p:nvSpPr>
          <p:cNvPr id="10" name="Rectangle 9"/>
          <p:cNvSpPr/>
          <p:nvPr/>
        </p:nvSpPr>
        <p:spPr>
          <a:xfrm>
            <a:off x="480646" y="5567655"/>
            <a:ext cx="3724824" cy="1477328"/>
          </a:xfrm>
          <a:prstGeom prst="rect">
            <a:avLst/>
          </a:prstGeom>
        </p:spPr>
        <p:txBody>
          <a:bodyPr wrap="square">
            <a:spAutoFit/>
          </a:bodyPr>
          <a:lstStyle/>
          <a:p>
            <a:r>
              <a:rPr lang="en-US" dirty="0" smtClean="0"/>
              <a:t>:</a:t>
            </a:r>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1433774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1122" y="277536"/>
            <a:ext cx="3912704" cy="905220"/>
          </a:xfrm>
        </p:spPr>
        <p:txBody>
          <a:bodyPr>
            <a:normAutofit/>
          </a:bodyPr>
          <a:lstStyle/>
          <a:p>
            <a:r>
              <a:rPr lang="en-US" sz="4400" b="1" dirty="0" smtClean="0"/>
              <a:t>References:</a:t>
            </a:r>
            <a:endParaRPr lang="en-US" sz="4400" b="1" dirty="0"/>
          </a:p>
        </p:txBody>
      </p:sp>
      <p:sp>
        <p:nvSpPr>
          <p:cNvPr id="3" name="Subtitle 2"/>
          <p:cNvSpPr>
            <a:spLocks noGrp="1"/>
          </p:cNvSpPr>
          <p:nvPr>
            <p:ph type="subTitle" idx="1"/>
          </p:nvPr>
        </p:nvSpPr>
        <p:spPr>
          <a:xfrm>
            <a:off x="1066799" y="1494942"/>
            <a:ext cx="10373140" cy="4607684"/>
          </a:xfrm>
        </p:spPr>
        <p:txBody>
          <a:bodyPr>
            <a:normAutofit/>
          </a:bodyPr>
          <a:lstStyle/>
          <a:p>
            <a:pPr algn="l"/>
            <a:r>
              <a:rPr lang="en-US" sz="2000" dirty="0" smtClean="0"/>
              <a:t>1. Learning Physical Intuition of Block Towers by Example - </a:t>
            </a:r>
            <a:r>
              <a:rPr lang="en-US" sz="2000" dirty="0" smtClean="0">
                <a:hlinkClick r:id="rId3"/>
              </a:rPr>
              <a:t>https://arxiv.org/abs/1603.01312</a:t>
            </a:r>
            <a:endParaRPr lang="en-US" sz="2000" dirty="0"/>
          </a:p>
          <a:p>
            <a:pPr algn="l"/>
            <a:r>
              <a:rPr lang="en-US" sz="2000" dirty="0" smtClean="0"/>
              <a:t>2. A </a:t>
            </a:r>
            <a:r>
              <a:rPr lang="en-US" sz="2000" dirty="0"/>
              <a:t>Comparative Evaluation of Approximate Probabilistic Simulation and </a:t>
            </a:r>
            <a:r>
              <a:rPr lang="en-US" sz="2000" dirty="0" smtClean="0"/>
              <a:t>Deep Neural </a:t>
            </a:r>
            <a:r>
              <a:rPr lang="en-US" sz="2000" dirty="0"/>
              <a:t>Networks as Accounts of Human Physical Scene Understanding</a:t>
            </a:r>
            <a:r>
              <a:rPr lang="en-US" sz="2000" dirty="0" smtClean="0"/>
              <a:t> - </a:t>
            </a:r>
            <a:r>
              <a:rPr lang="en-US" sz="2000" dirty="0">
                <a:hlinkClick r:id="rId4"/>
              </a:rPr>
              <a:t>https://</a:t>
            </a:r>
            <a:r>
              <a:rPr lang="en-US" sz="2000" dirty="0" smtClean="0">
                <a:hlinkClick r:id="rId4"/>
              </a:rPr>
              <a:t>arxiv.org/abs/1605.01138</a:t>
            </a:r>
            <a:endParaRPr lang="en-US" sz="2000" dirty="0" smtClean="0"/>
          </a:p>
          <a:p>
            <a:pPr algn="l"/>
            <a:r>
              <a:rPr lang="en-US" sz="2000" dirty="0" smtClean="0"/>
              <a:t>3. </a:t>
            </a:r>
            <a:r>
              <a:rPr lang="en-US" sz="2000" dirty="0"/>
              <a:t>“A Comparative Evaluation of Approximate Probabilistic Simulation and Deep Neural Networks as Accounts of Human Physical Scene Understanding ”</a:t>
            </a:r>
            <a:r>
              <a:rPr lang="en-US" sz="2000" dirty="0" err="1"/>
              <a:t>Renqiao</a:t>
            </a:r>
            <a:r>
              <a:rPr lang="en-US" sz="2000" dirty="0"/>
              <a:t> Zhang, </a:t>
            </a:r>
            <a:r>
              <a:rPr lang="en-US" sz="2000" dirty="0" err="1"/>
              <a:t>Jiajun</a:t>
            </a:r>
            <a:r>
              <a:rPr lang="en-US" sz="2000" dirty="0"/>
              <a:t> Wu, </a:t>
            </a:r>
            <a:r>
              <a:rPr lang="en-US" sz="2000" dirty="0" err="1"/>
              <a:t>Chengkai</a:t>
            </a:r>
            <a:r>
              <a:rPr lang="en-US" sz="2000" dirty="0"/>
              <a:t> Zhang, William T. Freeman, Joshua B. </a:t>
            </a:r>
            <a:r>
              <a:rPr lang="en-US" sz="2000" dirty="0" err="1"/>
              <a:t>Tenenbaum</a:t>
            </a:r>
            <a:r>
              <a:rPr lang="en-US" sz="2000" dirty="0"/>
              <a:t> </a:t>
            </a:r>
            <a:endParaRPr lang="en-US" sz="2000" dirty="0" smtClean="0"/>
          </a:p>
          <a:p>
            <a:pPr algn="l"/>
            <a:r>
              <a:rPr lang="en-US" sz="2000" dirty="0" smtClean="0"/>
              <a:t>4</a:t>
            </a:r>
            <a:r>
              <a:rPr lang="en-US" sz="2000" dirty="0"/>
              <a:t>. To Fall Or Not To Fall: A Visual Approach to Physical Stability </a:t>
            </a:r>
            <a:r>
              <a:rPr lang="en-US" sz="2000" dirty="0" smtClean="0"/>
              <a:t>Prediction by </a:t>
            </a:r>
            <a:r>
              <a:rPr lang="en-US" sz="2000" dirty="0" err="1" smtClean="0"/>
              <a:t>Wenbin</a:t>
            </a:r>
            <a:r>
              <a:rPr lang="en-US" sz="2000" dirty="0" smtClean="0"/>
              <a:t> </a:t>
            </a:r>
            <a:r>
              <a:rPr lang="en-US" sz="2000" dirty="0"/>
              <a:t>Li, </a:t>
            </a:r>
            <a:r>
              <a:rPr lang="en-US" sz="2000" dirty="0" err="1"/>
              <a:t>Seyedmajid</a:t>
            </a:r>
            <a:r>
              <a:rPr lang="en-US" sz="2000" dirty="0"/>
              <a:t> </a:t>
            </a:r>
            <a:r>
              <a:rPr lang="en-US" sz="2000" dirty="0" err="1"/>
              <a:t>Azimi</a:t>
            </a:r>
            <a:r>
              <a:rPr lang="en-US" sz="2000" dirty="0"/>
              <a:t>, </a:t>
            </a:r>
            <a:r>
              <a:rPr lang="en-US" sz="2000" dirty="0" err="1"/>
              <a:t>Aleš</a:t>
            </a:r>
            <a:r>
              <a:rPr lang="en-US" sz="2000" dirty="0"/>
              <a:t> </a:t>
            </a:r>
            <a:r>
              <a:rPr lang="en-US" sz="2000" dirty="0" err="1"/>
              <a:t>Leonardis</a:t>
            </a:r>
            <a:r>
              <a:rPr lang="en-US" sz="2000" dirty="0"/>
              <a:t>, Mario </a:t>
            </a:r>
            <a:r>
              <a:rPr lang="en-US" sz="2000" dirty="0" smtClean="0"/>
              <a:t>Fritz- </a:t>
            </a:r>
            <a:r>
              <a:rPr lang="en-US" sz="2000" dirty="0"/>
              <a:t>https://arxiv.org/abs/1604.00066</a:t>
            </a:r>
          </a:p>
          <a:p>
            <a:pPr algn="l"/>
            <a:r>
              <a:rPr lang="en-US" sz="2000" dirty="0" smtClean="0"/>
              <a:t>5</a:t>
            </a:r>
            <a:r>
              <a:rPr lang="en-US" sz="2000" dirty="0"/>
              <a:t>. A COMPOSITIONAL OBJECT-BASED APPROACH TO LEARNING PHYSICAL DYNAMICS by Michael B. Chang*, </a:t>
            </a:r>
            <a:r>
              <a:rPr lang="en-US" sz="2000" dirty="0" err="1"/>
              <a:t>Tomer</a:t>
            </a:r>
            <a:r>
              <a:rPr lang="en-US" sz="2000" dirty="0"/>
              <a:t> Ullman** , Antonio </a:t>
            </a:r>
            <a:r>
              <a:rPr lang="en-US" sz="2000" dirty="0" err="1"/>
              <a:t>Torralba</a:t>
            </a:r>
            <a:r>
              <a:rPr lang="en-US" sz="2000" dirty="0"/>
              <a:t>* , and Joshua B. </a:t>
            </a:r>
            <a:r>
              <a:rPr lang="en-US" sz="2000" dirty="0" err="1"/>
              <a:t>Tenenbaum</a:t>
            </a:r>
            <a:r>
              <a:rPr lang="en-US" sz="2000" dirty="0" smtClean="0"/>
              <a:t>**</a:t>
            </a:r>
          </a:p>
          <a:p>
            <a:pPr algn="l"/>
            <a:r>
              <a:rPr lang="en-US" sz="2000" dirty="0"/>
              <a:t>6. </a:t>
            </a:r>
            <a:r>
              <a:rPr lang="en-US" sz="2000" dirty="0" smtClean="0"/>
              <a:t>Data set used </a:t>
            </a:r>
            <a:r>
              <a:rPr lang="en-US" sz="2000" dirty="0"/>
              <a:t>from: </a:t>
            </a:r>
            <a:r>
              <a:rPr lang="en-US" sz="2000" dirty="0">
                <a:hlinkClick r:id="rId5"/>
              </a:rPr>
              <a:t>http://blocks.csail.mit.edu</a:t>
            </a:r>
            <a:r>
              <a:rPr lang="en-US" sz="2000" dirty="0"/>
              <a:t> </a:t>
            </a:r>
          </a:p>
          <a:p>
            <a:pPr algn="l"/>
            <a:endParaRPr lang="en-US" sz="2000" dirty="0" smtClean="0"/>
          </a:p>
          <a:p>
            <a:pPr algn="l"/>
            <a:endParaRPr lang="en-US" sz="2000" dirty="0"/>
          </a:p>
        </p:txBody>
      </p:sp>
    </p:spTree>
    <p:extLst>
      <p:ext uri="{BB962C8B-B14F-4D97-AF65-F5344CB8AC3E}">
        <p14:creationId xmlns:p14="http://schemas.microsoft.com/office/powerpoint/2010/main" val="40749656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8731" y="911225"/>
            <a:ext cx="10515600" cy="4351338"/>
          </a:xfrm>
        </p:spPr>
        <p:txBody>
          <a:bodyPr>
            <a:normAutofit fontScale="92500"/>
          </a:bodyPr>
          <a:lstStyle/>
          <a:p>
            <a:pPr marL="0" indent="0" algn="ctr">
              <a:buNone/>
            </a:pPr>
            <a:endParaRPr lang="en-US" sz="9600" dirty="0" smtClean="0"/>
          </a:p>
          <a:p>
            <a:pPr marL="0" indent="0" algn="ctr">
              <a:buNone/>
            </a:pPr>
            <a:r>
              <a:rPr lang="en-US" sz="20000" i="1" dirty="0" smtClean="0"/>
              <a:t>Thank You</a:t>
            </a:r>
            <a:endParaRPr lang="en-US" sz="20000" i="1" dirty="0"/>
          </a:p>
        </p:txBody>
      </p:sp>
    </p:spTree>
    <p:extLst>
      <p:ext uri="{BB962C8B-B14F-4D97-AF65-F5344CB8AC3E}">
        <p14:creationId xmlns:p14="http://schemas.microsoft.com/office/powerpoint/2010/main" val="2110369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280" y="504092"/>
            <a:ext cx="4341812" cy="797169"/>
          </a:xfrm>
        </p:spPr>
        <p:txBody>
          <a:bodyPr>
            <a:normAutofit/>
          </a:bodyPr>
          <a:lstStyle/>
          <a:p>
            <a:r>
              <a:rPr lang="en-US" sz="4800" b="1" dirty="0" smtClean="0"/>
              <a:t>Objective:</a:t>
            </a:r>
            <a:endParaRPr lang="en-US" sz="4800" b="1" dirty="0"/>
          </a:p>
        </p:txBody>
      </p:sp>
      <p:pic>
        <p:nvPicPr>
          <p:cNvPr id="5" name="Content Placeholder 4"/>
          <p:cNvPicPr>
            <a:picLocks noGrp="1" noChangeAspect="1"/>
          </p:cNvPicPr>
          <p:nvPr>
            <p:ph idx="1"/>
          </p:nvPr>
        </p:nvPicPr>
        <p:blipFill>
          <a:blip r:embed="rId3"/>
          <a:stretch>
            <a:fillRect/>
          </a:stretch>
        </p:blipFill>
        <p:spPr>
          <a:xfrm>
            <a:off x="6893169" y="650995"/>
            <a:ext cx="5193322" cy="4404934"/>
          </a:xfrm>
          <a:prstGeom prst="rect">
            <a:avLst/>
          </a:prstGeom>
        </p:spPr>
      </p:pic>
      <p:sp>
        <p:nvSpPr>
          <p:cNvPr id="4" name="Text Placeholder 3"/>
          <p:cNvSpPr>
            <a:spLocks noGrp="1"/>
          </p:cNvSpPr>
          <p:nvPr>
            <p:ph type="body" sz="half" idx="2"/>
          </p:nvPr>
        </p:nvSpPr>
        <p:spPr>
          <a:xfrm>
            <a:off x="211015" y="1606062"/>
            <a:ext cx="5908431" cy="3731221"/>
          </a:xfrm>
        </p:spPr>
        <p:txBody>
          <a:bodyPr>
            <a:normAutofit/>
          </a:bodyPr>
          <a:lstStyle/>
          <a:p>
            <a:pPr marL="571500" indent="-571500">
              <a:buFont typeface="Wingdings" panose="05000000000000000000" pitchFamily="2" charset="2"/>
              <a:buChar char="Ø"/>
            </a:pPr>
            <a:r>
              <a:rPr lang="en-US" sz="2800" dirty="0" smtClean="0"/>
              <a:t>will the blocks fall over or not? binary classiﬁcation problem based on block configuration</a:t>
            </a:r>
          </a:p>
          <a:p>
            <a:pPr marL="571500" indent="-571500">
              <a:buFont typeface="Wingdings" panose="05000000000000000000" pitchFamily="2" charset="2"/>
              <a:buChar char="Ø"/>
            </a:pPr>
            <a:r>
              <a:rPr lang="en-US" sz="2800" dirty="0" smtClean="0"/>
              <a:t>where will the blocks end up? predict image masks that show the location of each block. This requires the models to capture the dynamics of the system. </a:t>
            </a:r>
          </a:p>
        </p:txBody>
      </p:sp>
      <p:sp>
        <p:nvSpPr>
          <p:cNvPr id="6" name="Rectangle 5"/>
          <p:cNvSpPr/>
          <p:nvPr/>
        </p:nvSpPr>
        <p:spPr>
          <a:xfrm>
            <a:off x="6787661" y="5200581"/>
            <a:ext cx="5404339" cy="923330"/>
          </a:xfrm>
          <a:prstGeom prst="rect">
            <a:avLst/>
          </a:prstGeom>
        </p:spPr>
        <p:txBody>
          <a:bodyPr wrap="square">
            <a:spAutoFit/>
          </a:bodyPr>
          <a:lstStyle/>
          <a:p>
            <a:r>
              <a:rPr lang="en-US" dirty="0" smtClean="0"/>
              <a:t> Block tower examples from the synthetic (left) and real (right) datasets. The top and bottom rows show the ﬁrst and last frames respectively.</a:t>
            </a:r>
            <a:endParaRPr lang="en-US" dirty="0"/>
          </a:p>
        </p:txBody>
      </p:sp>
    </p:spTree>
    <p:extLst>
      <p:ext uri="{BB962C8B-B14F-4D97-AF65-F5344CB8AC3E}">
        <p14:creationId xmlns:p14="http://schemas.microsoft.com/office/powerpoint/2010/main" val="29722155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38906" y="599588"/>
            <a:ext cx="2924908" cy="514105"/>
          </a:xfrm>
        </p:spPr>
        <p:txBody>
          <a:bodyPr>
            <a:noAutofit/>
          </a:bodyPr>
          <a:lstStyle/>
          <a:p>
            <a:r>
              <a:rPr lang="en-US" sz="4800" b="1" dirty="0" smtClean="0"/>
              <a:t>Approach:</a:t>
            </a:r>
            <a:endParaRPr lang="en-US" sz="4800" b="1" dirty="0"/>
          </a:p>
        </p:txBody>
      </p:sp>
      <p:sp>
        <p:nvSpPr>
          <p:cNvPr id="6" name="Content Placeholder 5"/>
          <p:cNvSpPr>
            <a:spLocks noGrp="1"/>
          </p:cNvSpPr>
          <p:nvPr>
            <p:ph idx="1"/>
          </p:nvPr>
        </p:nvSpPr>
        <p:spPr>
          <a:xfrm>
            <a:off x="638906" y="1356702"/>
            <a:ext cx="10837985" cy="4762744"/>
          </a:xfrm>
        </p:spPr>
        <p:txBody>
          <a:bodyPr>
            <a:normAutofit fontScale="92500" lnSpcReduction="20000"/>
          </a:bodyPr>
          <a:lstStyle/>
          <a:p>
            <a:pPr marL="0" indent="0">
              <a:buNone/>
            </a:pPr>
            <a:r>
              <a:rPr lang="en-US" dirty="0" smtClean="0"/>
              <a:t>Models were built based on :</a:t>
            </a:r>
          </a:p>
          <a:p>
            <a:pPr marL="514350" indent="-514350">
              <a:buFont typeface="+mj-lt"/>
              <a:buAutoNum type="arabicPeriod"/>
            </a:pPr>
            <a:r>
              <a:rPr lang="en-US" sz="3000" dirty="0" smtClean="0"/>
              <a:t>contemporary convolutional networks architectures (</a:t>
            </a:r>
            <a:r>
              <a:rPr lang="en-US" sz="3000" dirty="0" err="1" smtClean="0"/>
              <a:t>LeCun</a:t>
            </a:r>
            <a:r>
              <a:rPr lang="en-US" sz="3000" dirty="0" smtClean="0"/>
              <a:t> et al., 1989),</a:t>
            </a:r>
          </a:p>
          <a:p>
            <a:pPr marL="514350" indent="-514350">
              <a:buFont typeface="+mj-lt"/>
              <a:buAutoNum type="arabicPeriod"/>
            </a:pPr>
            <a:r>
              <a:rPr lang="en-US" sz="3000" dirty="0" err="1" smtClean="0"/>
              <a:t>Googlenet</a:t>
            </a:r>
            <a:r>
              <a:rPr lang="en-US" sz="3000" dirty="0" smtClean="0"/>
              <a:t> (</a:t>
            </a:r>
            <a:r>
              <a:rPr lang="en-US" sz="3000" dirty="0" err="1" smtClean="0"/>
              <a:t>Ioffe</a:t>
            </a:r>
            <a:r>
              <a:rPr lang="en-US" sz="3000" dirty="0" smtClean="0"/>
              <a:t> &amp; </a:t>
            </a:r>
            <a:r>
              <a:rPr lang="en-US" sz="3000" dirty="0" err="1" smtClean="0"/>
              <a:t>Szegedy</a:t>
            </a:r>
            <a:r>
              <a:rPr lang="en-US" sz="3000" dirty="0" smtClean="0"/>
              <a:t>, 2015)</a:t>
            </a:r>
          </a:p>
          <a:p>
            <a:pPr marL="514350" indent="-514350">
              <a:buFont typeface="+mj-lt"/>
              <a:buAutoNum type="arabicPeriod"/>
            </a:pPr>
            <a:r>
              <a:rPr lang="en-US" sz="3000" dirty="0" err="1" smtClean="0"/>
              <a:t>DeepMask</a:t>
            </a:r>
            <a:r>
              <a:rPr lang="en-US" sz="3000" dirty="0" smtClean="0"/>
              <a:t> (</a:t>
            </a:r>
            <a:r>
              <a:rPr lang="en-US" sz="3000" dirty="0" err="1" smtClean="0"/>
              <a:t>Pinheiro</a:t>
            </a:r>
            <a:r>
              <a:rPr lang="en-US" sz="3000" dirty="0" smtClean="0"/>
              <a:t> et al., 2015) </a:t>
            </a:r>
          </a:p>
          <a:p>
            <a:pPr marL="514350" indent="-514350">
              <a:buFont typeface="+mj-lt"/>
              <a:buAutoNum type="arabicPeriod"/>
            </a:pPr>
            <a:r>
              <a:rPr lang="en-US" sz="3000" dirty="0" err="1" smtClean="0"/>
              <a:t>ResNets</a:t>
            </a:r>
            <a:r>
              <a:rPr lang="en-US" sz="3000" dirty="0" smtClean="0"/>
              <a:t> (He et al., 2015). </a:t>
            </a:r>
          </a:p>
          <a:p>
            <a:pPr marL="0" indent="0">
              <a:buNone/>
            </a:pPr>
            <a:endParaRPr lang="en-US" dirty="0"/>
          </a:p>
          <a:p>
            <a:pPr marL="0" indent="0">
              <a:buNone/>
            </a:pPr>
            <a:r>
              <a:rPr lang="en-US" sz="3000" dirty="0" smtClean="0"/>
              <a:t>These models are designed for classiﬁcation or segmentation, the authors adapt them to their task, using an integrated approach 5. </a:t>
            </a:r>
            <a:r>
              <a:rPr lang="en-US" sz="3000" dirty="0" err="1" smtClean="0"/>
              <a:t>PhysNet</a:t>
            </a:r>
            <a:r>
              <a:rPr lang="en-US" sz="3000" dirty="0" smtClean="0"/>
              <a:t>:-</a:t>
            </a:r>
          </a:p>
          <a:p>
            <a:pPr>
              <a:buFont typeface="Wingdings" panose="05000000000000000000" pitchFamily="2" charset="2"/>
              <a:buChar char="Ø"/>
            </a:pPr>
            <a:r>
              <a:rPr lang="en-US" sz="3000" dirty="0" smtClean="0"/>
              <a:t>lower layers perceive the arrangement of blocks </a:t>
            </a:r>
          </a:p>
          <a:p>
            <a:pPr>
              <a:buFont typeface="Wingdings" panose="05000000000000000000" pitchFamily="2" charset="2"/>
              <a:buChar char="Ø"/>
            </a:pPr>
            <a:r>
              <a:rPr lang="en-US" sz="3000" dirty="0" smtClean="0"/>
              <a:t>upper layers implicitly capture their inherent physics</a:t>
            </a:r>
            <a:endParaRPr lang="en-US" sz="3000" dirty="0"/>
          </a:p>
        </p:txBody>
      </p:sp>
    </p:spTree>
    <p:extLst>
      <p:ext uri="{BB962C8B-B14F-4D97-AF65-F5344CB8AC3E}">
        <p14:creationId xmlns:p14="http://schemas.microsoft.com/office/powerpoint/2010/main" val="3446602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Introducing </a:t>
            </a:r>
            <a:r>
              <a:rPr lang="en-US" sz="4800" dirty="0" err="1" smtClean="0"/>
              <a:t>UETorch</a:t>
            </a:r>
            <a:endParaRPr lang="en-US" sz="4800" b="1"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err="1"/>
              <a:t>UETorch</a:t>
            </a:r>
            <a:r>
              <a:rPr lang="en-US" dirty="0"/>
              <a:t>: </a:t>
            </a:r>
            <a:r>
              <a:rPr lang="en-US" dirty="0" smtClean="0"/>
              <a:t>An </a:t>
            </a:r>
            <a:r>
              <a:rPr lang="en-US" dirty="0"/>
              <a:t>open-source combination </a:t>
            </a:r>
            <a:r>
              <a:rPr lang="en-US" dirty="0" smtClean="0"/>
              <a:t>of the </a:t>
            </a:r>
            <a:r>
              <a:rPr lang="en-US" dirty="0"/>
              <a:t>Unreal game engine and the Torch deep learning </a:t>
            </a:r>
            <a:r>
              <a:rPr lang="en-US" dirty="0" smtClean="0"/>
              <a:t>environment. It is an environment </a:t>
            </a:r>
            <a:r>
              <a:rPr lang="en-US" dirty="0"/>
              <a:t>for a variety of machine </a:t>
            </a:r>
            <a:r>
              <a:rPr lang="en-US" dirty="0" smtClean="0"/>
              <a:t>learning experiments </a:t>
            </a:r>
            <a:r>
              <a:rPr lang="en-US" dirty="0"/>
              <a:t>in vision, physical reasoning, and </a:t>
            </a:r>
            <a:r>
              <a:rPr lang="en-US" dirty="0" smtClean="0"/>
              <a:t>embodied learning.</a:t>
            </a:r>
            <a:endParaRPr lang="en-US" dirty="0"/>
          </a:p>
          <a:p>
            <a:pPr marL="0" indent="0">
              <a:buNone/>
            </a:pPr>
            <a:r>
              <a:rPr lang="en-US" dirty="0" err="1" smtClean="0"/>
              <a:t>UETorch</a:t>
            </a:r>
            <a:r>
              <a:rPr lang="en-US" dirty="0" smtClean="0"/>
              <a:t> </a:t>
            </a:r>
            <a:r>
              <a:rPr lang="en-US" dirty="0"/>
              <a:t>package can be downloaded freely at http:</a:t>
            </a:r>
          </a:p>
          <a:p>
            <a:r>
              <a:rPr lang="en-US" dirty="0"/>
              <a:t>//github.com/</a:t>
            </a:r>
            <a:r>
              <a:rPr lang="en-US" dirty="0" err="1"/>
              <a:t>facebook</a:t>
            </a:r>
            <a:r>
              <a:rPr lang="en-US" dirty="0"/>
              <a:t>/</a:t>
            </a:r>
            <a:r>
              <a:rPr lang="en-US" dirty="0" err="1"/>
              <a:t>UETorch</a:t>
            </a:r>
            <a:r>
              <a:rPr lang="en-US" dirty="0" smtClean="0"/>
              <a:t>.</a:t>
            </a:r>
          </a:p>
          <a:p>
            <a:endParaRPr lang="en-US" dirty="0"/>
          </a:p>
          <a:p>
            <a:pPr marL="0" indent="0">
              <a:buNone/>
            </a:pPr>
            <a:r>
              <a:rPr lang="en-US" dirty="0" err="1"/>
              <a:t>UETorch</a:t>
            </a:r>
            <a:r>
              <a:rPr lang="en-US" dirty="0"/>
              <a:t> is an </a:t>
            </a:r>
            <a:r>
              <a:rPr lang="en-US" dirty="0">
                <a:hlinkClick r:id="rId2"/>
              </a:rPr>
              <a:t>Unreal Engine 4</a:t>
            </a:r>
            <a:r>
              <a:rPr lang="en-US" dirty="0"/>
              <a:t> plugin that adds support for embedded </a:t>
            </a:r>
            <a:r>
              <a:rPr lang="en-US" dirty="0" err="1">
                <a:hlinkClick r:id="rId3"/>
              </a:rPr>
              <a:t>Lua</a:t>
            </a:r>
            <a:r>
              <a:rPr lang="en-US" dirty="0">
                <a:hlinkClick r:id="rId3"/>
              </a:rPr>
              <a:t>/Torch</a:t>
            </a:r>
            <a:r>
              <a:rPr lang="en-US" dirty="0"/>
              <a:t> scripts in the game engine loop, and a set of </a:t>
            </a:r>
            <a:r>
              <a:rPr lang="en-US" dirty="0" err="1"/>
              <a:t>Lua</a:t>
            </a:r>
            <a:r>
              <a:rPr lang="en-US" dirty="0"/>
              <a:t> APIs for providing user input, taking screenshots and segmentation masks, controlling game state, running faster than real time, etc. Torch is an AI Research platform that is focused on deep learning. </a:t>
            </a:r>
            <a:r>
              <a:rPr lang="en-US" dirty="0" err="1"/>
              <a:t>UETorch</a:t>
            </a:r>
            <a:r>
              <a:rPr lang="en-US" dirty="0"/>
              <a:t> strongly leverages the sparsely documented </a:t>
            </a:r>
            <a:r>
              <a:rPr lang="en-US" dirty="0" err="1">
                <a:hlinkClick r:id="rId4"/>
              </a:rPr>
              <a:t>ScriptPlugin</a:t>
            </a:r>
            <a:r>
              <a:rPr lang="en-US" dirty="0"/>
              <a:t> plugin provided with Unreal Engine 4.</a:t>
            </a:r>
          </a:p>
        </p:txBody>
      </p:sp>
    </p:spTree>
    <p:extLst>
      <p:ext uri="{BB962C8B-B14F-4D97-AF65-F5344CB8AC3E}">
        <p14:creationId xmlns:p14="http://schemas.microsoft.com/office/powerpoint/2010/main" val="23509315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4800" b="1" dirty="0" smtClean="0"/>
              <a:t>Dataset setup</a:t>
            </a:r>
            <a:endParaRPr lang="en-US" sz="4800" b="1"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463284325"/>
              </p:ext>
            </p:extLst>
          </p:nvPr>
        </p:nvGraphicFramePr>
        <p:xfrm>
          <a:off x="917036" y="1487156"/>
          <a:ext cx="10436764" cy="4712676"/>
        </p:xfrm>
        <a:graphic>
          <a:graphicData uri="http://schemas.openxmlformats.org/drawingml/2006/table">
            <a:tbl>
              <a:tblPr>
                <a:tableStyleId>{5C22544A-7EE6-4342-B048-85BDC9FD1C3A}</a:tableStyleId>
              </a:tblPr>
              <a:tblGrid>
                <a:gridCol w="2421028">
                  <a:extLst>
                    <a:ext uri="{9D8B030D-6E8A-4147-A177-3AD203B41FA5}">
                      <a16:colId xmlns:a16="http://schemas.microsoft.com/office/drawing/2014/main" val="644246781"/>
                    </a:ext>
                  </a:extLst>
                </a:gridCol>
                <a:gridCol w="2383396">
                  <a:extLst>
                    <a:ext uri="{9D8B030D-6E8A-4147-A177-3AD203B41FA5}">
                      <a16:colId xmlns:a16="http://schemas.microsoft.com/office/drawing/2014/main" val="641745927"/>
                    </a:ext>
                  </a:extLst>
                </a:gridCol>
                <a:gridCol w="2872619">
                  <a:extLst>
                    <a:ext uri="{9D8B030D-6E8A-4147-A177-3AD203B41FA5}">
                      <a16:colId xmlns:a16="http://schemas.microsoft.com/office/drawing/2014/main" val="1598061469"/>
                    </a:ext>
                  </a:extLst>
                </a:gridCol>
                <a:gridCol w="2759721">
                  <a:extLst>
                    <a:ext uri="{9D8B030D-6E8A-4147-A177-3AD203B41FA5}">
                      <a16:colId xmlns:a16="http://schemas.microsoft.com/office/drawing/2014/main" val="3307831206"/>
                    </a:ext>
                  </a:extLst>
                </a:gridCol>
              </a:tblGrid>
              <a:tr h="267765">
                <a:tc>
                  <a:txBody>
                    <a:bodyPr/>
                    <a:lstStyle/>
                    <a:p>
                      <a:pPr algn="l" fontAlgn="b"/>
                      <a:r>
                        <a:rPr lang="en-US" sz="1500" u="none" strike="noStrike">
                          <a:effectLst/>
                        </a:rPr>
                        <a:t> </a:t>
                      </a:r>
                      <a:endParaRPr lang="en-US" sz="1500" b="0" i="0" u="none" strike="noStrike">
                        <a:solidFill>
                          <a:srgbClr val="000000"/>
                        </a:solidFill>
                        <a:effectLst/>
                        <a:latin typeface="Calibri" panose="020F0502020204030204" pitchFamily="34" charset="0"/>
                      </a:endParaRPr>
                    </a:p>
                  </a:txBody>
                  <a:tcPr marL="7064" marR="7064" marT="7064" marB="0" anchor="b"/>
                </a:tc>
                <a:tc>
                  <a:txBody>
                    <a:bodyPr/>
                    <a:lstStyle/>
                    <a:p>
                      <a:pPr algn="ctr" fontAlgn="ctr"/>
                      <a:r>
                        <a:rPr lang="en-US" sz="1500" u="none" strike="noStrike">
                          <a:effectLst/>
                        </a:rPr>
                        <a:t>Synthetic </a:t>
                      </a:r>
                      <a:endParaRPr lang="en-US" sz="1500" b="0" i="0" u="none" strike="noStrike">
                        <a:solidFill>
                          <a:srgbClr val="000000"/>
                        </a:solidFill>
                        <a:effectLst/>
                        <a:latin typeface="Calibri" panose="020F0502020204030204" pitchFamily="34" charset="0"/>
                      </a:endParaRPr>
                    </a:p>
                  </a:txBody>
                  <a:tcPr marL="7064" marR="7064" marT="7064" marB="0" anchor="ctr"/>
                </a:tc>
                <a:tc>
                  <a:txBody>
                    <a:bodyPr/>
                    <a:lstStyle/>
                    <a:p>
                      <a:pPr algn="ctr" fontAlgn="ctr"/>
                      <a:r>
                        <a:rPr lang="en-US" sz="1500" u="none" strike="noStrike">
                          <a:effectLst/>
                        </a:rPr>
                        <a:t>Real</a:t>
                      </a:r>
                      <a:endParaRPr lang="en-US" sz="1500" b="0" i="0" u="none" strike="noStrike">
                        <a:solidFill>
                          <a:srgbClr val="000000"/>
                        </a:solidFill>
                        <a:effectLst/>
                        <a:latin typeface="Calibri" panose="020F0502020204030204" pitchFamily="34" charset="0"/>
                      </a:endParaRPr>
                    </a:p>
                  </a:txBody>
                  <a:tcPr marL="7064" marR="7064" marT="7064" marB="0" anchor="ctr"/>
                </a:tc>
                <a:tc>
                  <a:txBody>
                    <a:bodyPr/>
                    <a:lstStyle/>
                    <a:p>
                      <a:pPr algn="ctr" fontAlgn="ctr"/>
                      <a:r>
                        <a:rPr lang="en-US" sz="1500" u="none" strike="noStrike">
                          <a:effectLst/>
                        </a:rPr>
                        <a:t>Human Subject</a:t>
                      </a:r>
                      <a:endParaRPr lang="en-US" sz="1500" b="0" i="0" u="none" strike="noStrike">
                        <a:solidFill>
                          <a:srgbClr val="000000"/>
                        </a:solidFill>
                        <a:effectLst/>
                        <a:latin typeface="Calibri" panose="020F0502020204030204" pitchFamily="34" charset="0"/>
                      </a:endParaRPr>
                    </a:p>
                  </a:txBody>
                  <a:tcPr marL="7064" marR="7064" marT="7064" marB="0" anchor="ctr"/>
                </a:tc>
                <a:extLst>
                  <a:ext uri="{0D108BD9-81ED-4DB2-BD59-A6C34878D82A}">
                    <a16:rowId xmlns:a16="http://schemas.microsoft.com/office/drawing/2014/main" val="2512446796"/>
                  </a:ext>
                </a:extLst>
              </a:tr>
              <a:tr h="803297">
                <a:tc>
                  <a:txBody>
                    <a:bodyPr/>
                    <a:lstStyle/>
                    <a:p>
                      <a:pPr algn="l" fontAlgn="t"/>
                      <a:r>
                        <a:rPr lang="en-US" sz="1500" u="none" strike="noStrike">
                          <a:effectLst/>
                        </a:rPr>
                        <a:t>Method </a:t>
                      </a:r>
                      <a:endParaRPr lang="en-US" sz="1500" b="0" i="0" u="none" strike="noStrike">
                        <a:solidFill>
                          <a:srgbClr val="000000"/>
                        </a:solidFill>
                        <a:effectLst/>
                        <a:latin typeface="Calibri" panose="020F0502020204030204" pitchFamily="34" charset="0"/>
                      </a:endParaRPr>
                    </a:p>
                  </a:txBody>
                  <a:tcPr marL="7064" marR="7064" marT="7064" marB="0"/>
                </a:tc>
                <a:tc>
                  <a:txBody>
                    <a:bodyPr/>
                    <a:lstStyle/>
                    <a:p>
                      <a:pPr algn="l" fontAlgn="t"/>
                      <a:r>
                        <a:rPr lang="en-US" sz="1500" u="none" strike="noStrike">
                          <a:effectLst/>
                        </a:rPr>
                        <a:t>simulation was developed in UETorch</a:t>
                      </a:r>
                      <a:endParaRPr lang="en-US" sz="1500" b="0" i="0" u="none" strike="noStrike">
                        <a:solidFill>
                          <a:srgbClr val="000000"/>
                        </a:solidFill>
                        <a:effectLst/>
                        <a:latin typeface="Calibri" panose="020F0502020204030204" pitchFamily="34" charset="0"/>
                      </a:endParaRPr>
                    </a:p>
                  </a:txBody>
                  <a:tcPr marL="7064" marR="7064" marT="7064" marB="0"/>
                </a:tc>
                <a:tc>
                  <a:txBody>
                    <a:bodyPr/>
                    <a:lstStyle/>
                    <a:p>
                      <a:pPr algn="l" fontAlgn="t"/>
                      <a:r>
                        <a:rPr lang="en-US" sz="1500" u="none" strike="noStrike">
                          <a:effectLst/>
                        </a:rPr>
                        <a:t>4 wooden cubes were fabricated &amp;  painted red,</a:t>
                      </a:r>
                      <a:br>
                        <a:rPr lang="en-US" sz="1500" u="none" strike="noStrike">
                          <a:effectLst/>
                        </a:rPr>
                      </a:br>
                      <a:r>
                        <a:rPr lang="en-US" sz="1500" u="none" strike="noStrike">
                          <a:effectLst/>
                        </a:rPr>
                        <a:t>green, blue and yellow.</a:t>
                      </a:r>
                      <a:endParaRPr lang="en-US" sz="1500" b="0" i="0" u="none" strike="noStrike">
                        <a:solidFill>
                          <a:srgbClr val="000000"/>
                        </a:solidFill>
                        <a:effectLst/>
                        <a:latin typeface="Calibri" panose="020F0502020204030204" pitchFamily="34" charset="0"/>
                      </a:endParaRPr>
                    </a:p>
                  </a:txBody>
                  <a:tcPr marL="7064" marR="7064" marT="7064" marB="0"/>
                </a:tc>
                <a:tc>
                  <a:txBody>
                    <a:bodyPr/>
                    <a:lstStyle/>
                    <a:p>
                      <a:pPr algn="l" fontAlgn="t"/>
                      <a:r>
                        <a:rPr lang="en-US" sz="1500" u="none" strike="noStrike">
                          <a:effectLst/>
                        </a:rPr>
                        <a:t>presented the real and synthetic dataset to 10 humans</a:t>
                      </a:r>
                      <a:endParaRPr lang="en-US" sz="1500" b="0" i="0" u="none" strike="noStrike">
                        <a:solidFill>
                          <a:srgbClr val="000000"/>
                        </a:solidFill>
                        <a:effectLst/>
                        <a:latin typeface="Calibri" panose="020F0502020204030204" pitchFamily="34" charset="0"/>
                      </a:endParaRPr>
                    </a:p>
                  </a:txBody>
                  <a:tcPr marL="7064" marR="7064" marT="7064" marB="0"/>
                </a:tc>
                <a:extLst>
                  <a:ext uri="{0D108BD9-81ED-4DB2-BD59-A6C34878D82A}">
                    <a16:rowId xmlns:a16="http://schemas.microsoft.com/office/drawing/2014/main" val="1770165768"/>
                  </a:ext>
                </a:extLst>
              </a:tr>
              <a:tr h="535532">
                <a:tc>
                  <a:txBody>
                    <a:bodyPr/>
                    <a:lstStyle/>
                    <a:p>
                      <a:pPr algn="l" fontAlgn="t"/>
                      <a:r>
                        <a:rPr lang="en-US" sz="1500" u="none" strike="noStrike">
                          <a:effectLst/>
                        </a:rPr>
                        <a:t>Number of Blocks in one setup (random)</a:t>
                      </a:r>
                      <a:endParaRPr lang="en-US" sz="1500" b="0" i="0" u="none" strike="noStrike">
                        <a:solidFill>
                          <a:srgbClr val="000000"/>
                        </a:solidFill>
                        <a:effectLst/>
                        <a:latin typeface="Calibri" panose="020F0502020204030204" pitchFamily="34" charset="0"/>
                      </a:endParaRPr>
                    </a:p>
                  </a:txBody>
                  <a:tcPr marL="7064" marR="7064" marT="7064" marB="0"/>
                </a:tc>
                <a:tc>
                  <a:txBody>
                    <a:bodyPr/>
                    <a:lstStyle/>
                    <a:p>
                      <a:pPr algn="l" fontAlgn="t"/>
                      <a:r>
                        <a:rPr lang="en-US" sz="1500" u="none" strike="noStrike">
                          <a:effectLst/>
                        </a:rPr>
                        <a:t>2,3,4</a:t>
                      </a:r>
                      <a:endParaRPr lang="en-US" sz="1500" b="0" i="0" u="none" strike="noStrike">
                        <a:solidFill>
                          <a:srgbClr val="000000"/>
                        </a:solidFill>
                        <a:effectLst/>
                        <a:latin typeface="Calibri" panose="020F0502020204030204" pitchFamily="34" charset="0"/>
                      </a:endParaRPr>
                    </a:p>
                  </a:txBody>
                  <a:tcPr marL="7064" marR="7064" marT="7064" marB="0"/>
                </a:tc>
                <a:tc>
                  <a:txBody>
                    <a:bodyPr/>
                    <a:lstStyle/>
                    <a:p>
                      <a:pPr algn="l" fontAlgn="t"/>
                      <a:r>
                        <a:rPr lang="en-US" sz="1500" u="none" strike="noStrike">
                          <a:effectLst/>
                        </a:rPr>
                        <a:t>2,3,4</a:t>
                      </a:r>
                      <a:endParaRPr lang="en-US" sz="1500" b="0" i="0" u="none" strike="noStrike">
                        <a:solidFill>
                          <a:srgbClr val="000000"/>
                        </a:solidFill>
                        <a:effectLst/>
                        <a:latin typeface="Calibri" panose="020F0502020204030204" pitchFamily="34" charset="0"/>
                      </a:endParaRPr>
                    </a:p>
                  </a:txBody>
                  <a:tcPr marL="7064" marR="7064" marT="7064" marB="0"/>
                </a:tc>
                <a:tc>
                  <a:txBody>
                    <a:bodyPr/>
                    <a:lstStyle/>
                    <a:p>
                      <a:pPr algn="l" fontAlgn="t"/>
                      <a:r>
                        <a:rPr lang="en-US" sz="1500" u="none" strike="noStrike">
                          <a:effectLst/>
                        </a:rPr>
                        <a:t>2,3,4</a:t>
                      </a:r>
                      <a:endParaRPr lang="en-US" sz="1500" b="0" i="0" u="none" strike="noStrike">
                        <a:solidFill>
                          <a:srgbClr val="000000"/>
                        </a:solidFill>
                        <a:effectLst/>
                        <a:latin typeface="Calibri" panose="020F0502020204030204" pitchFamily="34" charset="0"/>
                      </a:endParaRPr>
                    </a:p>
                  </a:txBody>
                  <a:tcPr marL="7064" marR="7064" marT="7064" marB="0"/>
                </a:tc>
                <a:extLst>
                  <a:ext uri="{0D108BD9-81ED-4DB2-BD59-A6C34878D82A}">
                    <a16:rowId xmlns:a16="http://schemas.microsoft.com/office/drawing/2014/main" val="305830470"/>
                  </a:ext>
                </a:extLst>
              </a:tr>
              <a:tr h="267765">
                <a:tc>
                  <a:txBody>
                    <a:bodyPr/>
                    <a:lstStyle/>
                    <a:p>
                      <a:pPr algn="l" fontAlgn="t"/>
                      <a:r>
                        <a:rPr lang="en-US" sz="1500" u="none" strike="noStrike">
                          <a:effectLst/>
                        </a:rPr>
                        <a:t>film the blocks falling</a:t>
                      </a:r>
                      <a:endParaRPr lang="en-US" sz="1500" b="0" i="0" u="none" strike="noStrike">
                        <a:solidFill>
                          <a:srgbClr val="000000"/>
                        </a:solidFill>
                        <a:effectLst/>
                        <a:latin typeface="Calibri" panose="020F0502020204030204" pitchFamily="34" charset="0"/>
                      </a:endParaRPr>
                    </a:p>
                  </a:txBody>
                  <a:tcPr marL="7064" marR="7064" marT="7064" marB="0"/>
                </a:tc>
                <a:tc>
                  <a:txBody>
                    <a:bodyPr/>
                    <a:lstStyle/>
                    <a:p>
                      <a:pPr algn="l" fontAlgn="t"/>
                      <a:r>
                        <a:rPr lang="en-US" sz="1500" u="none" strike="noStrike">
                          <a:effectLst/>
                        </a:rPr>
                        <a:t>8 frames/sec</a:t>
                      </a:r>
                      <a:endParaRPr lang="en-US" sz="1500" b="0" i="0" u="none" strike="noStrike">
                        <a:solidFill>
                          <a:srgbClr val="000000"/>
                        </a:solidFill>
                        <a:effectLst/>
                        <a:latin typeface="Calibri" panose="020F0502020204030204" pitchFamily="34" charset="0"/>
                      </a:endParaRPr>
                    </a:p>
                  </a:txBody>
                  <a:tcPr marL="7064" marR="7064" marT="7064" marB="0"/>
                </a:tc>
                <a:tc>
                  <a:txBody>
                    <a:bodyPr/>
                    <a:lstStyle/>
                    <a:p>
                      <a:pPr algn="l" fontAlgn="t"/>
                      <a:r>
                        <a:rPr lang="en-US" sz="1500" u="none" strike="noStrike">
                          <a:effectLst/>
                        </a:rPr>
                        <a:t> at 60 frames/sec</a:t>
                      </a:r>
                      <a:endParaRPr lang="en-US" sz="1500" b="0" i="0" u="none" strike="noStrike">
                        <a:solidFill>
                          <a:srgbClr val="000000"/>
                        </a:solidFill>
                        <a:effectLst/>
                        <a:latin typeface="Calibri" panose="020F0502020204030204" pitchFamily="34" charset="0"/>
                      </a:endParaRPr>
                    </a:p>
                  </a:txBody>
                  <a:tcPr marL="7064" marR="7064" marT="7064" marB="0"/>
                </a:tc>
                <a:tc>
                  <a:txBody>
                    <a:bodyPr/>
                    <a:lstStyle/>
                    <a:p>
                      <a:pPr algn="l" fontAlgn="t"/>
                      <a:r>
                        <a:rPr lang="en-US" sz="1500" u="none" strike="noStrike">
                          <a:effectLst/>
                        </a:rPr>
                        <a:t> </a:t>
                      </a:r>
                      <a:endParaRPr lang="en-US" sz="1500" b="0" i="0" u="none" strike="noStrike">
                        <a:solidFill>
                          <a:srgbClr val="000000"/>
                        </a:solidFill>
                        <a:effectLst/>
                        <a:latin typeface="Calibri" panose="020F0502020204030204" pitchFamily="34" charset="0"/>
                      </a:endParaRPr>
                    </a:p>
                  </a:txBody>
                  <a:tcPr marL="7064" marR="7064" marT="7064" marB="0"/>
                </a:tc>
                <a:extLst>
                  <a:ext uri="{0D108BD9-81ED-4DB2-BD59-A6C34878D82A}">
                    <a16:rowId xmlns:a16="http://schemas.microsoft.com/office/drawing/2014/main" val="2977317755"/>
                  </a:ext>
                </a:extLst>
              </a:tr>
              <a:tr h="2838317">
                <a:tc>
                  <a:txBody>
                    <a:bodyPr/>
                    <a:lstStyle/>
                    <a:p>
                      <a:pPr algn="l" fontAlgn="t"/>
                      <a:r>
                        <a:rPr lang="en-US" sz="1500" u="none" strike="noStrike">
                          <a:effectLst/>
                        </a:rPr>
                        <a:t>Count</a:t>
                      </a:r>
                      <a:endParaRPr lang="en-US" sz="1500" b="0" i="0" u="none" strike="noStrike">
                        <a:solidFill>
                          <a:srgbClr val="000000"/>
                        </a:solidFill>
                        <a:effectLst/>
                        <a:latin typeface="Calibri" panose="020F0502020204030204" pitchFamily="34" charset="0"/>
                      </a:endParaRPr>
                    </a:p>
                  </a:txBody>
                  <a:tcPr marL="7064" marR="7064" marT="7064" marB="0"/>
                </a:tc>
                <a:tc>
                  <a:txBody>
                    <a:bodyPr/>
                    <a:lstStyle/>
                    <a:p>
                      <a:pPr algn="l" fontAlgn="t"/>
                      <a:r>
                        <a:rPr lang="en-US" sz="1500" u="none" strike="noStrike">
                          <a:effectLst/>
                        </a:rPr>
                        <a:t> 180,000 simulations,both</a:t>
                      </a:r>
                      <a:br>
                        <a:rPr lang="en-US" sz="1500" u="none" strike="noStrike">
                          <a:effectLst/>
                        </a:rPr>
                      </a:br>
                      <a:r>
                        <a:rPr lang="en-US" sz="1500" u="none" strike="noStrike">
                          <a:effectLst/>
                        </a:rPr>
                        <a:t>blocks and stable/unstable configurations. 12,288 examples used for validation. A second held-out test set of 30,000 images was used for the reported results.</a:t>
                      </a:r>
                      <a:endParaRPr lang="en-US" sz="1500" b="0" i="0" u="none" strike="noStrike">
                        <a:solidFill>
                          <a:srgbClr val="000000"/>
                        </a:solidFill>
                        <a:effectLst/>
                        <a:latin typeface="Calibri" panose="020F0502020204030204" pitchFamily="34" charset="0"/>
                      </a:endParaRPr>
                    </a:p>
                  </a:txBody>
                  <a:tcPr marL="7064" marR="7064" marT="7064" marB="0"/>
                </a:tc>
                <a:tc>
                  <a:txBody>
                    <a:bodyPr/>
                    <a:lstStyle/>
                    <a:p>
                      <a:pPr algn="l" fontAlgn="t"/>
                      <a:r>
                        <a:rPr lang="en-US" sz="1500" u="none" strike="noStrike">
                          <a:effectLst/>
                        </a:rPr>
                        <a:t>493 examples  captured, both</a:t>
                      </a:r>
                      <a:br>
                        <a:rPr lang="en-US" sz="1500" u="none" strike="noStrike">
                          <a:effectLst/>
                        </a:rPr>
                      </a:br>
                      <a:r>
                        <a:rPr lang="en-US" sz="1500" u="none" strike="noStrike">
                          <a:effectLst/>
                        </a:rPr>
                        <a:t> stable/unstable configurations. The totals for 2, 3 and 4 block towers were 115, 139 and 239 examples respectively.</a:t>
                      </a:r>
                      <a:endParaRPr lang="en-US" sz="1500" b="0" i="0" u="none" strike="noStrike">
                        <a:solidFill>
                          <a:srgbClr val="000000"/>
                        </a:solidFill>
                        <a:effectLst/>
                        <a:latin typeface="Calibri" panose="020F0502020204030204" pitchFamily="34" charset="0"/>
                      </a:endParaRPr>
                    </a:p>
                  </a:txBody>
                  <a:tcPr marL="7064" marR="7064" marT="7064" marB="0"/>
                </a:tc>
                <a:tc>
                  <a:txBody>
                    <a:bodyPr/>
                    <a:lstStyle/>
                    <a:p>
                      <a:pPr algn="l" fontAlgn="t"/>
                      <a:r>
                        <a:rPr lang="en-US" sz="1500" u="none" strike="noStrike" dirty="0">
                          <a:effectLst/>
                        </a:rPr>
                        <a:t>Training phase: 50 randomly drawn examples,</a:t>
                      </a:r>
                      <a:br>
                        <a:rPr lang="en-US" sz="1500" u="none" strike="noStrike" dirty="0">
                          <a:effectLst/>
                        </a:rPr>
                      </a:br>
                      <a:r>
                        <a:rPr lang="en-US" sz="1500" u="none" strike="noStrike" dirty="0">
                          <a:effectLst/>
                        </a:rPr>
                        <a:t>participants were shown the final frame of each example, along with feedback as to whether their choice was correct</a:t>
                      </a:r>
                      <a:br>
                        <a:rPr lang="en-US" sz="1500" u="none" strike="noStrike" dirty="0">
                          <a:effectLst/>
                        </a:rPr>
                      </a:br>
                      <a:r>
                        <a:rPr lang="en-US" sz="1500" u="none" strike="noStrike" dirty="0">
                          <a:effectLst/>
                        </a:rPr>
                        <a:t>or not .</a:t>
                      </a:r>
                      <a:br>
                        <a:rPr lang="en-US" sz="1500" u="none" strike="noStrike" dirty="0">
                          <a:effectLst/>
                        </a:rPr>
                      </a:br>
                      <a:r>
                        <a:rPr lang="en-US" sz="1500" u="none" strike="noStrike" dirty="0">
                          <a:effectLst/>
                        </a:rPr>
                        <a:t>Testing: 100 randomly drawn examples. During the test phase, no feedback .</a:t>
                      </a:r>
                      <a:endParaRPr lang="en-US" sz="1500" b="0" i="0" u="none" strike="noStrike" dirty="0">
                        <a:solidFill>
                          <a:srgbClr val="000000"/>
                        </a:solidFill>
                        <a:effectLst/>
                        <a:latin typeface="Calibri" panose="020F0502020204030204" pitchFamily="34" charset="0"/>
                      </a:endParaRPr>
                    </a:p>
                  </a:txBody>
                  <a:tcPr marL="7064" marR="7064" marT="7064" marB="0"/>
                </a:tc>
                <a:extLst>
                  <a:ext uri="{0D108BD9-81ED-4DB2-BD59-A6C34878D82A}">
                    <a16:rowId xmlns:a16="http://schemas.microsoft.com/office/drawing/2014/main" val="3091218497"/>
                  </a:ext>
                </a:extLst>
              </a:tr>
            </a:tbl>
          </a:graphicData>
        </a:graphic>
      </p:graphicFrame>
    </p:spTree>
    <p:extLst>
      <p:ext uri="{BB962C8B-B14F-4D97-AF65-F5344CB8AC3E}">
        <p14:creationId xmlns:p14="http://schemas.microsoft.com/office/powerpoint/2010/main" val="12990664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sz="half" idx="1"/>
          </p:nvPr>
        </p:nvPicPr>
        <p:blipFill>
          <a:blip r:embed="rId3"/>
          <a:stretch>
            <a:fillRect/>
          </a:stretch>
        </p:blipFill>
        <p:spPr>
          <a:xfrm>
            <a:off x="6015037" y="1579341"/>
            <a:ext cx="2680764" cy="3594791"/>
          </a:xfrm>
          <a:prstGeom prst="rect">
            <a:avLst/>
          </a:prstGeom>
        </p:spPr>
      </p:pic>
      <p:sp>
        <p:nvSpPr>
          <p:cNvPr id="7" name="Content Placeholder 6"/>
          <p:cNvSpPr>
            <a:spLocks noGrp="1"/>
          </p:cNvSpPr>
          <p:nvPr>
            <p:ph sz="half" idx="2"/>
          </p:nvPr>
        </p:nvSpPr>
        <p:spPr>
          <a:xfrm>
            <a:off x="5438775" y="833772"/>
            <a:ext cx="6762750" cy="5095876"/>
          </a:xfrm>
        </p:spPr>
        <p:txBody>
          <a:bodyPr/>
          <a:lstStyle/>
          <a:p>
            <a:pPr marL="0" indent="0">
              <a:buNone/>
            </a:pPr>
            <a:r>
              <a:rPr lang="en-US" dirty="0" smtClean="0"/>
              <a:t>	Setup for Humans</a:t>
            </a:r>
            <a:endParaRPr lang="en-US" dirty="0"/>
          </a:p>
        </p:txBody>
      </p:sp>
      <p:pic>
        <p:nvPicPr>
          <p:cNvPr id="11" name="Picture 10"/>
          <p:cNvPicPr>
            <a:picLocks noChangeAspect="1"/>
          </p:cNvPicPr>
          <p:nvPr/>
        </p:nvPicPr>
        <p:blipFill>
          <a:blip r:embed="rId4"/>
          <a:stretch>
            <a:fillRect/>
          </a:stretch>
        </p:blipFill>
        <p:spPr>
          <a:xfrm>
            <a:off x="8891325" y="1579341"/>
            <a:ext cx="3019938" cy="3594791"/>
          </a:xfrm>
          <a:prstGeom prst="rect">
            <a:avLst/>
          </a:prstGeom>
        </p:spPr>
      </p:pic>
      <p:sp>
        <p:nvSpPr>
          <p:cNvPr id="15" name="Content Placeholder 6"/>
          <p:cNvSpPr txBox="1">
            <a:spLocks/>
          </p:cNvSpPr>
          <p:nvPr/>
        </p:nvSpPr>
        <p:spPr>
          <a:xfrm>
            <a:off x="222328" y="785200"/>
            <a:ext cx="5694947" cy="46285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	Synthetic data setup</a:t>
            </a:r>
            <a:endParaRPr lang="en-US" dirty="0"/>
          </a:p>
        </p:txBody>
      </p:sp>
      <p:pic>
        <p:nvPicPr>
          <p:cNvPr id="16" name="Picture 15"/>
          <p:cNvPicPr>
            <a:picLocks noChangeAspect="1"/>
          </p:cNvPicPr>
          <p:nvPr/>
        </p:nvPicPr>
        <p:blipFill>
          <a:blip r:embed="rId5"/>
          <a:stretch>
            <a:fillRect/>
          </a:stretch>
        </p:blipFill>
        <p:spPr>
          <a:xfrm>
            <a:off x="425403" y="1579341"/>
            <a:ext cx="5299372" cy="3834423"/>
          </a:xfrm>
          <a:prstGeom prst="rect">
            <a:avLst/>
          </a:prstGeom>
        </p:spPr>
      </p:pic>
    </p:spTree>
    <p:extLst>
      <p:ext uri="{BB962C8B-B14F-4D97-AF65-F5344CB8AC3E}">
        <p14:creationId xmlns:p14="http://schemas.microsoft.com/office/powerpoint/2010/main" val="288384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127" y="122571"/>
            <a:ext cx="10515600" cy="1325563"/>
          </a:xfrm>
        </p:spPr>
        <p:txBody>
          <a:bodyPr>
            <a:normAutofit/>
          </a:bodyPr>
          <a:lstStyle/>
          <a:p>
            <a:r>
              <a:rPr lang="en-US" sz="4800" b="1" dirty="0"/>
              <a:t>Model Architectures</a:t>
            </a:r>
          </a:p>
        </p:txBody>
      </p:sp>
      <p:sp>
        <p:nvSpPr>
          <p:cNvPr id="7" name="Content Placeholder 6"/>
          <p:cNvSpPr>
            <a:spLocks noGrp="1"/>
          </p:cNvSpPr>
          <p:nvPr>
            <p:ph idx="1"/>
          </p:nvPr>
        </p:nvSpPr>
        <p:spPr>
          <a:xfrm>
            <a:off x="429127" y="1461001"/>
            <a:ext cx="11385884" cy="1948121"/>
          </a:xfrm>
        </p:spPr>
        <p:txBody>
          <a:bodyPr>
            <a:normAutofit/>
          </a:bodyPr>
          <a:lstStyle/>
          <a:p>
            <a:pPr marL="0" indent="0">
              <a:buNone/>
            </a:pPr>
            <a:r>
              <a:rPr lang="en-US" b="1" i="1" u="sng" dirty="0">
                <a:solidFill>
                  <a:schemeClr val="accent1">
                    <a:lumMod val="50000"/>
                  </a:schemeClr>
                </a:solidFill>
              </a:rPr>
              <a:t>Fall </a:t>
            </a:r>
            <a:r>
              <a:rPr lang="en-US" b="1" i="1" u="sng" dirty="0" smtClean="0">
                <a:solidFill>
                  <a:schemeClr val="accent1">
                    <a:lumMod val="50000"/>
                  </a:schemeClr>
                </a:solidFill>
              </a:rPr>
              <a:t>Prediction</a:t>
            </a:r>
            <a:r>
              <a:rPr lang="en-US" dirty="0" smtClean="0">
                <a:solidFill>
                  <a:schemeClr val="accent1">
                    <a:lumMod val="50000"/>
                  </a:schemeClr>
                </a:solidFill>
              </a:rPr>
              <a:t>:</a:t>
            </a:r>
            <a:endParaRPr lang="en-US" dirty="0">
              <a:solidFill>
                <a:schemeClr val="accent1">
                  <a:lumMod val="50000"/>
                </a:schemeClr>
              </a:solidFill>
            </a:endParaRPr>
          </a:p>
          <a:p>
            <a:r>
              <a:rPr lang="en-US" dirty="0" smtClean="0"/>
              <a:t>Trained </a:t>
            </a:r>
            <a:r>
              <a:rPr lang="en-US" dirty="0"/>
              <a:t>the ResNet-34 </a:t>
            </a:r>
            <a:r>
              <a:rPr lang="en-US" dirty="0" smtClean="0"/>
              <a:t>and </a:t>
            </a:r>
            <a:r>
              <a:rPr lang="en-US" dirty="0" err="1" smtClean="0"/>
              <a:t>Googlenet</a:t>
            </a:r>
            <a:r>
              <a:rPr lang="en-US" dirty="0" smtClean="0"/>
              <a:t> networks </a:t>
            </a:r>
            <a:r>
              <a:rPr lang="en-US" dirty="0"/>
              <a:t>on the fall prediction </a:t>
            </a:r>
            <a:r>
              <a:rPr lang="en-US" dirty="0" smtClean="0"/>
              <a:t>task. </a:t>
            </a:r>
          </a:p>
          <a:p>
            <a:r>
              <a:rPr lang="en-US" dirty="0" smtClean="0"/>
              <a:t>These </a:t>
            </a:r>
            <a:r>
              <a:rPr lang="en-US" dirty="0"/>
              <a:t>models were pre-trained on the </a:t>
            </a:r>
            <a:r>
              <a:rPr lang="en-US" dirty="0" err="1"/>
              <a:t>Imagenet</a:t>
            </a:r>
            <a:r>
              <a:rPr lang="en-US" dirty="0"/>
              <a:t> </a:t>
            </a:r>
            <a:r>
              <a:rPr lang="en-US" dirty="0" smtClean="0"/>
              <a:t>dataset.</a:t>
            </a:r>
            <a:endParaRPr lang="en-US" dirty="0"/>
          </a:p>
        </p:txBody>
      </p:sp>
      <p:sp>
        <p:nvSpPr>
          <p:cNvPr id="8" name="Content Placeholder 6"/>
          <p:cNvSpPr txBox="1">
            <a:spLocks/>
          </p:cNvSpPr>
          <p:nvPr/>
        </p:nvSpPr>
        <p:spPr>
          <a:xfrm>
            <a:off x="429127" y="3119873"/>
            <a:ext cx="11385884" cy="33613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70000"/>
              </a:lnSpc>
              <a:buNone/>
            </a:pPr>
            <a:r>
              <a:rPr lang="en-US" sz="2600" b="1" i="1" u="sng" dirty="0" err="1">
                <a:solidFill>
                  <a:schemeClr val="accent1">
                    <a:lumMod val="50000"/>
                  </a:schemeClr>
                </a:solidFill>
              </a:rPr>
              <a:t>Fall+Mask</a:t>
            </a:r>
            <a:r>
              <a:rPr lang="en-US" sz="2600" b="1" i="1" u="sng" dirty="0">
                <a:solidFill>
                  <a:schemeClr val="accent1">
                    <a:lumMod val="50000"/>
                  </a:schemeClr>
                </a:solidFill>
              </a:rPr>
              <a:t> Prediction</a:t>
            </a:r>
          </a:p>
          <a:p>
            <a:r>
              <a:rPr lang="en-US" sz="2600" dirty="0" smtClean="0"/>
              <a:t>Used deep mask networks to predict the trajectory of falling blocks at multiple future times (0s,1s,2s,4s) based on an input image.</a:t>
            </a:r>
          </a:p>
          <a:p>
            <a:r>
              <a:rPr lang="en-US" sz="2600" dirty="0" smtClean="0"/>
              <a:t>Each </a:t>
            </a:r>
            <a:r>
              <a:rPr lang="en-US" sz="2600" dirty="0"/>
              <a:t>mask pixel </a:t>
            </a:r>
            <a:r>
              <a:rPr lang="en-US" sz="2600" dirty="0" smtClean="0"/>
              <a:t>is a </a:t>
            </a:r>
            <a:r>
              <a:rPr lang="en-US" sz="2600" dirty="0"/>
              <a:t>multi-class </a:t>
            </a:r>
            <a:r>
              <a:rPr lang="en-US" sz="2600" dirty="0" smtClean="0"/>
              <a:t>classification. </a:t>
            </a:r>
            <a:r>
              <a:rPr lang="en-US" sz="2400" dirty="0" err="1" smtClean="0"/>
              <a:t>DeepMask</a:t>
            </a:r>
            <a:r>
              <a:rPr lang="en-US" sz="2400" dirty="0" smtClean="0"/>
              <a:t> </a:t>
            </a:r>
            <a:r>
              <a:rPr lang="en-US" sz="2400" dirty="0"/>
              <a:t>- is an existing mask prediction network trained for instance segmentation. </a:t>
            </a:r>
            <a:r>
              <a:rPr lang="en-US" sz="2400" b="1" i="1" dirty="0"/>
              <a:t>The binary mask head with a multi-class </a:t>
            </a:r>
            <a:r>
              <a:rPr lang="en-US" sz="2400" b="1" i="1" dirty="0" err="1"/>
              <a:t>SoftMax,</a:t>
            </a:r>
            <a:r>
              <a:rPr lang="en-US" sz="2400" dirty="0" err="1"/>
              <a:t>and</a:t>
            </a:r>
            <a:r>
              <a:rPr lang="en-US" sz="2400" dirty="0"/>
              <a:t> replicated this time for mask prediction at multiple points in time (0s,1s,2s,4s). </a:t>
            </a:r>
            <a:endParaRPr lang="en-US" sz="2400" dirty="0" smtClean="0"/>
          </a:p>
          <a:p>
            <a:r>
              <a:rPr lang="en-US" sz="2400" dirty="0" smtClean="0"/>
              <a:t>FB team developed their own </a:t>
            </a:r>
            <a:r>
              <a:rPr lang="en-US" sz="2400" dirty="0" err="1" smtClean="0"/>
              <a:t>PhysNet</a:t>
            </a:r>
            <a:r>
              <a:rPr lang="en-US" sz="2400" dirty="0" smtClean="0"/>
              <a:t> for predicting trajectory and its results compared to </a:t>
            </a:r>
            <a:r>
              <a:rPr lang="en-US" sz="2400" dirty="0" err="1" smtClean="0"/>
              <a:t>DeepMask</a:t>
            </a:r>
            <a:endParaRPr lang="en-US" sz="2400" dirty="0"/>
          </a:p>
          <a:p>
            <a:endParaRPr lang="en-US" sz="2600" dirty="0"/>
          </a:p>
        </p:txBody>
      </p:sp>
    </p:spTree>
    <p:extLst>
      <p:ext uri="{BB962C8B-B14F-4D97-AF65-F5344CB8AC3E}">
        <p14:creationId xmlns:p14="http://schemas.microsoft.com/office/powerpoint/2010/main" val="32591264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PhysNet</a:t>
            </a:r>
            <a:r>
              <a:rPr lang="en-US" b="1" dirty="0" smtClean="0"/>
              <a:t> network- developed by FB AI Team</a:t>
            </a:r>
            <a:endParaRPr lang="en-US" b="1" dirty="0"/>
          </a:p>
        </p:txBody>
      </p:sp>
      <p:sp>
        <p:nvSpPr>
          <p:cNvPr id="3" name="Content Placeholder 2"/>
          <p:cNvSpPr>
            <a:spLocks noGrp="1"/>
          </p:cNvSpPr>
          <p:nvPr>
            <p:ph idx="1"/>
          </p:nvPr>
        </p:nvSpPr>
        <p:spPr/>
        <p:txBody>
          <a:bodyPr/>
          <a:lstStyle/>
          <a:p>
            <a:pPr marL="0" indent="0">
              <a:buNone/>
            </a:pPr>
            <a:r>
              <a:rPr lang="en-US" dirty="0" smtClean="0"/>
              <a:t>It take </a:t>
            </a:r>
            <a:r>
              <a:rPr lang="en-US" dirty="0"/>
              <a:t>the 7 </a:t>
            </a:r>
            <a:r>
              <a:rPr lang="en-US" dirty="0" smtClean="0"/>
              <a:t>X </a:t>
            </a:r>
            <a:r>
              <a:rPr lang="en-US" dirty="0"/>
              <a:t>7 outputs from ResNet-34, and </a:t>
            </a:r>
            <a:r>
              <a:rPr lang="en-US" dirty="0" smtClean="0"/>
              <a:t>performs alternating </a:t>
            </a:r>
            <a:r>
              <a:rPr lang="en-US" dirty="0" err="1"/>
              <a:t>upsampling</a:t>
            </a:r>
            <a:r>
              <a:rPr lang="en-US" dirty="0"/>
              <a:t> and convolution to arrive </a:t>
            </a:r>
            <a:r>
              <a:rPr lang="en-US" dirty="0" smtClean="0"/>
              <a:t>at 56 X 56 masks.</a:t>
            </a:r>
            <a:endParaRPr lang="en-US" dirty="0"/>
          </a:p>
        </p:txBody>
      </p:sp>
      <p:pic>
        <p:nvPicPr>
          <p:cNvPr id="5" name="Picture 4"/>
          <p:cNvPicPr>
            <a:picLocks noChangeAspect="1"/>
          </p:cNvPicPr>
          <p:nvPr/>
        </p:nvPicPr>
        <p:blipFill>
          <a:blip r:embed="rId2"/>
          <a:stretch>
            <a:fillRect/>
          </a:stretch>
        </p:blipFill>
        <p:spPr>
          <a:xfrm>
            <a:off x="1191867" y="3399069"/>
            <a:ext cx="9808265" cy="2952588"/>
          </a:xfrm>
          <a:prstGeom prst="rect">
            <a:avLst/>
          </a:prstGeom>
        </p:spPr>
      </p:pic>
    </p:spTree>
    <p:extLst>
      <p:ext uri="{BB962C8B-B14F-4D97-AF65-F5344CB8AC3E}">
        <p14:creationId xmlns:p14="http://schemas.microsoft.com/office/powerpoint/2010/main" val="30548175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1132</TotalTime>
  <Words>1937</Words>
  <Application>Microsoft Office PowerPoint</Application>
  <PresentationFormat>Widescreen</PresentationFormat>
  <Paragraphs>182</Paragraphs>
  <Slides>21</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NimbusRomNo9L-Regu</vt:lpstr>
      <vt:lpstr>Wingdings</vt:lpstr>
      <vt:lpstr>Office Theme</vt:lpstr>
      <vt:lpstr>         Paper Presentation - Learning Physical Intuition of Block Towers by Example </vt:lpstr>
      <vt:lpstr>Look at the PICTURE and answer by your INTUITION</vt:lpstr>
      <vt:lpstr>Objective:</vt:lpstr>
      <vt:lpstr>Approach:</vt:lpstr>
      <vt:lpstr>Introducing UETorch</vt:lpstr>
      <vt:lpstr>Dataset setup</vt:lpstr>
      <vt:lpstr>PowerPoint Presentation</vt:lpstr>
      <vt:lpstr>Model Architectures</vt:lpstr>
      <vt:lpstr>PhysNet network- developed by FB AI Team</vt:lpstr>
      <vt:lpstr>Experiment</vt:lpstr>
      <vt:lpstr>Evaluation</vt:lpstr>
      <vt:lpstr>Results between Models</vt:lpstr>
      <vt:lpstr>Model(PhysNet) vs. 10 Human Subjects Performance </vt:lpstr>
      <vt:lpstr>My Project</vt:lpstr>
      <vt:lpstr>Project Implementation</vt:lpstr>
      <vt:lpstr>Methodology:</vt:lpstr>
      <vt:lpstr>Convolutional Neural Network (CNN):</vt:lpstr>
      <vt:lpstr>Accuracy of CNN:</vt:lpstr>
      <vt:lpstr>Result Comparison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Physical Intuition of Block Towers by Example</dc:title>
  <dc:creator>samadmin</dc:creator>
  <cp:lastModifiedBy>samadmin</cp:lastModifiedBy>
  <cp:revision>103</cp:revision>
  <dcterms:created xsi:type="dcterms:W3CDTF">2018-02-27T19:57:36Z</dcterms:created>
  <dcterms:modified xsi:type="dcterms:W3CDTF">2018-04-25T22:18:23Z</dcterms:modified>
</cp:coreProperties>
</file>