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3604D-09E5-4C93-9CA3-9C0B15D70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3A0C-527B-472A-9282-DA666F8E754E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KNOW</a:t>
          </a:r>
          <a:endParaRPr lang="en-US"/>
        </a:p>
      </dgm:t>
    </dgm:pt>
    <dgm:pt modelId="{ACE4466D-B334-40FC-9990-DC3A0503C686}" type="parTrans" cxnId="{4EBCD496-B872-405B-96E2-9E889A544679}">
      <dgm:prSet/>
      <dgm:spPr/>
      <dgm:t>
        <a:bodyPr/>
        <a:lstStyle/>
        <a:p>
          <a:endParaRPr lang="en-US"/>
        </a:p>
      </dgm:t>
    </dgm:pt>
    <dgm:pt modelId="{F9F03641-77F5-4C16-B5B0-95B0F707A950}" type="sibTrans" cxnId="{4EBCD496-B872-405B-96E2-9E889A544679}">
      <dgm:prSet/>
      <dgm:spPr/>
      <dgm:t>
        <a:bodyPr/>
        <a:lstStyle/>
        <a:p>
          <a:endParaRPr lang="en-US"/>
        </a:p>
      </dgm:t>
    </dgm:pt>
    <dgm:pt modelId="{C399D7D9-9C03-48CB-9231-222F814BF190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HAVE</a:t>
          </a:r>
          <a:endParaRPr lang="en-US"/>
        </a:p>
      </dgm:t>
    </dgm:pt>
    <dgm:pt modelId="{ED57D70E-5EF8-4455-8F9E-D5D4DE602481}" type="parTrans" cxnId="{9B4A3473-A50A-4B15-B936-9ECE60C2E97D}">
      <dgm:prSet/>
      <dgm:spPr/>
      <dgm:t>
        <a:bodyPr/>
        <a:lstStyle/>
        <a:p>
          <a:endParaRPr lang="en-US"/>
        </a:p>
      </dgm:t>
    </dgm:pt>
    <dgm:pt modelId="{62505AB3-A024-47FE-BECA-A87A8FDBB35F}" type="sibTrans" cxnId="{9B4A3473-A50A-4B15-B936-9ECE60C2E97D}">
      <dgm:prSet/>
      <dgm:spPr/>
      <dgm:t>
        <a:bodyPr/>
        <a:lstStyle/>
        <a:p>
          <a:endParaRPr lang="en-US"/>
        </a:p>
      </dgm:t>
    </dgm:pt>
    <dgm:pt modelId="{C5BB41FA-AF7A-479C-AEEA-A0721C644AF4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ARE</a:t>
          </a:r>
          <a:endParaRPr lang="en-US"/>
        </a:p>
      </dgm:t>
    </dgm:pt>
    <dgm:pt modelId="{6EB13F59-A01B-4980-9662-822000AD47D6}" type="parTrans" cxnId="{652DD148-C1C1-4AB1-BD2A-18F5DEAFF4AB}">
      <dgm:prSet/>
      <dgm:spPr/>
      <dgm:t>
        <a:bodyPr/>
        <a:lstStyle/>
        <a:p>
          <a:endParaRPr lang="en-US"/>
        </a:p>
      </dgm:t>
    </dgm:pt>
    <dgm:pt modelId="{7B7C588C-0623-4F55-8EF9-AE1938348AEB}" type="sibTrans" cxnId="{652DD148-C1C1-4AB1-BD2A-18F5DEAFF4AB}">
      <dgm:prSet/>
      <dgm:spPr/>
      <dgm:t>
        <a:bodyPr/>
        <a:lstStyle/>
        <a:p>
          <a:endParaRPr lang="en-US"/>
        </a:p>
      </dgm:t>
    </dgm:pt>
    <dgm:pt modelId="{4605FE2A-F732-4B13-A1DC-4558F8BCEA27}" type="pres">
      <dgm:prSet presAssocID="{8813604D-09E5-4C93-9CA3-9C0B15D7092F}" presName="linear" presStyleCnt="0">
        <dgm:presLayoutVars>
          <dgm:animLvl val="lvl"/>
          <dgm:resizeHandles val="exact"/>
        </dgm:presLayoutVars>
      </dgm:prSet>
      <dgm:spPr/>
    </dgm:pt>
    <dgm:pt modelId="{26B866FD-9C1A-4451-943C-1A47A8DAB648}" type="pres">
      <dgm:prSet presAssocID="{F3713A0C-527B-472A-9282-DA666F8E7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740236-9986-410A-A21C-6B07C19A29A0}" type="pres">
      <dgm:prSet presAssocID="{F9F03641-77F5-4C16-B5B0-95B0F707A950}" presName="spacer" presStyleCnt="0"/>
      <dgm:spPr/>
    </dgm:pt>
    <dgm:pt modelId="{D3F873A3-EEBF-4FF3-B3F5-827D5F29F9C9}" type="pres">
      <dgm:prSet presAssocID="{C399D7D9-9C03-48CB-9231-222F814BF1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E8BB6A-BEE3-469F-A4AB-49B836421932}" type="pres">
      <dgm:prSet presAssocID="{62505AB3-A024-47FE-BECA-A87A8FDBB35F}" presName="spacer" presStyleCnt="0"/>
      <dgm:spPr/>
    </dgm:pt>
    <dgm:pt modelId="{E4FB7F39-A6C3-4D35-B353-27EA53DD7C13}" type="pres">
      <dgm:prSet presAssocID="{C5BB41FA-AF7A-479C-AEEA-A0721C644A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9752E-010E-4AA5-A72B-99E85F3CC683}" type="presOf" srcId="{8813604D-09E5-4C93-9CA3-9C0B15D7092F}" destId="{4605FE2A-F732-4B13-A1DC-4558F8BCEA27}" srcOrd="0" destOrd="0" presId="urn:microsoft.com/office/officeart/2005/8/layout/vList2"/>
    <dgm:cxn modelId="{652DD148-C1C1-4AB1-BD2A-18F5DEAFF4AB}" srcId="{8813604D-09E5-4C93-9CA3-9C0B15D7092F}" destId="{C5BB41FA-AF7A-479C-AEEA-A0721C644AF4}" srcOrd="2" destOrd="0" parTransId="{6EB13F59-A01B-4980-9662-822000AD47D6}" sibTransId="{7B7C588C-0623-4F55-8EF9-AE1938348AEB}"/>
    <dgm:cxn modelId="{42CB004E-7763-4244-8BB2-6C394BDF4799}" type="presOf" srcId="{C399D7D9-9C03-48CB-9231-222F814BF190}" destId="{D3F873A3-EEBF-4FF3-B3F5-827D5F29F9C9}" srcOrd="0" destOrd="0" presId="urn:microsoft.com/office/officeart/2005/8/layout/vList2"/>
    <dgm:cxn modelId="{9B4A3473-A50A-4B15-B936-9ECE60C2E97D}" srcId="{8813604D-09E5-4C93-9CA3-9C0B15D7092F}" destId="{C399D7D9-9C03-48CB-9231-222F814BF190}" srcOrd="1" destOrd="0" parTransId="{ED57D70E-5EF8-4455-8F9E-D5D4DE602481}" sibTransId="{62505AB3-A024-47FE-BECA-A87A8FDBB35F}"/>
    <dgm:cxn modelId="{4EBCD496-B872-405B-96E2-9E889A544679}" srcId="{8813604D-09E5-4C93-9CA3-9C0B15D7092F}" destId="{F3713A0C-527B-472A-9282-DA666F8E754E}" srcOrd="0" destOrd="0" parTransId="{ACE4466D-B334-40FC-9990-DC3A0503C686}" sibTransId="{F9F03641-77F5-4C16-B5B0-95B0F707A950}"/>
    <dgm:cxn modelId="{9E4EE4B9-81BF-4248-B291-AE1B4509218F}" type="presOf" srcId="{F3713A0C-527B-472A-9282-DA666F8E754E}" destId="{26B866FD-9C1A-4451-943C-1A47A8DAB648}" srcOrd="0" destOrd="0" presId="urn:microsoft.com/office/officeart/2005/8/layout/vList2"/>
    <dgm:cxn modelId="{E9A126ED-2D0E-4D3E-B938-217E52D002AA}" type="presOf" srcId="{C5BB41FA-AF7A-479C-AEEA-A0721C644AF4}" destId="{E4FB7F39-A6C3-4D35-B353-27EA53DD7C13}" srcOrd="0" destOrd="0" presId="urn:microsoft.com/office/officeart/2005/8/layout/vList2"/>
    <dgm:cxn modelId="{E27D6342-192E-4CBB-ADF3-7393A51DE542}" type="presParOf" srcId="{4605FE2A-F732-4B13-A1DC-4558F8BCEA27}" destId="{26B866FD-9C1A-4451-943C-1A47A8DAB648}" srcOrd="0" destOrd="0" presId="urn:microsoft.com/office/officeart/2005/8/layout/vList2"/>
    <dgm:cxn modelId="{C5083B57-475F-429A-81E5-FD11C449E02F}" type="presParOf" srcId="{4605FE2A-F732-4B13-A1DC-4558F8BCEA27}" destId="{8C740236-9986-410A-A21C-6B07C19A29A0}" srcOrd="1" destOrd="0" presId="urn:microsoft.com/office/officeart/2005/8/layout/vList2"/>
    <dgm:cxn modelId="{4AEE9DE3-6793-473E-8F61-71B061CF292C}" type="presParOf" srcId="{4605FE2A-F732-4B13-A1DC-4558F8BCEA27}" destId="{D3F873A3-EEBF-4FF3-B3F5-827D5F29F9C9}" srcOrd="2" destOrd="0" presId="urn:microsoft.com/office/officeart/2005/8/layout/vList2"/>
    <dgm:cxn modelId="{3A1EC33D-EB53-403D-8AE6-38952BC06970}" type="presParOf" srcId="{4605FE2A-F732-4B13-A1DC-4558F8BCEA27}" destId="{23E8BB6A-BEE3-469F-A4AB-49B836421932}" srcOrd="3" destOrd="0" presId="urn:microsoft.com/office/officeart/2005/8/layout/vList2"/>
    <dgm:cxn modelId="{142F25A3-E20B-42E5-9E44-64B872C59E91}" type="presParOf" srcId="{4605FE2A-F732-4B13-A1DC-4558F8BCEA27}" destId="{E4FB7F39-A6C3-4D35-B353-27EA53DD7C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80B7-14B4-4C28-B6AA-55DDCF3791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90828A-0AA3-4354-805E-8B3B82C3A892}">
      <dgm:prSet/>
      <dgm:spPr/>
      <dgm:t>
        <a:bodyPr/>
        <a:lstStyle/>
        <a:p>
          <a:r>
            <a:rPr lang="en-US"/>
            <a:t>Security Assumptions</a:t>
          </a:r>
        </a:p>
      </dgm:t>
    </dgm:pt>
    <dgm:pt modelId="{62EC12B9-1BAC-4362-B82B-4633DBEEABAE}" type="parTrans" cxnId="{4FE4E04C-0F04-4AF0-97D0-68E0ED6FCF4B}">
      <dgm:prSet/>
      <dgm:spPr/>
      <dgm:t>
        <a:bodyPr/>
        <a:lstStyle/>
        <a:p>
          <a:endParaRPr lang="en-US"/>
        </a:p>
      </dgm:t>
    </dgm:pt>
    <dgm:pt modelId="{D413D553-61CB-445D-8376-28AE214F53A5}" type="sibTrans" cxnId="{4FE4E04C-0F04-4AF0-97D0-68E0ED6FCF4B}">
      <dgm:prSet/>
      <dgm:spPr/>
      <dgm:t>
        <a:bodyPr/>
        <a:lstStyle/>
        <a:p>
          <a:endParaRPr lang="en-US"/>
        </a:p>
      </dgm:t>
    </dgm:pt>
    <dgm:pt modelId="{558AB087-929C-46FF-95B7-06CA3F2912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“characteristic” is effectively unique</a:t>
          </a:r>
        </a:p>
      </dgm:t>
    </dgm:pt>
    <dgm:pt modelId="{5E54C5BA-C37E-42D2-8C7F-33BE3566A33C}" type="parTrans" cxnId="{613E4685-6B5F-409D-976D-77CBB4EAC84D}">
      <dgm:prSet/>
      <dgm:spPr/>
      <dgm:t>
        <a:bodyPr/>
        <a:lstStyle/>
        <a:p>
          <a:endParaRPr lang="en-US"/>
        </a:p>
      </dgm:t>
    </dgm:pt>
    <dgm:pt modelId="{C9D188A2-672D-4942-A15B-0C6DEBBA4D16}" type="sibTrans" cxnId="{613E4685-6B5F-409D-976D-77CBB4EAC84D}">
      <dgm:prSet/>
      <dgm:spPr/>
      <dgm:t>
        <a:bodyPr/>
        <a:lstStyle/>
        <a:p>
          <a:endParaRPr lang="en-US"/>
        </a:p>
      </dgm:t>
    </dgm:pt>
    <dgm:pt modelId="{4A063F17-6717-4F27-8723-0D7EACAD39B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Can effectively measure, record, or detect the characteristic</a:t>
          </a:r>
        </a:p>
      </dgm:t>
    </dgm:pt>
    <dgm:pt modelId="{0BB6DBCC-F460-423C-8274-C954D3C20575}" type="parTrans" cxnId="{C654F810-2B74-4EFD-BC70-FA0A6B5FA749}">
      <dgm:prSet/>
      <dgm:spPr/>
      <dgm:t>
        <a:bodyPr/>
        <a:lstStyle/>
        <a:p>
          <a:endParaRPr lang="en-US"/>
        </a:p>
      </dgm:t>
    </dgm:pt>
    <dgm:pt modelId="{F6316D70-67DD-419A-9A6B-EEAB87DFE795}" type="sibTrans" cxnId="{C654F810-2B74-4EFD-BC70-FA0A6B5FA749}">
      <dgm:prSet/>
      <dgm:spPr/>
      <dgm:t>
        <a:bodyPr/>
        <a:lstStyle/>
        <a:p>
          <a:endParaRPr lang="en-US"/>
        </a:p>
      </dgm:t>
    </dgm:pt>
    <dgm:pt modelId="{7577F9E5-B054-4768-AA38-C9ABC256F9D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cannot be forged, replicated, or otherwise “lost”</a:t>
          </a:r>
        </a:p>
      </dgm:t>
    </dgm:pt>
    <dgm:pt modelId="{AEF7534F-D24F-4229-AB7E-4324EE89BD84}" type="parTrans" cxnId="{BDDF1C3D-906D-4CE2-A093-65840A6D7B83}">
      <dgm:prSet/>
      <dgm:spPr/>
      <dgm:t>
        <a:bodyPr/>
        <a:lstStyle/>
        <a:p>
          <a:endParaRPr lang="en-US"/>
        </a:p>
      </dgm:t>
    </dgm:pt>
    <dgm:pt modelId="{00CB6D58-9546-47E3-8C51-9AFABC036D13}" type="sibTrans" cxnId="{BDDF1C3D-906D-4CE2-A093-65840A6D7B83}">
      <dgm:prSet/>
      <dgm:spPr/>
      <dgm:t>
        <a:bodyPr/>
        <a:lstStyle/>
        <a:p>
          <a:endParaRPr lang="en-US"/>
        </a:p>
      </dgm:t>
    </dgm:pt>
    <dgm:pt modelId="{6B227FDD-89B8-4DC5-A1A4-70CE38037D4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not change (too much) over time</a:t>
          </a:r>
        </a:p>
      </dgm:t>
    </dgm:pt>
    <dgm:pt modelId="{35520B72-ACEB-47EB-A5AE-ADC3BA8A048F}" type="parTrans" cxnId="{87024AEF-3680-41AB-8614-B3838C02333B}">
      <dgm:prSet/>
      <dgm:spPr/>
      <dgm:t>
        <a:bodyPr/>
        <a:lstStyle/>
        <a:p>
          <a:endParaRPr lang="en-US"/>
        </a:p>
      </dgm:t>
    </dgm:pt>
    <dgm:pt modelId="{2706B6B1-1141-4D6B-A76E-C7927FF37942}" type="sibTrans" cxnId="{87024AEF-3680-41AB-8614-B3838C02333B}">
      <dgm:prSet/>
      <dgm:spPr/>
      <dgm:t>
        <a:bodyPr/>
        <a:lstStyle/>
        <a:p>
          <a:endParaRPr lang="en-US"/>
        </a:p>
      </dgm:t>
    </dgm:pt>
    <dgm:pt modelId="{2BC87323-7560-470E-B092-48580609C3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never need to be revoked</a:t>
          </a:r>
        </a:p>
      </dgm:t>
    </dgm:pt>
    <dgm:pt modelId="{A6A91579-2096-4050-BFB8-7AF5D483F617}" type="parTrans" cxnId="{F69BEF48-79F7-4AF7-A177-2F95CADEC099}">
      <dgm:prSet/>
      <dgm:spPr/>
      <dgm:t>
        <a:bodyPr/>
        <a:lstStyle/>
        <a:p>
          <a:endParaRPr lang="en-US"/>
        </a:p>
      </dgm:t>
    </dgm:pt>
    <dgm:pt modelId="{B8957920-5B16-4389-B522-687CB7CE8B45}" type="sibTrans" cxnId="{F69BEF48-79F7-4AF7-A177-2F95CADEC099}">
      <dgm:prSet/>
      <dgm:spPr/>
      <dgm:t>
        <a:bodyPr/>
        <a:lstStyle/>
        <a:p>
          <a:endParaRPr lang="en-US"/>
        </a:p>
      </dgm:t>
    </dgm:pt>
    <dgm:pt modelId="{8B9A7AF8-5980-42D8-BAC5-B267C26198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1" dirty="0"/>
            <a:t>The Authentication Protocol is Secure!</a:t>
          </a:r>
          <a:endParaRPr lang="en-US" dirty="0"/>
        </a:p>
      </dgm:t>
    </dgm:pt>
    <dgm:pt modelId="{933BE020-9F1B-4137-8855-20AD0D800E3D}" type="parTrans" cxnId="{1EE1D60B-07D2-470C-B676-E4DD08341045}">
      <dgm:prSet/>
      <dgm:spPr/>
      <dgm:t>
        <a:bodyPr/>
        <a:lstStyle/>
        <a:p>
          <a:endParaRPr lang="en-US"/>
        </a:p>
      </dgm:t>
    </dgm:pt>
    <dgm:pt modelId="{957B1714-1AA5-493C-BF92-A25C7BE826E1}" type="sibTrans" cxnId="{1EE1D60B-07D2-470C-B676-E4DD08341045}">
      <dgm:prSet/>
      <dgm:spPr/>
      <dgm:t>
        <a:bodyPr/>
        <a:lstStyle/>
        <a:p>
          <a:endParaRPr lang="en-US"/>
        </a:p>
      </dgm:t>
    </dgm:pt>
    <dgm:pt modelId="{AC460948-3433-4318-B739-5F9D78C3FE26}" type="pres">
      <dgm:prSet presAssocID="{AE8280B7-14B4-4C28-B6AA-55DDCF3791B3}" presName="linear" presStyleCnt="0">
        <dgm:presLayoutVars>
          <dgm:animLvl val="lvl"/>
          <dgm:resizeHandles val="exact"/>
        </dgm:presLayoutVars>
      </dgm:prSet>
      <dgm:spPr/>
    </dgm:pt>
    <dgm:pt modelId="{B0BF0A88-95D1-48F9-8C17-069E980D3C2D}" type="pres">
      <dgm:prSet presAssocID="{DF90828A-0AA3-4354-805E-8B3B82C3A8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B2CFE-EF41-4216-8E40-83F48B9C88EE}" type="pres">
      <dgm:prSet presAssocID="{DF90828A-0AA3-4354-805E-8B3B82C3A8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E1D60B-07D2-470C-B676-E4DD08341045}" srcId="{DF90828A-0AA3-4354-805E-8B3B82C3A892}" destId="{8B9A7AF8-5980-42D8-BAC5-B267C2619866}" srcOrd="5" destOrd="0" parTransId="{933BE020-9F1B-4137-8855-20AD0D800E3D}" sibTransId="{957B1714-1AA5-493C-BF92-A25C7BE826E1}"/>
    <dgm:cxn modelId="{C654F810-2B74-4EFD-BC70-FA0A6B5FA749}" srcId="{DF90828A-0AA3-4354-805E-8B3B82C3A892}" destId="{4A063F17-6717-4F27-8723-0D7EACAD39BA}" srcOrd="1" destOrd="0" parTransId="{0BB6DBCC-F460-423C-8274-C954D3C20575}" sibTransId="{F6316D70-67DD-419A-9A6B-EEAB87DFE795}"/>
    <dgm:cxn modelId="{2E347C1C-AB16-455B-8B25-8103D169A1FE}" type="presOf" srcId="{DF90828A-0AA3-4354-805E-8B3B82C3A892}" destId="{B0BF0A88-95D1-48F9-8C17-069E980D3C2D}" srcOrd="0" destOrd="0" presId="urn:microsoft.com/office/officeart/2005/8/layout/vList2"/>
    <dgm:cxn modelId="{BDDF1C3D-906D-4CE2-A093-65840A6D7B83}" srcId="{DF90828A-0AA3-4354-805E-8B3B82C3A892}" destId="{7577F9E5-B054-4768-AA38-C9ABC256F9D8}" srcOrd="2" destOrd="0" parTransId="{AEF7534F-D24F-4229-AB7E-4324EE89BD84}" sibTransId="{00CB6D58-9546-47E3-8C51-9AFABC036D13}"/>
    <dgm:cxn modelId="{F69BEF48-79F7-4AF7-A177-2F95CADEC099}" srcId="{DF90828A-0AA3-4354-805E-8B3B82C3A892}" destId="{2BC87323-7560-470E-B092-48580609C32F}" srcOrd="4" destOrd="0" parTransId="{A6A91579-2096-4050-BFB8-7AF5D483F617}" sibTransId="{B8957920-5B16-4389-B522-687CB7CE8B45}"/>
    <dgm:cxn modelId="{4FE4E04C-0F04-4AF0-97D0-68E0ED6FCF4B}" srcId="{AE8280B7-14B4-4C28-B6AA-55DDCF3791B3}" destId="{DF90828A-0AA3-4354-805E-8B3B82C3A892}" srcOrd="0" destOrd="0" parTransId="{62EC12B9-1BAC-4362-B82B-4633DBEEABAE}" sibTransId="{D413D553-61CB-445D-8376-28AE214F53A5}"/>
    <dgm:cxn modelId="{4315E855-26AC-4CDC-A12F-B36216B87264}" type="presOf" srcId="{8B9A7AF8-5980-42D8-BAC5-B267C2619866}" destId="{8CBB2CFE-EF41-4216-8E40-83F48B9C88EE}" srcOrd="0" destOrd="5" presId="urn:microsoft.com/office/officeart/2005/8/layout/vList2"/>
    <dgm:cxn modelId="{F0BC0E7B-7B46-4740-9FDA-1B9F1E5435AF}" type="presOf" srcId="{6B227FDD-89B8-4DC5-A1A4-70CE38037D45}" destId="{8CBB2CFE-EF41-4216-8E40-83F48B9C88EE}" srcOrd="0" destOrd="3" presId="urn:microsoft.com/office/officeart/2005/8/layout/vList2"/>
    <dgm:cxn modelId="{613E4685-6B5F-409D-976D-77CBB4EAC84D}" srcId="{DF90828A-0AA3-4354-805E-8B3B82C3A892}" destId="{558AB087-929C-46FF-95B7-06CA3F2912A4}" srcOrd="0" destOrd="0" parTransId="{5E54C5BA-C37E-42D2-8C7F-33BE3566A33C}" sibTransId="{C9D188A2-672D-4942-A15B-0C6DEBBA4D16}"/>
    <dgm:cxn modelId="{4DC9158E-5C8C-44E5-A066-E235BE6C355B}" type="presOf" srcId="{4A063F17-6717-4F27-8723-0D7EACAD39BA}" destId="{8CBB2CFE-EF41-4216-8E40-83F48B9C88EE}" srcOrd="0" destOrd="1" presId="urn:microsoft.com/office/officeart/2005/8/layout/vList2"/>
    <dgm:cxn modelId="{77099BA0-ABD3-4E18-91DF-33C2E0549870}" type="presOf" srcId="{558AB087-929C-46FF-95B7-06CA3F2912A4}" destId="{8CBB2CFE-EF41-4216-8E40-83F48B9C88EE}" srcOrd="0" destOrd="0" presId="urn:microsoft.com/office/officeart/2005/8/layout/vList2"/>
    <dgm:cxn modelId="{DA84E5AE-ACD8-433D-AB0D-5F8CA3CFBB4E}" type="presOf" srcId="{AE8280B7-14B4-4C28-B6AA-55DDCF3791B3}" destId="{AC460948-3433-4318-B739-5F9D78C3FE26}" srcOrd="0" destOrd="0" presId="urn:microsoft.com/office/officeart/2005/8/layout/vList2"/>
    <dgm:cxn modelId="{132727B3-54EF-4122-A3EC-582786B04B2D}" type="presOf" srcId="{2BC87323-7560-470E-B092-48580609C32F}" destId="{8CBB2CFE-EF41-4216-8E40-83F48B9C88EE}" srcOrd="0" destOrd="4" presId="urn:microsoft.com/office/officeart/2005/8/layout/vList2"/>
    <dgm:cxn modelId="{87024AEF-3680-41AB-8614-B3838C02333B}" srcId="{DF90828A-0AA3-4354-805E-8B3B82C3A892}" destId="{6B227FDD-89B8-4DC5-A1A4-70CE38037D45}" srcOrd="3" destOrd="0" parTransId="{35520B72-ACEB-47EB-A5AE-ADC3BA8A048F}" sibTransId="{2706B6B1-1141-4D6B-A76E-C7927FF37942}"/>
    <dgm:cxn modelId="{332C0BF1-40B2-403C-A370-E2F1C828FA88}" type="presOf" srcId="{7577F9E5-B054-4768-AA38-C9ABC256F9D8}" destId="{8CBB2CFE-EF41-4216-8E40-83F48B9C88EE}" srcOrd="0" destOrd="2" presId="urn:microsoft.com/office/officeart/2005/8/layout/vList2"/>
    <dgm:cxn modelId="{6BA1B690-4378-4C06-8BB9-BE276442F976}" type="presParOf" srcId="{AC460948-3433-4318-B739-5F9D78C3FE26}" destId="{B0BF0A88-95D1-48F9-8C17-069E980D3C2D}" srcOrd="0" destOrd="0" presId="urn:microsoft.com/office/officeart/2005/8/layout/vList2"/>
    <dgm:cxn modelId="{EB1162DB-3DD0-4B8C-A030-E3FAE7EA4886}" type="presParOf" srcId="{AC460948-3433-4318-B739-5F9D78C3FE26}" destId="{8CBB2CFE-EF41-4216-8E40-83F48B9C88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57025C-0E2C-4DB6-9818-F187B0673E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560424-99AC-4066-985B-FC1689879811}">
      <dgm:prSet/>
      <dgm:spPr/>
      <dgm:t>
        <a:bodyPr/>
        <a:lstStyle/>
        <a:p>
          <a:r>
            <a:rPr lang="en-US" dirty="0"/>
            <a:t>False Negative – Do not authorize party with valid characteristic</a:t>
          </a:r>
        </a:p>
      </dgm:t>
    </dgm:pt>
    <dgm:pt modelId="{87E3F6F1-52EF-421C-91A5-C21BACB3F977}" type="parTrans" cxnId="{ACCF61DC-F361-4C98-A83E-0691ACE00CFD}">
      <dgm:prSet/>
      <dgm:spPr/>
      <dgm:t>
        <a:bodyPr/>
        <a:lstStyle/>
        <a:p>
          <a:endParaRPr lang="en-US"/>
        </a:p>
      </dgm:t>
    </dgm:pt>
    <dgm:pt modelId="{431CC5EE-CAF3-42A3-B31D-53F7EE64765D}" type="sibTrans" cxnId="{ACCF61DC-F361-4C98-A83E-0691ACE00CFD}">
      <dgm:prSet/>
      <dgm:spPr/>
      <dgm:t>
        <a:bodyPr/>
        <a:lstStyle/>
        <a:p>
          <a:endParaRPr lang="en-US"/>
        </a:p>
      </dgm:t>
    </dgm:pt>
    <dgm:pt modelId="{D1122DD6-C286-4E5F-8C5E-D65A9880BC0B}">
      <dgm:prSet/>
      <dgm:spPr/>
      <dgm:t>
        <a:bodyPr/>
        <a:lstStyle/>
        <a:p>
          <a:r>
            <a:rPr lang="en-US" dirty="0"/>
            <a:t>False Positive – Authorize party with invalid characteristic</a:t>
          </a:r>
        </a:p>
      </dgm:t>
    </dgm:pt>
    <dgm:pt modelId="{2DAD25F4-D099-42D2-A0C9-0B8961D33F99}" type="parTrans" cxnId="{71E204B2-4D77-4443-9C77-990A60A212D8}">
      <dgm:prSet/>
      <dgm:spPr/>
      <dgm:t>
        <a:bodyPr/>
        <a:lstStyle/>
        <a:p>
          <a:endParaRPr lang="en-US"/>
        </a:p>
      </dgm:t>
    </dgm:pt>
    <dgm:pt modelId="{4C9E448C-5EE8-445B-B4EB-6CAA9E241A65}" type="sibTrans" cxnId="{71E204B2-4D77-4443-9C77-990A60A212D8}">
      <dgm:prSet/>
      <dgm:spPr/>
      <dgm:t>
        <a:bodyPr/>
        <a:lstStyle/>
        <a:p>
          <a:endParaRPr lang="en-US"/>
        </a:p>
      </dgm:t>
    </dgm:pt>
    <dgm:pt modelId="{EA5D011F-7261-4291-9D92-02C5B3B33840}" type="pres">
      <dgm:prSet presAssocID="{3C57025C-0E2C-4DB6-9818-F187B0673E46}" presName="root" presStyleCnt="0">
        <dgm:presLayoutVars>
          <dgm:dir/>
          <dgm:resizeHandles val="exact"/>
        </dgm:presLayoutVars>
      </dgm:prSet>
      <dgm:spPr/>
    </dgm:pt>
    <dgm:pt modelId="{935E840D-71DE-4CE1-8B2A-CB2BB09C009D}" type="pres">
      <dgm:prSet presAssocID="{39560424-99AC-4066-985B-FC1689879811}" presName="compNode" presStyleCnt="0"/>
      <dgm:spPr/>
    </dgm:pt>
    <dgm:pt modelId="{90B343C2-8A34-45FA-8C43-802CD90951B1}" type="pres">
      <dgm:prSet presAssocID="{39560424-99AC-4066-985B-FC1689879811}" presName="bgRect" presStyleLbl="bgShp" presStyleIdx="0" presStyleCnt="2"/>
      <dgm:spPr/>
    </dgm:pt>
    <dgm:pt modelId="{48B09E6D-C4E4-47D4-B112-C19A065DB86C}" type="pres">
      <dgm:prSet presAssocID="{39560424-99AC-4066-985B-FC1689879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7A78425-D21D-4282-B5D8-1FBB9F1A0538}" type="pres">
      <dgm:prSet presAssocID="{39560424-99AC-4066-985B-FC1689879811}" presName="spaceRect" presStyleCnt="0"/>
      <dgm:spPr/>
    </dgm:pt>
    <dgm:pt modelId="{978690B7-A009-4369-A6CD-4B04EB1BF65A}" type="pres">
      <dgm:prSet presAssocID="{39560424-99AC-4066-985B-FC1689879811}" presName="parTx" presStyleLbl="revTx" presStyleIdx="0" presStyleCnt="2">
        <dgm:presLayoutVars>
          <dgm:chMax val="0"/>
          <dgm:chPref val="0"/>
        </dgm:presLayoutVars>
      </dgm:prSet>
      <dgm:spPr/>
    </dgm:pt>
    <dgm:pt modelId="{7628801D-BB8C-4CEE-B82C-9AF584D2C1CC}" type="pres">
      <dgm:prSet presAssocID="{431CC5EE-CAF3-42A3-B31D-53F7EE64765D}" presName="sibTrans" presStyleCnt="0"/>
      <dgm:spPr/>
    </dgm:pt>
    <dgm:pt modelId="{0829C87D-EC42-44FE-A2C4-76E5D4079D4F}" type="pres">
      <dgm:prSet presAssocID="{D1122DD6-C286-4E5F-8C5E-D65A9880BC0B}" presName="compNode" presStyleCnt="0"/>
      <dgm:spPr/>
    </dgm:pt>
    <dgm:pt modelId="{447B70F8-CE80-4494-8622-F40ABE49AAD8}" type="pres">
      <dgm:prSet presAssocID="{D1122DD6-C286-4E5F-8C5E-D65A9880BC0B}" presName="bgRect" presStyleLbl="bgShp" presStyleIdx="1" presStyleCnt="2"/>
      <dgm:spPr/>
    </dgm:pt>
    <dgm:pt modelId="{2F5977DB-6617-4CDD-A748-BE45CB9FC003}" type="pres">
      <dgm:prSet presAssocID="{D1122DD6-C286-4E5F-8C5E-D65A9880BC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4CB46A-37E6-4FAC-BE9B-F7E88CE296BD}" type="pres">
      <dgm:prSet presAssocID="{D1122DD6-C286-4E5F-8C5E-D65A9880BC0B}" presName="spaceRect" presStyleCnt="0"/>
      <dgm:spPr/>
    </dgm:pt>
    <dgm:pt modelId="{8D8DD7DE-1302-4A3E-B834-FADB8D187DB2}" type="pres">
      <dgm:prSet presAssocID="{D1122DD6-C286-4E5F-8C5E-D65A9880BC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3D620-C8C5-472F-8FDA-1CD603523E23}" type="presOf" srcId="{3C57025C-0E2C-4DB6-9818-F187B0673E46}" destId="{EA5D011F-7261-4291-9D92-02C5B3B33840}" srcOrd="0" destOrd="0" presId="urn:microsoft.com/office/officeart/2018/2/layout/IconVerticalSolidList"/>
    <dgm:cxn modelId="{01392C50-E139-4817-8683-6359874FEA29}" type="presOf" srcId="{39560424-99AC-4066-985B-FC1689879811}" destId="{978690B7-A009-4369-A6CD-4B04EB1BF65A}" srcOrd="0" destOrd="0" presId="urn:microsoft.com/office/officeart/2018/2/layout/IconVerticalSolidList"/>
    <dgm:cxn modelId="{71E204B2-4D77-4443-9C77-990A60A212D8}" srcId="{3C57025C-0E2C-4DB6-9818-F187B0673E46}" destId="{D1122DD6-C286-4E5F-8C5E-D65A9880BC0B}" srcOrd="1" destOrd="0" parTransId="{2DAD25F4-D099-42D2-A0C9-0B8961D33F99}" sibTransId="{4C9E448C-5EE8-445B-B4EB-6CAA9E241A65}"/>
    <dgm:cxn modelId="{ACCF61DC-F361-4C98-A83E-0691ACE00CFD}" srcId="{3C57025C-0E2C-4DB6-9818-F187B0673E46}" destId="{39560424-99AC-4066-985B-FC1689879811}" srcOrd="0" destOrd="0" parTransId="{87E3F6F1-52EF-421C-91A5-C21BACB3F977}" sibTransId="{431CC5EE-CAF3-42A3-B31D-53F7EE64765D}"/>
    <dgm:cxn modelId="{7D709DDD-C3F7-40A0-B609-368E40191640}" type="presOf" srcId="{D1122DD6-C286-4E5F-8C5E-D65A9880BC0B}" destId="{8D8DD7DE-1302-4A3E-B834-FADB8D187DB2}" srcOrd="0" destOrd="0" presId="urn:microsoft.com/office/officeart/2018/2/layout/IconVerticalSolidList"/>
    <dgm:cxn modelId="{B971FB15-455D-43D0-824C-EBEEE8FD0A01}" type="presParOf" srcId="{EA5D011F-7261-4291-9D92-02C5B3B33840}" destId="{935E840D-71DE-4CE1-8B2A-CB2BB09C009D}" srcOrd="0" destOrd="0" presId="urn:microsoft.com/office/officeart/2018/2/layout/IconVerticalSolidList"/>
    <dgm:cxn modelId="{8C88F41A-C0E7-4D26-9F9E-631B937245CF}" type="presParOf" srcId="{935E840D-71DE-4CE1-8B2A-CB2BB09C009D}" destId="{90B343C2-8A34-45FA-8C43-802CD90951B1}" srcOrd="0" destOrd="0" presId="urn:microsoft.com/office/officeart/2018/2/layout/IconVerticalSolidList"/>
    <dgm:cxn modelId="{EEEACE32-29F9-4A3F-816D-16A5BACD6CFD}" type="presParOf" srcId="{935E840D-71DE-4CE1-8B2A-CB2BB09C009D}" destId="{48B09E6D-C4E4-47D4-B112-C19A065DB86C}" srcOrd="1" destOrd="0" presId="urn:microsoft.com/office/officeart/2018/2/layout/IconVerticalSolidList"/>
    <dgm:cxn modelId="{E48085D8-ACC6-4C7B-987B-37244B52B384}" type="presParOf" srcId="{935E840D-71DE-4CE1-8B2A-CB2BB09C009D}" destId="{F7A78425-D21D-4282-B5D8-1FBB9F1A0538}" srcOrd="2" destOrd="0" presId="urn:microsoft.com/office/officeart/2018/2/layout/IconVerticalSolidList"/>
    <dgm:cxn modelId="{336B31C2-2973-4482-A86D-C8BF2E3D5BA3}" type="presParOf" srcId="{935E840D-71DE-4CE1-8B2A-CB2BB09C009D}" destId="{978690B7-A009-4369-A6CD-4B04EB1BF65A}" srcOrd="3" destOrd="0" presId="urn:microsoft.com/office/officeart/2018/2/layout/IconVerticalSolidList"/>
    <dgm:cxn modelId="{9BEFADEC-BCF9-405F-BE33-2A14A7FFEE5C}" type="presParOf" srcId="{EA5D011F-7261-4291-9D92-02C5B3B33840}" destId="{7628801D-BB8C-4CEE-B82C-9AF584D2C1CC}" srcOrd="1" destOrd="0" presId="urn:microsoft.com/office/officeart/2018/2/layout/IconVerticalSolidList"/>
    <dgm:cxn modelId="{0770EA15-4DA2-4FFA-8B18-DB323EB8BB39}" type="presParOf" srcId="{EA5D011F-7261-4291-9D92-02C5B3B33840}" destId="{0829C87D-EC42-44FE-A2C4-76E5D4079D4F}" srcOrd="2" destOrd="0" presId="urn:microsoft.com/office/officeart/2018/2/layout/IconVerticalSolidList"/>
    <dgm:cxn modelId="{54EE6523-9436-4FEB-8335-892F0778EBB8}" type="presParOf" srcId="{0829C87D-EC42-44FE-A2C4-76E5D4079D4F}" destId="{447B70F8-CE80-4494-8622-F40ABE49AAD8}" srcOrd="0" destOrd="0" presId="urn:microsoft.com/office/officeart/2018/2/layout/IconVerticalSolidList"/>
    <dgm:cxn modelId="{E52F8874-0AA7-4E39-9A00-FDFA457257A4}" type="presParOf" srcId="{0829C87D-EC42-44FE-A2C4-76E5D4079D4F}" destId="{2F5977DB-6617-4CDD-A748-BE45CB9FC003}" srcOrd="1" destOrd="0" presId="urn:microsoft.com/office/officeart/2018/2/layout/IconVerticalSolidList"/>
    <dgm:cxn modelId="{0D89736B-D364-4062-8F48-9A8B39C506C3}" type="presParOf" srcId="{0829C87D-EC42-44FE-A2C4-76E5D4079D4F}" destId="{194CB46A-37E6-4FAC-BE9B-F7E88CE296BD}" srcOrd="2" destOrd="0" presId="urn:microsoft.com/office/officeart/2018/2/layout/IconVerticalSolidList"/>
    <dgm:cxn modelId="{0EDA5E48-2D64-447B-9442-8B60F6BEF39B}" type="presParOf" srcId="{0829C87D-EC42-44FE-A2C4-76E5D4079D4F}" destId="{8D8DD7DE-1302-4A3E-B834-FADB8D187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66FD-9C1A-4451-943C-1A47A8DAB648}">
      <dsp:nvSpPr>
        <dsp:cNvPr id="0" name=""/>
        <dsp:cNvSpPr/>
      </dsp:nvSpPr>
      <dsp:spPr>
        <a:xfrm>
          <a:off x="0" y="3680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KNOW</a:t>
          </a:r>
          <a:endParaRPr lang="en-US" sz="5200" kern="1200"/>
        </a:p>
      </dsp:txBody>
      <dsp:txXfrm>
        <a:off x="60884" y="97693"/>
        <a:ext cx="7803032" cy="1125452"/>
      </dsp:txXfrm>
    </dsp:sp>
    <dsp:sp modelId="{D3F873A3-EEBF-4FF3-B3F5-827D5F29F9C9}">
      <dsp:nvSpPr>
        <dsp:cNvPr id="0" name=""/>
        <dsp:cNvSpPr/>
      </dsp:nvSpPr>
      <dsp:spPr>
        <a:xfrm>
          <a:off x="0" y="1433790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HAVE</a:t>
          </a:r>
          <a:endParaRPr lang="en-US" sz="5200" kern="1200"/>
        </a:p>
      </dsp:txBody>
      <dsp:txXfrm>
        <a:off x="60884" y="1494674"/>
        <a:ext cx="7803032" cy="1125452"/>
      </dsp:txXfrm>
    </dsp:sp>
    <dsp:sp modelId="{E4FB7F39-A6C3-4D35-B353-27EA53DD7C13}">
      <dsp:nvSpPr>
        <dsp:cNvPr id="0" name=""/>
        <dsp:cNvSpPr/>
      </dsp:nvSpPr>
      <dsp:spPr>
        <a:xfrm>
          <a:off x="0" y="283076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ARE</a:t>
          </a:r>
          <a:endParaRPr lang="en-US" sz="5200" kern="1200"/>
        </a:p>
      </dsp:txBody>
      <dsp:txXfrm>
        <a:off x="60884" y="2891653"/>
        <a:ext cx="7803032" cy="112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0A88-95D1-48F9-8C17-069E980D3C2D}">
      <dsp:nvSpPr>
        <dsp:cNvPr id="0" name=""/>
        <dsp:cNvSpPr/>
      </dsp:nvSpPr>
      <dsp:spPr>
        <a:xfrm>
          <a:off x="0" y="16850"/>
          <a:ext cx="5182791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Security Assumptions</a:t>
          </a:r>
        </a:p>
      </dsp:txBody>
      <dsp:txXfrm>
        <a:off x="33955" y="50805"/>
        <a:ext cx="5114881" cy="627655"/>
      </dsp:txXfrm>
    </dsp:sp>
    <dsp:sp modelId="{8CBB2CFE-EF41-4216-8E40-83F48B9C88EE}">
      <dsp:nvSpPr>
        <dsp:cNvPr id="0" name=""/>
        <dsp:cNvSpPr/>
      </dsp:nvSpPr>
      <dsp:spPr>
        <a:xfrm>
          <a:off x="0" y="712415"/>
          <a:ext cx="5182791" cy="432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The “characteristic” is effectively unique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Can effectively measure, record, or detect the characteristic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cannot be forged, replicated, or otherwise “lost”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not change (too much) over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never need to be revoked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1" i="1" kern="1200" dirty="0"/>
            <a:t>The Authentication Protocol is Secure!</a:t>
          </a:r>
          <a:endParaRPr lang="en-US" sz="2300" kern="1200" dirty="0"/>
        </a:p>
      </dsp:txBody>
      <dsp:txXfrm>
        <a:off x="0" y="712415"/>
        <a:ext cx="5182791" cy="4322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343C2-8A34-45FA-8C43-802CD90951B1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9E6D-C4E4-47D4-B112-C19A065DB86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90B7-A009-4369-A6CD-4B04EB1BF65A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Negative – Do not authorize party with valid characteristic</a:t>
          </a:r>
        </a:p>
      </dsp:txBody>
      <dsp:txXfrm>
        <a:off x="1311876" y="615237"/>
        <a:ext cx="6231923" cy="1135824"/>
      </dsp:txXfrm>
    </dsp:sp>
    <dsp:sp modelId="{447B70F8-CE80-4494-8622-F40ABE49AAD8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977DB-6617-4CDD-A748-BE45CB9FC00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D7DE-1302-4A3E-B834-FADB8D187DB2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Positive – Authorize party with invalid characteristic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Spring 2021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Response Symmetric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2667000" y="2878995"/>
            <a:ext cx="2590800" cy="612648"/>
          </a:xfrm>
          <a:prstGeom prst="wedgeRectCallout">
            <a:avLst>
              <a:gd name="adj1" fmla="val -73542"/>
              <a:gd name="adj2" fmla="val 44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4191000" y="4066439"/>
            <a:ext cx="3128211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E667A24-35F9-4742-9D50-D2627523EC5E}"/>
              </a:ext>
            </a:extLst>
          </p:cNvPr>
          <p:cNvSpPr/>
          <p:nvPr/>
        </p:nvSpPr>
        <p:spPr>
          <a:xfrm>
            <a:off x="381000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Shared Secret Y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F985B158-397B-478D-A363-71BF125A3C81}"/>
              </a:ext>
            </a:extLst>
          </p:cNvPr>
          <p:cNvSpPr/>
          <p:nvPr/>
        </p:nvSpPr>
        <p:spPr>
          <a:xfrm>
            <a:off x="7088124" y="4747826"/>
            <a:ext cx="1827276" cy="14243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MODULE</a:t>
            </a:r>
            <a:endParaRPr lang="en-US" dirty="0"/>
          </a:p>
          <a:p>
            <a:pPr algn="ctr"/>
            <a:r>
              <a:rPr lang="en-US" b="1" dirty="0"/>
              <a:t>Shared Secret Y</a:t>
            </a:r>
          </a:p>
        </p:txBody>
      </p:sp>
    </p:spTree>
    <p:extLst>
      <p:ext uri="{BB962C8B-B14F-4D97-AF65-F5344CB8AC3E}">
        <p14:creationId xmlns:p14="http://schemas.microsoft.com/office/powerpoint/2010/main" val="27415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Response Asymmetric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2667000" y="2878995"/>
            <a:ext cx="2590800" cy="612648"/>
          </a:xfrm>
          <a:prstGeom prst="wedgeRectCallout">
            <a:avLst>
              <a:gd name="adj1" fmla="val -73542"/>
              <a:gd name="adj2" fmla="val 44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4191000" y="4066439"/>
            <a:ext cx="3128211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SIGN(k)</a:t>
            </a:r>
            <a:endParaRPr lang="en-US" sz="2400" b="1" u="sng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E667A24-35F9-4742-9D50-D2627523EC5E}"/>
              </a:ext>
            </a:extLst>
          </p:cNvPr>
          <p:cNvSpPr/>
          <p:nvPr/>
        </p:nvSpPr>
        <p:spPr>
          <a:xfrm>
            <a:off x="381000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Public Key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F985B158-397B-478D-A363-71BF125A3C81}"/>
              </a:ext>
            </a:extLst>
          </p:cNvPr>
          <p:cNvSpPr/>
          <p:nvPr/>
        </p:nvSpPr>
        <p:spPr>
          <a:xfrm>
            <a:off x="7010400" y="4747826"/>
            <a:ext cx="1905000" cy="14243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MODULE</a:t>
            </a:r>
            <a:endParaRPr lang="en-US" dirty="0"/>
          </a:p>
          <a:p>
            <a:pPr algn="ctr"/>
            <a:r>
              <a:rPr lang="en-US" b="1" dirty="0"/>
              <a:t>Private Key Y</a:t>
            </a:r>
            <a:r>
              <a:rPr lang="en-US" b="1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5458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Man-In-The-Middle  (MITM)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8001000" y="35052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381000" y="3569848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5791200" y="1692278"/>
            <a:ext cx="2590800" cy="612648"/>
          </a:xfrm>
          <a:prstGeom prst="wedgeRectCallout">
            <a:avLst>
              <a:gd name="adj1" fmla="val 45575"/>
              <a:gd name="adj2" fmla="val 115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1219200" y="2773478"/>
            <a:ext cx="2590800" cy="612648"/>
          </a:xfrm>
          <a:prstGeom prst="wedgeRectCallout">
            <a:avLst>
              <a:gd name="adj1" fmla="val -44982"/>
              <a:gd name="adj2" fmla="val 919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5333999" y="5096416"/>
            <a:ext cx="3128211" cy="612648"/>
          </a:xfrm>
          <a:prstGeom prst="wedgeRectCallout">
            <a:avLst>
              <a:gd name="adj1" fmla="val 44225"/>
              <a:gd name="adj2" fmla="val -1525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A4CF73E3-7BF0-4EB8-B338-BA13866A3FF6}"/>
              </a:ext>
            </a:extLst>
          </p:cNvPr>
          <p:cNvSpPr/>
          <p:nvPr/>
        </p:nvSpPr>
        <p:spPr>
          <a:xfrm>
            <a:off x="4381500" y="3519237"/>
            <a:ext cx="914400" cy="914400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05A9EDD-BEEC-434A-9829-0EEDD5CF7CEB}"/>
              </a:ext>
            </a:extLst>
          </p:cNvPr>
          <p:cNvSpPr/>
          <p:nvPr/>
        </p:nvSpPr>
        <p:spPr>
          <a:xfrm>
            <a:off x="5562600" y="2963415"/>
            <a:ext cx="2590800" cy="612648"/>
          </a:xfrm>
          <a:prstGeom prst="wedgeRectCallout">
            <a:avLst>
              <a:gd name="adj1" fmla="val -67970"/>
              <a:gd name="adj2" fmla="val 389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90B63F8-F391-4666-829D-1B2503F4603F}"/>
              </a:ext>
            </a:extLst>
          </p:cNvPr>
          <p:cNvSpPr/>
          <p:nvPr/>
        </p:nvSpPr>
        <p:spPr>
          <a:xfrm>
            <a:off x="2630905" y="1894611"/>
            <a:ext cx="2590800" cy="612648"/>
          </a:xfrm>
          <a:prstGeom prst="wedgeRectCallout">
            <a:avLst>
              <a:gd name="adj1" fmla="val 32340"/>
              <a:gd name="adj2" fmla="val 1921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CDF8422-2EF9-44CE-9F96-9DA986786D01}"/>
              </a:ext>
            </a:extLst>
          </p:cNvPr>
          <p:cNvSpPr/>
          <p:nvPr/>
        </p:nvSpPr>
        <p:spPr>
          <a:xfrm>
            <a:off x="1323474" y="5562600"/>
            <a:ext cx="3128211" cy="612648"/>
          </a:xfrm>
          <a:prstGeom prst="wedgeRectCallout">
            <a:avLst>
              <a:gd name="adj1" fmla="val 57494"/>
              <a:gd name="adj2" fmla="val -1908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5285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EB08-09B7-4D7D-A4DF-2C7538D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Something you Have</a:t>
            </a: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C0AB402-E172-433D-986E-7D8E6563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2086188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4B46-FDEC-4D6E-BAC8-90E5130B0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Security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“token” is ONLY possessed by the party seeking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token cannot be easily forged or duplicated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The authentication protocol is secure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86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DA1-D688-4EA4-AAB0-3D5C666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Have Examples</a:t>
            </a:r>
          </a:p>
        </p:txBody>
      </p:sp>
      <p:pic>
        <p:nvPicPr>
          <p:cNvPr id="1026" name="Picture 2" descr="Amazon.com: RSA SecurID SID700 - hardware token: Computers &amp; Accessories">
            <a:extLst>
              <a:ext uri="{FF2B5EF4-FFF2-40B4-BE49-F238E27FC236}">
                <a16:creationId xmlns:a16="http://schemas.microsoft.com/office/drawing/2014/main" id="{576271DE-7BD8-4A0B-9005-A102F04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7035"/>
            <a:ext cx="2404269" cy="10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uo Mobile on Android - Guide to Two-Factor Authentication · Duo Security">
            <a:extLst>
              <a:ext uri="{FF2B5EF4-FFF2-40B4-BE49-F238E27FC236}">
                <a16:creationId xmlns:a16="http://schemas.microsoft.com/office/drawing/2014/main" id="{053001A3-B25D-4E2E-9055-076FFAC7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39" y="3276600"/>
            <a:ext cx="4953000" cy="28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You Shouldn't Use SMS for Two-Factor Authentication (and What to Use  Instead)">
            <a:extLst>
              <a:ext uri="{FF2B5EF4-FFF2-40B4-BE49-F238E27FC236}">
                <a16:creationId xmlns:a16="http://schemas.microsoft.com/office/drawing/2014/main" id="{BB3390B4-1209-4A8C-87FA-906D622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76493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E54CD-D9B9-4BD9-8B33-2AF17E5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Problems with “Tokens”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19568C5D-7923-4967-83C5-995B2565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2086188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1A2E79-5D50-42E5-86B4-1CAA1D1C1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Is it </a:t>
            </a:r>
            <a:r>
              <a:rPr lang="en-US" b="1" i="1" dirty="0"/>
              <a:t>REALLY</a:t>
            </a:r>
            <a:r>
              <a:rPr lang="en-US" dirty="0"/>
              <a:t> something you have?</a:t>
            </a:r>
          </a:p>
          <a:p>
            <a:r>
              <a:rPr lang="en-US" dirty="0"/>
              <a:t>Is sending a code by email 2-factor?</a:t>
            </a:r>
          </a:p>
          <a:p>
            <a:r>
              <a:rPr lang="en-US" dirty="0"/>
              <a:t>What about phone cloning?</a:t>
            </a:r>
          </a:p>
          <a:p>
            <a:r>
              <a:rPr lang="en-US" dirty="0"/>
              <a:t>What about network interception?</a:t>
            </a:r>
          </a:p>
          <a:p>
            <a:r>
              <a:rPr lang="en-US" dirty="0"/>
              <a:t>Is an RSA Token’s seed just </a:t>
            </a:r>
            <a:r>
              <a:rPr lang="en-US" b="1" i="1" dirty="0"/>
              <a:t>something you know</a:t>
            </a:r>
            <a:r>
              <a:rPr lang="en-US" dirty="0"/>
              <a:t>?</a:t>
            </a:r>
          </a:p>
          <a:p>
            <a:r>
              <a:rPr lang="en-US" dirty="0"/>
              <a:t>“Something you can respond with”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743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2A5B8-986D-4050-83FD-25A524B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Something you Are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ACE1-D9BD-4B1D-AB13-5142C0BFB6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9364248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0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2DE-F25B-4BBD-BA6D-9BAF7DE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False Positives vs False Negatives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139E-CE9C-417B-9391-08470E92B94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482227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3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22637-D5AF-4FEF-AE1F-5B9A70C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Receiver Operating Characteristic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9518-FEB7-422A-9B21-5FD88903C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2" r="26182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18E1-A0FE-4F80-A15C-BB2F8AC31B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 dirty="0"/>
              <a:t>The trade off between FP and FN</a:t>
            </a:r>
          </a:p>
          <a:p>
            <a:r>
              <a:rPr lang="en-US" dirty="0"/>
              <a:t>Decreasing one typically increases the other</a:t>
            </a:r>
          </a:p>
          <a:p>
            <a:r>
              <a:rPr lang="en-US" dirty="0"/>
              <a:t>Equal Error Rate is when FP approximately equals FN</a:t>
            </a:r>
          </a:p>
          <a:p>
            <a:r>
              <a:rPr lang="en-US" dirty="0"/>
              <a:t>In most biometrics, </a:t>
            </a:r>
            <a:r>
              <a:rPr lang="en-US" b="1" i="1" dirty="0"/>
              <a:t>False Negatives</a:t>
            </a:r>
            <a:r>
              <a:rPr lang="en-US" dirty="0"/>
              <a:t> are worse</a:t>
            </a:r>
          </a:p>
        </p:txBody>
      </p:sp>
    </p:spTree>
    <p:extLst>
      <p:ext uri="{BB962C8B-B14F-4D97-AF65-F5344CB8AC3E}">
        <p14:creationId xmlns:p14="http://schemas.microsoft.com/office/powerpoint/2010/main" val="195588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DFB-5BDE-45C9-856D-60EC6CF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F06-40E7-4954-8FFA-1C3AB0CA2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Fingerprinting has been *seriously* misused in Courts (see Anderson at pp. 469-470)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Interpretation of results and understanding of statistics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accuracy in scanning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“Freshness”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Belief in infallibility leads to security culture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exclude a *lot* of people (e.g., differently 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Cvil</a:t>
            </a:r>
            <a:r>
              <a:rPr lang="en-US" dirty="0"/>
              <a:t> Rights and Privacy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Injury that alter the characteristic (e.g., fingerprint)</a:t>
            </a:r>
          </a:p>
        </p:txBody>
      </p:sp>
    </p:spTree>
    <p:extLst>
      <p:ext uri="{BB962C8B-B14F-4D97-AF65-F5344CB8AC3E}">
        <p14:creationId xmlns:p14="http://schemas.microsoft.com/office/powerpoint/2010/main" val="38622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66D9-87EB-4149-85F2-F01C0CD7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other “Authentication”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125B-722F-4CBA-A789-35C108531E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“</a:t>
            </a:r>
            <a:r>
              <a:rPr lang="en-US" sz="2400" dirty="0" err="1"/>
              <a:t>Some</a:t>
            </a:r>
            <a:r>
              <a:rPr lang="en-US" sz="2400" b="1" dirty="0" err="1"/>
              <a:t>WHERE</a:t>
            </a:r>
            <a:r>
              <a:rPr lang="en-US" sz="2400" dirty="0"/>
              <a:t> you Are”</a:t>
            </a:r>
          </a:p>
          <a:p>
            <a:r>
              <a:rPr lang="en-US" sz="2400" dirty="0"/>
              <a:t>Almost universally used as an ancillary form of authentication</a:t>
            </a:r>
          </a:p>
          <a:p>
            <a:r>
              <a:rPr lang="en-US" sz="2400" dirty="0"/>
              <a:t>Generally used do </a:t>
            </a:r>
            <a:r>
              <a:rPr lang="en-US" sz="2400" b="1" dirty="0"/>
              <a:t>disprove rather than prove identity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41248C-511D-45EF-B4BE-F4543E6410F7}"/>
              </a:ext>
            </a:extLst>
          </p:cNvPr>
          <p:cNvSpPr/>
          <p:nvPr/>
        </p:nvSpPr>
        <p:spPr>
          <a:xfrm>
            <a:off x="5632784" y="5867400"/>
            <a:ext cx="2895600" cy="612648"/>
          </a:xfrm>
          <a:prstGeom prst="wedgeRectCallout">
            <a:avLst>
              <a:gd name="adj1" fmla="val 23136"/>
              <a:gd name="adj2" fmla="val -3175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n: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FB57AA9-47F9-4185-964A-56B3052DA696}"/>
              </a:ext>
            </a:extLst>
          </p:cNvPr>
          <p:cNvSpPr/>
          <p:nvPr/>
        </p:nvSpPr>
        <p:spPr>
          <a:xfrm>
            <a:off x="4876800" y="5130191"/>
            <a:ext cx="2743200" cy="612648"/>
          </a:xfrm>
          <a:prstGeom prst="wedgeRectCallout">
            <a:avLst>
              <a:gd name="adj1" fmla="val 47201"/>
              <a:gd name="adj2" fmla="val -2144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2: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Authentication Process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AD9C1E0-3BA2-44A0-A204-1D49DD46C846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A6B53B3-2A8B-4900-BFD1-62DA1C4B0973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68B7B3-86DF-4242-B4E2-C0F9ABD3BA72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E75B5AB-0CDD-426D-99E1-C9960161B1D4}"/>
              </a:ext>
            </a:extLst>
          </p:cNvPr>
          <p:cNvSpPr/>
          <p:nvPr/>
        </p:nvSpPr>
        <p:spPr>
          <a:xfrm>
            <a:off x="2895600" y="3046476"/>
            <a:ext cx="2590800" cy="612648"/>
          </a:xfrm>
          <a:prstGeom prst="wedgeRectCallout">
            <a:avLst>
              <a:gd name="adj1" fmla="val -81205"/>
              <a:gd name="adj2" fmla="val 124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Prove your claim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A1544CA-8581-4F3E-827D-63C5D28AB02A}"/>
              </a:ext>
            </a:extLst>
          </p:cNvPr>
          <p:cNvSpPr/>
          <p:nvPr/>
        </p:nvSpPr>
        <p:spPr>
          <a:xfrm>
            <a:off x="4648200" y="4224210"/>
            <a:ext cx="2743200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1: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3C4617-05B4-48B1-9852-B09D0562A519}"/>
              </a:ext>
            </a:extLst>
          </p:cNvPr>
          <p:cNvSpPr/>
          <p:nvPr/>
        </p:nvSpPr>
        <p:spPr>
          <a:xfrm>
            <a:off x="451183" y="3997134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AUTHENTICATOR</a:t>
            </a:r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A501-77F2-4F37-86B9-0F02509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7BA-B8E8-499B-BE9A-BD5EBD9EB5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535" y="1580065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BC10738E-D588-4A1F-AFE3-E9570F1C545C}"/>
              </a:ext>
            </a:extLst>
          </p:cNvPr>
          <p:cNvSpPr/>
          <p:nvPr/>
        </p:nvSpPr>
        <p:spPr>
          <a:xfrm>
            <a:off x="5750093" y="3605784"/>
            <a:ext cx="16002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4AB358-2437-4965-A745-293568E0FE6C}"/>
              </a:ext>
            </a:extLst>
          </p:cNvPr>
          <p:cNvSpPr/>
          <p:nvPr/>
        </p:nvSpPr>
        <p:spPr>
          <a:xfrm>
            <a:off x="7594935" y="360578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41FDD88-24F7-4511-A0CC-3848E432EB3C}"/>
              </a:ext>
            </a:extLst>
          </p:cNvPr>
          <p:cNvSpPr/>
          <p:nvPr/>
        </p:nvSpPr>
        <p:spPr>
          <a:xfrm>
            <a:off x="914400" y="4520184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5EE06C-ADEB-4DBD-B3AB-7CF9936107BB}"/>
              </a:ext>
            </a:extLst>
          </p:cNvPr>
          <p:cNvSpPr/>
          <p:nvPr/>
        </p:nvSpPr>
        <p:spPr>
          <a:xfrm>
            <a:off x="634665" y="2295065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DB05216-2C21-4C54-9102-FBD16A248EF3}"/>
              </a:ext>
            </a:extLst>
          </p:cNvPr>
          <p:cNvSpPr/>
          <p:nvPr/>
        </p:nvSpPr>
        <p:spPr>
          <a:xfrm flipH="1">
            <a:off x="3809999" y="3834384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35764-2A71-4E12-929C-126343B72C35}"/>
              </a:ext>
            </a:extLst>
          </p:cNvPr>
          <p:cNvSpPr/>
          <p:nvPr/>
        </p:nvSpPr>
        <p:spPr>
          <a:xfrm>
            <a:off x="304800" y="1524000"/>
            <a:ext cx="3657600" cy="4572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FF1-BFEE-415B-A120-537DF1C7694D}"/>
              </a:ext>
            </a:extLst>
          </p:cNvPr>
          <p:cNvSpPr/>
          <p:nvPr/>
        </p:nvSpPr>
        <p:spPr>
          <a:xfrm>
            <a:off x="156910" y="1417639"/>
            <a:ext cx="7310690" cy="483076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404818-BEA2-483F-9524-478477D60872}"/>
              </a:ext>
            </a:extLst>
          </p:cNvPr>
          <p:cNvSpPr/>
          <p:nvPr/>
        </p:nvSpPr>
        <p:spPr>
          <a:xfrm>
            <a:off x="1024187" y="1646719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20331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D70-C0EA-4225-AA56-B207BC6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A4280-1D73-4AD4-9215-538F5F5A2E3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9D650-9B46-4CF2-A867-35E00DF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KNOW: 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9159-F04F-4BDC-AEA4-BAF776D02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5" r="44720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A320-C710-4506-B6BD-FF5601CAB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Security Requirements</a:t>
            </a:r>
          </a:p>
          <a:p>
            <a:pPr marL="457200" indent="-457200">
              <a:buAutoNum type="arabicPeriod"/>
            </a:pPr>
            <a:r>
              <a:rPr lang="en-US" dirty="0"/>
              <a:t>The password is ONLY known by the party seeking authentication</a:t>
            </a:r>
          </a:p>
          <a:p>
            <a:pPr marL="457200" indent="-457200">
              <a:buAutoNum type="arabicPeriod"/>
            </a:pPr>
            <a:r>
              <a:rPr lang="en-US" dirty="0"/>
              <a:t>The password cannot be easily guessed by human or computer</a:t>
            </a:r>
          </a:p>
          <a:p>
            <a:pPr marL="457200" indent="-457200">
              <a:buAutoNum type="arabicPeriod"/>
            </a:pPr>
            <a:r>
              <a:rPr lang="en-US" dirty="0"/>
              <a:t>The password will not be forgotten by the party seeking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65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Registration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764269A-4FB4-4DC3-B11C-D4313EF7E92F}"/>
              </a:ext>
            </a:extLst>
          </p:cNvPr>
          <p:cNvSpPr/>
          <p:nvPr/>
        </p:nvSpPr>
        <p:spPr>
          <a:xfrm>
            <a:off x="838200" y="4563731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B0F09B7F-CD14-4614-96FF-FC6539B1B53D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247D34-7C16-49F8-9C94-B7AF655703D4}"/>
              </a:ext>
            </a:extLst>
          </p:cNvPr>
          <p:cNvSpPr/>
          <p:nvPr/>
        </p:nvSpPr>
        <p:spPr>
          <a:xfrm>
            <a:off x="6524123" y="3664577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4EA3F1-195C-42DC-AD8B-9F1F0B79A34E}"/>
              </a:ext>
            </a:extLst>
          </p:cNvPr>
          <p:cNvSpPr/>
          <p:nvPr/>
        </p:nvSpPr>
        <p:spPr>
          <a:xfrm>
            <a:off x="838200" y="3717675"/>
            <a:ext cx="22860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b="1" dirty="0"/>
              <a:t>D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2D8168-6D49-4BD1-9B58-C809124FB082}"/>
              </a:ext>
            </a:extLst>
          </p:cNvPr>
          <p:cNvSpPr/>
          <p:nvPr/>
        </p:nvSpPr>
        <p:spPr>
          <a:xfrm>
            <a:off x="685800" y="5820069"/>
            <a:ext cx="27432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Store identity, Salt, Hash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A5BA7E-C743-4749-8388-2EF8D242048A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59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Verification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A4C1F-C9CC-4BBA-AC58-5FBE33CBB7DF}"/>
              </a:ext>
            </a:extLst>
          </p:cNvPr>
          <p:cNvSpPr/>
          <p:nvPr/>
        </p:nvSpPr>
        <p:spPr>
          <a:xfrm>
            <a:off x="6643436" y="3630974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86A42-2E46-46DE-A08B-AD19C436AEA5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529341-AE91-432A-B484-48EF090AF6D5}"/>
              </a:ext>
            </a:extLst>
          </p:cNvPr>
          <p:cNvSpPr/>
          <p:nvPr/>
        </p:nvSpPr>
        <p:spPr>
          <a:xfrm>
            <a:off x="838200" y="3717674"/>
            <a:ext cx="2286000" cy="10829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Verify</a:t>
            </a:r>
          </a:p>
          <a:p>
            <a:pPr algn="ctr"/>
            <a:r>
              <a:rPr lang="en-US" b="1" dirty="0"/>
              <a:t>D’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  <a:p>
            <a:pPr algn="ctr"/>
            <a:r>
              <a:rPr lang="en-US" b="1" dirty="0"/>
              <a:t>Load D</a:t>
            </a:r>
          </a:p>
          <a:p>
            <a:pPr algn="ctr"/>
            <a:r>
              <a:rPr lang="en-US" b="1" dirty="0"/>
              <a:t>Compare D == D’?</a:t>
            </a:r>
          </a:p>
        </p:txBody>
      </p:sp>
    </p:spTree>
    <p:extLst>
      <p:ext uri="{BB962C8B-B14F-4D97-AF65-F5344CB8AC3E}">
        <p14:creationId xmlns:p14="http://schemas.microsoft.com/office/powerpoint/2010/main" val="175422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F19DA-EB5B-474E-A6AE-0FDD7B99DA83}"/>
              </a:ext>
            </a:extLst>
          </p:cNvPr>
          <p:cNvSpPr/>
          <p:nvPr/>
        </p:nvSpPr>
        <p:spPr>
          <a:xfrm>
            <a:off x="7239001" y="3962400"/>
            <a:ext cx="1752600" cy="1295400"/>
          </a:xfrm>
          <a:prstGeom prst="wedgeRectCallout">
            <a:avLst>
              <a:gd name="adj1" fmla="val 667"/>
              <a:gd name="adj2" fmla="val -689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Forgot PW</a:t>
            </a:r>
          </a:p>
          <a:p>
            <a:pPr marL="342900" indent="-342900">
              <a:buAutoNum type="arabicPeriod"/>
            </a:pPr>
            <a:r>
              <a:rPr lang="en-US" dirty="0"/>
              <a:t>Shared PW</a:t>
            </a:r>
          </a:p>
          <a:p>
            <a:pPr marL="342900" indent="-342900">
              <a:buAutoNum type="arabicPeriod"/>
            </a:pPr>
            <a:r>
              <a:rPr lang="en-US" dirty="0"/>
              <a:t>Easily Guessed PW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1ED810-AABE-4161-9322-8EACC9FB073A}"/>
              </a:ext>
            </a:extLst>
          </p:cNvPr>
          <p:cNvSpPr/>
          <p:nvPr/>
        </p:nvSpPr>
        <p:spPr>
          <a:xfrm>
            <a:off x="5410200" y="5410200"/>
            <a:ext cx="1371600" cy="533400"/>
          </a:xfrm>
          <a:prstGeom prst="wedgeRectCallout">
            <a:avLst>
              <a:gd name="adj1" fmla="val 40542"/>
              <a:gd name="adj2" fmla="val -4439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Key </a:t>
            </a:r>
            <a:r>
              <a:rPr lang="en-US" dirty="0" err="1"/>
              <a:t>Logers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59943BA-58DB-45B3-BB84-FC8C482617C1}"/>
              </a:ext>
            </a:extLst>
          </p:cNvPr>
          <p:cNvSpPr/>
          <p:nvPr/>
        </p:nvSpPr>
        <p:spPr>
          <a:xfrm>
            <a:off x="5105400" y="1318419"/>
            <a:ext cx="1613233" cy="533400"/>
          </a:xfrm>
          <a:prstGeom prst="wedgeRectCallout">
            <a:avLst>
              <a:gd name="adj1" fmla="val -48584"/>
              <a:gd name="adj2" fmla="val 193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Interception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63F912-6D6C-469C-81BC-A12456C3432C}"/>
              </a:ext>
            </a:extLst>
          </p:cNvPr>
          <p:cNvSpPr/>
          <p:nvPr/>
        </p:nvSpPr>
        <p:spPr>
          <a:xfrm>
            <a:off x="3647575" y="5006181"/>
            <a:ext cx="1613233" cy="899152"/>
          </a:xfrm>
          <a:prstGeom prst="wedgeRectCallout">
            <a:avLst>
              <a:gd name="adj1" fmla="val -96689"/>
              <a:gd name="adj2" fmla="val -199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Trojans</a:t>
            </a:r>
          </a:p>
          <a:p>
            <a:pPr marL="342900" indent="-342900">
              <a:buAutoNum type="arabicPeriod"/>
            </a:pPr>
            <a:r>
              <a:rPr lang="en-US" dirty="0"/>
              <a:t>Insiders</a:t>
            </a:r>
          </a:p>
          <a:p>
            <a:pPr marL="342900" indent="-342900">
              <a:buAutoNum type="arabicPeriod"/>
            </a:pPr>
            <a:r>
              <a:rPr lang="en-US" dirty="0" err="1"/>
              <a:t>WeakHash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9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607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Authentication</vt:lpstr>
      <vt:lpstr>Authentication/Authorization</vt:lpstr>
      <vt:lpstr>The Authentication Process</vt:lpstr>
      <vt:lpstr>Authentication Mechanism</vt:lpstr>
      <vt:lpstr>The Big Three</vt:lpstr>
      <vt:lpstr>KNOW:  Passwords</vt:lpstr>
      <vt:lpstr>Password Registration</vt:lpstr>
      <vt:lpstr>Password Verification</vt:lpstr>
      <vt:lpstr>Common Problems</vt:lpstr>
      <vt:lpstr>Challenge Response Symmetric</vt:lpstr>
      <vt:lpstr>Challenge Response Asymmetric</vt:lpstr>
      <vt:lpstr>Man-In-The-Middle  (MITM)</vt:lpstr>
      <vt:lpstr>Something you Have</vt:lpstr>
      <vt:lpstr>Something you Have Examples</vt:lpstr>
      <vt:lpstr>Problems with “Tokens”</vt:lpstr>
      <vt:lpstr>Something you Are</vt:lpstr>
      <vt:lpstr>False Positives vs False Negatives</vt:lpstr>
      <vt:lpstr>Receiver Operating Characteristic</vt:lpstr>
      <vt:lpstr>Problems with Biometrics</vt:lpstr>
      <vt:lpstr>One other “Authentication”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Seth Nielson</dc:creator>
  <cp:lastModifiedBy>Seth Nielson</cp:lastModifiedBy>
  <cp:revision>3</cp:revision>
  <dcterms:created xsi:type="dcterms:W3CDTF">2020-09-09T16:35:27Z</dcterms:created>
  <dcterms:modified xsi:type="dcterms:W3CDTF">2021-02-10T18:19:28Z</dcterms:modified>
</cp:coreProperties>
</file>