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1" r:id="rId5"/>
    <p:sldId id="273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81" d="100"/>
          <a:sy n="81" d="100"/>
        </p:scale>
        <p:origin x="90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E8FDE-1054-41C5-A9F6-6E135117D5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11207-3D6A-43B6-9127-D7D036D2F4D6}">
      <dgm:prSet/>
      <dgm:spPr/>
      <dgm:t>
        <a:bodyPr/>
        <a:lstStyle/>
        <a:p>
          <a:pPr>
            <a:defRPr cap="all"/>
          </a:pPr>
          <a:r>
            <a:rPr lang="en-US"/>
            <a:t>Access Control Lists</a:t>
          </a:r>
        </a:p>
      </dgm:t>
    </dgm:pt>
    <dgm:pt modelId="{F966BF37-3E6C-47B6-BEFD-347D83F44A90}" type="parTrans" cxnId="{76011090-9B7F-4B87-B93F-1348C41CCECB}">
      <dgm:prSet/>
      <dgm:spPr/>
      <dgm:t>
        <a:bodyPr/>
        <a:lstStyle/>
        <a:p>
          <a:endParaRPr lang="en-US"/>
        </a:p>
      </dgm:t>
    </dgm:pt>
    <dgm:pt modelId="{9BDFC824-3D65-45FE-A56F-C05D64F4A3A4}" type="sibTrans" cxnId="{76011090-9B7F-4B87-B93F-1348C41CCECB}">
      <dgm:prSet/>
      <dgm:spPr/>
      <dgm:t>
        <a:bodyPr/>
        <a:lstStyle/>
        <a:p>
          <a:endParaRPr lang="en-US"/>
        </a:p>
      </dgm:t>
    </dgm:pt>
    <dgm:pt modelId="{65151F87-89A1-4A31-B858-05ED960E37DF}">
      <dgm:prSet/>
      <dgm:spPr/>
      <dgm:t>
        <a:bodyPr/>
        <a:lstStyle/>
        <a:p>
          <a:pPr>
            <a:defRPr cap="all"/>
          </a:pPr>
          <a:r>
            <a:rPr lang="en-US"/>
            <a:t>Capabilities</a:t>
          </a:r>
        </a:p>
      </dgm:t>
    </dgm:pt>
    <dgm:pt modelId="{B7045032-E1D8-44C1-A9DF-BE761EAB2B07}" type="parTrans" cxnId="{3B7D941D-FEFE-48B8-93AA-5B65EEE34596}">
      <dgm:prSet/>
      <dgm:spPr/>
      <dgm:t>
        <a:bodyPr/>
        <a:lstStyle/>
        <a:p>
          <a:endParaRPr lang="en-US"/>
        </a:p>
      </dgm:t>
    </dgm:pt>
    <dgm:pt modelId="{1DE08D08-24D2-4A1A-B5D8-D20B994FFE53}" type="sibTrans" cxnId="{3B7D941D-FEFE-48B8-93AA-5B65EEE34596}">
      <dgm:prSet/>
      <dgm:spPr/>
      <dgm:t>
        <a:bodyPr/>
        <a:lstStyle/>
        <a:p>
          <a:endParaRPr lang="en-US"/>
        </a:p>
      </dgm:t>
    </dgm:pt>
    <dgm:pt modelId="{E3126A57-DB8A-478F-B112-BCADA312D3CF}" type="pres">
      <dgm:prSet presAssocID="{476E8FDE-1054-41C5-A9F6-6E135117D5E2}" presName="root" presStyleCnt="0">
        <dgm:presLayoutVars>
          <dgm:dir/>
          <dgm:resizeHandles val="exact"/>
        </dgm:presLayoutVars>
      </dgm:prSet>
      <dgm:spPr/>
    </dgm:pt>
    <dgm:pt modelId="{436187A5-178A-42AE-BA36-25C3A02D28CB}" type="pres">
      <dgm:prSet presAssocID="{D2011207-3D6A-43B6-9127-D7D036D2F4D6}" presName="compNode" presStyleCnt="0"/>
      <dgm:spPr/>
    </dgm:pt>
    <dgm:pt modelId="{87E9E980-B97E-4FC3-B26B-162D79C97752}" type="pres">
      <dgm:prSet presAssocID="{D2011207-3D6A-43B6-9127-D7D036D2F4D6}" presName="iconBgRect" presStyleLbl="bgShp" presStyleIdx="0" presStyleCnt="2"/>
      <dgm:spPr/>
    </dgm:pt>
    <dgm:pt modelId="{2219B1D5-E7E7-4DD5-AF9E-630E84F23A70}" type="pres">
      <dgm:prSet presAssocID="{D2011207-3D6A-43B6-9127-D7D036D2F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97CFE2-38AC-4AF2-A2A0-68356476F9F7}" type="pres">
      <dgm:prSet presAssocID="{D2011207-3D6A-43B6-9127-D7D036D2F4D6}" presName="spaceRect" presStyleCnt="0"/>
      <dgm:spPr/>
    </dgm:pt>
    <dgm:pt modelId="{B2320956-746F-491A-BD26-00CC9088A465}" type="pres">
      <dgm:prSet presAssocID="{D2011207-3D6A-43B6-9127-D7D036D2F4D6}" presName="textRect" presStyleLbl="revTx" presStyleIdx="0" presStyleCnt="2">
        <dgm:presLayoutVars>
          <dgm:chMax val="1"/>
          <dgm:chPref val="1"/>
        </dgm:presLayoutVars>
      </dgm:prSet>
      <dgm:spPr/>
    </dgm:pt>
    <dgm:pt modelId="{8AADA5CE-7087-481D-BD05-AFB91A6FEA32}" type="pres">
      <dgm:prSet presAssocID="{9BDFC824-3D65-45FE-A56F-C05D64F4A3A4}" presName="sibTrans" presStyleCnt="0"/>
      <dgm:spPr/>
    </dgm:pt>
    <dgm:pt modelId="{09548197-1953-4384-B3DA-3AAB46D7EEFD}" type="pres">
      <dgm:prSet presAssocID="{65151F87-89A1-4A31-B858-05ED960E37DF}" presName="compNode" presStyleCnt="0"/>
      <dgm:spPr/>
    </dgm:pt>
    <dgm:pt modelId="{7CAE061E-C4EF-4CB7-999A-CB0E45F5C882}" type="pres">
      <dgm:prSet presAssocID="{65151F87-89A1-4A31-B858-05ED960E37DF}" presName="iconBgRect" presStyleLbl="bgShp" presStyleIdx="1" presStyleCnt="2"/>
      <dgm:spPr/>
    </dgm:pt>
    <dgm:pt modelId="{4EC93EAE-B461-44AF-84AF-49CD895B59F1}" type="pres">
      <dgm:prSet presAssocID="{65151F87-89A1-4A31-B858-05ED960E3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87C4DC-E8CA-4552-AF83-F47AA60F1E71}" type="pres">
      <dgm:prSet presAssocID="{65151F87-89A1-4A31-B858-05ED960E37DF}" presName="spaceRect" presStyleCnt="0"/>
      <dgm:spPr/>
    </dgm:pt>
    <dgm:pt modelId="{74ED3C3E-C0EC-44BF-A487-2817BD116AAA}" type="pres">
      <dgm:prSet presAssocID="{65151F87-89A1-4A31-B858-05ED960E37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0EFB0D-BDC6-42B7-98FA-001F7EC4F717}" type="presOf" srcId="{D2011207-3D6A-43B6-9127-D7D036D2F4D6}" destId="{B2320956-746F-491A-BD26-00CC9088A465}" srcOrd="0" destOrd="0" presId="urn:microsoft.com/office/officeart/2018/5/layout/IconCircleLabelList"/>
    <dgm:cxn modelId="{3B7D941D-FEFE-48B8-93AA-5B65EEE34596}" srcId="{476E8FDE-1054-41C5-A9F6-6E135117D5E2}" destId="{65151F87-89A1-4A31-B858-05ED960E37DF}" srcOrd="1" destOrd="0" parTransId="{B7045032-E1D8-44C1-A9DF-BE761EAB2B07}" sibTransId="{1DE08D08-24D2-4A1A-B5D8-D20B994FFE53}"/>
    <dgm:cxn modelId="{0EBEEC83-6B30-4DA5-BC9F-DFD6FFB87E23}" type="presOf" srcId="{476E8FDE-1054-41C5-A9F6-6E135117D5E2}" destId="{E3126A57-DB8A-478F-B112-BCADA312D3CF}" srcOrd="0" destOrd="0" presId="urn:microsoft.com/office/officeart/2018/5/layout/IconCircleLabelList"/>
    <dgm:cxn modelId="{76011090-9B7F-4B87-B93F-1348C41CCECB}" srcId="{476E8FDE-1054-41C5-A9F6-6E135117D5E2}" destId="{D2011207-3D6A-43B6-9127-D7D036D2F4D6}" srcOrd="0" destOrd="0" parTransId="{F966BF37-3E6C-47B6-BEFD-347D83F44A90}" sibTransId="{9BDFC824-3D65-45FE-A56F-C05D64F4A3A4}"/>
    <dgm:cxn modelId="{5043F2CE-D8DC-45C4-BDCC-D4203AC7D4FA}" type="presOf" srcId="{65151F87-89A1-4A31-B858-05ED960E37DF}" destId="{74ED3C3E-C0EC-44BF-A487-2817BD116AAA}" srcOrd="0" destOrd="0" presId="urn:microsoft.com/office/officeart/2018/5/layout/IconCircleLabelList"/>
    <dgm:cxn modelId="{885532CB-4C83-4117-B08F-5BE397E21F2E}" type="presParOf" srcId="{E3126A57-DB8A-478F-B112-BCADA312D3CF}" destId="{436187A5-178A-42AE-BA36-25C3A02D28CB}" srcOrd="0" destOrd="0" presId="urn:microsoft.com/office/officeart/2018/5/layout/IconCircleLabelList"/>
    <dgm:cxn modelId="{8B1538A9-A3F0-4A3B-955F-755C2E35032D}" type="presParOf" srcId="{436187A5-178A-42AE-BA36-25C3A02D28CB}" destId="{87E9E980-B97E-4FC3-B26B-162D79C97752}" srcOrd="0" destOrd="0" presId="urn:microsoft.com/office/officeart/2018/5/layout/IconCircleLabelList"/>
    <dgm:cxn modelId="{417E2F02-6644-408E-B8E1-2BA70BC00106}" type="presParOf" srcId="{436187A5-178A-42AE-BA36-25C3A02D28CB}" destId="{2219B1D5-E7E7-4DD5-AF9E-630E84F23A70}" srcOrd="1" destOrd="0" presId="urn:microsoft.com/office/officeart/2018/5/layout/IconCircleLabelList"/>
    <dgm:cxn modelId="{C316B69F-40D9-43C6-9BB6-B0F2307E5218}" type="presParOf" srcId="{436187A5-178A-42AE-BA36-25C3A02D28CB}" destId="{A697CFE2-38AC-4AF2-A2A0-68356476F9F7}" srcOrd="2" destOrd="0" presId="urn:microsoft.com/office/officeart/2018/5/layout/IconCircleLabelList"/>
    <dgm:cxn modelId="{D43EE9A1-710B-46ED-A98E-14FF9293096F}" type="presParOf" srcId="{436187A5-178A-42AE-BA36-25C3A02D28CB}" destId="{B2320956-746F-491A-BD26-00CC9088A465}" srcOrd="3" destOrd="0" presId="urn:microsoft.com/office/officeart/2018/5/layout/IconCircleLabelList"/>
    <dgm:cxn modelId="{0E01FB8C-6DEE-45B7-AE35-FD4E42A3FD4C}" type="presParOf" srcId="{E3126A57-DB8A-478F-B112-BCADA312D3CF}" destId="{8AADA5CE-7087-481D-BD05-AFB91A6FEA32}" srcOrd="1" destOrd="0" presId="urn:microsoft.com/office/officeart/2018/5/layout/IconCircleLabelList"/>
    <dgm:cxn modelId="{9D61A986-B8FC-4C52-AF4F-81B225FE5E03}" type="presParOf" srcId="{E3126A57-DB8A-478F-B112-BCADA312D3CF}" destId="{09548197-1953-4384-B3DA-3AAB46D7EEFD}" srcOrd="2" destOrd="0" presId="urn:microsoft.com/office/officeart/2018/5/layout/IconCircleLabelList"/>
    <dgm:cxn modelId="{9AD0C72E-ACB1-4CD0-BD24-BC40D2A67D1B}" type="presParOf" srcId="{09548197-1953-4384-B3DA-3AAB46D7EEFD}" destId="{7CAE061E-C4EF-4CB7-999A-CB0E45F5C882}" srcOrd="0" destOrd="0" presId="urn:microsoft.com/office/officeart/2018/5/layout/IconCircleLabelList"/>
    <dgm:cxn modelId="{DE52836D-44A9-414F-AEBB-92F9E9C6A723}" type="presParOf" srcId="{09548197-1953-4384-B3DA-3AAB46D7EEFD}" destId="{4EC93EAE-B461-44AF-84AF-49CD895B59F1}" srcOrd="1" destOrd="0" presId="urn:microsoft.com/office/officeart/2018/5/layout/IconCircleLabelList"/>
    <dgm:cxn modelId="{AF59E886-C8A4-4BD9-BE03-524DD5FB4275}" type="presParOf" srcId="{09548197-1953-4384-B3DA-3AAB46D7EEFD}" destId="{E787C4DC-E8CA-4552-AF83-F47AA60F1E71}" srcOrd="2" destOrd="0" presId="urn:microsoft.com/office/officeart/2018/5/layout/IconCircleLabelList"/>
    <dgm:cxn modelId="{A4F6111E-4690-4BF5-9A4F-22C5474C344B}" type="presParOf" srcId="{09548197-1953-4384-B3DA-3AAB46D7EEFD}" destId="{74ED3C3E-C0EC-44BF-A487-2817BD116A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33850A-929A-4071-8290-C386FF7B00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8DBB1-85B0-43FC-8402-F6E8575D9353}">
      <dgm:prSet/>
      <dgm:spPr/>
      <dgm:t>
        <a:bodyPr/>
        <a:lstStyle/>
        <a:p>
          <a:r>
            <a:rPr lang="en-US"/>
            <a:t>A </a:t>
          </a:r>
          <a:r>
            <a:rPr lang="en-US" b="1" i="1"/>
            <a:t>capability</a:t>
          </a:r>
          <a:r>
            <a:rPr lang="en-US"/>
            <a:t> is an </a:t>
          </a:r>
          <a:r>
            <a:rPr lang="en-US" i="1"/>
            <a:t>enabling</a:t>
          </a:r>
          <a:r>
            <a:rPr lang="en-US"/>
            <a:t> technology for access</a:t>
          </a:r>
        </a:p>
      </dgm:t>
    </dgm:pt>
    <dgm:pt modelId="{6B80EF2F-F5B3-4B05-B7BC-370D6344C2ED}" type="parTrans" cxnId="{4D7A0E6D-6C7C-447E-9276-137FCD54C3D7}">
      <dgm:prSet/>
      <dgm:spPr/>
      <dgm:t>
        <a:bodyPr/>
        <a:lstStyle/>
        <a:p>
          <a:endParaRPr lang="en-US"/>
        </a:p>
      </dgm:t>
    </dgm:pt>
    <dgm:pt modelId="{118CCDCA-7181-46EC-A313-C1C6F96699CB}" type="sibTrans" cxnId="{4D7A0E6D-6C7C-447E-9276-137FCD54C3D7}">
      <dgm:prSet/>
      <dgm:spPr/>
      <dgm:t>
        <a:bodyPr/>
        <a:lstStyle/>
        <a:p>
          <a:endParaRPr lang="en-US"/>
        </a:p>
      </dgm:t>
    </dgm:pt>
    <dgm:pt modelId="{32589FE3-6DF5-4472-AA32-6A24AA23829D}">
      <dgm:prSet/>
      <dgm:spPr/>
      <dgm:t>
        <a:bodyPr/>
        <a:lstStyle/>
        <a:p>
          <a:r>
            <a:rPr lang="en-US"/>
            <a:t>An </a:t>
          </a:r>
          <a:r>
            <a:rPr lang="en-US" b="1" i="1"/>
            <a:t>access control list</a:t>
          </a:r>
          <a:r>
            <a:rPr lang="en-US"/>
            <a:t> is a </a:t>
          </a:r>
          <a:r>
            <a:rPr lang="en-US" i="1"/>
            <a:t>filtering</a:t>
          </a:r>
          <a:r>
            <a:rPr lang="en-US"/>
            <a:t> technology for access</a:t>
          </a:r>
        </a:p>
      </dgm:t>
    </dgm:pt>
    <dgm:pt modelId="{EC764C98-8E15-4ACD-BD64-F532B33BCEBD}" type="parTrans" cxnId="{A75B1635-3BA8-4AD7-9589-21A13E291492}">
      <dgm:prSet/>
      <dgm:spPr/>
      <dgm:t>
        <a:bodyPr/>
        <a:lstStyle/>
        <a:p>
          <a:endParaRPr lang="en-US"/>
        </a:p>
      </dgm:t>
    </dgm:pt>
    <dgm:pt modelId="{7B2A2E9B-645B-4893-9A10-031D384992F6}" type="sibTrans" cxnId="{A75B1635-3BA8-4AD7-9589-21A13E291492}">
      <dgm:prSet/>
      <dgm:spPr/>
      <dgm:t>
        <a:bodyPr/>
        <a:lstStyle/>
        <a:p>
          <a:endParaRPr lang="en-US"/>
        </a:p>
      </dgm:t>
    </dgm:pt>
    <dgm:pt modelId="{F503DC71-5603-48C7-91CD-D5984B257A77}" type="pres">
      <dgm:prSet presAssocID="{0033850A-929A-4071-8290-C386FF7B00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1B7B0-6094-41B1-90E0-1468F5CE1C5D}" type="pres">
      <dgm:prSet presAssocID="{9608DBB1-85B0-43FC-8402-F6E8575D9353}" presName="hierRoot1" presStyleCnt="0"/>
      <dgm:spPr/>
    </dgm:pt>
    <dgm:pt modelId="{C90E436D-8C6B-431E-995B-F2B01916E8E2}" type="pres">
      <dgm:prSet presAssocID="{9608DBB1-85B0-43FC-8402-F6E8575D9353}" presName="composite" presStyleCnt="0"/>
      <dgm:spPr/>
    </dgm:pt>
    <dgm:pt modelId="{3E0D7AAE-8BCC-4403-8EF7-543C4412D353}" type="pres">
      <dgm:prSet presAssocID="{9608DBB1-85B0-43FC-8402-F6E8575D9353}" presName="background" presStyleLbl="node0" presStyleIdx="0" presStyleCnt="2"/>
      <dgm:spPr/>
    </dgm:pt>
    <dgm:pt modelId="{07809CB9-25B4-44EE-B29B-B0BAE375BB88}" type="pres">
      <dgm:prSet presAssocID="{9608DBB1-85B0-43FC-8402-F6E8575D9353}" presName="text" presStyleLbl="fgAcc0" presStyleIdx="0" presStyleCnt="2">
        <dgm:presLayoutVars>
          <dgm:chPref val="3"/>
        </dgm:presLayoutVars>
      </dgm:prSet>
      <dgm:spPr/>
    </dgm:pt>
    <dgm:pt modelId="{CF69E770-5457-4488-8323-563B773165FA}" type="pres">
      <dgm:prSet presAssocID="{9608DBB1-85B0-43FC-8402-F6E8575D9353}" presName="hierChild2" presStyleCnt="0"/>
      <dgm:spPr/>
    </dgm:pt>
    <dgm:pt modelId="{3CEBDB6C-BBA0-497E-BCFC-77FD100C8558}" type="pres">
      <dgm:prSet presAssocID="{32589FE3-6DF5-4472-AA32-6A24AA23829D}" presName="hierRoot1" presStyleCnt="0"/>
      <dgm:spPr/>
    </dgm:pt>
    <dgm:pt modelId="{FE1E50BC-3C95-413A-87AB-824DFAD6A1AE}" type="pres">
      <dgm:prSet presAssocID="{32589FE3-6DF5-4472-AA32-6A24AA23829D}" presName="composite" presStyleCnt="0"/>
      <dgm:spPr/>
    </dgm:pt>
    <dgm:pt modelId="{51F19CA3-B01E-42D7-AFA5-EF1AE3E6A36B}" type="pres">
      <dgm:prSet presAssocID="{32589FE3-6DF5-4472-AA32-6A24AA23829D}" presName="background" presStyleLbl="node0" presStyleIdx="1" presStyleCnt="2"/>
      <dgm:spPr/>
    </dgm:pt>
    <dgm:pt modelId="{80835724-38FC-4CE5-9E16-35883AD53316}" type="pres">
      <dgm:prSet presAssocID="{32589FE3-6DF5-4472-AA32-6A24AA23829D}" presName="text" presStyleLbl="fgAcc0" presStyleIdx="1" presStyleCnt="2">
        <dgm:presLayoutVars>
          <dgm:chPref val="3"/>
        </dgm:presLayoutVars>
      </dgm:prSet>
      <dgm:spPr/>
    </dgm:pt>
    <dgm:pt modelId="{BE402486-EFAE-46EB-B2E7-E19B2D43885E}" type="pres">
      <dgm:prSet presAssocID="{32589FE3-6DF5-4472-AA32-6A24AA23829D}" presName="hierChild2" presStyleCnt="0"/>
      <dgm:spPr/>
    </dgm:pt>
  </dgm:ptLst>
  <dgm:cxnLst>
    <dgm:cxn modelId="{DA1E6C0A-0C2C-4EFC-9BF2-EDB2F7F6F670}" type="presOf" srcId="{0033850A-929A-4071-8290-C386FF7B0092}" destId="{F503DC71-5603-48C7-91CD-D5984B257A77}" srcOrd="0" destOrd="0" presId="urn:microsoft.com/office/officeart/2005/8/layout/hierarchy1"/>
    <dgm:cxn modelId="{A75B1635-3BA8-4AD7-9589-21A13E291492}" srcId="{0033850A-929A-4071-8290-C386FF7B0092}" destId="{32589FE3-6DF5-4472-AA32-6A24AA23829D}" srcOrd="1" destOrd="0" parTransId="{EC764C98-8E15-4ACD-BD64-F532B33BCEBD}" sibTransId="{7B2A2E9B-645B-4893-9A10-031D384992F6}"/>
    <dgm:cxn modelId="{5C90BB4A-5510-4389-AF4A-34243A811A13}" type="presOf" srcId="{32589FE3-6DF5-4472-AA32-6A24AA23829D}" destId="{80835724-38FC-4CE5-9E16-35883AD53316}" srcOrd="0" destOrd="0" presId="urn:microsoft.com/office/officeart/2005/8/layout/hierarchy1"/>
    <dgm:cxn modelId="{4D7A0E6D-6C7C-447E-9276-137FCD54C3D7}" srcId="{0033850A-929A-4071-8290-C386FF7B0092}" destId="{9608DBB1-85B0-43FC-8402-F6E8575D9353}" srcOrd="0" destOrd="0" parTransId="{6B80EF2F-F5B3-4B05-B7BC-370D6344C2ED}" sibTransId="{118CCDCA-7181-46EC-A313-C1C6F96699CB}"/>
    <dgm:cxn modelId="{F2E8D9B3-1C5B-4CB3-B347-39CA67215B15}" type="presOf" srcId="{9608DBB1-85B0-43FC-8402-F6E8575D9353}" destId="{07809CB9-25B4-44EE-B29B-B0BAE375BB88}" srcOrd="0" destOrd="0" presId="urn:microsoft.com/office/officeart/2005/8/layout/hierarchy1"/>
    <dgm:cxn modelId="{4DA438CF-03C5-4E2B-A6E2-A0D9F7BABDC3}" type="presParOf" srcId="{F503DC71-5603-48C7-91CD-D5984B257A77}" destId="{0351B7B0-6094-41B1-90E0-1468F5CE1C5D}" srcOrd="0" destOrd="0" presId="urn:microsoft.com/office/officeart/2005/8/layout/hierarchy1"/>
    <dgm:cxn modelId="{6F9150BA-EA3D-4E3D-A8E6-36FA69E99CFF}" type="presParOf" srcId="{0351B7B0-6094-41B1-90E0-1468F5CE1C5D}" destId="{C90E436D-8C6B-431E-995B-F2B01916E8E2}" srcOrd="0" destOrd="0" presId="urn:microsoft.com/office/officeart/2005/8/layout/hierarchy1"/>
    <dgm:cxn modelId="{3F749C73-7BFB-4A00-9FCF-CA06490E4383}" type="presParOf" srcId="{C90E436D-8C6B-431E-995B-F2B01916E8E2}" destId="{3E0D7AAE-8BCC-4403-8EF7-543C4412D353}" srcOrd="0" destOrd="0" presId="urn:microsoft.com/office/officeart/2005/8/layout/hierarchy1"/>
    <dgm:cxn modelId="{3B2987AE-81B2-43E2-89BD-14D4CCC13755}" type="presParOf" srcId="{C90E436D-8C6B-431E-995B-F2B01916E8E2}" destId="{07809CB9-25B4-44EE-B29B-B0BAE375BB88}" srcOrd="1" destOrd="0" presId="urn:microsoft.com/office/officeart/2005/8/layout/hierarchy1"/>
    <dgm:cxn modelId="{85561DE2-A579-4850-9AB2-53AAD1B4606D}" type="presParOf" srcId="{0351B7B0-6094-41B1-90E0-1468F5CE1C5D}" destId="{CF69E770-5457-4488-8323-563B773165FA}" srcOrd="1" destOrd="0" presId="urn:microsoft.com/office/officeart/2005/8/layout/hierarchy1"/>
    <dgm:cxn modelId="{18273BEC-5CAC-408E-A44F-6C3A3DF256F2}" type="presParOf" srcId="{F503DC71-5603-48C7-91CD-D5984B257A77}" destId="{3CEBDB6C-BBA0-497E-BCFC-77FD100C8558}" srcOrd="1" destOrd="0" presId="urn:microsoft.com/office/officeart/2005/8/layout/hierarchy1"/>
    <dgm:cxn modelId="{87C4DBBA-8559-400D-80E3-F06687E144BC}" type="presParOf" srcId="{3CEBDB6C-BBA0-497E-BCFC-77FD100C8558}" destId="{FE1E50BC-3C95-413A-87AB-824DFAD6A1AE}" srcOrd="0" destOrd="0" presId="urn:microsoft.com/office/officeart/2005/8/layout/hierarchy1"/>
    <dgm:cxn modelId="{C7466D5E-FD59-43B6-9C76-5A188AB504EE}" type="presParOf" srcId="{FE1E50BC-3C95-413A-87AB-824DFAD6A1AE}" destId="{51F19CA3-B01E-42D7-AFA5-EF1AE3E6A36B}" srcOrd="0" destOrd="0" presId="urn:microsoft.com/office/officeart/2005/8/layout/hierarchy1"/>
    <dgm:cxn modelId="{9F28293E-586E-4FA0-B30A-8BFDF70019B4}" type="presParOf" srcId="{FE1E50BC-3C95-413A-87AB-824DFAD6A1AE}" destId="{80835724-38FC-4CE5-9E16-35883AD53316}" srcOrd="1" destOrd="0" presId="urn:microsoft.com/office/officeart/2005/8/layout/hierarchy1"/>
    <dgm:cxn modelId="{52FD67E0-9F59-495B-9876-DAADBA1BF34F}" type="presParOf" srcId="{3CEBDB6C-BBA0-497E-BCFC-77FD100C8558}" destId="{BE402486-EFAE-46EB-B2E7-E19B2D4388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EA630C-4369-44BD-8481-314D111EEF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5A2108-4151-4DA1-98ED-7DD51378ED85}">
      <dgm:prSet/>
      <dgm:spPr/>
      <dgm:t>
        <a:bodyPr/>
        <a:lstStyle/>
        <a:p>
          <a:r>
            <a:rPr lang="en-US"/>
            <a:t>Mandatory Access Controls – what is permitted is determined by policy</a:t>
          </a:r>
        </a:p>
      </dgm:t>
    </dgm:pt>
    <dgm:pt modelId="{F6191411-1F50-4582-97AD-B24773E1A919}" type="parTrans" cxnId="{6A207617-95EA-48FB-8954-D10E01DF37E4}">
      <dgm:prSet/>
      <dgm:spPr/>
      <dgm:t>
        <a:bodyPr/>
        <a:lstStyle/>
        <a:p>
          <a:endParaRPr lang="en-US"/>
        </a:p>
      </dgm:t>
    </dgm:pt>
    <dgm:pt modelId="{B1645BC2-DEB6-4B85-A996-3FF4BC59715F}" type="sibTrans" cxnId="{6A207617-95EA-48FB-8954-D10E01DF37E4}">
      <dgm:prSet/>
      <dgm:spPr/>
      <dgm:t>
        <a:bodyPr/>
        <a:lstStyle/>
        <a:p>
          <a:endParaRPr lang="en-US"/>
        </a:p>
      </dgm:t>
    </dgm:pt>
    <dgm:pt modelId="{6B4EECE2-47D8-44D0-BDFA-0D12C144D802}">
      <dgm:prSet/>
      <dgm:spPr/>
      <dgm:t>
        <a:bodyPr/>
        <a:lstStyle/>
        <a:p>
          <a:r>
            <a:rPr lang="en-US"/>
            <a:t>Discretionary Access Controls – what is permitted is determined by user</a:t>
          </a:r>
        </a:p>
      </dgm:t>
    </dgm:pt>
    <dgm:pt modelId="{00694A67-AD90-4655-A053-1D7B19FA5D95}" type="parTrans" cxnId="{4F74F42B-B5FE-4F38-8352-AAFAE3AB4C25}">
      <dgm:prSet/>
      <dgm:spPr/>
      <dgm:t>
        <a:bodyPr/>
        <a:lstStyle/>
        <a:p>
          <a:endParaRPr lang="en-US"/>
        </a:p>
      </dgm:t>
    </dgm:pt>
    <dgm:pt modelId="{DBE7ED2A-8F55-4C4E-9B0D-3CA2E674D842}" type="sibTrans" cxnId="{4F74F42B-B5FE-4F38-8352-AAFAE3AB4C25}">
      <dgm:prSet/>
      <dgm:spPr/>
      <dgm:t>
        <a:bodyPr/>
        <a:lstStyle/>
        <a:p>
          <a:endParaRPr lang="en-US"/>
        </a:p>
      </dgm:t>
    </dgm:pt>
    <dgm:pt modelId="{4CBBEA8F-BDA9-43F0-BE87-306FF2B03F0E}" type="pres">
      <dgm:prSet presAssocID="{25EA630C-4369-44BD-8481-314D111EEF17}" presName="root" presStyleCnt="0">
        <dgm:presLayoutVars>
          <dgm:dir/>
          <dgm:resizeHandles val="exact"/>
        </dgm:presLayoutVars>
      </dgm:prSet>
      <dgm:spPr/>
    </dgm:pt>
    <dgm:pt modelId="{E1545D8B-34FF-420E-8A76-4CC2474FDC42}" type="pres">
      <dgm:prSet presAssocID="{935A2108-4151-4DA1-98ED-7DD51378ED85}" presName="compNode" presStyleCnt="0"/>
      <dgm:spPr/>
    </dgm:pt>
    <dgm:pt modelId="{CA9A691E-F4CA-4500-9763-1BFE785C775A}" type="pres">
      <dgm:prSet presAssocID="{935A2108-4151-4DA1-98ED-7DD51378ED85}" presName="bgRect" presStyleLbl="bgShp" presStyleIdx="0" presStyleCnt="2"/>
      <dgm:spPr/>
    </dgm:pt>
    <dgm:pt modelId="{67781CF7-C1A9-42FE-A62A-DEFF331A989E}" type="pres">
      <dgm:prSet presAssocID="{935A2108-4151-4DA1-98ED-7DD51378ED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8C59E96-90BF-4085-A158-3E0E939DB32E}" type="pres">
      <dgm:prSet presAssocID="{935A2108-4151-4DA1-98ED-7DD51378ED85}" presName="spaceRect" presStyleCnt="0"/>
      <dgm:spPr/>
    </dgm:pt>
    <dgm:pt modelId="{E78850EF-F714-4AF1-8B3D-48CF536CAD9D}" type="pres">
      <dgm:prSet presAssocID="{935A2108-4151-4DA1-98ED-7DD51378ED85}" presName="parTx" presStyleLbl="revTx" presStyleIdx="0" presStyleCnt="2">
        <dgm:presLayoutVars>
          <dgm:chMax val="0"/>
          <dgm:chPref val="0"/>
        </dgm:presLayoutVars>
      </dgm:prSet>
      <dgm:spPr/>
    </dgm:pt>
    <dgm:pt modelId="{CC802698-2445-42FA-ACBF-73B39BC48214}" type="pres">
      <dgm:prSet presAssocID="{B1645BC2-DEB6-4B85-A996-3FF4BC59715F}" presName="sibTrans" presStyleCnt="0"/>
      <dgm:spPr/>
    </dgm:pt>
    <dgm:pt modelId="{334F7DA0-A315-4C2F-BE63-66D6F4702986}" type="pres">
      <dgm:prSet presAssocID="{6B4EECE2-47D8-44D0-BDFA-0D12C144D802}" presName="compNode" presStyleCnt="0"/>
      <dgm:spPr/>
    </dgm:pt>
    <dgm:pt modelId="{4A6DDFBE-D11B-4726-A5CE-4BD0248B5211}" type="pres">
      <dgm:prSet presAssocID="{6B4EECE2-47D8-44D0-BDFA-0D12C144D802}" presName="bgRect" presStyleLbl="bgShp" presStyleIdx="1" presStyleCnt="2"/>
      <dgm:spPr/>
    </dgm:pt>
    <dgm:pt modelId="{20144588-4CA7-4E73-94BE-612E35778A34}" type="pres">
      <dgm:prSet presAssocID="{6B4EECE2-47D8-44D0-BDFA-0D12C144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6875B-CE4E-43D9-9C8A-2D0012522A1B}" type="pres">
      <dgm:prSet presAssocID="{6B4EECE2-47D8-44D0-BDFA-0D12C144D802}" presName="spaceRect" presStyleCnt="0"/>
      <dgm:spPr/>
    </dgm:pt>
    <dgm:pt modelId="{7363082E-D637-492A-BA99-ACEF4F5C2EDE}" type="pres">
      <dgm:prSet presAssocID="{6B4EECE2-47D8-44D0-BDFA-0D12C144D8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207617-95EA-48FB-8954-D10E01DF37E4}" srcId="{25EA630C-4369-44BD-8481-314D111EEF17}" destId="{935A2108-4151-4DA1-98ED-7DD51378ED85}" srcOrd="0" destOrd="0" parTransId="{F6191411-1F50-4582-97AD-B24773E1A919}" sibTransId="{B1645BC2-DEB6-4B85-A996-3FF4BC59715F}"/>
    <dgm:cxn modelId="{AE0B5828-27BC-4FD8-8154-9A54DC00A0BF}" type="presOf" srcId="{6B4EECE2-47D8-44D0-BDFA-0D12C144D802}" destId="{7363082E-D637-492A-BA99-ACEF4F5C2EDE}" srcOrd="0" destOrd="0" presId="urn:microsoft.com/office/officeart/2018/2/layout/IconVerticalSolidList"/>
    <dgm:cxn modelId="{4F74F42B-B5FE-4F38-8352-AAFAE3AB4C25}" srcId="{25EA630C-4369-44BD-8481-314D111EEF17}" destId="{6B4EECE2-47D8-44D0-BDFA-0D12C144D802}" srcOrd="1" destOrd="0" parTransId="{00694A67-AD90-4655-A053-1D7B19FA5D95}" sibTransId="{DBE7ED2A-8F55-4C4E-9B0D-3CA2E674D842}"/>
    <dgm:cxn modelId="{D0A7783C-6AB2-49CF-8D93-7C0263AF4809}" type="presOf" srcId="{25EA630C-4369-44BD-8481-314D111EEF17}" destId="{4CBBEA8F-BDA9-43F0-BE87-306FF2B03F0E}" srcOrd="0" destOrd="0" presId="urn:microsoft.com/office/officeart/2018/2/layout/IconVerticalSolidList"/>
    <dgm:cxn modelId="{E18087B3-BF29-4D2A-B7FA-D108D79ABCB7}" type="presOf" srcId="{935A2108-4151-4DA1-98ED-7DD51378ED85}" destId="{E78850EF-F714-4AF1-8B3D-48CF536CAD9D}" srcOrd="0" destOrd="0" presId="urn:microsoft.com/office/officeart/2018/2/layout/IconVerticalSolidList"/>
    <dgm:cxn modelId="{7E6E2D68-D411-4EA0-ADC4-4834452A29B4}" type="presParOf" srcId="{4CBBEA8F-BDA9-43F0-BE87-306FF2B03F0E}" destId="{E1545D8B-34FF-420E-8A76-4CC2474FDC42}" srcOrd="0" destOrd="0" presId="urn:microsoft.com/office/officeart/2018/2/layout/IconVerticalSolidList"/>
    <dgm:cxn modelId="{BA2A09CE-5E4E-42ED-AEC4-A538B574A143}" type="presParOf" srcId="{E1545D8B-34FF-420E-8A76-4CC2474FDC42}" destId="{CA9A691E-F4CA-4500-9763-1BFE785C775A}" srcOrd="0" destOrd="0" presId="urn:microsoft.com/office/officeart/2018/2/layout/IconVerticalSolidList"/>
    <dgm:cxn modelId="{2893A6C7-99A5-4A22-9F37-35732AFDB52A}" type="presParOf" srcId="{E1545D8B-34FF-420E-8A76-4CC2474FDC42}" destId="{67781CF7-C1A9-42FE-A62A-DEFF331A989E}" srcOrd="1" destOrd="0" presId="urn:microsoft.com/office/officeart/2018/2/layout/IconVerticalSolidList"/>
    <dgm:cxn modelId="{39BC20B8-3ED4-450E-A8C2-2C4327DDBD9E}" type="presParOf" srcId="{E1545D8B-34FF-420E-8A76-4CC2474FDC42}" destId="{C8C59E96-90BF-4085-A158-3E0E939DB32E}" srcOrd="2" destOrd="0" presId="urn:microsoft.com/office/officeart/2018/2/layout/IconVerticalSolidList"/>
    <dgm:cxn modelId="{F760E9A4-FBBA-484E-B995-2416C71B33D4}" type="presParOf" srcId="{E1545D8B-34FF-420E-8A76-4CC2474FDC42}" destId="{E78850EF-F714-4AF1-8B3D-48CF536CAD9D}" srcOrd="3" destOrd="0" presId="urn:microsoft.com/office/officeart/2018/2/layout/IconVerticalSolidList"/>
    <dgm:cxn modelId="{F7143A3A-708D-422C-9264-344FE6591C74}" type="presParOf" srcId="{4CBBEA8F-BDA9-43F0-BE87-306FF2B03F0E}" destId="{CC802698-2445-42FA-ACBF-73B39BC48214}" srcOrd="1" destOrd="0" presId="urn:microsoft.com/office/officeart/2018/2/layout/IconVerticalSolidList"/>
    <dgm:cxn modelId="{9631ACB8-C72F-45D2-BB87-D3D2ABB30160}" type="presParOf" srcId="{4CBBEA8F-BDA9-43F0-BE87-306FF2B03F0E}" destId="{334F7DA0-A315-4C2F-BE63-66D6F4702986}" srcOrd="2" destOrd="0" presId="urn:microsoft.com/office/officeart/2018/2/layout/IconVerticalSolidList"/>
    <dgm:cxn modelId="{93D16C88-7B97-4FE9-8317-96F4F77B6356}" type="presParOf" srcId="{334F7DA0-A315-4C2F-BE63-66D6F4702986}" destId="{4A6DDFBE-D11B-4726-A5CE-4BD0248B5211}" srcOrd="0" destOrd="0" presId="urn:microsoft.com/office/officeart/2018/2/layout/IconVerticalSolidList"/>
    <dgm:cxn modelId="{291E440D-A612-4928-AD37-7D87A7FCFE11}" type="presParOf" srcId="{334F7DA0-A315-4C2F-BE63-66D6F4702986}" destId="{20144588-4CA7-4E73-94BE-612E35778A34}" srcOrd="1" destOrd="0" presId="urn:microsoft.com/office/officeart/2018/2/layout/IconVerticalSolidList"/>
    <dgm:cxn modelId="{DAED478F-1E4C-488F-BDBB-D77B3CED99FC}" type="presParOf" srcId="{334F7DA0-A315-4C2F-BE63-66D6F4702986}" destId="{DEE6875B-CE4E-43D9-9C8A-2D0012522A1B}" srcOrd="2" destOrd="0" presId="urn:microsoft.com/office/officeart/2018/2/layout/IconVerticalSolidList"/>
    <dgm:cxn modelId="{AE0E8540-61E7-442C-9ECA-29D1833AF9DC}" type="presParOf" srcId="{334F7DA0-A315-4C2F-BE63-66D6F4702986}" destId="{7363082E-D637-492A-BA99-ACEF4F5C2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E980-B97E-4FC3-B26B-162D79C97752}">
      <dsp:nvSpPr>
        <dsp:cNvPr id="0" name=""/>
        <dsp:cNvSpPr/>
      </dsp:nvSpPr>
      <dsp:spPr>
        <a:xfrm>
          <a:off x="709509" y="160539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B1D5-E7E7-4DD5-AF9E-630E84F23A70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0956-746F-491A-BD26-00CC9088A465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Access Control Lists</a:t>
          </a:r>
        </a:p>
      </dsp:txBody>
      <dsp:txXfrm>
        <a:off x="40415" y="2905540"/>
        <a:ext cx="3431250" cy="720000"/>
      </dsp:txXfrm>
    </dsp:sp>
    <dsp:sp modelId="{7CAE061E-C4EF-4CB7-999A-CB0E45F5C882}">
      <dsp:nvSpPr>
        <dsp:cNvPr id="0" name=""/>
        <dsp:cNvSpPr/>
      </dsp:nvSpPr>
      <dsp:spPr>
        <a:xfrm>
          <a:off x="4741228" y="160539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3EAE-B461-44AF-84AF-49CD895B59F1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3C3E-C0EC-44BF-A487-2817BD116AAA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Capabilities</a:t>
          </a:r>
        </a:p>
      </dsp:txBody>
      <dsp:txXfrm>
        <a:off x="4072134" y="2905540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D7AAE-8BCC-4403-8EF7-543C4412D353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09CB9-25B4-44EE-B29B-B0BAE375BB88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</a:t>
          </a:r>
          <a:r>
            <a:rPr lang="en-US" sz="3000" b="1" i="1" kern="1200"/>
            <a:t>capability</a:t>
          </a:r>
          <a:r>
            <a:rPr lang="en-US" sz="3000" kern="1200"/>
            <a:t> is an </a:t>
          </a:r>
          <a:r>
            <a:rPr lang="en-US" sz="3000" i="1" kern="1200"/>
            <a:t>enabling</a:t>
          </a:r>
          <a:r>
            <a:rPr lang="en-US" sz="3000" kern="1200"/>
            <a:t> technology for access</a:t>
          </a:r>
        </a:p>
      </dsp:txBody>
      <dsp:txXfrm>
        <a:off x="420176" y="1097501"/>
        <a:ext cx="3112037" cy="1932260"/>
      </dsp:txXfrm>
    </dsp:sp>
    <dsp:sp modelId="{51F19CA3-B01E-42D7-AFA5-EF1AE3E6A36B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35724-38FC-4CE5-9E16-35883AD53316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 </a:t>
          </a:r>
          <a:r>
            <a:rPr lang="en-US" sz="3000" b="1" i="1" kern="1200"/>
            <a:t>access control list</a:t>
          </a:r>
          <a:r>
            <a:rPr lang="en-US" sz="3000" kern="1200"/>
            <a:t> is a </a:t>
          </a:r>
          <a:r>
            <a:rPr lang="en-US" sz="3000" i="1" kern="1200"/>
            <a:t>filtering</a:t>
          </a:r>
          <a:r>
            <a:rPr lang="en-US" sz="3000" kern="1200"/>
            <a:t> technology for access</a:t>
          </a:r>
        </a:p>
      </dsp:txBody>
      <dsp:txXfrm>
        <a:off x="4370726" y="1097501"/>
        <a:ext cx="3112037" cy="1932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691E-F4CA-4500-9763-1BFE785C775A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1CF7-C1A9-42FE-A62A-DEFF331A989E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50EF-F714-4AF1-8B3D-48CF536CAD9D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Mandatory Access Controls – what is permitted is determined by policy</a:t>
          </a:r>
        </a:p>
      </dsp:txBody>
      <dsp:txXfrm>
        <a:off x="1311876" y="615237"/>
        <a:ext cx="6231923" cy="1135824"/>
      </dsp:txXfrm>
    </dsp:sp>
    <dsp:sp modelId="{4A6DDFBE-D11B-4726-A5CE-4BD0248B5211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44588-4CA7-4E73-94BE-612E35778A3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082E-D637-492A-BA99-ACEF4F5C2EDE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Discretionary Access Controls – what is permitted is determined by user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Design emerged from military document classification</a:t>
            </a:r>
          </a:p>
          <a:p>
            <a:r>
              <a:rPr lang="en-US" dirty="0"/>
              <a:t>Enforces two properties</a:t>
            </a:r>
          </a:p>
          <a:p>
            <a:pPr lvl="1"/>
            <a:r>
              <a:rPr lang="en-US" i="1" dirty="0"/>
              <a:t>Simple Security Property: </a:t>
            </a:r>
            <a:r>
              <a:rPr lang="en-US" dirty="0"/>
              <a:t>No Read Up (NRU)</a:t>
            </a:r>
          </a:p>
          <a:p>
            <a:pPr lvl="1"/>
            <a:r>
              <a:rPr lang="en-US" i="1" dirty="0"/>
              <a:t>*-Property: </a:t>
            </a:r>
            <a:r>
              <a:rPr lang="en-US" dirty="0"/>
              <a:t>No Write Down (NWD)</a:t>
            </a:r>
          </a:p>
          <a:p>
            <a:r>
              <a:rPr lang="en-US" dirty="0"/>
              <a:t>The *-property was the big innovation of BLP. It </a:t>
            </a:r>
            <a:r>
              <a:rPr lang="en-US" i="1" dirty="0"/>
              <a:t>assumed</a:t>
            </a:r>
            <a:r>
              <a:rPr lang="en-US" dirty="0"/>
              <a:t> trojans and buggy code!</a:t>
            </a:r>
          </a:p>
          <a:p>
            <a:r>
              <a:rPr lang="en-US" dirty="0"/>
              <a:t>This is a well defined security policy</a:t>
            </a:r>
          </a:p>
          <a:p>
            <a:pPr lvl="1"/>
            <a:r>
              <a:rPr lang="en-US" dirty="0"/>
              <a:t>It is relatively easy to determine if the mechanisms enforce the policy</a:t>
            </a:r>
          </a:p>
          <a:p>
            <a:pPr lvl="1"/>
            <a:r>
              <a:rPr lang="en-US" dirty="0"/>
              <a:t>If it’s the right policy it works great!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9C5-507A-472E-A846-1115234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5214-CF37-4017-A58D-5CDEBC4F4D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If the security officer can “temporarily declassify” all of the protections go away</a:t>
            </a:r>
          </a:p>
          <a:p>
            <a:pPr lvl="1"/>
            <a:r>
              <a:rPr lang="en-US" dirty="0"/>
              <a:t>Strong tranquility: security labels never change during operation</a:t>
            </a:r>
          </a:p>
          <a:p>
            <a:pPr lvl="1"/>
            <a:r>
              <a:rPr lang="en-US" dirty="0"/>
              <a:t>Weak tranquility: labels never change in a way that violates security policy</a:t>
            </a:r>
          </a:p>
          <a:p>
            <a:pPr lvl="2"/>
            <a:r>
              <a:rPr lang="en-US" dirty="0"/>
              <a:t>The idea here is “least privilege”. Even if you have TS, start at unclassified</a:t>
            </a:r>
          </a:p>
          <a:p>
            <a:pPr lvl="2"/>
            <a:r>
              <a:rPr lang="en-US" dirty="0"/>
              <a:t>As you access info that is higher, your level increases</a:t>
            </a:r>
          </a:p>
          <a:p>
            <a:r>
              <a:rPr lang="en-US" dirty="0"/>
              <a:t>The system can get fragmented into pieces that can’t communicate</a:t>
            </a:r>
          </a:p>
          <a:p>
            <a:r>
              <a:rPr lang="en-US" dirty="0"/>
              <a:t>Also, what do you do with an App that has to straddle?</a:t>
            </a:r>
          </a:p>
          <a:p>
            <a:pPr lvl="1"/>
            <a:r>
              <a:rPr lang="en-US" dirty="0"/>
              <a:t>A document editor used to redact a TS document to Classified</a:t>
            </a:r>
          </a:p>
          <a:p>
            <a:r>
              <a:rPr lang="en-US" dirty="0"/>
              <a:t>Doesn’t deal with creation of subjects or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8CCC-F7C7-445C-8066-0A8E07F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2DEC-6C0A-49A3-B2A7-355700231C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Upside-down BLP</a:t>
            </a:r>
          </a:p>
          <a:p>
            <a:pPr lvl="1"/>
            <a:r>
              <a:rPr lang="en-US" dirty="0"/>
              <a:t>You can only read up and write down</a:t>
            </a:r>
          </a:p>
          <a:p>
            <a:pPr lvl="1"/>
            <a:r>
              <a:rPr lang="en-US" dirty="0"/>
              <a:t>The goal is </a:t>
            </a:r>
            <a:r>
              <a:rPr lang="en-US" i="1" dirty="0"/>
              <a:t>integrity</a:t>
            </a:r>
            <a:r>
              <a:rPr lang="en-US" dirty="0"/>
              <a:t> not </a:t>
            </a:r>
            <a:r>
              <a:rPr lang="en-US" i="1" dirty="0"/>
              <a:t>confidentiality</a:t>
            </a:r>
            <a:endParaRPr lang="en-US" dirty="0"/>
          </a:p>
          <a:p>
            <a:r>
              <a:rPr lang="en-US" dirty="0"/>
              <a:t>Partially used in Vista. Uses the </a:t>
            </a:r>
            <a:r>
              <a:rPr lang="en-US" dirty="0" err="1"/>
              <a:t>NoWriteUp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files are “medium” or higher. IE is “low”</a:t>
            </a:r>
          </a:p>
          <a:p>
            <a:pPr lvl="1"/>
            <a:r>
              <a:rPr lang="en-US" dirty="0"/>
              <a:t>So, things downloaded can read most files, </a:t>
            </a:r>
            <a:r>
              <a:rPr lang="en-US" i="1" dirty="0"/>
              <a:t>but not write to them!</a:t>
            </a:r>
            <a:endParaRPr lang="en-US" dirty="0"/>
          </a:p>
          <a:p>
            <a:r>
              <a:rPr lang="en-US" dirty="0"/>
              <a:t>This was the first formal model of integrity</a:t>
            </a:r>
          </a:p>
          <a:p>
            <a:pPr lvl="1"/>
            <a:r>
              <a:rPr lang="en-US" dirty="0"/>
              <a:t>Struggled in real-world because of the exceptions and straddling issues</a:t>
            </a:r>
          </a:p>
        </p:txBody>
      </p:sp>
    </p:spTree>
    <p:extLst>
      <p:ext uri="{BB962C8B-B14F-4D97-AF65-F5344CB8AC3E}">
        <p14:creationId xmlns:p14="http://schemas.microsoft.com/office/powerpoint/2010/main" val="115796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Information sharing often involves some kind of “scrubbing”</a:t>
            </a:r>
          </a:p>
          <a:p>
            <a:r>
              <a:rPr lang="en-US" dirty="0"/>
              <a:t>In MLS, a report is redacted before moving down a security layer</a:t>
            </a:r>
          </a:p>
          <a:p>
            <a:r>
              <a:rPr lang="en-US" dirty="0"/>
              <a:t>In privacy-preserving systems, data is often </a:t>
            </a:r>
            <a:r>
              <a:rPr lang="en-US" i="1" dirty="0"/>
              <a:t>anonymized</a:t>
            </a:r>
            <a:endParaRPr lang="en-US" dirty="0"/>
          </a:p>
          <a:p>
            <a:r>
              <a:rPr lang="en-US" dirty="0"/>
              <a:t>The problem, of course, is inference</a:t>
            </a:r>
          </a:p>
          <a:p>
            <a:pPr lvl="1"/>
            <a:r>
              <a:rPr lang="en-US" dirty="0"/>
              <a:t>People can often be identified by their medical records even with names removed</a:t>
            </a:r>
          </a:p>
          <a:p>
            <a:pPr lvl="1"/>
            <a:r>
              <a:rPr lang="en-US" dirty="0"/>
              <a:t>And, of course, we’ve seen this with AOL and Google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dirty="0"/>
              <a:t>Characteristic formula – the query instructions to get some set</a:t>
            </a:r>
          </a:p>
          <a:p>
            <a:r>
              <a:rPr lang="en-US" dirty="0"/>
              <a:t>Query set – the set produced by a characteristic formula</a:t>
            </a:r>
          </a:p>
          <a:p>
            <a:r>
              <a:rPr lang="en-US" dirty="0"/>
              <a:t>Sensitive Statistics – stats that deanonymize information:</a:t>
            </a:r>
          </a:p>
          <a:p>
            <a:pPr lvl="1"/>
            <a:r>
              <a:rPr lang="en-US" dirty="0"/>
              <a:t>For example, if the set is too small, than we’ve identified an individual by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can limit how small a result is from a query</a:t>
            </a:r>
          </a:p>
          <a:p>
            <a:r>
              <a:rPr lang="en-US" dirty="0"/>
              <a:t>But you also have to worry about returning N-1!!</a:t>
            </a:r>
          </a:p>
          <a:p>
            <a:r>
              <a:rPr lang="en-US" dirty="0"/>
              <a:t>Also, you have to deal with using multiple queries to get a smaller than N intersection</a:t>
            </a:r>
          </a:p>
        </p:txBody>
      </p:sp>
    </p:spTree>
    <p:extLst>
      <p:ext uri="{BB962C8B-B14F-4D97-AF65-F5344CB8AC3E}">
        <p14:creationId xmlns:p14="http://schemas.microsoft.com/office/powerpoint/2010/main" val="410979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C665-C521-477C-B4A2-697CC10E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7380-961F-4CAB-B662-B7421A563A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RBAC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Users assigned roles, permissions based on roles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Is this MAC or DAC?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Lessons from the field: what goes wrong in RBAC?</a:t>
            </a:r>
          </a:p>
        </p:txBody>
      </p:sp>
    </p:spTree>
    <p:extLst>
      <p:ext uri="{BB962C8B-B14F-4D97-AF65-F5344CB8AC3E}">
        <p14:creationId xmlns:p14="http://schemas.microsoft.com/office/powerpoint/2010/main" val="372287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1B2D-2CE5-45B0-BFC1-9F5E5B60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E00-0BD4-4525-BD88-C271FF1FBC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Least Privilege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Separation of Duties</a:t>
            </a:r>
          </a:p>
        </p:txBody>
      </p:sp>
    </p:spTree>
    <p:extLst>
      <p:ext uri="{BB962C8B-B14F-4D97-AF65-F5344CB8AC3E}">
        <p14:creationId xmlns:p14="http://schemas.microsoft.com/office/powerpoint/2010/main" val="30341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98B-F836-471D-8F3C-8C25E109C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The mechanism by which authorization permissions are managed</a:t>
            </a:r>
          </a:p>
          <a:p>
            <a:r>
              <a:rPr lang="en-US" dirty="0"/>
              <a:t>Within most information systems, the most common controls:</a:t>
            </a:r>
          </a:p>
          <a:p>
            <a:pPr lvl="1"/>
            <a:r>
              <a:rPr lang="en-US" sz="2000" dirty="0"/>
              <a:t>(C)</a:t>
            </a:r>
            <a:r>
              <a:rPr lang="en-US" sz="2000" dirty="0" err="1"/>
              <a:t>reate</a:t>
            </a:r>
            <a:endParaRPr lang="en-US" sz="2000" dirty="0"/>
          </a:p>
          <a:p>
            <a:pPr lvl="1"/>
            <a:r>
              <a:rPr lang="en-US" sz="2000" dirty="0"/>
              <a:t>(R)</a:t>
            </a:r>
            <a:r>
              <a:rPr lang="en-US" sz="2000" dirty="0" err="1"/>
              <a:t>ead</a:t>
            </a:r>
            <a:endParaRPr lang="en-US" sz="2000" dirty="0"/>
          </a:p>
          <a:p>
            <a:pPr lvl="1"/>
            <a:r>
              <a:rPr lang="en-US" sz="2000" dirty="0"/>
              <a:t>(U)</a:t>
            </a:r>
            <a:r>
              <a:rPr lang="en-US" sz="2000" dirty="0" err="1"/>
              <a:t>pdate</a:t>
            </a:r>
            <a:endParaRPr lang="en-US" sz="2000" dirty="0"/>
          </a:p>
          <a:p>
            <a:pPr lvl="1"/>
            <a:r>
              <a:rPr lang="en-US" sz="2000" dirty="0"/>
              <a:t>(D)</a:t>
            </a:r>
            <a:r>
              <a:rPr lang="en-US" sz="2000" dirty="0" err="1"/>
              <a:t>elete</a:t>
            </a:r>
            <a:endParaRPr lang="en-US" sz="2000" dirty="0"/>
          </a:p>
          <a:p>
            <a:r>
              <a:rPr lang="en-US" dirty="0"/>
              <a:t>Most other controls can be thought of as a form of one of these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F989-3E31-45E3-A742-84A9011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Every-day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86AC9-AD0A-412F-84EA-401A7DBA89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416751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3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B03-F254-4E36-B292-8235DBA9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ACL/Capabilities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E18A-4EA4-43FE-96B6-6E0EB33C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315951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D09FE-1B63-4C22-B4B1-A1B6EB08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4267200"/>
            <a:ext cx="5562601" cy="12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551-E2A1-4DEF-81C1-EE943DC6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Broader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C9E248-6B67-4646-A759-783EFFB6FB5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574127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65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5E5-5711-4B87-9701-BABC59B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FAD-10C8-456C-AC3F-638351AD03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Opponents of capabilities argue that you cannot change a file’s status</a:t>
            </a:r>
          </a:p>
          <a:p>
            <a:r>
              <a:rPr lang="en-US" dirty="0"/>
              <a:t>They just don’t understand capabilities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CFBD1B-84D4-4A4B-B01D-D7A4DBB50803}"/>
              </a:ext>
            </a:extLst>
          </p:cNvPr>
          <p:cNvSpPr/>
          <p:nvPr/>
        </p:nvSpPr>
        <p:spPr>
          <a:xfrm>
            <a:off x="6858000" y="4419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1C2B02-C779-49ED-B08B-E938C093E482}"/>
              </a:ext>
            </a:extLst>
          </p:cNvPr>
          <p:cNvSpPr/>
          <p:nvPr/>
        </p:nvSpPr>
        <p:spPr>
          <a:xfrm>
            <a:off x="5334000" y="4419600"/>
            <a:ext cx="964557" cy="91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Façade to File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29FC5-2C17-43CB-8E46-567AE480273A}"/>
              </a:ext>
            </a:extLst>
          </p:cNvPr>
          <p:cNvSpPr/>
          <p:nvPr/>
        </p:nvSpPr>
        <p:spPr>
          <a:xfrm>
            <a:off x="2133600" y="40386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B931F-C4BB-48B8-94BC-DE69842224FB}"/>
              </a:ext>
            </a:extLst>
          </p:cNvPr>
          <p:cNvCxnSpPr/>
          <p:nvPr/>
        </p:nvCxnSpPr>
        <p:spPr>
          <a:xfrm>
            <a:off x="4114800" y="4876800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E5F3B-13F0-481D-89D5-B0CF2C22238D}"/>
              </a:ext>
            </a:extLst>
          </p:cNvPr>
          <p:cNvSpPr/>
          <p:nvPr/>
        </p:nvSpPr>
        <p:spPr>
          <a:xfrm>
            <a:off x="5334000" y="3071148"/>
            <a:ext cx="964557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Disable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0858A8-C78E-47EA-8B7C-A5A84E8DE87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16279" y="4038595"/>
            <a:ext cx="0" cy="38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83201-33E4-4C38-8B7F-E58525048207}"/>
              </a:ext>
            </a:extLst>
          </p:cNvPr>
          <p:cNvCxnSpPr>
            <a:endCxn id="4" idx="1"/>
          </p:cNvCxnSpPr>
          <p:nvPr/>
        </p:nvCxnSpPr>
        <p:spPr>
          <a:xfrm>
            <a:off x="6298557" y="4876800"/>
            <a:ext cx="5594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D90-C94C-4E70-BCB1-09413230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MAC vs DAC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04C21-AA27-4A04-A87B-DF5DA01A9D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14930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8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E77-19A1-40EA-B0E7-32E8453E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(MLS)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B9B-0D6A-4951-83E8-EA34218C4B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Often seen as synonymous with MAC</a:t>
            </a:r>
          </a:p>
          <a:p>
            <a:r>
              <a:rPr lang="en-US" dirty="0"/>
              <a:t>Users and data are assigned classifications</a:t>
            </a:r>
          </a:p>
          <a:p>
            <a:r>
              <a:rPr lang="en-US" dirty="0"/>
              <a:t>What users are permitted to do with data depends on both labels</a:t>
            </a:r>
          </a:p>
        </p:txBody>
      </p:sp>
    </p:spTree>
    <p:extLst>
      <p:ext uri="{BB962C8B-B14F-4D97-AF65-F5344CB8AC3E}">
        <p14:creationId xmlns:p14="http://schemas.microsoft.com/office/powerpoint/2010/main" val="24694227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631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Authorization</vt:lpstr>
      <vt:lpstr>Authentication/Authorization</vt:lpstr>
      <vt:lpstr>Access Controls</vt:lpstr>
      <vt:lpstr>Every-day Approaches</vt:lpstr>
      <vt:lpstr>One View of ACL/Capabilities</vt:lpstr>
      <vt:lpstr>Broader Concept</vt:lpstr>
      <vt:lpstr>PowerPoint Presentation</vt:lpstr>
      <vt:lpstr>MAC vs DAC</vt:lpstr>
      <vt:lpstr>Multi-Level Security (MLS)</vt:lpstr>
      <vt:lpstr>Bell Lapadula Model</vt:lpstr>
      <vt:lpstr>Problems of BLP</vt:lpstr>
      <vt:lpstr>Biba model</vt:lpstr>
      <vt:lpstr>Inference</vt:lpstr>
      <vt:lpstr>Inference Control</vt:lpstr>
      <vt:lpstr>Query Size</vt:lpstr>
      <vt:lpstr>Role Based Access Control</vt:lpstr>
      <vt:lpstr>Authorization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</dc:title>
  <dc:creator>Seth Nielson</dc:creator>
  <cp:lastModifiedBy>Seth Nielson</cp:lastModifiedBy>
  <cp:revision>3</cp:revision>
  <dcterms:created xsi:type="dcterms:W3CDTF">2020-09-02T18:48:34Z</dcterms:created>
  <dcterms:modified xsi:type="dcterms:W3CDTF">2021-02-24T16:24:30Z</dcterms:modified>
</cp:coreProperties>
</file>