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2" r:id="rId26"/>
    <p:sldId id="280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59" autoAdjust="0"/>
    <p:restoredTop sz="94351" autoAdjust="0"/>
  </p:normalViewPr>
  <p:slideViewPr>
    <p:cSldViewPr>
      <p:cViewPr varScale="1">
        <p:scale>
          <a:sx n="58" d="100"/>
          <a:sy n="58" d="100"/>
        </p:scale>
        <p:origin x="5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/>
            <a:t>All parties in the protocol share a unique key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/>
            <a:t>If |parties| is 1, “secret key”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/>
            <a:t>If |parties| &gt; 1, “shared key”</a:t>
          </a:r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BB92EF35-209D-4854-9A40-FC10BE9F8F86}">
      <dgm:prSet/>
      <dgm:spPr/>
      <dgm:t>
        <a:bodyPr/>
        <a:lstStyle/>
        <a:p>
          <a:r>
            <a:rPr lang="en-US"/>
            <a:t>For today’s examples, assume pre-shared key</a:t>
          </a:r>
        </a:p>
      </dgm:t>
    </dgm:pt>
    <dgm:pt modelId="{2292F9A6-2364-48EB-890C-2473977813AF}" type="parTrans" cxnId="{1B709420-42C6-4581-9488-493DA2F62890}">
      <dgm:prSet/>
      <dgm:spPr/>
      <dgm:t>
        <a:bodyPr/>
        <a:lstStyle/>
        <a:p>
          <a:endParaRPr lang="en-US"/>
        </a:p>
      </dgm:t>
    </dgm:pt>
    <dgm:pt modelId="{12D9D44D-A240-4B9D-9E32-5133362878B9}" type="sibTrans" cxnId="{1B709420-42C6-4581-9488-493DA2F62890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010242-B288-4880-B556-06BFC93A6D28}" type="pres">
      <dgm:prSet presAssocID="{797525A9-8124-4B1B-99B3-C354A5865808}" presName="spacer" presStyleCnt="0"/>
      <dgm:spPr/>
    </dgm:pt>
    <dgm:pt modelId="{27FD1507-F074-412D-BC28-BCAF628C2516}" type="pres">
      <dgm:prSet presAssocID="{BB92EF35-209D-4854-9A40-FC10BE9F8F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709420-42C6-4581-9488-493DA2F62890}" srcId="{4AED49A7-F9E7-4481-B721-113D7DF80B0D}" destId="{BB92EF35-209D-4854-9A40-FC10BE9F8F86}" srcOrd="3" destOrd="0" parTransId="{2292F9A6-2364-48EB-890C-2473977813AF}" sibTransId="{12D9D44D-A240-4B9D-9E32-5133362878B9}"/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80F29DC3-E245-43A1-8785-D7442C7CFD58}" type="presOf" srcId="{BB92EF35-209D-4854-9A40-FC10BE9F8F86}" destId="{27FD1507-F074-412D-BC28-BCAF628C2516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  <dgm:cxn modelId="{134E5D88-B220-46A6-90F2-7425548258A7}" type="presParOf" srcId="{96933D3D-E000-4576-9C07-B128C72AFACB}" destId="{34010242-B288-4880-B556-06BFC93A6D28}" srcOrd="5" destOrd="0" presId="urn:microsoft.com/office/officeart/2005/8/layout/vList2"/>
    <dgm:cxn modelId="{38245F8D-1B33-4467-874E-DC6F59A85EAF}" type="presParOf" srcId="{96933D3D-E000-4576-9C07-B128C72AFACB}" destId="{27FD1507-F074-412D-BC28-BCAF628C25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B0366-47AA-475C-8E6F-EA529AA9061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D16BF82-BB46-4B12-8242-E88114742180}">
      <dgm:prSet/>
      <dgm:spPr/>
      <dgm:t>
        <a:bodyPr/>
        <a:lstStyle/>
        <a:p>
          <a:r>
            <a:rPr lang="en-US"/>
            <a:t>Block Cipher</a:t>
          </a:r>
        </a:p>
      </dgm:t>
    </dgm:pt>
    <dgm:pt modelId="{A9494655-B33E-44B4-9509-E6992CB66CA4}" type="parTrans" cxnId="{1D589C72-7260-4ABD-AE6F-EB2B8718BE8F}">
      <dgm:prSet/>
      <dgm:spPr/>
      <dgm:t>
        <a:bodyPr/>
        <a:lstStyle/>
        <a:p>
          <a:endParaRPr lang="en-US"/>
        </a:p>
      </dgm:t>
    </dgm:pt>
    <dgm:pt modelId="{00BC4235-4288-4710-9D81-845CF4574919}" type="sibTrans" cxnId="{1D589C72-7260-4ABD-AE6F-EB2B8718BE8F}">
      <dgm:prSet/>
      <dgm:spPr/>
      <dgm:t>
        <a:bodyPr/>
        <a:lstStyle/>
        <a:p>
          <a:endParaRPr lang="en-US"/>
        </a:p>
      </dgm:t>
    </dgm:pt>
    <dgm:pt modelId="{4CF89166-9F6A-4013-A642-EDFCA6952511}">
      <dgm:prSet/>
      <dgm:spPr/>
      <dgm:t>
        <a:bodyPr/>
        <a:lstStyle/>
        <a:p>
          <a:r>
            <a:rPr lang="en-US" dirty="0"/>
            <a:t>Data split in fixed-size blocks</a:t>
          </a:r>
        </a:p>
      </dgm:t>
    </dgm:pt>
    <dgm:pt modelId="{9FA2CC97-52E1-4547-9726-F4C2E9665E2F}" type="parTrans" cxnId="{B1214BFF-A933-488E-AE65-37D82A94E5AD}">
      <dgm:prSet/>
      <dgm:spPr/>
      <dgm:t>
        <a:bodyPr/>
        <a:lstStyle/>
        <a:p>
          <a:endParaRPr lang="en-US"/>
        </a:p>
      </dgm:t>
    </dgm:pt>
    <dgm:pt modelId="{18B95283-EB16-41C4-80CC-AE6CFEECD316}" type="sibTrans" cxnId="{B1214BFF-A933-488E-AE65-37D82A94E5AD}">
      <dgm:prSet/>
      <dgm:spPr/>
      <dgm:t>
        <a:bodyPr/>
        <a:lstStyle/>
        <a:p>
          <a:endParaRPr lang="en-US"/>
        </a:p>
      </dgm:t>
    </dgm:pt>
    <dgm:pt modelId="{7E8B64D8-027D-41A6-B21A-049D14FD3579}">
      <dgm:prSet/>
      <dgm:spPr/>
      <dgm:t>
        <a:bodyPr/>
        <a:lstStyle/>
        <a:p>
          <a:r>
            <a:rPr lang="en-US" dirty="0"/>
            <a:t>1:1 map from plaintext block to ciphertext block</a:t>
          </a:r>
        </a:p>
      </dgm:t>
    </dgm:pt>
    <dgm:pt modelId="{ECDCC26F-94E0-4BF1-A75B-E8E0299B00AA}" type="parTrans" cxnId="{61797FBE-44BB-4561-8F30-8777F8861875}">
      <dgm:prSet/>
      <dgm:spPr/>
      <dgm:t>
        <a:bodyPr/>
        <a:lstStyle/>
        <a:p>
          <a:endParaRPr lang="en-US"/>
        </a:p>
      </dgm:t>
    </dgm:pt>
    <dgm:pt modelId="{E932F756-4571-4FCF-B209-31560CD23892}" type="sibTrans" cxnId="{61797FBE-44BB-4561-8F30-8777F8861875}">
      <dgm:prSet/>
      <dgm:spPr/>
      <dgm:t>
        <a:bodyPr/>
        <a:lstStyle/>
        <a:p>
          <a:endParaRPr lang="en-US"/>
        </a:p>
      </dgm:t>
    </dgm:pt>
    <dgm:pt modelId="{8F0BBBE8-421E-42F6-B693-D9CCBDFACC27}">
      <dgm:prSet/>
      <dgm:spPr/>
      <dgm:t>
        <a:bodyPr/>
        <a:lstStyle/>
        <a:p>
          <a:r>
            <a:rPr lang="en-US"/>
            <a:t>“Substitution Cipher”</a:t>
          </a:r>
        </a:p>
      </dgm:t>
    </dgm:pt>
    <dgm:pt modelId="{F0A147DD-5E87-49EF-BDF0-03362BF29307}" type="parTrans" cxnId="{0128EEFD-3408-4A2A-BCB8-2E8D3D5759F9}">
      <dgm:prSet/>
      <dgm:spPr/>
      <dgm:t>
        <a:bodyPr/>
        <a:lstStyle/>
        <a:p>
          <a:endParaRPr lang="en-US"/>
        </a:p>
      </dgm:t>
    </dgm:pt>
    <dgm:pt modelId="{54C3A715-22EB-4923-8633-107DDFD01305}" type="sibTrans" cxnId="{0128EEFD-3408-4A2A-BCB8-2E8D3D5759F9}">
      <dgm:prSet/>
      <dgm:spPr/>
      <dgm:t>
        <a:bodyPr/>
        <a:lstStyle/>
        <a:p>
          <a:endParaRPr lang="en-US"/>
        </a:p>
      </dgm:t>
    </dgm:pt>
    <dgm:pt modelId="{330404DD-2CCF-40B4-BE0E-77819B351D21}">
      <dgm:prSet/>
      <dgm:spPr/>
      <dgm:t>
        <a:bodyPr/>
        <a:lstStyle/>
        <a:p>
          <a:r>
            <a:rPr lang="en-US"/>
            <a:t>Stream Cipher</a:t>
          </a:r>
        </a:p>
      </dgm:t>
    </dgm:pt>
    <dgm:pt modelId="{B0F6E401-44EB-4A23-8338-802099C9AD05}" type="parTrans" cxnId="{0ED39649-323B-4CF7-ADAB-D641EE85150E}">
      <dgm:prSet/>
      <dgm:spPr/>
      <dgm:t>
        <a:bodyPr/>
        <a:lstStyle/>
        <a:p>
          <a:endParaRPr lang="en-US"/>
        </a:p>
      </dgm:t>
    </dgm:pt>
    <dgm:pt modelId="{FAF4B594-EF48-4073-988F-1D2B979FB180}" type="sibTrans" cxnId="{0ED39649-323B-4CF7-ADAB-D641EE85150E}">
      <dgm:prSet/>
      <dgm:spPr/>
      <dgm:t>
        <a:bodyPr/>
        <a:lstStyle/>
        <a:p>
          <a:endParaRPr lang="en-US"/>
        </a:p>
      </dgm:t>
    </dgm:pt>
    <dgm:pt modelId="{754CDD97-0A6D-48D3-8E7C-0C264C58145C}">
      <dgm:prSet/>
      <dgm:spPr/>
      <dgm:t>
        <a:bodyPr/>
        <a:lstStyle/>
        <a:p>
          <a:r>
            <a:rPr lang="en-US" dirty="0"/>
            <a:t>Encrypted 1 symbol at a time</a:t>
          </a:r>
        </a:p>
      </dgm:t>
    </dgm:pt>
    <dgm:pt modelId="{CE9DC01A-1E51-4C5C-A410-A3058C4D18FD}" type="parTrans" cxnId="{9803BF05-071B-43A0-9E88-36B643BD49A1}">
      <dgm:prSet/>
      <dgm:spPr/>
      <dgm:t>
        <a:bodyPr/>
        <a:lstStyle/>
        <a:p>
          <a:endParaRPr lang="en-US"/>
        </a:p>
      </dgm:t>
    </dgm:pt>
    <dgm:pt modelId="{7F7E0583-1B36-4340-8515-C377C65134D7}" type="sibTrans" cxnId="{9803BF05-071B-43A0-9E88-36B643BD49A1}">
      <dgm:prSet/>
      <dgm:spPr/>
      <dgm:t>
        <a:bodyPr/>
        <a:lstStyle/>
        <a:p>
          <a:endParaRPr lang="en-US"/>
        </a:p>
      </dgm:t>
    </dgm:pt>
    <dgm:pt modelId="{92631E86-E81C-45DB-95B6-881A99ED0070}">
      <dgm:prSet/>
      <dgm:spPr/>
      <dgm:t>
        <a:bodyPr/>
        <a:lstStyle/>
        <a:p>
          <a:r>
            <a:rPr lang="en-US" dirty="0"/>
            <a:t>Combined with a </a:t>
          </a:r>
          <a:r>
            <a:rPr lang="en-US" b="1" i="1" u="sng" dirty="0"/>
            <a:t>Stream</a:t>
          </a:r>
          <a:r>
            <a:rPr lang="en-US" b="0" i="0" u="none" dirty="0"/>
            <a:t> of key material (key stream)</a:t>
          </a:r>
          <a:endParaRPr lang="en-US" dirty="0"/>
        </a:p>
      </dgm:t>
    </dgm:pt>
    <dgm:pt modelId="{52C2AB82-5B73-489A-9017-F95085BFECEA}" type="parTrans" cxnId="{C00A218F-A856-4C34-A8F0-622F7C7D46B6}">
      <dgm:prSet/>
      <dgm:spPr/>
      <dgm:t>
        <a:bodyPr/>
        <a:lstStyle/>
        <a:p>
          <a:endParaRPr lang="en-US"/>
        </a:p>
      </dgm:t>
    </dgm:pt>
    <dgm:pt modelId="{5439174B-9C87-44E8-8434-AE5D86635FA6}" type="sibTrans" cxnId="{C00A218F-A856-4C34-A8F0-622F7C7D46B6}">
      <dgm:prSet/>
      <dgm:spPr/>
      <dgm:t>
        <a:bodyPr/>
        <a:lstStyle/>
        <a:p>
          <a:endParaRPr lang="en-US"/>
        </a:p>
      </dgm:t>
    </dgm:pt>
    <dgm:pt modelId="{3E5D7B54-3052-4E36-93F4-955B54C712B9}" type="pres">
      <dgm:prSet presAssocID="{197B0366-47AA-475C-8E6F-EA529AA90613}" presName="linear" presStyleCnt="0">
        <dgm:presLayoutVars>
          <dgm:dir/>
          <dgm:animLvl val="lvl"/>
          <dgm:resizeHandles val="exact"/>
        </dgm:presLayoutVars>
      </dgm:prSet>
      <dgm:spPr/>
    </dgm:pt>
    <dgm:pt modelId="{B6D8A625-08E0-4D1D-878A-F63C6A2C9267}" type="pres">
      <dgm:prSet presAssocID="{7D16BF82-BB46-4B12-8242-E88114742180}" presName="parentLin" presStyleCnt="0"/>
      <dgm:spPr/>
    </dgm:pt>
    <dgm:pt modelId="{E3C77752-C9D3-49DD-BEF7-FABE5E4BDC28}" type="pres">
      <dgm:prSet presAssocID="{7D16BF82-BB46-4B12-8242-E88114742180}" presName="parentLeftMargin" presStyleLbl="node1" presStyleIdx="0" presStyleCnt="2"/>
      <dgm:spPr/>
    </dgm:pt>
    <dgm:pt modelId="{5637CF66-C1D8-4B35-9336-C77033F086F2}" type="pres">
      <dgm:prSet presAssocID="{7D16BF82-BB46-4B12-8242-E881147421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39A618-72A2-4B17-AC15-9D9533101D83}" type="pres">
      <dgm:prSet presAssocID="{7D16BF82-BB46-4B12-8242-E88114742180}" presName="negativeSpace" presStyleCnt="0"/>
      <dgm:spPr/>
    </dgm:pt>
    <dgm:pt modelId="{EEF532D5-9A25-4972-AAE0-516BE60AF086}" type="pres">
      <dgm:prSet presAssocID="{7D16BF82-BB46-4B12-8242-E88114742180}" presName="childText" presStyleLbl="conFgAcc1" presStyleIdx="0" presStyleCnt="2">
        <dgm:presLayoutVars>
          <dgm:bulletEnabled val="1"/>
        </dgm:presLayoutVars>
      </dgm:prSet>
      <dgm:spPr/>
    </dgm:pt>
    <dgm:pt modelId="{100571EC-D061-41FD-9416-5C8321DF67DB}" type="pres">
      <dgm:prSet presAssocID="{00BC4235-4288-4710-9D81-845CF4574919}" presName="spaceBetweenRectangles" presStyleCnt="0"/>
      <dgm:spPr/>
    </dgm:pt>
    <dgm:pt modelId="{55D08D36-9B8D-48CE-BDA7-68D25CE1C73B}" type="pres">
      <dgm:prSet presAssocID="{330404DD-2CCF-40B4-BE0E-77819B351D21}" presName="parentLin" presStyleCnt="0"/>
      <dgm:spPr/>
    </dgm:pt>
    <dgm:pt modelId="{FB946D1E-37FE-4DB2-A95E-E1122BD7C257}" type="pres">
      <dgm:prSet presAssocID="{330404DD-2CCF-40B4-BE0E-77819B351D21}" presName="parentLeftMargin" presStyleLbl="node1" presStyleIdx="0" presStyleCnt="2"/>
      <dgm:spPr/>
    </dgm:pt>
    <dgm:pt modelId="{406FEF64-C6E8-4F1D-94DA-9D2550514631}" type="pres">
      <dgm:prSet presAssocID="{330404DD-2CCF-40B4-BE0E-77819B351D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C768A4-9301-470B-847C-FD087416144A}" type="pres">
      <dgm:prSet presAssocID="{330404DD-2CCF-40B4-BE0E-77819B351D21}" presName="negativeSpace" presStyleCnt="0"/>
      <dgm:spPr/>
    </dgm:pt>
    <dgm:pt modelId="{958B8488-E89D-450C-B7FD-14DCE271CEF1}" type="pres">
      <dgm:prSet presAssocID="{330404DD-2CCF-40B4-BE0E-77819B351D2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03BF05-071B-43A0-9E88-36B643BD49A1}" srcId="{330404DD-2CCF-40B4-BE0E-77819B351D21}" destId="{754CDD97-0A6D-48D3-8E7C-0C264C58145C}" srcOrd="0" destOrd="0" parTransId="{CE9DC01A-1E51-4C5C-A410-A3058C4D18FD}" sibTransId="{7F7E0583-1B36-4340-8515-C377C65134D7}"/>
    <dgm:cxn modelId="{3D299814-7866-4DCB-9AD7-39CC75CAD649}" type="presOf" srcId="{7D16BF82-BB46-4B12-8242-E88114742180}" destId="{E3C77752-C9D3-49DD-BEF7-FABE5E4BDC28}" srcOrd="0" destOrd="0" presId="urn:microsoft.com/office/officeart/2005/8/layout/list1"/>
    <dgm:cxn modelId="{0ED39649-323B-4CF7-ADAB-D641EE85150E}" srcId="{197B0366-47AA-475C-8E6F-EA529AA90613}" destId="{330404DD-2CCF-40B4-BE0E-77819B351D21}" srcOrd="1" destOrd="0" parTransId="{B0F6E401-44EB-4A23-8338-802099C9AD05}" sibTransId="{FAF4B594-EF48-4073-988F-1D2B979FB180}"/>
    <dgm:cxn modelId="{4D381F4E-2E97-4BE9-B129-F286A39943CF}" type="presOf" srcId="{197B0366-47AA-475C-8E6F-EA529AA90613}" destId="{3E5D7B54-3052-4E36-93F4-955B54C712B9}" srcOrd="0" destOrd="0" presId="urn:microsoft.com/office/officeart/2005/8/layout/list1"/>
    <dgm:cxn modelId="{1D589C72-7260-4ABD-AE6F-EB2B8718BE8F}" srcId="{197B0366-47AA-475C-8E6F-EA529AA90613}" destId="{7D16BF82-BB46-4B12-8242-E88114742180}" srcOrd="0" destOrd="0" parTransId="{A9494655-B33E-44B4-9509-E6992CB66CA4}" sibTransId="{00BC4235-4288-4710-9D81-845CF4574919}"/>
    <dgm:cxn modelId="{154D3585-D2CE-40D3-93E7-872E06ACC927}" type="presOf" srcId="{7D16BF82-BB46-4B12-8242-E88114742180}" destId="{5637CF66-C1D8-4B35-9336-C77033F086F2}" srcOrd="1" destOrd="0" presId="urn:microsoft.com/office/officeart/2005/8/layout/list1"/>
    <dgm:cxn modelId="{7A385988-9ECB-4406-BC3F-8DF70EA92BF1}" type="presOf" srcId="{330404DD-2CCF-40B4-BE0E-77819B351D21}" destId="{FB946D1E-37FE-4DB2-A95E-E1122BD7C257}" srcOrd="0" destOrd="0" presId="urn:microsoft.com/office/officeart/2005/8/layout/list1"/>
    <dgm:cxn modelId="{C00A218F-A856-4C34-A8F0-622F7C7D46B6}" srcId="{330404DD-2CCF-40B4-BE0E-77819B351D21}" destId="{92631E86-E81C-45DB-95B6-881A99ED0070}" srcOrd="1" destOrd="0" parTransId="{52C2AB82-5B73-489A-9017-F95085BFECEA}" sibTransId="{5439174B-9C87-44E8-8434-AE5D86635FA6}"/>
    <dgm:cxn modelId="{E8D22CA9-CADC-44A7-9D48-F5E4801479DC}" type="presOf" srcId="{8F0BBBE8-421E-42F6-B693-D9CCBDFACC27}" destId="{EEF532D5-9A25-4972-AAE0-516BE60AF086}" srcOrd="0" destOrd="2" presId="urn:microsoft.com/office/officeart/2005/8/layout/list1"/>
    <dgm:cxn modelId="{B4BBC1AB-6749-4216-9343-6F8529B97605}" type="presOf" srcId="{754CDD97-0A6D-48D3-8E7C-0C264C58145C}" destId="{958B8488-E89D-450C-B7FD-14DCE271CEF1}" srcOrd="0" destOrd="0" presId="urn:microsoft.com/office/officeart/2005/8/layout/list1"/>
    <dgm:cxn modelId="{61797FBE-44BB-4561-8F30-8777F8861875}" srcId="{7D16BF82-BB46-4B12-8242-E88114742180}" destId="{7E8B64D8-027D-41A6-B21A-049D14FD3579}" srcOrd="1" destOrd="0" parTransId="{ECDCC26F-94E0-4BF1-A75B-E8E0299B00AA}" sibTransId="{E932F756-4571-4FCF-B209-31560CD23892}"/>
    <dgm:cxn modelId="{1C5763C0-EA9D-446D-ADDE-8955885D9850}" type="presOf" srcId="{330404DD-2CCF-40B4-BE0E-77819B351D21}" destId="{406FEF64-C6E8-4F1D-94DA-9D2550514631}" srcOrd="1" destOrd="0" presId="urn:microsoft.com/office/officeart/2005/8/layout/list1"/>
    <dgm:cxn modelId="{FF8F8DCD-76DE-4A37-8C24-898AD6B47385}" type="presOf" srcId="{7E8B64D8-027D-41A6-B21A-049D14FD3579}" destId="{EEF532D5-9A25-4972-AAE0-516BE60AF086}" srcOrd="0" destOrd="1" presId="urn:microsoft.com/office/officeart/2005/8/layout/list1"/>
    <dgm:cxn modelId="{B291B5CF-3273-42CC-B5CD-6ECD1FCBD14E}" type="presOf" srcId="{92631E86-E81C-45DB-95B6-881A99ED0070}" destId="{958B8488-E89D-450C-B7FD-14DCE271CEF1}" srcOrd="0" destOrd="1" presId="urn:microsoft.com/office/officeart/2005/8/layout/list1"/>
    <dgm:cxn modelId="{DB30C2F0-F7AE-4E02-8EB5-E1BF787EE015}" type="presOf" srcId="{4CF89166-9F6A-4013-A642-EDFCA6952511}" destId="{EEF532D5-9A25-4972-AAE0-516BE60AF086}" srcOrd="0" destOrd="0" presId="urn:microsoft.com/office/officeart/2005/8/layout/list1"/>
    <dgm:cxn modelId="{0128EEFD-3408-4A2A-BCB8-2E8D3D5759F9}" srcId="{7D16BF82-BB46-4B12-8242-E88114742180}" destId="{8F0BBBE8-421E-42F6-B693-D9CCBDFACC27}" srcOrd="2" destOrd="0" parTransId="{F0A147DD-5E87-49EF-BDF0-03362BF29307}" sibTransId="{54C3A715-22EB-4923-8633-107DDFD01305}"/>
    <dgm:cxn modelId="{B1214BFF-A933-488E-AE65-37D82A94E5AD}" srcId="{7D16BF82-BB46-4B12-8242-E88114742180}" destId="{4CF89166-9F6A-4013-A642-EDFCA6952511}" srcOrd="0" destOrd="0" parTransId="{9FA2CC97-52E1-4547-9726-F4C2E9665E2F}" sibTransId="{18B95283-EB16-41C4-80CC-AE6CFEECD316}"/>
    <dgm:cxn modelId="{2B8B6A24-C6A5-4242-B238-8145E46B993F}" type="presParOf" srcId="{3E5D7B54-3052-4E36-93F4-955B54C712B9}" destId="{B6D8A625-08E0-4D1D-878A-F63C6A2C9267}" srcOrd="0" destOrd="0" presId="urn:microsoft.com/office/officeart/2005/8/layout/list1"/>
    <dgm:cxn modelId="{95070850-1E12-4F43-ADED-642234D122B8}" type="presParOf" srcId="{B6D8A625-08E0-4D1D-878A-F63C6A2C9267}" destId="{E3C77752-C9D3-49DD-BEF7-FABE5E4BDC28}" srcOrd="0" destOrd="0" presId="urn:microsoft.com/office/officeart/2005/8/layout/list1"/>
    <dgm:cxn modelId="{83A4E3C0-B6D5-4986-A0B4-75A916A3641C}" type="presParOf" srcId="{B6D8A625-08E0-4D1D-878A-F63C6A2C9267}" destId="{5637CF66-C1D8-4B35-9336-C77033F086F2}" srcOrd="1" destOrd="0" presId="urn:microsoft.com/office/officeart/2005/8/layout/list1"/>
    <dgm:cxn modelId="{216E950C-80D4-4884-AAF5-5347B68E9199}" type="presParOf" srcId="{3E5D7B54-3052-4E36-93F4-955B54C712B9}" destId="{7239A618-72A2-4B17-AC15-9D9533101D83}" srcOrd="1" destOrd="0" presId="urn:microsoft.com/office/officeart/2005/8/layout/list1"/>
    <dgm:cxn modelId="{ECB60B73-5D6D-4175-A06C-30DCA2C805F7}" type="presParOf" srcId="{3E5D7B54-3052-4E36-93F4-955B54C712B9}" destId="{EEF532D5-9A25-4972-AAE0-516BE60AF086}" srcOrd="2" destOrd="0" presId="urn:microsoft.com/office/officeart/2005/8/layout/list1"/>
    <dgm:cxn modelId="{C1DDA935-4EFB-46A5-B421-FA79CB1B8484}" type="presParOf" srcId="{3E5D7B54-3052-4E36-93F4-955B54C712B9}" destId="{100571EC-D061-41FD-9416-5C8321DF67DB}" srcOrd="3" destOrd="0" presId="urn:microsoft.com/office/officeart/2005/8/layout/list1"/>
    <dgm:cxn modelId="{AFD69AC2-75B3-42C2-87C3-1D45CB0CE337}" type="presParOf" srcId="{3E5D7B54-3052-4E36-93F4-955B54C712B9}" destId="{55D08D36-9B8D-48CE-BDA7-68D25CE1C73B}" srcOrd="4" destOrd="0" presId="urn:microsoft.com/office/officeart/2005/8/layout/list1"/>
    <dgm:cxn modelId="{916005C2-8706-49E3-85F4-B8E654BF56BE}" type="presParOf" srcId="{55D08D36-9B8D-48CE-BDA7-68D25CE1C73B}" destId="{FB946D1E-37FE-4DB2-A95E-E1122BD7C257}" srcOrd="0" destOrd="0" presId="urn:microsoft.com/office/officeart/2005/8/layout/list1"/>
    <dgm:cxn modelId="{F5F4DB40-8C85-4D20-906C-D7F0F837114B}" type="presParOf" srcId="{55D08D36-9B8D-48CE-BDA7-68D25CE1C73B}" destId="{406FEF64-C6E8-4F1D-94DA-9D2550514631}" srcOrd="1" destOrd="0" presId="urn:microsoft.com/office/officeart/2005/8/layout/list1"/>
    <dgm:cxn modelId="{2D3C6966-AC86-4C67-B298-466852AD1E6E}" type="presParOf" srcId="{3E5D7B54-3052-4E36-93F4-955B54C712B9}" destId="{6CC768A4-9301-470B-847C-FD087416144A}" srcOrd="5" destOrd="0" presId="urn:microsoft.com/office/officeart/2005/8/layout/list1"/>
    <dgm:cxn modelId="{28588C7A-E903-4AAC-948E-8239CB12EF2E}" type="presParOf" srcId="{3E5D7B54-3052-4E36-93F4-955B54C712B9}" destId="{958B8488-E89D-450C-B7FD-14DCE271CEF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7E3CB-1642-468F-8FE4-A236A4B5F8E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8D5AE2-A053-4D25-9EF0-393F60BB34F4}">
      <dgm:prSet/>
      <dgm:spPr/>
      <dgm:t>
        <a:bodyPr/>
        <a:lstStyle/>
        <a:p>
          <a:r>
            <a:rPr lang="en-US"/>
            <a:t>What’s the key space? How long to brute force?</a:t>
          </a:r>
        </a:p>
      </dgm:t>
    </dgm:pt>
    <dgm:pt modelId="{207F4B90-858D-4A80-865F-A5219AC86212}" type="parTrans" cxnId="{5A673B8F-42A9-4E51-8938-5F7FB896F6A8}">
      <dgm:prSet/>
      <dgm:spPr/>
      <dgm:t>
        <a:bodyPr/>
        <a:lstStyle/>
        <a:p>
          <a:endParaRPr lang="en-US"/>
        </a:p>
      </dgm:t>
    </dgm:pt>
    <dgm:pt modelId="{9A51E3E8-C345-4A09-8E86-723CB09C4D05}" type="sibTrans" cxnId="{5A673B8F-42A9-4E51-8938-5F7FB896F6A8}">
      <dgm:prSet/>
      <dgm:spPr/>
      <dgm:t>
        <a:bodyPr/>
        <a:lstStyle/>
        <a:p>
          <a:endParaRPr lang="en-US"/>
        </a:p>
      </dgm:t>
    </dgm:pt>
    <dgm:pt modelId="{A9C90ED2-DE2D-49FF-8BB2-72ADFBF299AC}">
      <dgm:prSet/>
      <dgm:spPr/>
      <dgm:t>
        <a:bodyPr/>
        <a:lstStyle/>
        <a:p>
          <a:r>
            <a:rPr lang="en-US"/>
            <a:t>What about “cryptanalysis”?</a:t>
          </a:r>
        </a:p>
      </dgm:t>
    </dgm:pt>
    <dgm:pt modelId="{980099DF-D366-495E-B134-46313555187D}" type="parTrans" cxnId="{C9EDB530-E3B4-468F-B2CC-F27AE23D0781}">
      <dgm:prSet/>
      <dgm:spPr/>
      <dgm:t>
        <a:bodyPr/>
        <a:lstStyle/>
        <a:p>
          <a:endParaRPr lang="en-US"/>
        </a:p>
      </dgm:t>
    </dgm:pt>
    <dgm:pt modelId="{F4230A36-AAEF-4845-9F00-B04E91FED2F0}" type="sibTrans" cxnId="{C9EDB530-E3B4-468F-B2CC-F27AE23D0781}">
      <dgm:prSet/>
      <dgm:spPr/>
      <dgm:t>
        <a:bodyPr/>
        <a:lstStyle/>
        <a:p>
          <a:endParaRPr lang="en-US"/>
        </a:p>
      </dgm:t>
    </dgm:pt>
    <dgm:pt modelId="{A2BAE4AF-16A3-435F-8DDE-E482DEC5F55C}" type="pres">
      <dgm:prSet presAssocID="{0257E3CB-1642-468F-8FE4-A236A4B5F8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14BC75-77A5-4427-A8F0-C3AC6438BEC7}" type="pres">
      <dgm:prSet presAssocID="{898D5AE2-A053-4D25-9EF0-393F60BB34F4}" presName="hierRoot1" presStyleCnt="0"/>
      <dgm:spPr/>
    </dgm:pt>
    <dgm:pt modelId="{873BAB60-A9CB-4E55-9D16-39CC60CC05DC}" type="pres">
      <dgm:prSet presAssocID="{898D5AE2-A053-4D25-9EF0-393F60BB34F4}" presName="composite" presStyleCnt="0"/>
      <dgm:spPr/>
    </dgm:pt>
    <dgm:pt modelId="{FC9FE811-9B7F-4043-87A6-64B1F9FD2779}" type="pres">
      <dgm:prSet presAssocID="{898D5AE2-A053-4D25-9EF0-393F60BB34F4}" presName="background" presStyleLbl="node0" presStyleIdx="0" presStyleCnt="2"/>
      <dgm:spPr/>
    </dgm:pt>
    <dgm:pt modelId="{83F29C70-FB30-4D3C-8867-F39C550B1B44}" type="pres">
      <dgm:prSet presAssocID="{898D5AE2-A053-4D25-9EF0-393F60BB34F4}" presName="text" presStyleLbl="fgAcc0" presStyleIdx="0" presStyleCnt="2">
        <dgm:presLayoutVars>
          <dgm:chPref val="3"/>
        </dgm:presLayoutVars>
      </dgm:prSet>
      <dgm:spPr/>
    </dgm:pt>
    <dgm:pt modelId="{62D481EC-3D70-43C6-A67D-DB6C1A4B8FD1}" type="pres">
      <dgm:prSet presAssocID="{898D5AE2-A053-4D25-9EF0-393F60BB34F4}" presName="hierChild2" presStyleCnt="0"/>
      <dgm:spPr/>
    </dgm:pt>
    <dgm:pt modelId="{4FFE3212-5C84-4AC8-BD4A-DDBC40116C04}" type="pres">
      <dgm:prSet presAssocID="{A9C90ED2-DE2D-49FF-8BB2-72ADFBF299AC}" presName="hierRoot1" presStyleCnt="0"/>
      <dgm:spPr/>
    </dgm:pt>
    <dgm:pt modelId="{5CB53CD0-3352-4552-B6E0-1F15360B94AB}" type="pres">
      <dgm:prSet presAssocID="{A9C90ED2-DE2D-49FF-8BB2-72ADFBF299AC}" presName="composite" presStyleCnt="0"/>
      <dgm:spPr/>
    </dgm:pt>
    <dgm:pt modelId="{F4BA5CC4-1DD3-44EC-B714-3CDF2E3345C6}" type="pres">
      <dgm:prSet presAssocID="{A9C90ED2-DE2D-49FF-8BB2-72ADFBF299AC}" presName="background" presStyleLbl="node0" presStyleIdx="1" presStyleCnt="2"/>
      <dgm:spPr/>
    </dgm:pt>
    <dgm:pt modelId="{AE55B2E1-475F-4A06-820C-D7E90C4C9BF0}" type="pres">
      <dgm:prSet presAssocID="{A9C90ED2-DE2D-49FF-8BB2-72ADFBF299AC}" presName="text" presStyleLbl="fgAcc0" presStyleIdx="1" presStyleCnt="2">
        <dgm:presLayoutVars>
          <dgm:chPref val="3"/>
        </dgm:presLayoutVars>
      </dgm:prSet>
      <dgm:spPr/>
    </dgm:pt>
    <dgm:pt modelId="{69A12740-96BF-4DE2-ABA1-6AEA023D6A1C}" type="pres">
      <dgm:prSet presAssocID="{A9C90ED2-DE2D-49FF-8BB2-72ADFBF299AC}" presName="hierChild2" presStyleCnt="0"/>
      <dgm:spPr/>
    </dgm:pt>
  </dgm:ptLst>
  <dgm:cxnLst>
    <dgm:cxn modelId="{C9EDB530-E3B4-468F-B2CC-F27AE23D0781}" srcId="{0257E3CB-1642-468F-8FE4-A236A4B5F8E6}" destId="{A9C90ED2-DE2D-49FF-8BB2-72ADFBF299AC}" srcOrd="1" destOrd="0" parTransId="{980099DF-D366-495E-B134-46313555187D}" sibTransId="{F4230A36-AAEF-4845-9F00-B04E91FED2F0}"/>
    <dgm:cxn modelId="{93DD787B-2EA0-4172-B8E3-34FC028C76F2}" type="presOf" srcId="{898D5AE2-A053-4D25-9EF0-393F60BB34F4}" destId="{83F29C70-FB30-4D3C-8867-F39C550B1B44}" srcOrd="0" destOrd="0" presId="urn:microsoft.com/office/officeart/2005/8/layout/hierarchy1"/>
    <dgm:cxn modelId="{0AD7FB80-6E30-46E0-8315-DB4F91A16E0F}" type="presOf" srcId="{A9C90ED2-DE2D-49FF-8BB2-72ADFBF299AC}" destId="{AE55B2E1-475F-4A06-820C-D7E90C4C9BF0}" srcOrd="0" destOrd="0" presId="urn:microsoft.com/office/officeart/2005/8/layout/hierarchy1"/>
    <dgm:cxn modelId="{5A673B8F-42A9-4E51-8938-5F7FB896F6A8}" srcId="{0257E3CB-1642-468F-8FE4-A236A4B5F8E6}" destId="{898D5AE2-A053-4D25-9EF0-393F60BB34F4}" srcOrd="0" destOrd="0" parTransId="{207F4B90-858D-4A80-865F-A5219AC86212}" sibTransId="{9A51E3E8-C345-4A09-8E86-723CB09C4D05}"/>
    <dgm:cxn modelId="{E3E6CBD3-04BF-45FD-A0D4-3E691A19A416}" type="presOf" srcId="{0257E3CB-1642-468F-8FE4-A236A4B5F8E6}" destId="{A2BAE4AF-16A3-435F-8DDE-E482DEC5F55C}" srcOrd="0" destOrd="0" presId="urn:microsoft.com/office/officeart/2005/8/layout/hierarchy1"/>
    <dgm:cxn modelId="{C0000A79-FD89-4651-AC27-7C0D93D1D9E9}" type="presParOf" srcId="{A2BAE4AF-16A3-435F-8DDE-E482DEC5F55C}" destId="{3814BC75-77A5-4427-A8F0-C3AC6438BEC7}" srcOrd="0" destOrd="0" presId="urn:microsoft.com/office/officeart/2005/8/layout/hierarchy1"/>
    <dgm:cxn modelId="{B37D9D03-7918-40E3-9ED6-7A88E509B0EB}" type="presParOf" srcId="{3814BC75-77A5-4427-A8F0-C3AC6438BEC7}" destId="{873BAB60-A9CB-4E55-9D16-39CC60CC05DC}" srcOrd="0" destOrd="0" presId="urn:microsoft.com/office/officeart/2005/8/layout/hierarchy1"/>
    <dgm:cxn modelId="{3DE417EA-10FA-4EAA-B5B6-3A98BEE8416F}" type="presParOf" srcId="{873BAB60-A9CB-4E55-9D16-39CC60CC05DC}" destId="{FC9FE811-9B7F-4043-87A6-64B1F9FD2779}" srcOrd="0" destOrd="0" presId="urn:microsoft.com/office/officeart/2005/8/layout/hierarchy1"/>
    <dgm:cxn modelId="{42A2CBCD-A400-4AAA-A977-D05F752E2E21}" type="presParOf" srcId="{873BAB60-A9CB-4E55-9D16-39CC60CC05DC}" destId="{83F29C70-FB30-4D3C-8867-F39C550B1B44}" srcOrd="1" destOrd="0" presId="urn:microsoft.com/office/officeart/2005/8/layout/hierarchy1"/>
    <dgm:cxn modelId="{9936BB95-631C-4E2C-A562-39570820F35A}" type="presParOf" srcId="{3814BC75-77A5-4427-A8F0-C3AC6438BEC7}" destId="{62D481EC-3D70-43C6-A67D-DB6C1A4B8FD1}" srcOrd="1" destOrd="0" presId="urn:microsoft.com/office/officeart/2005/8/layout/hierarchy1"/>
    <dgm:cxn modelId="{A2EF5FC3-CBAA-411E-9935-4D73535E891D}" type="presParOf" srcId="{A2BAE4AF-16A3-435F-8DDE-E482DEC5F55C}" destId="{4FFE3212-5C84-4AC8-BD4A-DDBC40116C04}" srcOrd="1" destOrd="0" presId="urn:microsoft.com/office/officeart/2005/8/layout/hierarchy1"/>
    <dgm:cxn modelId="{5D6F176B-2BDA-4575-8951-25ACDAD824A8}" type="presParOf" srcId="{4FFE3212-5C84-4AC8-BD4A-DDBC40116C04}" destId="{5CB53CD0-3352-4552-B6E0-1F15360B94AB}" srcOrd="0" destOrd="0" presId="urn:microsoft.com/office/officeart/2005/8/layout/hierarchy1"/>
    <dgm:cxn modelId="{78C674C9-A977-409D-8A22-C0E97C7E2EAC}" type="presParOf" srcId="{5CB53CD0-3352-4552-B6E0-1F15360B94AB}" destId="{F4BA5CC4-1DD3-44EC-B714-3CDF2E3345C6}" srcOrd="0" destOrd="0" presId="urn:microsoft.com/office/officeart/2005/8/layout/hierarchy1"/>
    <dgm:cxn modelId="{16AC1657-159A-4359-964E-5C34205B59C3}" type="presParOf" srcId="{5CB53CD0-3352-4552-B6E0-1F15360B94AB}" destId="{AE55B2E1-475F-4A06-820C-D7E90C4C9BF0}" srcOrd="1" destOrd="0" presId="urn:microsoft.com/office/officeart/2005/8/layout/hierarchy1"/>
    <dgm:cxn modelId="{C3017E60-AC7E-4CEA-BF7B-522B545748CE}" type="presParOf" srcId="{4FFE3212-5C84-4AC8-BD4A-DDBC40116C04}" destId="{69A12740-96BF-4DE2-ABA1-6AEA023D6A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8EB5A9-F4E2-492C-95B0-C127655123F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F270CC-0FC3-437C-936E-E4874E4BCD21}">
      <dgm:prSet/>
      <dgm:spPr/>
      <dgm:t>
        <a:bodyPr/>
        <a:lstStyle/>
        <a:p>
          <a:r>
            <a:rPr lang="en-US"/>
            <a:t>Remember, AES still 1-to-1 mapping of 128 bits</a:t>
          </a:r>
        </a:p>
      </dgm:t>
    </dgm:pt>
    <dgm:pt modelId="{08DDFCB6-96EC-4E9E-A5A9-62C530A68C94}" type="parTrans" cxnId="{25993561-3485-400C-9533-BB6D147D0ED6}">
      <dgm:prSet/>
      <dgm:spPr/>
      <dgm:t>
        <a:bodyPr/>
        <a:lstStyle/>
        <a:p>
          <a:endParaRPr lang="en-US"/>
        </a:p>
      </dgm:t>
    </dgm:pt>
    <dgm:pt modelId="{D71E86BE-5DCC-4B3B-B5F6-8923885B73F9}" type="sibTrans" cxnId="{25993561-3485-400C-9533-BB6D147D0ED6}">
      <dgm:prSet/>
      <dgm:spPr/>
      <dgm:t>
        <a:bodyPr/>
        <a:lstStyle/>
        <a:p>
          <a:endParaRPr lang="en-US"/>
        </a:p>
      </dgm:t>
    </dgm:pt>
    <dgm:pt modelId="{AB604026-4ED8-42AF-A9A3-68882F9699E0}">
      <dgm:prSet/>
      <dgm:spPr/>
      <dgm:t>
        <a:bodyPr/>
        <a:lstStyle/>
        <a:p>
          <a:r>
            <a:rPr lang="en-US"/>
            <a:t>If </a:t>
          </a:r>
          <a:r>
            <a:rPr lang="en-US" b="1" i="1" u="sng"/>
            <a:t>input</a:t>
          </a:r>
          <a:r>
            <a:rPr lang="en-US"/>
            <a:t> 128 bits is the same, </a:t>
          </a:r>
          <a:r>
            <a:rPr lang="en-US" b="1" i="1" u="sng"/>
            <a:t>output</a:t>
          </a:r>
          <a:r>
            <a:rPr lang="en-US"/>
            <a:t> 128 bits is the same</a:t>
          </a:r>
        </a:p>
      </dgm:t>
    </dgm:pt>
    <dgm:pt modelId="{9C6B44F7-ACFF-4A5A-8E64-A4FCC86F1875}" type="parTrans" cxnId="{B2E55B9C-FCF8-4148-A2A2-F23BBDF77CA0}">
      <dgm:prSet/>
      <dgm:spPr/>
      <dgm:t>
        <a:bodyPr/>
        <a:lstStyle/>
        <a:p>
          <a:endParaRPr lang="en-US"/>
        </a:p>
      </dgm:t>
    </dgm:pt>
    <dgm:pt modelId="{9D1E73ED-C4F8-42F2-B124-596C969F70FF}" type="sibTrans" cxnId="{B2E55B9C-FCF8-4148-A2A2-F23BBDF77CA0}">
      <dgm:prSet/>
      <dgm:spPr/>
      <dgm:t>
        <a:bodyPr/>
        <a:lstStyle/>
        <a:p>
          <a:endParaRPr lang="en-US"/>
        </a:p>
      </dgm:t>
    </dgm:pt>
    <dgm:pt modelId="{33B6E083-1414-4F2D-AC5E-DE19631BFF5A}">
      <dgm:prSet/>
      <dgm:spPr/>
      <dgm:t>
        <a:bodyPr/>
        <a:lstStyle/>
        <a:p>
          <a:r>
            <a:rPr lang="en-US"/>
            <a:t>Patterns </a:t>
          </a:r>
          <a:r>
            <a:rPr lang="en-US" b="1" i="1" u="sng"/>
            <a:t>between</a:t>
          </a:r>
          <a:r>
            <a:rPr lang="en-US"/>
            <a:t> blocks NOT ERASED</a:t>
          </a:r>
        </a:p>
      </dgm:t>
    </dgm:pt>
    <dgm:pt modelId="{CEE7C7EA-76DD-4E1C-B063-DF450943C19A}" type="parTrans" cxnId="{AEF53B01-8FE4-4AEE-8830-74750E4DE001}">
      <dgm:prSet/>
      <dgm:spPr/>
      <dgm:t>
        <a:bodyPr/>
        <a:lstStyle/>
        <a:p>
          <a:endParaRPr lang="en-US"/>
        </a:p>
      </dgm:t>
    </dgm:pt>
    <dgm:pt modelId="{E06A64D7-D5CA-4191-9F1D-DFF9CFC339DB}" type="sibTrans" cxnId="{AEF53B01-8FE4-4AEE-8830-74750E4DE001}">
      <dgm:prSet/>
      <dgm:spPr/>
      <dgm:t>
        <a:bodyPr/>
        <a:lstStyle/>
        <a:p>
          <a:endParaRPr lang="en-US"/>
        </a:p>
      </dgm:t>
    </dgm:pt>
    <dgm:pt modelId="{1F7284E7-FB22-47FC-BD19-48A49AF049BB}">
      <dgm:prSet/>
      <dgm:spPr/>
      <dgm:t>
        <a:bodyPr/>
        <a:lstStyle/>
        <a:p>
          <a:r>
            <a:rPr lang="en-US"/>
            <a:t>Solution: “link” output in some way</a:t>
          </a:r>
        </a:p>
      </dgm:t>
    </dgm:pt>
    <dgm:pt modelId="{1F2FFDAF-DE1F-48B0-B2E1-A7C00F7F6ABA}" type="parTrans" cxnId="{810C310D-E03E-414D-B263-CACD9C0513EF}">
      <dgm:prSet/>
      <dgm:spPr/>
      <dgm:t>
        <a:bodyPr/>
        <a:lstStyle/>
        <a:p>
          <a:endParaRPr lang="en-US"/>
        </a:p>
      </dgm:t>
    </dgm:pt>
    <dgm:pt modelId="{B3958629-D0DA-4DBF-920E-5DA811F47A85}" type="sibTrans" cxnId="{810C310D-E03E-414D-B263-CACD9C0513EF}">
      <dgm:prSet/>
      <dgm:spPr/>
      <dgm:t>
        <a:bodyPr/>
        <a:lstStyle/>
        <a:p>
          <a:endParaRPr lang="en-US"/>
        </a:p>
      </dgm:t>
    </dgm:pt>
    <dgm:pt modelId="{620F6198-CF86-44AB-92B1-D8BC302714B8}" type="pres">
      <dgm:prSet presAssocID="{328EB5A9-F4E2-492C-95B0-C127655123FE}" presName="outerComposite" presStyleCnt="0">
        <dgm:presLayoutVars>
          <dgm:chMax val="5"/>
          <dgm:dir/>
          <dgm:resizeHandles val="exact"/>
        </dgm:presLayoutVars>
      </dgm:prSet>
      <dgm:spPr/>
    </dgm:pt>
    <dgm:pt modelId="{19F5FCD1-B52F-4F6D-8B8A-319E0499BEC7}" type="pres">
      <dgm:prSet presAssocID="{328EB5A9-F4E2-492C-95B0-C127655123FE}" presName="dummyMaxCanvas" presStyleCnt="0">
        <dgm:presLayoutVars/>
      </dgm:prSet>
      <dgm:spPr/>
    </dgm:pt>
    <dgm:pt modelId="{2CD87116-91E5-43CC-AC06-E9A6041729C1}" type="pres">
      <dgm:prSet presAssocID="{328EB5A9-F4E2-492C-95B0-C127655123FE}" presName="FourNodes_1" presStyleLbl="node1" presStyleIdx="0" presStyleCnt="4">
        <dgm:presLayoutVars>
          <dgm:bulletEnabled val="1"/>
        </dgm:presLayoutVars>
      </dgm:prSet>
      <dgm:spPr/>
    </dgm:pt>
    <dgm:pt modelId="{652FE014-A293-4FB9-85C0-AF2E3A083661}" type="pres">
      <dgm:prSet presAssocID="{328EB5A9-F4E2-492C-95B0-C127655123FE}" presName="FourNodes_2" presStyleLbl="node1" presStyleIdx="1" presStyleCnt="4">
        <dgm:presLayoutVars>
          <dgm:bulletEnabled val="1"/>
        </dgm:presLayoutVars>
      </dgm:prSet>
      <dgm:spPr/>
    </dgm:pt>
    <dgm:pt modelId="{D2FD4764-1E5B-49DE-A3F3-BA097DF2D389}" type="pres">
      <dgm:prSet presAssocID="{328EB5A9-F4E2-492C-95B0-C127655123FE}" presName="FourNodes_3" presStyleLbl="node1" presStyleIdx="2" presStyleCnt="4">
        <dgm:presLayoutVars>
          <dgm:bulletEnabled val="1"/>
        </dgm:presLayoutVars>
      </dgm:prSet>
      <dgm:spPr/>
    </dgm:pt>
    <dgm:pt modelId="{72AB248F-2749-41BC-A63F-6CC0C5C2CAC0}" type="pres">
      <dgm:prSet presAssocID="{328EB5A9-F4E2-492C-95B0-C127655123FE}" presName="FourNodes_4" presStyleLbl="node1" presStyleIdx="3" presStyleCnt="4">
        <dgm:presLayoutVars>
          <dgm:bulletEnabled val="1"/>
        </dgm:presLayoutVars>
      </dgm:prSet>
      <dgm:spPr/>
    </dgm:pt>
    <dgm:pt modelId="{DD4F9FCF-ABD6-4427-8FDB-2565D69F1201}" type="pres">
      <dgm:prSet presAssocID="{328EB5A9-F4E2-492C-95B0-C127655123FE}" presName="FourConn_1-2" presStyleLbl="fgAccFollowNode1" presStyleIdx="0" presStyleCnt="3">
        <dgm:presLayoutVars>
          <dgm:bulletEnabled val="1"/>
        </dgm:presLayoutVars>
      </dgm:prSet>
      <dgm:spPr/>
    </dgm:pt>
    <dgm:pt modelId="{B1A845E6-6D5C-40B0-B29A-0CFB592B9669}" type="pres">
      <dgm:prSet presAssocID="{328EB5A9-F4E2-492C-95B0-C127655123FE}" presName="FourConn_2-3" presStyleLbl="fgAccFollowNode1" presStyleIdx="1" presStyleCnt="3">
        <dgm:presLayoutVars>
          <dgm:bulletEnabled val="1"/>
        </dgm:presLayoutVars>
      </dgm:prSet>
      <dgm:spPr/>
    </dgm:pt>
    <dgm:pt modelId="{1E75A2B7-4D75-4873-89F1-3CE7E352FD57}" type="pres">
      <dgm:prSet presAssocID="{328EB5A9-F4E2-492C-95B0-C127655123FE}" presName="FourConn_3-4" presStyleLbl="fgAccFollowNode1" presStyleIdx="2" presStyleCnt="3">
        <dgm:presLayoutVars>
          <dgm:bulletEnabled val="1"/>
        </dgm:presLayoutVars>
      </dgm:prSet>
      <dgm:spPr/>
    </dgm:pt>
    <dgm:pt modelId="{FB534ACB-81C6-4616-983F-5FC2680B505A}" type="pres">
      <dgm:prSet presAssocID="{328EB5A9-F4E2-492C-95B0-C127655123FE}" presName="FourNodes_1_text" presStyleLbl="node1" presStyleIdx="3" presStyleCnt="4">
        <dgm:presLayoutVars>
          <dgm:bulletEnabled val="1"/>
        </dgm:presLayoutVars>
      </dgm:prSet>
      <dgm:spPr/>
    </dgm:pt>
    <dgm:pt modelId="{F3E417C9-5425-48B4-8A75-569D1BADB530}" type="pres">
      <dgm:prSet presAssocID="{328EB5A9-F4E2-492C-95B0-C127655123FE}" presName="FourNodes_2_text" presStyleLbl="node1" presStyleIdx="3" presStyleCnt="4">
        <dgm:presLayoutVars>
          <dgm:bulletEnabled val="1"/>
        </dgm:presLayoutVars>
      </dgm:prSet>
      <dgm:spPr/>
    </dgm:pt>
    <dgm:pt modelId="{38133164-B511-4808-8228-271D169C1DC4}" type="pres">
      <dgm:prSet presAssocID="{328EB5A9-F4E2-492C-95B0-C127655123FE}" presName="FourNodes_3_text" presStyleLbl="node1" presStyleIdx="3" presStyleCnt="4">
        <dgm:presLayoutVars>
          <dgm:bulletEnabled val="1"/>
        </dgm:presLayoutVars>
      </dgm:prSet>
      <dgm:spPr/>
    </dgm:pt>
    <dgm:pt modelId="{3BEED526-09EC-4CC4-8FAC-D624A8112757}" type="pres">
      <dgm:prSet presAssocID="{328EB5A9-F4E2-492C-95B0-C127655123F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EF53B01-8FE4-4AEE-8830-74750E4DE001}" srcId="{328EB5A9-F4E2-492C-95B0-C127655123FE}" destId="{33B6E083-1414-4F2D-AC5E-DE19631BFF5A}" srcOrd="2" destOrd="0" parTransId="{CEE7C7EA-76DD-4E1C-B063-DF450943C19A}" sibTransId="{E06A64D7-D5CA-4191-9F1D-DFF9CFC339DB}"/>
    <dgm:cxn modelId="{810C310D-E03E-414D-B263-CACD9C0513EF}" srcId="{328EB5A9-F4E2-492C-95B0-C127655123FE}" destId="{1F7284E7-FB22-47FC-BD19-48A49AF049BB}" srcOrd="3" destOrd="0" parTransId="{1F2FFDAF-DE1F-48B0-B2E1-A7C00F7F6ABA}" sibTransId="{B3958629-D0DA-4DBF-920E-5DA811F47A85}"/>
    <dgm:cxn modelId="{33A0FE2A-4DCD-4454-882D-B300B2869853}" type="presOf" srcId="{AB604026-4ED8-42AF-A9A3-68882F9699E0}" destId="{652FE014-A293-4FB9-85C0-AF2E3A083661}" srcOrd="0" destOrd="0" presId="urn:microsoft.com/office/officeart/2005/8/layout/vProcess5"/>
    <dgm:cxn modelId="{8D11CC31-DB88-4922-B9BE-DAB2A28B0107}" type="presOf" srcId="{AB604026-4ED8-42AF-A9A3-68882F9699E0}" destId="{F3E417C9-5425-48B4-8A75-569D1BADB530}" srcOrd="1" destOrd="0" presId="urn:microsoft.com/office/officeart/2005/8/layout/vProcess5"/>
    <dgm:cxn modelId="{A252003D-4DC2-4271-84FE-96953F50CE90}" type="presOf" srcId="{1F7284E7-FB22-47FC-BD19-48A49AF049BB}" destId="{72AB248F-2749-41BC-A63F-6CC0C5C2CAC0}" srcOrd="0" destOrd="0" presId="urn:microsoft.com/office/officeart/2005/8/layout/vProcess5"/>
    <dgm:cxn modelId="{1686213E-F766-433F-B204-06789FE50A3B}" type="presOf" srcId="{328EB5A9-F4E2-492C-95B0-C127655123FE}" destId="{620F6198-CF86-44AB-92B1-D8BC302714B8}" srcOrd="0" destOrd="0" presId="urn:microsoft.com/office/officeart/2005/8/layout/vProcess5"/>
    <dgm:cxn modelId="{A61F0A40-9324-4045-9771-D311DF9DE08A}" type="presOf" srcId="{33B6E083-1414-4F2D-AC5E-DE19631BFF5A}" destId="{D2FD4764-1E5B-49DE-A3F3-BA097DF2D389}" srcOrd="0" destOrd="0" presId="urn:microsoft.com/office/officeart/2005/8/layout/vProcess5"/>
    <dgm:cxn modelId="{25993561-3485-400C-9533-BB6D147D0ED6}" srcId="{328EB5A9-F4E2-492C-95B0-C127655123FE}" destId="{1FF270CC-0FC3-437C-936E-E4874E4BCD21}" srcOrd="0" destOrd="0" parTransId="{08DDFCB6-96EC-4E9E-A5A9-62C530A68C94}" sibTransId="{D71E86BE-5DCC-4B3B-B5F6-8923885B73F9}"/>
    <dgm:cxn modelId="{8D314E7F-6411-4143-8734-42A4A99DFC58}" type="presOf" srcId="{1F7284E7-FB22-47FC-BD19-48A49AF049BB}" destId="{3BEED526-09EC-4CC4-8FAC-D624A8112757}" srcOrd="1" destOrd="0" presId="urn:microsoft.com/office/officeart/2005/8/layout/vProcess5"/>
    <dgm:cxn modelId="{0D9E0184-9353-4177-994F-C4B8E9872247}" type="presOf" srcId="{9D1E73ED-C4F8-42F2-B124-596C969F70FF}" destId="{B1A845E6-6D5C-40B0-B29A-0CFB592B9669}" srcOrd="0" destOrd="0" presId="urn:microsoft.com/office/officeart/2005/8/layout/vProcess5"/>
    <dgm:cxn modelId="{681E1796-482B-4C17-98B2-7DA1DBCC9226}" type="presOf" srcId="{E06A64D7-D5CA-4191-9F1D-DFF9CFC339DB}" destId="{1E75A2B7-4D75-4873-89F1-3CE7E352FD57}" srcOrd="0" destOrd="0" presId="urn:microsoft.com/office/officeart/2005/8/layout/vProcess5"/>
    <dgm:cxn modelId="{99A4AA97-232F-4952-92E2-F95215FCE283}" type="presOf" srcId="{1FF270CC-0FC3-437C-936E-E4874E4BCD21}" destId="{FB534ACB-81C6-4616-983F-5FC2680B505A}" srcOrd="1" destOrd="0" presId="urn:microsoft.com/office/officeart/2005/8/layout/vProcess5"/>
    <dgm:cxn modelId="{B2E55B9C-FCF8-4148-A2A2-F23BBDF77CA0}" srcId="{328EB5A9-F4E2-492C-95B0-C127655123FE}" destId="{AB604026-4ED8-42AF-A9A3-68882F9699E0}" srcOrd="1" destOrd="0" parTransId="{9C6B44F7-ACFF-4A5A-8E64-A4FCC86F1875}" sibTransId="{9D1E73ED-C4F8-42F2-B124-596C969F70FF}"/>
    <dgm:cxn modelId="{36C0D3C8-2911-4536-A7F4-2B1C1DC4D745}" type="presOf" srcId="{D71E86BE-5DCC-4B3B-B5F6-8923885B73F9}" destId="{DD4F9FCF-ABD6-4427-8FDB-2565D69F1201}" srcOrd="0" destOrd="0" presId="urn:microsoft.com/office/officeart/2005/8/layout/vProcess5"/>
    <dgm:cxn modelId="{D475B3FB-8C98-4F30-BC62-B43A184F05F7}" type="presOf" srcId="{1FF270CC-0FC3-437C-936E-E4874E4BCD21}" destId="{2CD87116-91E5-43CC-AC06-E9A6041729C1}" srcOrd="0" destOrd="0" presId="urn:microsoft.com/office/officeart/2005/8/layout/vProcess5"/>
    <dgm:cxn modelId="{3F1EB8FD-0213-462B-983A-8E91BD555EC4}" type="presOf" srcId="{33B6E083-1414-4F2D-AC5E-DE19631BFF5A}" destId="{38133164-B511-4808-8228-271D169C1DC4}" srcOrd="1" destOrd="0" presId="urn:microsoft.com/office/officeart/2005/8/layout/vProcess5"/>
    <dgm:cxn modelId="{66325149-F634-4444-9204-532C3C35DEFF}" type="presParOf" srcId="{620F6198-CF86-44AB-92B1-D8BC302714B8}" destId="{19F5FCD1-B52F-4F6D-8B8A-319E0499BEC7}" srcOrd="0" destOrd="0" presId="urn:microsoft.com/office/officeart/2005/8/layout/vProcess5"/>
    <dgm:cxn modelId="{4C896A08-DBA5-40C3-BBB3-CE7E98B26A0A}" type="presParOf" srcId="{620F6198-CF86-44AB-92B1-D8BC302714B8}" destId="{2CD87116-91E5-43CC-AC06-E9A6041729C1}" srcOrd="1" destOrd="0" presId="urn:microsoft.com/office/officeart/2005/8/layout/vProcess5"/>
    <dgm:cxn modelId="{F365F5E0-606E-4AEA-B58A-2589D0FE0216}" type="presParOf" srcId="{620F6198-CF86-44AB-92B1-D8BC302714B8}" destId="{652FE014-A293-4FB9-85C0-AF2E3A083661}" srcOrd="2" destOrd="0" presId="urn:microsoft.com/office/officeart/2005/8/layout/vProcess5"/>
    <dgm:cxn modelId="{D3B0E98D-360D-4EE3-A09E-2A9D4B37154D}" type="presParOf" srcId="{620F6198-CF86-44AB-92B1-D8BC302714B8}" destId="{D2FD4764-1E5B-49DE-A3F3-BA097DF2D389}" srcOrd="3" destOrd="0" presId="urn:microsoft.com/office/officeart/2005/8/layout/vProcess5"/>
    <dgm:cxn modelId="{1EB2103D-C1B3-4EB3-90C1-88A6F0ECD43A}" type="presParOf" srcId="{620F6198-CF86-44AB-92B1-D8BC302714B8}" destId="{72AB248F-2749-41BC-A63F-6CC0C5C2CAC0}" srcOrd="4" destOrd="0" presId="urn:microsoft.com/office/officeart/2005/8/layout/vProcess5"/>
    <dgm:cxn modelId="{D961AEC4-FB87-4941-807D-E24E3C31C489}" type="presParOf" srcId="{620F6198-CF86-44AB-92B1-D8BC302714B8}" destId="{DD4F9FCF-ABD6-4427-8FDB-2565D69F1201}" srcOrd="5" destOrd="0" presId="urn:microsoft.com/office/officeart/2005/8/layout/vProcess5"/>
    <dgm:cxn modelId="{56451BD5-8617-4EBE-8874-D712650E24E1}" type="presParOf" srcId="{620F6198-CF86-44AB-92B1-D8BC302714B8}" destId="{B1A845E6-6D5C-40B0-B29A-0CFB592B9669}" srcOrd="6" destOrd="0" presId="urn:microsoft.com/office/officeart/2005/8/layout/vProcess5"/>
    <dgm:cxn modelId="{D02C8725-003A-4076-846E-1CFA679813E1}" type="presParOf" srcId="{620F6198-CF86-44AB-92B1-D8BC302714B8}" destId="{1E75A2B7-4D75-4873-89F1-3CE7E352FD57}" srcOrd="7" destOrd="0" presId="urn:microsoft.com/office/officeart/2005/8/layout/vProcess5"/>
    <dgm:cxn modelId="{4810573D-79EE-44AE-98CB-0752877C77AD}" type="presParOf" srcId="{620F6198-CF86-44AB-92B1-D8BC302714B8}" destId="{FB534ACB-81C6-4616-983F-5FC2680B505A}" srcOrd="8" destOrd="0" presId="urn:microsoft.com/office/officeart/2005/8/layout/vProcess5"/>
    <dgm:cxn modelId="{E1ACB14A-1A8F-4533-B8B5-1B1D1BC41898}" type="presParOf" srcId="{620F6198-CF86-44AB-92B1-D8BC302714B8}" destId="{F3E417C9-5425-48B4-8A75-569D1BADB530}" srcOrd="9" destOrd="0" presId="urn:microsoft.com/office/officeart/2005/8/layout/vProcess5"/>
    <dgm:cxn modelId="{A65506F4-C5E6-4EEE-B554-CF0A855835D7}" type="presParOf" srcId="{620F6198-CF86-44AB-92B1-D8BC302714B8}" destId="{38133164-B511-4808-8228-271D169C1DC4}" srcOrd="10" destOrd="0" presId="urn:microsoft.com/office/officeart/2005/8/layout/vProcess5"/>
    <dgm:cxn modelId="{9121A489-5102-47E0-8B56-AAB67BB8A00D}" type="presParOf" srcId="{620F6198-CF86-44AB-92B1-D8BC302714B8}" destId="{3BEED526-09EC-4CC4-8FAC-D624A811275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90689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All parties in the protocol share a unique key</a:t>
          </a:r>
        </a:p>
      </dsp:txBody>
      <dsp:txXfrm>
        <a:off x="36296" y="426985"/>
        <a:ext cx="7471209" cy="670943"/>
      </dsp:txXfrm>
    </dsp:sp>
    <dsp:sp modelId="{4BDBDDBC-A913-4E8D-8C96-87A2B78B8DC2}">
      <dsp:nvSpPr>
        <dsp:cNvPr id="0" name=""/>
        <dsp:cNvSpPr/>
      </dsp:nvSpPr>
      <dsp:spPr>
        <a:xfrm>
          <a:off x="0" y="122350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is 1, “secret key”</a:t>
          </a:r>
        </a:p>
      </dsp:txBody>
      <dsp:txXfrm>
        <a:off x="36296" y="1259801"/>
        <a:ext cx="7471209" cy="670943"/>
      </dsp:txXfrm>
    </dsp:sp>
    <dsp:sp modelId="{7B521CD6-72A5-4800-B326-10294F8F678F}">
      <dsp:nvSpPr>
        <dsp:cNvPr id="0" name=""/>
        <dsp:cNvSpPr/>
      </dsp:nvSpPr>
      <dsp:spPr>
        <a:xfrm>
          <a:off x="0" y="2056320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&gt; 1, “shared key”</a:t>
          </a:r>
        </a:p>
      </dsp:txBody>
      <dsp:txXfrm>
        <a:off x="36296" y="2092616"/>
        <a:ext cx="7471209" cy="670943"/>
      </dsp:txXfrm>
    </dsp:sp>
    <dsp:sp modelId="{27FD1507-F074-412D-BC28-BCAF628C2516}">
      <dsp:nvSpPr>
        <dsp:cNvPr id="0" name=""/>
        <dsp:cNvSpPr/>
      </dsp:nvSpPr>
      <dsp:spPr>
        <a:xfrm>
          <a:off x="0" y="288913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 today’s examples, assume pre-shared key</a:t>
          </a:r>
        </a:p>
      </dsp:txBody>
      <dsp:txXfrm>
        <a:off x="36296" y="2925431"/>
        <a:ext cx="7471209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532D5-9A25-4972-AAE0-516BE60AF086}">
      <dsp:nvSpPr>
        <dsp:cNvPr id="0" name=""/>
        <dsp:cNvSpPr/>
      </dsp:nvSpPr>
      <dsp:spPr>
        <a:xfrm>
          <a:off x="0" y="562018"/>
          <a:ext cx="5098256" cy="24239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562356" rIns="39568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split in fixed-size blocks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1:1 map from plaintext block to ciphertext block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“Substitution Cipher”</a:t>
          </a:r>
        </a:p>
      </dsp:txBody>
      <dsp:txXfrm>
        <a:off x="0" y="562018"/>
        <a:ext cx="5098256" cy="2423925"/>
      </dsp:txXfrm>
    </dsp:sp>
    <dsp:sp modelId="{5637CF66-C1D8-4B35-9336-C77033F086F2}">
      <dsp:nvSpPr>
        <dsp:cNvPr id="0" name=""/>
        <dsp:cNvSpPr/>
      </dsp:nvSpPr>
      <dsp:spPr>
        <a:xfrm>
          <a:off x="254912" y="163498"/>
          <a:ext cx="3568779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Block Cipher</a:t>
          </a:r>
        </a:p>
      </dsp:txBody>
      <dsp:txXfrm>
        <a:off x="293820" y="202406"/>
        <a:ext cx="3490963" cy="719224"/>
      </dsp:txXfrm>
    </dsp:sp>
    <dsp:sp modelId="{958B8488-E89D-450C-B7FD-14DCE271CEF1}">
      <dsp:nvSpPr>
        <dsp:cNvPr id="0" name=""/>
        <dsp:cNvSpPr/>
      </dsp:nvSpPr>
      <dsp:spPr>
        <a:xfrm>
          <a:off x="0" y="3530263"/>
          <a:ext cx="5098256" cy="19561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562356" rIns="39568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Encrypted 1 symbol at a time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Combined with a </a:t>
          </a:r>
          <a:r>
            <a:rPr lang="en-US" sz="2700" b="1" i="1" u="sng" kern="1200" dirty="0"/>
            <a:t>Stream</a:t>
          </a:r>
          <a:r>
            <a:rPr lang="en-US" sz="2700" b="0" i="0" u="none" kern="1200" dirty="0"/>
            <a:t> of key material (key stream)</a:t>
          </a:r>
          <a:endParaRPr lang="en-US" sz="2700" kern="1200" dirty="0"/>
        </a:p>
      </dsp:txBody>
      <dsp:txXfrm>
        <a:off x="0" y="3530263"/>
        <a:ext cx="5098256" cy="1956150"/>
      </dsp:txXfrm>
    </dsp:sp>
    <dsp:sp modelId="{406FEF64-C6E8-4F1D-94DA-9D2550514631}">
      <dsp:nvSpPr>
        <dsp:cNvPr id="0" name=""/>
        <dsp:cNvSpPr/>
      </dsp:nvSpPr>
      <dsp:spPr>
        <a:xfrm>
          <a:off x="254912" y="3131743"/>
          <a:ext cx="3568779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Stream Cipher</a:t>
          </a:r>
        </a:p>
      </dsp:txBody>
      <dsp:txXfrm>
        <a:off x="293820" y="3170651"/>
        <a:ext cx="3490963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FE811-9B7F-4043-87A6-64B1F9FD2779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9C70-FB30-4D3C-8867-F39C550B1B44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What’s the key space? How long to brute force?</a:t>
          </a:r>
        </a:p>
      </dsp:txBody>
      <dsp:txXfrm>
        <a:off x="420176" y="1097501"/>
        <a:ext cx="3112037" cy="1932260"/>
      </dsp:txXfrm>
    </dsp:sp>
    <dsp:sp modelId="{F4BA5CC4-1DD3-44EC-B714-3CDF2E3345C6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5B2E1-475F-4A06-820C-D7E90C4C9BF0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about “cryptanalysis”?</a:t>
          </a:r>
        </a:p>
      </dsp:txBody>
      <dsp:txXfrm>
        <a:off x="4370726" y="1097501"/>
        <a:ext cx="3112037" cy="1932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87116-91E5-43CC-AC06-E9A6041729C1}">
      <dsp:nvSpPr>
        <dsp:cNvPr id="0" name=""/>
        <dsp:cNvSpPr/>
      </dsp:nvSpPr>
      <dsp:spPr>
        <a:xfrm>
          <a:off x="0" y="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Remember, AES still 1-to-1 mapping of 128 bits</a:t>
          </a:r>
        </a:p>
      </dsp:txBody>
      <dsp:txXfrm>
        <a:off x="24396" y="24396"/>
        <a:ext cx="5065851" cy="784145"/>
      </dsp:txXfrm>
    </dsp:sp>
    <dsp:sp modelId="{652FE014-A293-4FB9-85C0-AF2E3A083661}">
      <dsp:nvSpPr>
        <dsp:cNvPr id="0" name=""/>
        <dsp:cNvSpPr/>
      </dsp:nvSpPr>
      <dsp:spPr>
        <a:xfrm>
          <a:off x="505434" y="98438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</a:t>
          </a:r>
          <a:r>
            <a:rPr lang="en-US" sz="2200" b="1" i="1" u="sng" kern="1200"/>
            <a:t>input</a:t>
          </a:r>
          <a:r>
            <a:rPr lang="en-US" sz="2200" kern="1200"/>
            <a:t> 128 bits is the same, </a:t>
          </a:r>
          <a:r>
            <a:rPr lang="en-US" sz="2200" b="1" i="1" u="sng" kern="1200"/>
            <a:t>output</a:t>
          </a:r>
          <a:r>
            <a:rPr lang="en-US" sz="2200" kern="1200"/>
            <a:t> 128 bits is the same</a:t>
          </a:r>
        </a:p>
      </dsp:txBody>
      <dsp:txXfrm>
        <a:off x="529830" y="1008776"/>
        <a:ext cx="4939403" cy="784145"/>
      </dsp:txXfrm>
    </dsp:sp>
    <dsp:sp modelId="{D2FD4764-1E5B-49DE-A3F3-BA097DF2D389}">
      <dsp:nvSpPr>
        <dsp:cNvPr id="0" name=""/>
        <dsp:cNvSpPr/>
      </dsp:nvSpPr>
      <dsp:spPr>
        <a:xfrm>
          <a:off x="1003325" y="1968761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Patterns </a:t>
          </a:r>
          <a:r>
            <a:rPr lang="en-US" sz="2200" b="1" i="1" u="sng" kern="1200"/>
            <a:t>between</a:t>
          </a:r>
          <a:r>
            <a:rPr lang="en-US" sz="2200" kern="1200"/>
            <a:t> blocks NOT ERASED</a:t>
          </a:r>
        </a:p>
      </dsp:txBody>
      <dsp:txXfrm>
        <a:off x="1027721" y="1993157"/>
        <a:ext cx="4946947" cy="784145"/>
      </dsp:txXfrm>
    </dsp:sp>
    <dsp:sp modelId="{72AB248F-2749-41BC-A63F-6CC0C5C2CAC0}">
      <dsp:nvSpPr>
        <dsp:cNvPr id="0" name=""/>
        <dsp:cNvSpPr/>
      </dsp:nvSpPr>
      <dsp:spPr>
        <a:xfrm>
          <a:off x="1508759" y="2953142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Solution: “link” output in some way</a:t>
          </a:r>
        </a:p>
      </dsp:txBody>
      <dsp:txXfrm>
        <a:off x="1533155" y="2977538"/>
        <a:ext cx="4939403" cy="784145"/>
      </dsp:txXfrm>
    </dsp:sp>
    <dsp:sp modelId="{DD4F9FCF-ABD6-4427-8FDB-2565D69F1201}">
      <dsp:nvSpPr>
        <dsp:cNvPr id="0" name=""/>
        <dsp:cNvSpPr/>
      </dsp:nvSpPr>
      <dsp:spPr>
        <a:xfrm>
          <a:off x="549363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615447" y="637954"/>
        <a:ext cx="297775" cy="407410"/>
      </dsp:txXfrm>
    </dsp:sp>
    <dsp:sp modelId="{B1A845E6-6D5C-40B0-B29A-0CFB592B9669}">
      <dsp:nvSpPr>
        <dsp:cNvPr id="0" name=""/>
        <dsp:cNvSpPr/>
      </dsp:nvSpPr>
      <dsp:spPr>
        <a:xfrm>
          <a:off x="5999065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20882" y="1622335"/>
        <a:ext cx="297775" cy="407410"/>
      </dsp:txXfrm>
    </dsp:sp>
    <dsp:sp modelId="{1E75A2B7-4D75-4873-89F1-3CE7E352FD57}">
      <dsp:nvSpPr>
        <dsp:cNvPr id="0" name=""/>
        <dsp:cNvSpPr/>
      </dsp:nvSpPr>
      <dsp:spPr>
        <a:xfrm>
          <a:off x="6496955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18772" y="2606716"/>
        <a:ext cx="297775" cy="40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2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eksforgeeks.org/playfair-cipher-with-examp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A391-3BD9-4BA7-9FA7-BE6EB7BF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</a:t>
            </a:r>
            <a:r>
              <a:rPr lang="en-US" dirty="0" err="1"/>
              <a:t>Keyblock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00FC-4582-414E-8961-16D2CDC1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5×5 grid of alphabets that acts as the key (</a:t>
            </a:r>
            <a:r>
              <a:rPr lang="en-US" b="1" i="1" u="sng" dirty="0"/>
              <a:t>Key Expansion</a:t>
            </a:r>
            <a:r>
              <a:rPr lang="en-US" dirty="0"/>
              <a:t>)</a:t>
            </a:r>
          </a:p>
          <a:p>
            <a:r>
              <a:rPr lang="en-US" dirty="0"/>
              <a:t>One letter of the alphabet (usually J) is omitted from the table </a:t>
            </a:r>
          </a:p>
          <a:p>
            <a:r>
              <a:rPr lang="en-US" dirty="0"/>
              <a:t>(If the plaintext contains J, then it is replaced by I)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0EB3EA-CEB8-47F3-BEC4-ED2EB228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390900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3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F452-6174-4395-A252-12AC6245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CDD4-E69D-4691-99BB-F5BA1B82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plaintext is split into pairs of two letters (digraphs). </a:t>
            </a:r>
          </a:p>
          <a:p>
            <a:r>
              <a:rPr lang="en-US" dirty="0"/>
              <a:t>If there is an odd number of letters, a Z is added to the last letter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DD5A4-583D-4301-9B02-77372C9B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87" y="2895600"/>
            <a:ext cx="731299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08FA-F5BD-47BD-A28B-D22B3CDD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0CFC-81E0-4C7E-8BB2-B128A532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column: </a:t>
            </a:r>
          </a:p>
          <a:p>
            <a:r>
              <a:rPr lang="en-US" sz="2800" dirty="0"/>
              <a:t>Take the letter below each one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C6419-1937-4081-BF94-65930AF8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4261120" cy="274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C86B9-629D-48FA-8044-77B38AFE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94" y="3048000"/>
            <a:ext cx="273198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7231-8D57-4142-A7A4-0A0B7439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DFD9-19BA-4B34-8F47-23EEFC0E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row: </a:t>
            </a:r>
          </a:p>
          <a:p>
            <a:r>
              <a:rPr lang="en-US" sz="2800" dirty="0"/>
              <a:t>Take the letter to the right of each one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775B7-828C-4876-97D7-AE77D142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971800"/>
            <a:ext cx="2568171" cy="205740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A292430-E874-4E5B-A341-72A58F69B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35" y="3012028"/>
            <a:ext cx="46577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1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5C92-80FB-4690-86F7-D136927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86AA-E0C3-44F1-A3DC-01281FB8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letters do not share a row or column:</a:t>
            </a:r>
          </a:p>
          <a:p>
            <a:r>
              <a:rPr lang="en-US" sz="2800" dirty="0"/>
              <a:t>Form a rectangle with the two letters and take the letters on the horizontal opposite corner of the rectangle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5ECEA-E677-421E-8A34-65805F0D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810000"/>
            <a:ext cx="2864191" cy="2286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C967F97-C3D9-4C0B-AD58-EA5B2D90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46577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9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86C3-FEAD-40CB-9E6F-71D56949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Ciphertext: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D052-E40A-42AE-91D5-4A8E5D11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Plain Text: "</a:t>
            </a:r>
            <a:r>
              <a:rPr lang="en-US" sz="2800" dirty="0" err="1"/>
              <a:t>instrumentsz</a:t>
            </a:r>
            <a:r>
              <a:rPr lang="en-US" sz="2800" dirty="0"/>
              <a:t>"</a:t>
            </a:r>
          </a:p>
          <a:p>
            <a:r>
              <a:rPr lang="en-US" sz="2800" dirty="0"/>
              <a:t>Encrypted Text: </a:t>
            </a:r>
            <a:r>
              <a:rPr lang="en-US" sz="2800" dirty="0" err="1"/>
              <a:t>gatlmzclrqtx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70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9631-D9C8-481C-B11E-4832BF77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How “Strong” is Playfair?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49B8A8-7CA3-4BC7-8F7D-2B9635FAD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72731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47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94EC-DA24-42EC-B0CC-ABE05F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EA36-AF78-4915-B6B7-F98CE2E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example </a:t>
            </a:r>
            <a:r>
              <a:rPr lang="en-US" sz="2400" dirty="0" err="1"/>
              <a:t>playfair</a:t>
            </a:r>
            <a:r>
              <a:rPr lang="en-US" sz="2400" dirty="0"/>
              <a:t> ciphertext might be “uncrackable”</a:t>
            </a:r>
          </a:p>
          <a:p>
            <a:pPr marL="0" indent="0">
              <a:buNone/>
            </a:pPr>
            <a:r>
              <a:rPr lang="en-US" sz="2400" dirty="0"/>
              <a:t>But what if the plaintext was longer?</a:t>
            </a:r>
          </a:p>
          <a:p>
            <a:pPr marL="0" indent="0">
              <a:buNone/>
            </a:pPr>
            <a:r>
              <a:rPr lang="en-US" sz="2400" dirty="0"/>
              <a:t>How much ciphertext before </a:t>
            </a:r>
            <a:r>
              <a:rPr lang="en-US" sz="2400" b="1" u="sng" dirty="0"/>
              <a:t>patterns</a:t>
            </a:r>
            <a:r>
              <a:rPr lang="en-US" sz="2400" dirty="0"/>
              <a:t> emerge?</a:t>
            </a:r>
          </a:p>
          <a:p>
            <a:pPr marL="0" indent="0">
              <a:buNone/>
            </a:pPr>
            <a:r>
              <a:rPr lang="en-US" sz="2400" dirty="0"/>
              <a:t>Digraph (2-letter “blocks”) are better, but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117014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577D-0296-49E2-BF2B-818CCE9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Requirements*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915E-D6C2-4EE2-B8E5-CDDF88F7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Symbols are just bits (can represent all info)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Blocks are large (used to be 64, now 128 bit)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Key size is large (currently 128 min, soon 256 bit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Algorithm has “Avalanche” property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E26AB-4E1A-43A3-940A-EE73B01811EF}"/>
              </a:ext>
            </a:extLst>
          </p:cNvPr>
          <p:cNvSpPr txBox="1"/>
          <p:nvPr/>
        </p:nvSpPr>
        <p:spPr>
          <a:xfrm>
            <a:off x="1295400" y="5715000"/>
            <a:ext cx="597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a formal list of all requirements; These are the ones that</a:t>
            </a:r>
          </a:p>
          <a:p>
            <a:r>
              <a:rPr lang="en-US" dirty="0"/>
              <a:t>  Dr. Nielson runs into most often</a:t>
            </a:r>
          </a:p>
        </p:txBody>
      </p:sp>
    </p:spTree>
    <p:extLst>
      <p:ext uri="{BB962C8B-B14F-4D97-AF65-F5344CB8AC3E}">
        <p14:creationId xmlns:p14="http://schemas.microsoft.com/office/powerpoint/2010/main" val="2867294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DBC3-F61D-4E2B-9A8C-0B8F8800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AES: Common 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CDDB-6A32-4107-AAE1-CA00A457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Block size is </a:t>
            </a:r>
            <a:r>
              <a:rPr lang="en-US" sz="2400" b="1" i="1" dirty="0"/>
              <a:t>ALWAYS</a:t>
            </a:r>
            <a:r>
              <a:rPr lang="en-US" sz="2400" dirty="0"/>
              <a:t> 128 bits</a:t>
            </a:r>
          </a:p>
          <a:p>
            <a:r>
              <a:rPr lang="en-US" sz="2400" dirty="0"/>
              <a:t>Key size can be 128, 192, or 256</a:t>
            </a:r>
          </a:p>
          <a:p>
            <a:r>
              <a:rPr lang="en-US" sz="2400" dirty="0"/>
              <a:t>But at its core, still a “substitution” cipher.</a:t>
            </a:r>
          </a:p>
          <a:p>
            <a:r>
              <a:rPr lang="en-US" sz="2400" dirty="0"/>
              <a:t>AES-128 encryption of ”My name is Seth!” w/ a “zero” key: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b="1" dirty="0"/>
              <a:t>	</a:t>
            </a:r>
            <a:r>
              <a:rPr lang="en-US" sz="2400" b="1" dirty="0"/>
              <a:t>E94B 69E7 13C6 B4F9 B834 FEA5 95F7 8F2A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229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91000" y="262071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DC8104-5CAD-4D2D-8406-77D702872CFB}"/>
              </a:ext>
            </a:extLst>
          </p:cNvPr>
          <p:cNvSpPr/>
          <p:nvPr/>
        </p:nvSpPr>
        <p:spPr>
          <a:xfrm>
            <a:off x="4038600" y="504803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12950" y="1736220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985C01-F72F-4931-8FB4-5B53482FAB57}"/>
              </a:ext>
            </a:extLst>
          </p:cNvPr>
          <p:cNvSpPr/>
          <p:nvPr/>
        </p:nvSpPr>
        <p:spPr>
          <a:xfrm>
            <a:off x="8077200" y="1447800"/>
            <a:ext cx="1062536" cy="1524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2CCDF0-D7FF-44B0-BEC5-5C94289642C2}"/>
              </a:ext>
            </a:extLst>
          </p:cNvPr>
          <p:cNvSpPr/>
          <p:nvPr/>
        </p:nvSpPr>
        <p:spPr>
          <a:xfrm>
            <a:off x="5980674" y="-16375"/>
            <a:ext cx="1752600" cy="7783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4A46-9A4D-4480-A28E-046CD194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A542-5E68-40A4-A1EA-A080E42A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happened here?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21021-FD27-401E-ADFA-4E5B17EA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3124200" cy="344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776862-A73E-469D-A39F-E026125BF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2590800"/>
            <a:ext cx="3124200" cy="34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61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1CF3-13CC-4C02-A727-AAD9D1F0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6BBF36-F3FB-43E4-88F3-6266E6625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678734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35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BC9D-5894-4053-8176-A7AB5111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Cipher-Block Chaining (CBC)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A72F-AFF3-4A5B-8A11-8D67731A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71FA0-2214-4E3D-BF13-5D118C2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79193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9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509-BBE6-4533-8DE7-408C944C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A9AA-EBCF-4044-B75A-225EA7F4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Vector</a:t>
            </a:r>
          </a:p>
          <a:p>
            <a:r>
              <a:rPr lang="en-US" dirty="0"/>
              <a:t>Similar to “salting” a hash</a:t>
            </a:r>
          </a:p>
          <a:p>
            <a:r>
              <a:rPr lang="en-US" dirty="0"/>
              <a:t>Eliminates deterministic output</a:t>
            </a:r>
          </a:p>
          <a:p>
            <a:r>
              <a:rPr lang="en-US" b="1" i="1" dirty="0"/>
              <a:t>You should almost never reuse a key</a:t>
            </a:r>
          </a:p>
          <a:p>
            <a:r>
              <a:rPr lang="en-US" b="1" i="1" dirty="0"/>
              <a:t>BUT YOU SHOULD NEVER EVER reuse a KEY and IV</a:t>
            </a:r>
          </a:p>
        </p:txBody>
      </p:sp>
    </p:spTree>
    <p:extLst>
      <p:ext uri="{BB962C8B-B14F-4D97-AF65-F5344CB8AC3E}">
        <p14:creationId xmlns:p14="http://schemas.microsoft.com/office/powerpoint/2010/main" val="716638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6B97-0941-4858-BACF-2D6AC9E8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Quasi-Deprecated CBC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BB9-FA46-472F-BB18-B6DFF7BC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CBC “works” </a:t>
            </a:r>
            <a:r>
              <a:rPr lang="en-US" b="1" i="1" u="sng" dirty="0"/>
              <a:t>when used correctly</a:t>
            </a:r>
            <a:endParaRPr lang="en-US" dirty="0"/>
          </a:p>
          <a:p>
            <a:r>
              <a:rPr lang="en-US" dirty="0"/>
              <a:t>However, has various weaknesses and is error prone</a:t>
            </a:r>
          </a:p>
          <a:p>
            <a:r>
              <a:rPr lang="en-US" dirty="0"/>
              <a:t>In many cases, CBC is being deprecated</a:t>
            </a:r>
          </a:p>
        </p:txBody>
      </p:sp>
    </p:spTree>
    <p:extLst>
      <p:ext uri="{BB962C8B-B14F-4D97-AF65-F5344CB8AC3E}">
        <p14:creationId xmlns:p14="http://schemas.microsoft.com/office/powerpoint/2010/main" val="2567438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0B56-DA32-4AA7-97E9-C3294A21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(OTP)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23F4-A924-4128-8A86-8386D7D4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talking about AES-Counter Mode, let’s talk about OTP</a:t>
            </a:r>
          </a:p>
          <a:p>
            <a:r>
              <a:rPr lang="en-US" dirty="0"/>
              <a:t>OTP uses </a:t>
            </a:r>
            <a:r>
              <a:rPr lang="en-US" b="1" i="1" u="sng" dirty="0"/>
              <a:t>keys that are the same size as the plaintext!</a:t>
            </a:r>
            <a:endParaRPr lang="en-US" dirty="0"/>
          </a:p>
          <a:p>
            <a:r>
              <a:rPr lang="en-US" dirty="0"/>
              <a:t>If you have a 1GB file, you would have to have 1GB of random data!</a:t>
            </a:r>
          </a:p>
          <a:p>
            <a:r>
              <a:rPr lang="en-US" dirty="0"/>
              <a:t>Encryption is to XOR the plaintext with the random data</a:t>
            </a:r>
          </a:p>
          <a:p>
            <a:r>
              <a:rPr lang="en-US" dirty="0"/>
              <a:t>OTP has certain provable security characteristics for confidentiality</a:t>
            </a:r>
          </a:p>
          <a:p>
            <a:r>
              <a:rPr lang="en-US" dirty="0"/>
              <a:t>Stream ciphers mimic OTP by deriving key material from a key</a:t>
            </a:r>
          </a:p>
        </p:txBody>
      </p:sp>
    </p:spTree>
    <p:extLst>
      <p:ext uri="{BB962C8B-B14F-4D97-AF65-F5344CB8AC3E}">
        <p14:creationId xmlns:p14="http://schemas.microsoft.com/office/powerpoint/2010/main" val="4284827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3251-90EC-42E1-98F9-71486FED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(CTR)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4B26-F4FA-4D2C-AD2C-66C4D37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block cipher into a </a:t>
            </a:r>
            <a:r>
              <a:rPr lang="en-US" b="1" i="1" u="sng" dirty="0"/>
              <a:t>STREAM CIPHER</a:t>
            </a:r>
            <a:endParaRPr lang="en-US" dirty="0"/>
          </a:p>
          <a:p>
            <a:r>
              <a:rPr lang="en-US" dirty="0"/>
              <a:t>Does NOT encrypt the plaintext directly</a:t>
            </a:r>
          </a:p>
          <a:p>
            <a:r>
              <a:rPr lang="en-US" dirty="0"/>
              <a:t>Rather, is used to generate a key stream</a:t>
            </a:r>
          </a:p>
          <a:p>
            <a:r>
              <a:rPr lang="en-US" dirty="0"/>
              <a:t>Keystream =  AES( IV + 0 ), AES( IV + 1 ), AES( IV + 2 )…</a:t>
            </a:r>
          </a:p>
          <a:p>
            <a:r>
              <a:rPr lang="en-US" dirty="0"/>
              <a:t>Ciphertext = Plaintext XOR Keystream</a:t>
            </a:r>
          </a:p>
          <a:p>
            <a:r>
              <a:rPr lang="en-US" dirty="0"/>
              <a:t>Plaintext    = Ciphertext XOR Keystream</a:t>
            </a:r>
          </a:p>
        </p:txBody>
      </p:sp>
    </p:spTree>
    <p:extLst>
      <p:ext uri="{BB962C8B-B14F-4D97-AF65-F5344CB8AC3E}">
        <p14:creationId xmlns:p14="http://schemas.microsoft.com/office/powerpoint/2010/main" val="1431270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C148-81F0-4C6D-8930-71CCA6C2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Reuse Keystream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D6A6-1551-410E-9C04-775A7A1A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C1 = K1 </a:t>
            </a:r>
            <a:r>
              <a:rPr lang="en-US" sz="3200" dirty="0" err="1"/>
              <a:t>xor</a:t>
            </a:r>
            <a:r>
              <a:rPr lang="en-US" sz="3200" dirty="0"/>
              <a:t> M1</a:t>
            </a:r>
          </a:p>
          <a:p>
            <a:pPr marL="201168" lvl="1" indent="0">
              <a:buNone/>
            </a:pPr>
            <a:r>
              <a:rPr lang="en-US" sz="3200" dirty="0"/>
              <a:t>C2 =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C1 </a:t>
            </a:r>
            <a:r>
              <a:rPr lang="en-US" sz="3200" dirty="0" err="1"/>
              <a:t>xor</a:t>
            </a:r>
            <a:r>
              <a:rPr lang="en-US" sz="3200" dirty="0"/>
              <a:t> C2 =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K1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M1 </a:t>
            </a:r>
            <a:r>
              <a:rPr lang="en-US" sz="3200" dirty="0" err="1"/>
              <a:t>xor</a:t>
            </a:r>
            <a:r>
              <a:rPr lang="en-US" sz="3200" dirty="0"/>
              <a:t> M2 </a:t>
            </a:r>
          </a:p>
        </p:txBody>
      </p:sp>
    </p:spTree>
    <p:extLst>
      <p:ext uri="{BB962C8B-B14F-4D97-AF65-F5344CB8AC3E}">
        <p14:creationId xmlns:p14="http://schemas.microsoft.com/office/powerpoint/2010/main" val="4175647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D518-4364-45D4-AE71-0AAF0006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 does NOT provide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1982-B3F5-4CBB-BB5D-8536F2E3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a ciphertext   C1 = K XOR M1</a:t>
            </a:r>
          </a:p>
          <a:p>
            <a:r>
              <a:rPr lang="en-US" sz="2400" dirty="0"/>
              <a:t>Suppose an attacker knows the plaintext M1 (or part of it!)</a:t>
            </a:r>
          </a:p>
          <a:p>
            <a:r>
              <a:rPr lang="en-US" sz="2400" dirty="0"/>
              <a:t>Suppose attacker can intercept/change the message</a:t>
            </a:r>
          </a:p>
          <a:p>
            <a:r>
              <a:rPr lang="en-US" sz="2400" dirty="0"/>
              <a:t>Attackers wants to change M1 to M2</a:t>
            </a:r>
          </a:p>
          <a:p>
            <a:r>
              <a:rPr lang="en-US" sz="2400" dirty="0"/>
              <a:t>Attacker produces C2 = C1 </a:t>
            </a:r>
            <a:r>
              <a:rPr lang="en-US" sz="2400" dirty="0" err="1"/>
              <a:t>xor</a:t>
            </a:r>
            <a:r>
              <a:rPr lang="en-US" sz="2400" dirty="0"/>
              <a:t> (M1 </a:t>
            </a:r>
            <a:r>
              <a:rPr lang="en-US" sz="2400" dirty="0" err="1"/>
              <a:t>xor</a:t>
            </a:r>
            <a:r>
              <a:rPr lang="en-US" sz="2400" dirty="0"/>
              <a:t> M2)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M2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M2 </a:t>
            </a:r>
          </a:p>
          <a:p>
            <a:r>
              <a:rPr lang="en-US" sz="2400" dirty="0"/>
              <a:t>ALSO WORKS ON OTP (“provably secure”)</a:t>
            </a:r>
          </a:p>
        </p:txBody>
      </p:sp>
    </p:spTree>
    <p:extLst>
      <p:ext uri="{BB962C8B-B14F-4D97-AF65-F5344CB8AC3E}">
        <p14:creationId xmlns:p14="http://schemas.microsoft.com/office/powerpoint/2010/main" val="206594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F869-78CA-4847-AC33-A5853BC7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in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3B2C-3DAF-45E4-A2B7-66DA4DD6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Message integrity also pre-dates modern cryptography</a:t>
            </a:r>
          </a:p>
          <a:p>
            <a:r>
              <a:rPr lang="en-US" dirty="0"/>
              <a:t>Bank transfers in the 19</a:t>
            </a:r>
            <a:r>
              <a:rPr lang="en-US" baseline="30000" dirty="0"/>
              <a:t>th</a:t>
            </a:r>
            <a:r>
              <a:rPr lang="en-US" dirty="0"/>
              <a:t> century used the telegraph</a:t>
            </a:r>
          </a:p>
          <a:p>
            <a:r>
              <a:rPr lang="en-US" dirty="0"/>
              <a:t>How to keep a telegraph operator from sending a false message?</a:t>
            </a:r>
          </a:p>
          <a:p>
            <a:r>
              <a:rPr lang="en-US" dirty="0"/>
              <a:t>Banks developed code but this did nothing for </a:t>
            </a:r>
            <a:r>
              <a:rPr lang="en-US" i="1" dirty="0"/>
              <a:t>message integrity</a:t>
            </a:r>
            <a:endParaRPr lang="en-US" dirty="0"/>
          </a:p>
          <a:p>
            <a:r>
              <a:rPr lang="en-US" dirty="0"/>
              <a:t>Banks developed code books with a “test key”</a:t>
            </a:r>
          </a:p>
          <a:p>
            <a:pPr lvl="1"/>
            <a:r>
              <a:rPr lang="en-US" dirty="0"/>
              <a:t>The test key had one-way calculations for money, dates, currency,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 test key computed and the test key transmitted had to match</a:t>
            </a:r>
          </a:p>
          <a:p>
            <a:pPr lvl="1"/>
            <a:r>
              <a:rPr lang="en-US" dirty="0"/>
              <a:t>Not great by today’s standards, but worked until the 1980’s!!!</a:t>
            </a:r>
          </a:p>
        </p:txBody>
      </p:sp>
    </p:spTree>
    <p:extLst>
      <p:ext uri="{BB962C8B-B14F-4D97-AF65-F5344CB8AC3E}">
        <p14:creationId xmlns:p14="http://schemas.microsoft.com/office/powerpoint/2010/main" val="63719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B773-51FD-496C-8B0F-9E0C304D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E68F-5A44-4B36-98F1-153F482D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Ease of Computation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Collision Resistance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practice, also has the Avalanche property</a:t>
            </a:r>
          </a:p>
        </p:txBody>
      </p:sp>
    </p:spTree>
    <p:extLst>
      <p:ext uri="{BB962C8B-B14F-4D97-AF65-F5344CB8AC3E}">
        <p14:creationId xmlns:p14="http://schemas.microsoft.com/office/powerpoint/2010/main" val="2306074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994E-8057-45C9-9FD1-4C15099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C399-FBF1-4274-82C3-8D202E51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is a symmetric key code that is used for message integrity</a:t>
            </a:r>
          </a:p>
          <a:p>
            <a:r>
              <a:rPr lang="en-US" dirty="0"/>
              <a:t>Commonly implemented as a </a:t>
            </a:r>
            <a:r>
              <a:rPr lang="en-US" b="1" i="1" u="sng" dirty="0"/>
              <a:t>keyed</a:t>
            </a:r>
            <a:r>
              <a:rPr lang="en-US" dirty="0"/>
              <a:t> hash</a:t>
            </a:r>
          </a:p>
          <a:p>
            <a:r>
              <a:rPr lang="en-US" dirty="0"/>
              <a:t>Super simple MAC:   hash(message + key)</a:t>
            </a:r>
          </a:p>
          <a:p>
            <a:r>
              <a:rPr lang="en-US" dirty="0"/>
              <a:t>HMAC is more complicated, but same basic idea:</a:t>
            </a:r>
          </a:p>
          <a:p>
            <a:endParaRPr lang="en-US" dirty="0"/>
          </a:p>
          <a:p>
            <a:r>
              <a:rPr lang="en-US" dirty="0" err="1"/>
              <a:t>HMAC_k</a:t>
            </a:r>
            <a:r>
              <a:rPr lang="en-US" dirty="0"/>
              <a:t>(M) = h(k </a:t>
            </a:r>
            <a:r>
              <a:rPr lang="en-US" dirty="0" err="1"/>
              <a:t>xor</a:t>
            </a:r>
            <a:r>
              <a:rPr lang="en-US" dirty="0"/>
              <a:t> A, h(k </a:t>
            </a:r>
            <a:r>
              <a:rPr lang="en-US" dirty="0" err="1"/>
              <a:t>xor</a:t>
            </a:r>
            <a:r>
              <a:rPr lang="en-US" dirty="0"/>
              <a:t> B, M))</a:t>
            </a:r>
          </a:p>
          <a:p>
            <a:pPr lvl="1"/>
            <a:r>
              <a:rPr lang="en-US" dirty="0"/>
              <a:t>A = repeated 0x36</a:t>
            </a:r>
          </a:p>
          <a:p>
            <a:pPr lvl="1"/>
            <a:r>
              <a:rPr lang="en-US" dirty="0"/>
              <a:t>B = repeated 0x5c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4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Also known as </a:t>
            </a:r>
          </a:p>
          <a:p>
            <a:pPr lvl="1"/>
            <a:r>
              <a:rPr lang="en-US" sz="2000" dirty="0"/>
              <a:t>Authenticated Encryption or</a:t>
            </a:r>
          </a:p>
          <a:p>
            <a:pPr lvl="1"/>
            <a:r>
              <a:rPr lang="en-US" sz="2000" b="1" dirty="0"/>
              <a:t>AEAD – Authenticated Encryption with Additional Data</a:t>
            </a:r>
          </a:p>
          <a:p>
            <a:r>
              <a:rPr lang="en-US" sz="2400" dirty="0"/>
              <a:t>Integrity + Confidentiality</a:t>
            </a:r>
          </a:p>
          <a:p>
            <a:r>
              <a:rPr lang="en-US" sz="2400" dirty="0"/>
              <a:t>AES-GCM is counter mode with a built-in MAC (called a “tag”)</a:t>
            </a:r>
          </a:p>
          <a:p>
            <a:r>
              <a:rPr lang="en-US" sz="2400" dirty="0"/>
              <a:t>AES-CCM is counter mode with CBC-MAC</a:t>
            </a:r>
          </a:p>
          <a:p>
            <a:r>
              <a:rPr lang="en-US" sz="2400" dirty="0"/>
              <a:t>Only AEAD ciphers supported in TLS 1.3</a:t>
            </a:r>
          </a:p>
          <a:p>
            <a:r>
              <a:rPr lang="en-US" sz="2400" dirty="0"/>
              <a:t>TAKEAWAY MESSAGE:  </a:t>
            </a:r>
            <a:r>
              <a:rPr lang="en-US" sz="2400" b="1" dirty="0"/>
              <a:t>USE AEAD WHENEVER POSSIBLE!!!!!!!!</a:t>
            </a:r>
          </a:p>
        </p:txBody>
      </p:sp>
    </p:spTree>
    <p:extLst>
      <p:ext uri="{BB962C8B-B14F-4D97-AF65-F5344CB8AC3E}">
        <p14:creationId xmlns:p14="http://schemas.microsoft.com/office/powerpoint/2010/main" val="402169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B2471-1F0D-4634-87D4-03165B0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Symmetric-Cipher Types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1CC50C-3C7A-4A8C-9FDC-7D1CDD86C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613022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43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2E0D-581D-4E11-B71C-D74CEB15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Monoalphabetic Substitution (Caesar cipher)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7DF0-F4B6-45A0-AEA1-790D55C6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letter of plaintext maps to exactly one cipher symbol</a:t>
            </a:r>
          </a:p>
          <a:p>
            <a:r>
              <a:rPr lang="en-US" sz="2400" dirty="0"/>
              <a:t>(Block Size: 1 letter)</a:t>
            </a:r>
          </a:p>
          <a:p>
            <a:endParaRPr lang="en-US" sz="2400" dirty="0"/>
          </a:p>
          <a:p>
            <a:r>
              <a:rPr lang="en-US" sz="2400" dirty="0"/>
              <a:t>Let’s race! Decrypt the following: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/>
              <a:t>RYG WKXI CSLVSXQC NY IYE RKFO?</a:t>
            </a:r>
            <a:endParaRPr lang="en-US" sz="2800" dirty="0"/>
          </a:p>
          <a:p>
            <a:pPr lvl="1" indent="0">
              <a:buNone/>
            </a:pPr>
            <a:endParaRPr lang="en-US" dirty="0"/>
          </a:p>
          <a:p>
            <a:r>
              <a:rPr lang="en-US" sz="2400" dirty="0"/>
              <a:t>It’s a question, when you decrypt it, shout out the answer!</a:t>
            </a:r>
          </a:p>
        </p:txBody>
      </p:sp>
    </p:spTree>
    <p:extLst>
      <p:ext uri="{BB962C8B-B14F-4D97-AF65-F5344CB8AC3E}">
        <p14:creationId xmlns:p14="http://schemas.microsoft.com/office/powerpoint/2010/main" val="46400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D96D-C746-4CEE-89AF-7903684A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Cipher: “Shift”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DACD-825A-4556-A320-48F86009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out all letters and move them over (wrapping around)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… X  Y  Z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  Y  Z  A  B  C … U  V  W</a:t>
            </a:r>
          </a:p>
          <a:p>
            <a:r>
              <a:rPr lang="en-US" sz="2400" b="1" u="sng" dirty="0"/>
              <a:t>KEY SPACE:</a:t>
            </a:r>
            <a:r>
              <a:rPr lang="en-US" sz="2400" dirty="0"/>
              <a:t>  How many keys are there for this algorithm?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03591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F75C-303E-4312-8C4C-5CEA897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28CF-66A4-47A2-98FB-A0C4981C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letter can be mapped to any letter: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 G  H  I  J  K  L  M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 N  B  Y  A  M  L  S  V  P  R  K  W  </a:t>
            </a:r>
          </a:p>
          <a:p>
            <a:pPr marL="201168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 O  P  Q  R  S  T  U  V  W  X  Y  Z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 C  G  I  U  D  T  F  O  H  J  Q  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space is now how big?</a:t>
            </a:r>
          </a:p>
          <a:p>
            <a:r>
              <a:rPr lang="en-US" dirty="0"/>
              <a:t>Block size is still 1</a:t>
            </a:r>
          </a:p>
        </p:txBody>
      </p:sp>
    </p:spTree>
    <p:extLst>
      <p:ext uri="{BB962C8B-B14F-4D97-AF65-F5344CB8AC3E}">
        <p14:creationId xmlns:p14="http://schemas.microsoft.com/office/powerpoint/2010/main" val="358241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26409-8C0A-4B3A-BE45-52160DC8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Size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C92-0805-4043-ADF3-BADFC173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sz="2400" dirty="0"/>
              <a:t>Key Space is related to exhaustive/brute-force search</a:t>
            </a:r>
          </a:p>
          <a:p>
            <a:pPr lvl="1"/>
            <a:r>
              <a:rPr lang="en-US" sz="2000" dirty="0"/>
              <a:t>Even without a computer, a 25/26 key space is easy to brute force</a:t>
            </a:r>
          </a:p>
          <a:p>
            <a:endParaRPr lang="en-US" sz="2400" dirty="0"/>
          </a:p>
          <a:p>
            <a:r>
              <a:rPr lang="en-US" sz="2400" dirty="0"/>
              <a:t>Block Size is related to </a:t>
            </a:r>
            <a:r>
              <a:rPr lang="en-US" sz="2400" b="1" i="1" u="sng" dirty="0"/>
              <a:t>cryptanalysis</a:t>
            </a:r>
            <a:r>
              <a:rPr lang="en-US" sz="2400" dirty="0"/>
              <a:t> e.g., frequency analysis</a:t>
            </a:r>
          </a:p>
          <a:p>
            <a:pPr lvl="1"/>
            <a:r>
              <a:rPr lang="en-US" sz="2000" dirty="0"/>
              <a:t>A one-letter block does not conceal enough information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510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2A7A-5F06-49E1-BEEC-221F6135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9A3A-41FA-44C7-B9E7-7B6EE7A0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1854 by Charles Wheatstone</a:t>
            </a:r>
          </a:p>
          <a:p>
            <a:r>
              <a:rPr lang="en-US" dirty="0"/>
              <a:t>Named after Lord Playfair who promoted it (classic politician)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https://geeksforgeeks.org/playfair-cipher-with-examples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0CB81-51A9-4875-B261-42D50719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40195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6380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1272</Words>
  <Application>Microsoft Office PowerPoint</Application>
  <PresentationFormat>On-screen Show (4:3)</PresentationFormat>
  <Paragraphs>175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Courier New</vt:lpstr>
      <vt:lpstr>Retrospect</vt:lpstr>
      <vt:lpstr>Symmetric Cryptography</vt:lpstr>
      <vt:lpstr>Technology Review</vt:lpstr>
      <vt:lpstr>Symmetric Cryptography</vt:lpstr>
      <vt:lpstr>Symmetric-Cipher Types</vt:lpstr>
      <vt:lpstr>Monoalphabetic Substitution (Caesar cipher)</vt:lpstr>
      <vt:lpstr>Caesar Cipher: “Shift” Cipher</vt:lpstr>
      <vt:lpstr>Permutation Cipher</vt:lpstr>
      <vt:lpstr>Why Size Matters</vt:lpstr>
      <vt:lpstr>Playfair Cipher</vt:lpstr>
      <vt:lpstr>Playfair Keyblock</vt:lpstr>
      <vt:lpstr>Playfair Encipherment</vt:lpstr>
      <vt:lpstr>Playfair Encipherment</vt:lpstr>
      <vt:lpstr>Playfair Encipherment</vt:lpstr>
      <vt:lpstr>Playfair Encipherment</vt:lpstr>
      <vt:lpstr>Playfair Ciphertext:</vt:lpstr>
      <vt:lpstr>How “Strong” is Playfair?</vt:lpstr>
      <vt:lpstr>Cryptanalysis Considerations</vt:lpstr>
      <vt:lpstr>Modern Requirements*</vt:lpstr>
      <vt:lpstr>AES: Common Block Cipher</vt:lpstr>
      <vt:lpstr>Block Cipher Weaknesses</vt:lpstr>
      <vt:lpstr>Patterns</vt:lpstr>
      <vt:lpstr>Cipher-Block Chaining (CBC)</vt:lpstr>
      <vt:lpstr>What is an IV?</vt:lpstr>
      <vt:lpstr>Quasi-Deprecated CBC</vt:lpstr>
      <vt:lpstr>One-Time Pad (OTP)</vt:lpstr>
      <vt:lpstr>Counter Mode (CTR)</vt:lpstr>
      <vt:lpstr>Don’t Reuse Keystream</vt:lpstr>
      <vt:lpstr>Confidentiality does NOT provide Integrity</vt:lpstr>
      <vt:lpstr>Integrity in History</vt:lpstr>
      <vt:lpstr>Modern Hashing</vt:lpstr>
      <vt:lpstr>Message Authentication Code</vt:lpstr>
      <vt:lpstr>Composite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Cryptography</dc:title>
  <dc:creator>Seth Nielson</dc:creator>
  <cp:lastModifiedBy>Seth Nielson</cp:lastModifiedBy>
  <cp:revision>6</cp:revision>
  <dcterms:created xsi:type="dcterms:W3CDTF">2020-09-16T15:29:34Z</dcterms:created>
  <dcterms:modified xsi:type="dcterms:W3CDTF">2021-02-27T21:01:04Z</dcterms:modified>
</cp:coreProperties>
</file>