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58" r:id="rId4"/>
    <p:sldId id="263" r:id="rId5"/>
    <p:sldId id="274" r:id="rId6"/>
    <p:sldId id="264" r:id="rId7"/>
    <p:sldId id="363" r:id="rId8"/>
    <p:sldId id="269" r:id="rId9"/>
    <p:sldId id="365" r:id="rId10"/>
    <p:sldId id="366" r:id="rId11"/>
    <p:sldId id="266" r:id="rId12"/>
    <p:sldId id="291" r:id="rId13"/>
    <p:sldId id="364" r:id="rId14"/>
    <p:sldId id="276" r:id="rId15"/>
    <p:sldId id="368" r:id="rId16"/>
    <p:sldId id="367" r:id="rId17"/>
    <p:sldId id="371" r:id="rId18"/>
    <p:sldId id="369" r:id="rId19"/>
    <p:sldId id="370" r:id="rId20"/>
    <p:sldId id="37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959" autoAdjust="0"/>
    <p:restoredTop sz="94351" autoAdjust="0"/>
  </p:normalViewPr>
  <p:slideViewPr>
    <p:cSldViewPr>
      <p:cViewPr varScale="1">
        <p:scale>
          <a:sx n="58" d="100"/>
          <a:sy n="58" d="100"/>
        </p:scale>
        <p:origin x="56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D49A7-F9E7-4481-B721-113D7DF80B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D88640-BCBA-4C42-9662-954D41ACE7CE}">
      <dgm:prSet/>
      <dgm:spPr/>
      <dgm:t>
        <a:bodyPr/>
        <a:lstStyle/>
        <a:p>
          <a:r>
            <a:rPr lang="en-US" dirty="0"/>
            <a:t>Keys come in pairs</a:t>
          </a:r>
        </a:p>
      </dgm:t>
    </dgm:pt>
    <dgm:pt modelId="{46296784-372C-4AD2-B9A4-6DB42EB505B5}" type="parTrans" cxnId="{290A10F8-8148-4475-AA05-470AC7CEEB09}">
      <dgm:prSet/>
      <dgm:spPr/>
      <dgm:t>
        <a:bodyPr/>
        <a:lstStyle/>
        <a:p>
          <a:endParaRPr lang="en-US"/>
        </a:p>
      </dgm:t>
    </dgm:pt>
    <dgm:pt modelId="{8092C349-7D7C-41AD-BC44-627F57A7248C}" type="sibTrans" cxnId="{290A10F8-8148-4475-AA05-470AC7CEEB09}">
      <dgm:prSet/>
      <dgm:spPr/>
      <dgm:t>
        <a:bodyPr/>
        <a:lstStyle/>
        <a:p>
          <a:endParaRPr lang="en-US"/>
        </a:p>
      </dgm:t>
    </dgm:pt>
    <dgm:pt modelId="{CC6AE2D3-3A53-49CF-86B9-00052368214B}">
      <dgm:prSet/>
      <dgm:spPr/>
      <dgm:t>
        <a:bodyPr/>
        <a:lstStyle/>
        <a:p>
          <a:r>
            <a:rPr lang="en-US" dirty="0"/>
            <a:t>Public key can be shared</a:t>
          </a:r>
        </a:p>
      </dgm:t>
    </dgm:pt>
    <dgm:pt modelId="{9E332001-63FF-4B83-9E78-E4D3A8811E41}" type="parTrans" cxnId="{806E5C67-4FEC-477D-A686-4648B56D3F47}">
      <dgm:prSet/>
      <dgm:spPr/>
      <dgm:t>
        <a:bodyPr/>
        <a:lstStyle/>
        <a:p>
          <a:endParaRPr lang="en-US"/>
        </a:p>
      </dgm:t>
    </dgm:pt>
    <dgm:pt modelId="{9A4A296A-4856-42A9-95DF-23C5E3E282EA}" type="sibTrans" cxnId="{806E5C67-4FEC-477D-A686-4648B56D3F47}">
      <dgm:prSet/>
      <dgm:spPr/>
      <dgm:t>
        <a:bodyPr/>
        <a:lstStyle/>
        <a:p>
          <a:endParaRPr lang="en-US"/>
        </a:p>
      </dgm:t>
    </dgm:pt>
    <dgm:pt modelId="{E58D0855-953D-4A43-A01F-DB21C0102309}">
      <dgm:prSet/>
      <dgm:spPr/>
      <dgm:t>
        <a:bodyPr/>
        <a:lstStyle/>
        <a:p>
          <a:r>
            <a:rPr lang="en-US" dirty="0"/>
            <a:t>Private key MUST be kept secret</a:t>
          </a:r>
        </a:p>
      </dgm:t>
    </dgm:pt>
    <dgm:pt modelId="{797525A9-8124-4B1B-99B3-C354A5865808}" type="sibTrans" cxnId="{5AD50271-4C95-4851-A031-86FA63B421A4}">
      <dgm:prSet/>
      <dgm:spPr/>
      <dgm:t>
        <a:bodyPr/>
        <a:lstStyle/>
        <a:p>
          <a:endParaRPr lang="en-US"/>
        </a:p>
      </dgm:t>
    </dgm:pt>
    <dgm:pt modelId="{359605BD-9884-4A83-937C-E463AC5E8C79}" type="parTrans" cxnId="{5AD50271-4C95-4851-A031-86FA63B421A4}">
      <dgm:prSet/>
      <dgm:spPr/>
      <dgm:t>
        <a:bodyPr/>
        <a:lstStyle/>
        <a:p>
          <a:endParaRPr lang="en-US"/>
        </a:p>
      </dgm:t>
    </dgm:pt>
    <dgm:pt modelId="{96933D3D-E000-4576-9C07-B128C72AFACB}" type="pres">
      <dgm:prSet presAssocID="{4AED49A7-F9E7-4481-B721-113D7DF80B0D}" presName="linear" presStyleCnt="0">
        <dgm:presLayoutVars>
          <dgm:animLvl val="lvl"/>
          <dgm:resizeHandles val="exact"/>
        </dgm:presLayoutVars>
      </dgm:prSet>
      <dgm:spPr/>
    </dgm:pt>
    <dgm:pt modelId="{23269452-5FBD-4567-9EA9-B32E5F451613}" type="pres">
      <dgm:prSet presAssocID="{71D88640-BCBA-4C42-9662-954D41ACE7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8BE2EBE-5A3B-45D3-81D8-A3B81741C34A}" type="pres">
      <dgm:prSet presAssocID="{8092C349-7D7C-41AD-BC44-627F57A7248C}" presName="spacer" presStyleCnt="0"/>
      <dgm:spPr/>
    </dgm:pt>
    <dgm:pt modelId="{4BDBDDBC-A913-4E8D-8C96-87A2B78B8DC2}" type="pres">
      <dgm:prSet presAssocID="{CC6AE2D3-3A53-49CF-86B9-00052368214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BD954E4-A9A3-4F8D-97D4-47EBBD8EE501}" type="pres">
      <dgm:prSet presAssocID="{9A4A296A-4856-42A9-95DF-23C5E3E282EA}" presName="spacer" presStyleCnt="0"/>
      <dgm:spPr/>
    </dgm:pt>
    <dgm:pt modelId="{7B521CD6-72A5-4800-B326-10294F8F678F}" type="pres">
      <dgm:prSet presAssocID="{E58D0855-953D-4A43-A01F-DB21C010230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06E5C67-4FEC-477D-A686-4648B56D3F47}" srcId="{4AED49A7-F9E7-4481-B721-113D7DF80B0D}" destId="{CC6AE2D3-3A53-49CF-86B9-00052368214B}" srcOrd="1" destOrd="0" parTransId="{9E332001-63FF-4B83-9E78-E4D3A8811E41}" sibTransId="{9A4A296A-4856-42A9-95DF-23C5E3E282EA}"/>
    <dgm:cxn modelId="{C5E53A4B-3BF2-4CAA-A86F-514DD7D03007}" type="presOf" srcId="{4AED49A7-F9E7-4481-B721-113D7DF80B0D}" destId="{96933D3D-E000-4576-9C07-B128C72AFACB}" srcOrd="0" destOrd="0" presId="urn:microsoft.com/office/officeart/2005/8/layout/vList2"/>
    <dgm:cxn modelId="{EA60C26F-86C8-4034-959E-DFB19D92BCFA}" type="presOf" srcId="{CC6AE2D3-3A53-49CF-86B9-00052368214B}" destId="{4BDBDDBC-A913-4E8D-8C96-87A2B78B8DC2}" srcOrd="0" destOrd="0" presId="urn:microsoft.com/office/officeart/2005/8/layout/vList2"/>
    <dgm:cxn modelId="{5AD50271-4C95-4851-A031-86FA63B421A4}" srcId="{4AED49A7-F9E7-4481-B721-113D7DF80B0D}" destId="{E58D0855-953D-4A43-A01F-DB21C0102309}" srcOrd="2" destOrd="0" parTransId="{359605BD-9884-4A83-937C-E463AC5E8C79}" sibTransId="{797525A9-8124-4B1B-99B3-C354A5865808}"/>
    <dgm:cxn modelId="{D5030293-B868-4514-BE01-CCC36E47DCE2}" type="presOf" srcId="{E58D0855-953D-4A43-A01F-DB21C0102309}" destId="{7B521CD6-72A5-4800-B326-10294F8F678F}" srcOrd="0" destOrd="0" presId="urn:microsoft.com/office/officeart/2005/8/layout/vList2"/>
    <dgm:cxn modelId="{290A10F8-8148-4475-AA05-470AC7CEEB09}" srcId="{4AED49A7-F9E7-4481-B721-113D7DF80B0D}" destId="{71D88640-BCBA-4C42-9662-954D41ACE7CE}" srcOrd="0" destOrd="0" parTransId="{46296784-372C-4AD2-B9A4-6DB42EB505B5}" sibTransId="{8092C349-7D7C-41AD-BC44-627F57A7248C}"/>
    <dgm:cxn modelId="{686509FE-D126-4EE6-AC4D-2A487DC39EC4}" type="presOf" srcId="{71D88640-BCBA-4C42-9662-954D41ACE7CE}" destId="{23269452-5FBD-4567-9EA9-B32E5F451613}" srcOrd="0" destOrd="0" presId="urn:microsoft.com/office/officeart/2005/8/layout/vList2"/>
    <dgm:cxn modelId="{B726CBDC-1D79-41FF-ABC5-D7A926150EB7}" type="presParOf" srcId="{96933D3D-E000-4576-9C07-B128C72AFACB}" destId="{23269452-5FBD-4567-9EA9-B32E5F451613}" srcOrd="0" destOrd="0" presId="urn:microsoft.com/office/officeart/2005/8/layout/vList2"/>
    <dgm:cxn modelId="{91E0FA01-ECD8-4EA6-A4F2-902622846517}" type="presParOf" srcId="{96933D3D-E000-4576-9C07-B128C72AFACB}" destId="{48BE2EBE-5A3B-45D3-81D8-A3B81741C34A}" srcOrd="1" destOrd="0" presId="urn:microsoft.com/office/officeart/2005/8/layout/vList2"/>
    <dgm:cxn modelId="{440BC187-B6AE-403E-8BFF-95EBF9F8223D}" type="presParOf" srcId="{96933D3D-E000-4576-9C07-B128C72AFACB}" destId="{4BDBDDBC-A913-4E8D-8C96-87A2B78B8DC2}" srcOrd="2" destOrd="0" presId="urn:microsoft.com/office/officeart/2005/8/layout/vList2"/>
    <dgm:cxn modelId="{824B5A63-FE82-471C-8B06-C29E25A6F770}" type="presParOf" srcId="{96933D3D-E000-4576-9C07-B128C72AFACB}" destId="{1BD954E4-A9A3-4F8D-97D4-47EBBD8EE501}" srcOrd="3" destOrd="0" presId="urn:microsoft.com/office/officeart/2005/8/layout/vList2"/>
    <dgm:cxn modelId="{0FD59B73-23B0-4E40-B015-49DD143A404A}" type="presParOf" srcId="{96933D3D-E000-4576-9C07-B128C72AFACB}" destId="{7B521CD6-72A5-4800-B326-10294F8F678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69452-5FBD-4567-9EA9-B32E5F451613}">
      <dsp:nvSpPr>
        <dsp:cNvPr id="0" name=""/>
        <dsp:cNvSpPr/>
      </dsp:nvSpPr>
      <dsp:spPr>
        <a:xfrm>
          <a:off x="0" y="340807"/>
          <a:ext cx="7543801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Keys come in pairs</a:t>
          </a:r>
        </a:p>
      </dsp:txBody>
      <dsp:txXfrm>
        <a:off x="50347" y="391154"/>
        <a:ext cx="7443107" cy="930660"/>
      </dsp:txXfrm>
    </dsp:sp>
    <dsp:sp modelId="{4BDBDDBC-A913-4E8D-8C96-87A2B78B8DC2}">
      <dsp:nvSpPr>
        <dsp:cNvPr id="0" name=""/>
        <dsp:cNvSpPr/>
      </dsp:nvSpPr>
      <dsp:spPr>
        <a:xfrm>
          <a:off x="0" y="1496002"/>
          <a:ext cx="7543801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Public key can be shared</a:t>
          </a:r>
        </a:p>
      </dsp:txBody>
      <dsp:txXfrm>
        <a:off x="50347" y="1546349"/>
        <a:ext cx="7443107" cy="930660"/>
      </dsp:txXfrm>
    </dsp:sp>
    <dsp:sp modelId="{7B521CD6-72A5-4800-B326-10294F8F678F}">
      <dsp:nvSpPr>
        <dsp:cNvPr id="0" name=""/>
        <dsp:cNvSpPr/>
      </dsp:nvSpPr>
      <dsp:spPr>
        <a:xfrm>
          <a:off x="0" y="2651197"/>
          <a:ext cx="7543801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Private key MUST be kept secret</a:t>
          </a:r>
        </a:p>
      </dsp:txBody>
      <dsp:txXfrm>
        <a:off x="50347" y="2701544"/>
        <a:ext cx="7443107" cy="930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2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28326/how-to-create-silhouettes-with-highlight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Lakeyboy_Silhouette.PNG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28326/how-to-create-silhouettes-with-highlight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Lakeyboy_Silhouette.PNG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28326/how-to-create-silhouettes-with-highlight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Lakeyboy_Silhouette.PNG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Asymmetric Cryptography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CS361S</a:t>
            </a:r>
          </a:p>
          <a:p>
            <a:r>
              <a:rPr lang="en-US" b="1" dirty="0"/>
              <a:t>Spring 2021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2656-AC09-4474-9669-8BABDC63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4AF21-DA26-4D02-ABBE-2E90DD11EF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Requires asymmetric encryption (e.g., RSA)</a:t>
            </a:r>
          </a:p>
          <a:p>
            <a:r>
              <a:rPr lang="en-US" dirty="0"/>
              <a:t>Create a session key</a:t>
            </a:r>
          </a:p>
          <a:p>
            <a:r>
              <a:rPr lang="en-US" dirty="0"/>
              <a:t>Send session key encrypted with public key</a:t>
            </a:r>
          </a:p>
          <a:p>
            <a:r>
              <a:rPr lang="en-US" dirty="0"/>
              <a:t>Only party </a:t>
            </a:r>
            <a:r>
              <a:rPr lang="en-US" dirty="0" err="1"/>
              <a:t>poessing</a:t>
            </a:r>
            <a:r>
              <a:rPr lang="en-US" dirty="0"/>
              <a:t> the private key can decrypt it</a:t>
            </a:r>
          </a:p>
          <a:p>
            <a:r>
              <a:rPr lang="en-US" dirty="0"/>
              <a:t>(Automatically authenticated)</a:t>
            </a:r>
          </a:p>
        </p:txBody>
      </p:sp>
    </p:spTree>
    <p:extLst>
      <p:ext uri="{BB962C8B-B14F-4D97-AF65-F5344CB8AC3E}">
        <p14:creationId xmlns:p14="http://schemas.microsoft.com/office/powerpoint/2010/main" val="416049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D121-43C6-4EC9-9608-BB5EA8D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Key Transport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6D57FD6-2C76-44D3-B2C8-F5DE5B1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3764" y="2684630"/>
            <a:ext cx="1945230" cy="2917845"/>
          </a:xfrm>
          <a:prstGeom prst="rect">
            <a:avLst/>
          </a:prstGeom>
        </p:spPr>
      </p:pic>
      <p:pic>
        <p:nvPicPr>
          <p:cNvPr id="8" name="Picture 7" descr="A silhouette of a person&#10;&#10;Description automatically generated">
            <a:extLst>
              <a:ext uri="{FF2B5EF4-FFF2-40B4-BE49-F238E27FC236}">
                <a16:creationId xmlns:a16="http://schemas.microsoft.com/office/drawing/2014/main" id="{FECD1144-8887-4498-9441-C9CD74BAB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07523" y="2862699"/>
            <a:ext cx="1926251" cy="257174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3466D1-66FC-4599-A773-313DF0294C01}"/>
              </a:ext>
            </a:extLst>
          </p:cNvPr>
          <p:cNvSpPr/>
          <p:nvPr/>
        </p:nvSpPr>
        <p:spPr>
          <a:xfrm>
            <a:off x="2730421" y="2422663"/>
            <a:ext cx="3505673" cy="1006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Bob, here’s my public key, </a:t>
            </a:r>
            <a:r>
              <a:rPr lang="en-US" sz="1500" b="1" i="1" dirty="0"/>
              <a:t>K</a:t>
            </a:r>
            <a:endParaRPr lang="en-US" sz="1500" b="1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719439B-1652-46E9-AC88-7A9929E3B1E1}"/>
              </a:ext>
            </a:extLst>
          </p:cNvPr>
          <p:cNvSpPr/>
          <p:nvPr/>
        </p:nvSpPr>
        <p:spPr>
          <a:xfrm>
            <a:off x="2687825" y="3239000"/>
            <a:ext cx="3369365" cy="89154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{session key </a:t>
            </a:r>
            <a:r>
              <a:rPr lang="en-US" sz="1500" b="1" dirty="0" err="1"/>
              <a:t>sk</a:t>
            </a:r>
            <a:r>
              <a:rPr lang="en-US" sz="1500" b="1" dirty="0"/>
              <a:t>}K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36BC979E-7CCC-43D0-B8F5-8AC48441D4FB}"/>
              </a:ext>
            </a:extLst>
          </p:cNvPr>
          <p:cNvSpPr/>
          <p:nvPr/>
        </p:nvSpPr>
        <p:spPr>
          <a:xfrm>
            <a:off x="2713977" y="4002645"/>
            <a:ext cx="1171397" cy="7606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12BC7-AEC3-43BC-9144-9B90C92D4187}"/>
              </a:ext>
            </a:extLst>
          </p:cNvPr>
          <p:cNvSpPr txBox="1"/>
          <p:nvPr/>
        </p:nvSpPr>
        <p:spPr>
          <a:xfrm>
            <a:off x="3885374" y="4198759"/>
            <a:ext cx="16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 with K</a:t>
            </a:r>
            <a:r>
              <a:rPr lang="en-US" baseline="30000" dirty="0"/>
              <a:t>-1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6F03E0E-9061-424B-8FC1-F38305AC00C9}"/>
              </a:ext>
            </a:extLst>
          </p:cNvPr>
          <p:cNvSpPr/>
          <p:nvPr/>
        </p:nvSpPr>
        <p:spPr>
          <a:xfrm>
            <a:off x="2730421" y="4613226"/>
            <a:ext cx="3369365" cy="634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{Message 1}</a:t>
            </a:r>
            <a:r>
              <a:rPr lang="en-US" b="1" dirty="0" err="1"/>
              <a:t>sk</a:t>
            </a:r>
            <a:endParaRPr lang="en-US" b="1" dirty="0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239CDC09-FD1A-414D-97D7-9653B6D104F6}"/>
              </a:ext>
            </a:extLst>
          </p:cNvPr>
          <p:cNvSpPr/>
          <p:nvPr/>
        </p:nvSpPr>
        <p:spPr>
          <a:xfrm>
            <a:off x="2601923" y="5038232"/>
            <a:ext cx="3369365" cy="564243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{Message 2}</a:t>
            </a:r>
            <a:r>
              <a:rPr lang="en-US" b="1" dirty="0" err="1"/>
              <a:t>sk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756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892D-E204-4A92-9F11-124ADF6A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D24F-438C-4CE8-AD79-A4F6EC5994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b="1" i="1" dirty="0"/>
          </a:p>
          <a:p>
            <a:r>
              <a:rPr lang="en-US" b="1" i="1" dirty="0"/>
              <a:t>Insecure when NO PADDING IS USED</a:t>
            </a:r>
            <a:endParaRPr lang="en-US" dirty="0"/>
          </a:p>
          <a:p>
            <a:r>
              <a:rPr lang="en-US" dirty="0"/>
              <a:t>Encryption padding schemes</a:t>
            </a:r>
          </a:p>
          <a:p>
            <a:pPr lvl="1"/>
            <a:r>
              <a:rPr lang="en-US" dirty="0"/>
              <a:t>PKCS 1.5 (</a:t>
            </a:r>
            <a:r>
              <a:rPr lang="en-US" b="1" i="1" dirty="0"/>
              <a:t>BROKEN!)</a:t>
            </a:r>
            <a:endParaRPr lang="en-US" dirty="0"/>
          </a:p>
          <a:p>
            <a:pPr lvl="1"/>
            <a:r>
              <a:rPr lang="en-US" dirty="0"/>
              <a:t>OAEP</a:t>
            </a:r>
          </a:p>
          <a:p>
            <a:r>
              <a:rPr lang="en-US" dirty="0"/>
              <a:t>Signature padding schemes</a:t>
            </a:r>
          </a:p>
          <a:p>
            <a:pPr lvl="1"/>
            <a:r>
              <a:rPr lang="en-US" dirty="0"/>
              <a:t>PKCS 1.5 (</a:t>
            </a:r>
            <a:r>
              <a:rPr lang="en-US" b="1" i="1" dirty="0"/>
              <a:t>BROKEN!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PSS</a:t>
            </a:r>
          </a:p>
          <a:p>
            <a:r>
              <a:rPr lang="en-US" dirty="0"/>
              <a:t>Even though there are non-broken versions, RSA is being phased out</a:t>
            </a:r>
          </a:p>
          <a:p>
            <a:r>
              <a:rPr lang="en-US" dirty="0"/>
              <a:t>Also, key transfer does not have “forward secrecy”</a:t>
            </a:r>
          </a:p>
        </p:txBody>
      </p:sp>
    </p:spTree>
    <p:extLst>
      <p:ext uri="{BB962C8B-B14F-4D97-AF65-F5344CB8AC3E}">
        <p14:creationId xmlns:p14="http://schemas.microsoft.com/office/powerpoint/2010/main" val="26832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3850-36A4-46F8-AE3F-EA65681F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Catastrophic Loss of RSA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909B-8E96-4736-8B1D-640CBBF132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Assume A and B want to communicate, E is eavesdropping</a:t>
            </a:r>
          </a:p>
          <a:p>
            <a:r>
              <a:rPr lang="en-US" sz="2400" dirty="0"/>
              <a:t>A and B use RSA key transfer to exchange session keys</a:t>
            </a:r>
          </a:p>
          <a:p>
            <a:r>
              <a:rPr lang="en-US" sz="2400" dirty="0"/>
              <a:t>E records thousands of sessions between A and B</a:t>
            </a:r>
          </a:p>
          <a:p>
            <a:r>
              <a:rPr lang="en-US" sz="2400" dirty="0"/>
              <a:t>After 5 years, A disposes her computer and buys a new one</a:t>
            </a:r>
          </a:p>
          <a:p>
            <a:r>
              <a:rPr lang="en-US" sz="2400" dirty="0"/>
              <a:t>E steals her computer from the junkyard, finds the private key</a:t>
            </a:r>
          </a:p>
          <a:p>
            <a:r>
              <a:rPr lang="en-US" sz="2400" dirty="0"/>
              <a:t>ALL PREVIOUSLY RECORDED MESSAGES ARE EXPOSED!</a:t>
            </a:r>
          </a:p>
        </p:txBody>
      </p:sp>
    </p:spTree>
    <p:extLst>
      <p:ext uri="{BB962C8B-B14F-4D97-AF65-F5344CB8AC3E}">
        <p14:creationId xmlns:p14="http://schemas.microsoft.com/office/powerpoint/2010/main" val="264885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 Hellman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math version has to do with </a:t>
            </a:r>
            <a:r>
              <a:rPr lang="en-US" b="1" i="1" dirty="0"/>
              <a:t>commutative properties.</a:t>
            </a:r>
            <a:endParaRPr lang="en-US" dirty="0"/>
          </a:p>
          <a:p>
            <a:r>
              <a:rPr lang="en-US" dirty="0"/>
              <a:t>Using modulo computations over </a:t>
            </a:r>
            <a:r>
              <a:rPr lang="en-US" i="1" dirty="0"/>
              <a:t>p</a:t>
            </a:r>
            <a:r>
              <a:rPr lang="en-US" dirty="0"/>
              <a:t> which is a prime with certain properties:</a:t>
            </a:r>
          </a:p>
          <a:p>
            <a:pPr lvl="1"/>
            <a:r>
              <a:rPr lang="en-US" dirty="0"/>
              <a:t>A → B : g</a:t>
            </a:r>
            <a:r>
              <a:rPr lang="en-US" baseline="30000" dirty="0"/>
              <a:t>RA</a:t>
            </a:r>
            <a:r>
              <a:rPr lang="en-US" dirty="0"/>
              <a:t> (mod p)</a:t>
            </a:r>
          </a:p>
          <a:p>
            <a:pPr lvl="1"/>
            <a:r>
              <a:rPr lang="en-US" dirty="0"/>
              <a:t>B → A : g</a:t>
            </a:r>
            <a:r>
              <a:rPr lang="en-US" baseline="30000" dirty="0"/>
              <a:t>RB</a:t>
            </a:r>
            <a:r>
              <a:rPr lang="en-US" dirty="0"/>
              <a:t> (mod p)</a:t>
            </a:r>
          </a:p>
          <a:p>
            <a:pPr lvl="1"/>
            <a:r>
              <a:rPr lang="en-US" dirty="0"/>
              <a:t>A → B : {M}</a:t>
            </a:r>
            <a:r>
              <a:rPr lang="en-US" dirty="0" err="1"/>
              <a:t>g</a:t>
            </a:r>
            <a:r>
              <a:rPr lang="en-US" baseline="30000" dirty="0" err="1"/>
              <a:t>RAB</a:t>
            </a:r>
            <a:endParaRPr lang="en-US" baseline="30000" dirty="0"/>
          </a:p>
          <a:p>
            <a:r>
              <a:rPr lang="en-US" dirty="0"/>
              <a:t>A and B are the DH private keys</a:t>
            </a:r>
          </a:p>
          <a:p>
            <a:pPr lvl="1"/>
            <a:r>
              <a:rPr lang="en-US" dirty="0"/>
              <a:t>Can’t be extracted from </a:t>
            </a:r>
            <a:r>
              <a:rPr lang="en-US" dirty="0" err="1"/>
              <a:t>g</a:t>
            </a:r>
            <a:r>
              <a:rPr lang="en-US" baseline="30000" dirty="0" err="1"/>
              <a:t>RA</a:t>
            </a:r>
            <a:r>
              <a:rPr lang="en-US" dirty="0"/>
              <a:t> (mod p)</a:t>
            </a:r>
          </a:p>
          <a:p>
            <a:pPr lvl="1"/>
            <a:r>
              <a:rPr lang="en-US" dirty="0"/>
              <a:t>But, because commutative, can be combined by either side into </a:t>
            </a:r>
            <a:r>
              <a:rPr lang="en-US" dirty="0" err="1"/>
              <a:t>g</a:t>
            </a:r>
            <a:r>
              <a:rPr lang="en-US" baseline="30000" dirty="0" err="1"/>
              <a:t>RAB</a:t>
            </a:r>
            <a:endParaRPr lang="en-US" baseline="30000" dirty="0"/>
          </a:p>
          <a:p>
            <a:r>
              <a:rPr lang="en-US" dirty="0"/>
              <a:t>In short, to create a key, exchange DH public keys + parameters</a:t>
            </a:r>
          </a:p>
        </p:txBody>
      </p:sp>
    </p:spTree>
    <p:extLst>
      <p:ext uri="{BB962C8B-B14F-4D97-AF65-F5344CB8AC3E}">
        <p14:creationId xmlns:p14="http://schemas.microsoft.com/office/powerpoint/2010/main" val="29762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F526-8200-4CD3-8372-59A67DBD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Visualization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41D197-F28E-4938-A7EA-EE8B8DF0EF1B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103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3850-36A4-46F8-AE3F-EA65681F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DHE and Forward Secrecy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909B-8E96-4736-8B1D-640CBBF132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Diffie Hellman Ephemeral (DHE)</a:t>
            </a:r>
          </a:p>
          <a:p>
            <a:pPr marL="0" indent="0">
              <a:buNone/>
            </a:pPr>
            <a:r>
              <a:rPr lang="en-US" sz="2400" dirty="0"/>
              <a:t>New DH Private Key used for EACH KEY AGREEMENT (session)</a:t>
            </a:r>
          </a:p>
          <a:p>
            <a:pPr marL="0" indent="0">
              <a:buNone/>
            </a:pPr>
            <a:r>
              <a:rPr lang="en-US" sz="2400" dirty="0"/>
              <a:t>RSA key is used to SIGN the DH private key</a:t>
            </a:r>
          </a:p>
          <a:p>
            <a:pPr marL="0" indent="0">
              <a:buNone/>
            </a:pPr>
            <a:r>
              <a:rPr lang="en-US" sz="2400" dirty="0"/>
              <a:t>DHE private key never stored outside of RAM</a:t>
            </a:r>
          </a:p>
          <a:p>
            <a:pPr marL="0" indent="0">
              <a:buNone/>
            </a:pPr>
            <a:r>
              <a:rPr lang="en-US" sz="2400" dirty="0"/>
              <a:t>Now if E steals A’s computer, no messages exposed</a:t>
            </a:r>
          </a:p>
          <a:p>
            <a:pPr marL="0" indent="0">
              <a:buNone/>
            </a:pPr>
            <a:r>
              <a:rPr lang="en-US" sz="2400" dirty="0"/>
              <a:t>Compromising a single key exposes only that session</a:t>
            </a:r>
          </a:p>
          <a:p>
            <a:pPr marL="0" indent="0">
              <a:buNone/>
            </a:pPr>
            <a:r>
              <a:rPr lang="en-US" sz="2400" dirty="0"/>
              <a:t>This is “Forward Secrecy”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24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12EE-6F1B-4B16-9F3A-BA82AF23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DHE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C37-E0BB-4A71-B549-404377765C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Next class:  how to prove authenticity of a public key</a:t>
            </a:r>
          </a:p>
          <a:p>
            <a:r>
              <a:rPr lang="en-US" sz="2400" dirty="0"/>
              <a:t>But, spoiler alert!, it HAS to be a long-term key</a:t>
            </a:r>
          </a:p>
          <a:p>
            <a:r>
              <a:rPr lang="en-US" sz="2400" dirty="0"/>
              <a:t>So, with DHE, you can create keys on the fly (“out of thin air”)</a:t>
            </a:r>
          </a:p>
          <a:p>
            <a:r>
              <a:rPr lang="en-US" sz="2400" b="1" i="1" dirty="0"/>
              <a:t>BUT, you have no idea who they’re coming from!!!</a:t>
            </a:r>
          </a:p>
        </p:txBody>
      </p:sp>
    </p:spTree>
    <p:extLst>
      <p:ext uri="{BB962C8B-B14F-4D97-AF65-F5344CB8AC3E}">
        <p14:creationId xmlns:p14="http://schemas.microsoft.com/office/powerpoint/2010/main" val="2952923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069E-2CC5-41FB-B685-59887E07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Asymmetric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04807-7877-4925-B8A3-62FC0CAD31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 caught that there were TWO asymmetric steps for DHE?</a:t>
            </a:r>
          </a:p>
          <a:p>
            <a:r>
              <a:rPr lang="en-US" dirty="0"/>
              <a:t>First, the DHE is used for key generation</a:t>
            </a:r>
          </a:p>
          <a:p>
            <a:r>
              <a:rPr lang="en-US" dirty="0"/>
              <a:t>Second, RSA is used to sign (authenticate) the DH public key</a:t>
            </a:r>
          </a:p>
          <a:p>
            <a:r>
              <a:rPr lang="en-US" dirty="0"/>
              <a:t>There are two asymmetric steps, algorithms, and public keys</a:t>
            </a:r>
          </a:p>
        </p:txBody>
      </p:sp>
    </p:spTree>
    <p:extLst>
      <p:ext uri="{BB962C8B-B14F-4D97-AF65-F5344CB8AC3E}">
        <p14:creationId xmlns:p14="http://schemas.microsoft.com/office/powerpoint/2010/main" val="2073722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D508-5D8E-46EF-8C08-B1FC3E74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RSA Ephemeral?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7328-0591-4755-B677-246E3779C2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Why not have a long-term RSA key for signing</a:t>
            </a:r>
          </a:p>
          <a:p>
            <a:r>
              <a:rPr lang="en-US" dirty="0"/>
              <a:t>And an ephemeral RSA key for each key transfer?</a:t>
            </a:r>
          </a:p>
          <a:p>
            <a:r>
              <a:rPr lang="en-US" dirty="0"/>
              <a:t>You could create a new RSA key pair each session, just like DH</a:t>
            </a:r>
          </a:p>
          <a:p>
            <a:r>
              <a:rPr lang="en-US" dirty="0"/>
              <a:t>The problem is that RSA is slow; DH keys are quickly generated</a:t>
            </a:r>
          </a:p>
        </p:txBody>
      </p:sp>
    </p:spTree>
    <p:extLst>
      <p:ext uri="{BB962C8B-B14F-4D97-AF65-F5344CB8AC3E}">
        <p14:creationId xmlns:p14="http://schemas.microsoft.com/office/powerpoint/2010/main" val="4183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8F0FE-A67C-42D3-A077-31FFEEFC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210387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Technology Review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A72538-8F1B-45CB-9E62-377F1DC1D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8" y="2653800"/>
            <a:ext cx="2313633" cy="3335519"/>
          </a:xfrm>
        </p:spPr>
        <p:txBody>
          <a:bodyPr>
            <a:normAutofit/>
          </a:bodyPr>
          <a:lstStyle/>
          <a:p>
            <a:endParaRPr lang="en-US" sz="13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E025A224-8569-4DFE-B3C0-44FF7CEA2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"/>
          <a:stretch/>
        </p:blipFill>
        <p:spPr>
          <a:xfrm>
            <a:off x="3056282" y="10"/>
            <a:ext cx="6083454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2414FE-BB88-4EC1-8C39-BC68A9E9742B}"/>
              </a:ext>
            </a:extLst>
          </p:cNvPr>
          <p:cNvSpPr/>
          <p:nvPr/>
        </p:nvSpPr>
        <p:spPr>
          <a:xfrm>
            <a:off x="4114800" y="5257800"/>
            <a:ext cx="1752600" cy="8844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358892-7445-43BF-81B8-F312FA2A3A51}"/>
              </a:ext>
            </a:extLst>
          </p:cNvPr>
          <p:cNvSpPr/>
          <p:nvPr/>
        </p:nvSpPr>
        <p:spPr>
          <a:xfrm>
            <a:off x="5780104" y="4630507"/>
            <a:ext cx="2288049" cy="131178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36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041D-9198-4052-9EB3-C5797110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Asymmetric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A408-C0E2-4DB0-978F-023BBFFA64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DSA – Just used for signing</a:t>
            </a:r>
          </a:p>
          <a:p>
            <a:r>
              <a:rPr lang="en-US" sz="2400" dirty="0"/>
              <a:t>ECDH – Elliptic Curve Diffie Hellman (just like DH)</a:t>
            </a:r>
          </a:p>
          <a:p>
            <a:r>
              <a:rPr lang="en-US" sz="2400" dirty="0"/>
              <a:t>ECDSA – Elliptic Curve DSA (just like DSA)</a:t>
            </a:r>
          </a:p>
          <a:p>
            <a:r>
              <a:rPr lang="en-US" sz="2400" dirty="0"/>
              <a:t>RSA, DH, DSA, ECDH, ECDSA are the most common I’ve seen</a:t>
            </a:r>
          </a:p>
        </p:txBody>
      </p:sp>
    </p:spTree>
    <p:extLst>
      <p:ext uri="{BB962C8B-B14F-4D97-AF65-F5344CB8AC3E}">
        <p14:creationId xmlns:p14="http://schemas.microsoft.com/office/powerpoint/2010/main" val="114608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4754-A46F-4FC1-95C8-473409A3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Cryptography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524099-EE2B-47F0-A524-612A9C750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951962"/>
              </p:ext>
            </p:extLst>
          </p:nvPr>
        </p:nvGraphicFramePr>
        <p:xfrm>
          <a:off x="822959" y="1845734"/>
          <a:ext cx="754380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66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Asymmetric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Unlike symmetric, what you can </a:t>
            </a:r>
            <a:r>
              <a:rPr lang="en-US" b="1" dirty="0"/>
              <a:t>DO</a:t>
            </a:r>
            <a:r>
              <a:rPr lang="en-US" dirty="0"/>
              <a:t> with asymmetric depends greatly on the algorithm</a:t>
            </a:r>
          </a:p>
          <a:p>
            <a:pPr lvl="1"/>
            <a:r>
              <a:rPr lang="en-US" dirty="0"/>
              <a:t>RSA – encryption (crypto </a:t>
            </a:r>
            <a:r>
              <a:rPr lang="en-US" dirty="0" err="1"/>
              <a:t>dropbox</a:t>
            </a:r>
            <a:r>
              <a:rPr lang="en-US" dirty="0"/>
              <a:t>), signatures</a:t>
            </a:r>
          </a:p>
          <a:p>
            <a:pPr lvl="1"/>
            <a:r>
              <a:rPr lang="en-US" dirty="0"/>
              <a:t>ECDSA/DSA – signatures</a:t>
            </a:r>
          </a:p>
          <a:p>
            <a:pPr lvl="1"/>
            <a:r>
              <a:rPr lang="en-US" dirty="0"/>
              <a:t>Diffie Hellman – key agreement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sz="2400" b="1" dirty="0"/>
              <a:t>For today’s class, we will focus on RSA encryption and RSA signature, as well as Diffie Hellman key agreement. </a:t>
            </a:r>
          </a:p>
        </p:txBody>
      </p:sp>
    </p:spTree>
    <p:extLst>
      <p:ext uri="{BB962C8B-B14F-4D97-AF65-F5344CB8AC3E}">
        <p14:creationId xmlns:p14="http://schemas.microsoft.com/office/powerpoint/2010/main" val="47010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Encrypt SHORT MESSAGES with public key, decrypt with private key</a:t>
            </a:r>
          </a:p>
          <a:p>
            <a:r>
              <a:rPr lang="en-US" dirty="0"/>
              <a:t>Encrypted Communication between A and B</a:t>
            </a:r>
          </a:p>
          <a:p>
            <a:pPr lvl="1"/>
            <a:r>
              <a:rPr lang="en-US" dirty="0"/>
              <a:t>A and B have each other’s public key</a:t>
            </a:r>
          </a:p>
          <a:p>
            <a:pPr lvl="1"/>
            <a:r>
              <a:rPr lang="en-US" dirty="0"/>
              <a:t>A encrypts a message for B under B’s public key</a:t>
            </a:r>
          </a:p>
          <a:p>
            <a:pPr lvl="1"/>
            <a:r>
              <a:rPr lang="en-US" dirty="0"/>
              <a:t>B responds by sending A </a:t>
            </a:r>
            <a:r>
              <a:rPr lang="en-US" dirty="0" err="1"/>
              <a:t>a</a:t>
            </a:r>
            <a:r>
              <a:rPr lang="en-US" dirty="0"/>
              <a:t> response under A’s public key</a:t>
            </a:r>
          </a:p>
          <a:p>
            <a:r>
              <a:rPr lang="en-US" dirty="0"/>
              <a:t>Works fine but…</a:t>
            </a:r>
          </a:p>
          <a:p>
            <a:pPr lvl="1"/>
            <a:r>
              <a:rPr lang="en-US" dirty="0"/>
              <a:t>It is very slow (asymmetric encryption/decryption is expensive)</a:t>
            </a:r>
          </a:p>
          <a:p>
            <a:r>
              <a:rPr lang="en-US" b="1" i="1" dirty="0"/>
              <a:t>Used almost exclusively for </a:t>
            </a:r>
            <a:r>
              <a:rPr lang="en-US" b="1" i="1" u="sng" dirty="0"/>
              <a:t>Key Transfer</a:t>
            </a:r>
            <a:r>
              <a:rPr lang="en-US" dirty="0"/>
              <a:t> (sending a symmetric session key)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2049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D121-43C6-4EC9-9608-BB5EA8D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 Visualization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6D57FD6-2C76-44D3-B2C8-F5DE5B1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3764" y="2684630"/>
            <a:ext cx="1945230" cy="2917845"/>
          </a:xfrm>
          <a:prstGeom prst="rect">
            <a:avLst/>
          </a:prstGeom>
        </p:spPr>
      </p:pic>
      <p:pic>
        <p:nvPicPr>
          <p:cNvPr id="8" name="Picture 7" descr="A silhouette of a person&#10;&#10;Description automatically generated">
            <a:extLst>
              <a:ext uri="{FF2B5EF4-FFF2-40B4-BE49-F238E27FC236}">
                <a16:creationId xmlns:a16="http://schemas.microsoft.com/office/drawing/2014/main" id="{FECD1144-8887-4498-9441-C9CD74BAB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07523" y="2862699"/>
            <a:ext cx="1926251" cy="257174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3466D1-66FC-4599-A773-313DF0294C01}"/>
              </a:ext>
            </a:extLst>
          </p:cNvPr>
          <p:cNvSpPr/>
          <p:nvPr/>
        </p:nvSpPr>
        <p:spPr>
          <a:xfrm>
            <a:off x="2730422" y="2530219"/>
            <a:ext cx="3505673" cy="1006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Bob, here’s my public key, </a:t>
            </a:r>
            <a:r>
              <a:rPr lang="en-US" sz="1500" b="1" i="1" dirty="0"/>
              <a:t>K</a:t>
            </a:r>
            <a:endParaRPr lang="en-US" sz="1500" b="1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719439B-1652-46E9-AC88-7A9929E3B1E1}"/>
              </a:ext>
            </a:extLst>
          </p:cNvPr>
          <p:cNvSpPr/>
          <p:nvPr/>
        </p:nvSpPr>
        <p:spPr>
          <a:xfrm>
            <a:off x="2692085" y="3481181"/>
            <a:ext cx="3369365" cy="89154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{some secret}K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36BC979E-7CCC-43D0-B8F5-8AC48441D4FB}"/>
              </a:ext>
            </a:extLst>
          </p:cNvPr>
          <p:cNvSpPr/>
          <p:nvPr/>
        </p:nvSpPr>
        <p:spPr>
          <a:xfrm>
            <a:off x="2730421" y="4411569"/>
            <a:ext cx="1171397" cy="11397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12BC7-AEC3-43BC-9144-9B90C92D4187}"/>
              </a:ext>
            </a:extLst>
          </p:cNvPr>
          <p:cNvSpPr txBox="1"/>
          <p:nvPr/>
        </p:nvSpPr>
        <p:spPr>
          <a:xfrm>
            <a:off x="3999790" y="4882598"/>
            <a:ext cx="16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 with K</a:t>
            </a:r>
            <a:r>
              <a:rPr lang="en-US" baseline="300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37861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RSA encrypts with the PRIVATE KEY for a signature</a:t>
            </a:r>
          </a:p>
          <a:p>
            <a:r>
              <a:rPr lang="en-US" dirty="0"/>
              <a:t>Step 1: Publisher produces a message M</a:t>
            </a:r>
          </a:p>
          <a:p>
            <a:r>
              <a:rPr lang="en-US" dirty="0"/>
              <a:t>Step 2: Publisher takes the hash of M h(M)</a:t>
            </a:r>
          </a:p>
          <a:p>
            <a:r>
              <a:rPr lang="en-US" dirty="0"/>
              <a:t>Step 3: Publisher encrypts the hash with the private key {h(M)}</a:t>
            </a:r>
            <a:r>
              <a:rPr lang="en-US" baseline="-25000" dirty="0"/>
              <a:t>k </a:t>
            </a:r>
            <a:r>
              <a:rPr lang="en-US" sz="1050" dirty="0"/>
              <a:t>-1</a:t>
            </a:r>
          </a:p>
          <a:p>
            <a:r>
              <a:rPr lang="en-US" dirty="0"/>
              <a:t>Step 4: Publisher transmits Message M and {h(M)}</a:t>
            </a:r>
            <a:r>
              <a:rPr lang="en-US" baseline="-25000" dirty="0"/>
              <a:t>k </a:t>
            </a:r>
            <a:r>
              <a:rPr lang="en-US" sz="1050" dirty="0"/>
              <a:t>-1 </a:t>
            </a:r>
            <a:r>
              <a:rPr lang="en-US" dirty="0"/>
              <a:t>as the signature</a:t>
            </a:r>
          </a:p>
          <a:p>
            <a:r>
              <a:rPr lang="en-US" dirty="0"/>
              <a:t>Step 5: A verifier decrypts h(M) with Publisher’s public key</a:t>
            </a:r>
          </a:p>
          <a:p>
            <a:r>
              <a:rPr lang="en-US" dirty="0"/>
              <a:t>Step 6. A verifier computes their own hash of M h’(M)</a:t>
            </a:r>
          </a:p>
          <a:p>
            <a:r>
              <a:rPr lang="en-US" dirty="0"/>
              <a:t>Step 7: A verifier determines the signature is valid if h’(M) = h(M)</a:t>
            </a:r>
          </a:p>
        </p:txBody>
      </p:sp>
    </p:spTree>
    <p:extLst>
      <p:ext uri="{BB962C8B-B14F-4D97-AF65-F5344CB8AC3E}">
        <p14:creationId xmlns:p14="http://schemas.microsoft.com/office/powerpoint/2010/main" val="38120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D121-43C6-4EC9-9608-BB5EA8D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Signature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6D57FD6-2C76-44D3-B2C8-F5DE5B1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3764" y="2684630"/>
            <a:ext cx="1945230" cy="2917845"/>
          </a:xfrm>
          <a:prstGeom prst="rect">
            <a:avLst/>
          </a:prstGeom>
        </p:spPr>
      </p:pic>
      <p:pic>
        <p:nvPicPr>
          <p:cNvPr id="8" name="Picture 7" descr="A silhouette of a person&#10;&#10;Description automatically generated">
            <a:extLst>
              <a:ext uri="{FF2B5EF4-FFF2-40B4-BE49-F238E27FC236}">
                <a16:creationId xmlns:a16="http://schemas.microsoft.com/office/drawing/2014/main" id="{FECD1144-8887-4498-9441-C9CD74BAB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07523" y="2862699"/>
            <a:ext cx="1926251" cy="257174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3466D1-66FC-4599-A773-313DF0294C01}"/>
              </a:ext>
            </a:extLst>
          </p:cNvPr>
          <p:cNvSpPr/>
          <p:nvPr/>
        </p:nvSpPr>
        <p:spPr>
          <a:xfrm>
            <a:off x="2730421" y="2422664"/>
            <a:ext cx="3505673" cy="748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Bob, here’s my public key, </a:t>
            </a:r>
            <a:r>
              <a:rPr lang="en-US" sz="1500" b="1" i="1" dirty="0"/>
              <a:t>K</a:t>
            </a:r>
            <a:endParaRPr lang="en-US" sz="1500" b="1" dirty="0"/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36BC979E-7CCC-43D0-B8F5-8AC48441D4FB}"/>
              </a:ext>
            </a:extLst>
          </p:cNvPr>
          <p:cNvSpPr/>
          <p:nvPr/>
        </p:nvSpPr>
        <p:spPr>
          <a:xfrm flipH="1">
            <a:off x="4881533" y="4002645"/>
            <a:ext cx="1269368" cy="760684"/>
          </a:xfrm>
          <a:prstGeom prst="curvedLeftArrow">
            <a:avLst>
              <a:gd name="adj1" fmla="val 25000"/>
              <a:gd name="adj2" fmla="val 42714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12BC7-AEC3-43BC-9144-9B90C92D4187}"/>
              </a:ext>
            </a:extLst>
          </p:cNvPr>
          <p:cNvSpPr txBox="1"/>
          <p:nvPr/>
        </p:nvSpPr>
        <p:spPr>
          <a:xfrm>
            <a:off x="2815616" y="4188833"/>
            <a:ext cx="207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 h(M) with K</a:t>
            </a:r>
            <a:endParaRPr lang="en-US" baseline="300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6F03E0E-9061-424B-8FC1-F38305AC00C9}"/>
              </a:ext>
            </a:extLst>
          </p:cNvPr>
          <p:cNvSpPr/>
          <p:nvPr/>
        </p:nvSpPr>
        <p:spPr>
          <a:xfrm>
            <a:off x="2730420" y="3070851"/>
            <a:ext cx="3458818" cy="634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M, {h(M)}K</a:t>
            </a:r>
            <a:r>
              <a:rPr lang="en-US" b="1" baseline="30000" dirty="0"/>
              <a:t>-1</a:t>
            </a: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0E43A6F4-3337-4DD6-A7A2-BF274C4E3E35}"/>
              </a:ext>
            </a:extLst>
          </p:cNvPr>
          <p:cNvSpPr/>
          <p:nvPr/>
        </p:nvSpPr>
        <p:spPr>
          <a:xfrm flipH="1">
            <a:off x="4881533" y="4721270"/>
            <a:ext cx="1269368" cy="760684"/>
          </a:xfrm>
          <a:prstGeom prst="curvedLeftArrow">
            <a:avLst>
              <a:gd name="adj1" fmla="val 25000"/>
              <a:gd name="adj2" fmla="val 42714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0FF5F3-7112-418D-AAB5-3C06088A5445}"/>
              </a:ext>
            </a:extLst>
          </p:cNvPr>
          <p:cNvSpPr txBox="1"/>
          <p:nvPr/>
        </p:nvSpPr>
        <p:spPr>
          <a:xfrm>
            <a:off x="3508978" y="4845255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h(M) ?= h’(M)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46829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ABDB-5221-4CD1-B228-944B119E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EBC34-1B05-4270-8D4A-977FE5087F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Asymmetric crypto is not good for “bulk data” encryption</a:t>
            </a:r>
          </a:p>
          <a:p>
            <a:r>
              <a:rPr lang="en-US" sz="2400" dirty="0"/>
              <a:t>RSA can only encrypt small messages SLOWLY.</a:t>
            </a:r>
          </a:p>
          <a:p>
            <a:r>
              <a:rPr lang="en-US" sz="2400" dirty="0"/>
              <a:t>Other asymmetric algorithms CANT ENCRYPT AT ALL</a:t>
            </a:r>
          </a:p>
          <a:p>
            <a:r>
              <a:rPr lang="en-US" sz="2400" dirty="0"/>
              <a:t>So, asymmetric is used to authenticate </a:t>
            </a:r>
            <a:r>
              <a:rPr lang="en-US" sz="2400" b="1" i="1" dirty="0"/>
              <a:t>KEY EXCHANGE</a:t>
            </a:r>
            <a:endParaRPr lang="en-US" sz="2400" dirty="0"/>
          </a:p>
          <a:p>
            <a:r>
              <a:rPr lang="en-US" sz="2400" dirty="0"/>
              <a:t>There are two forms:</a:t>
            </a:r>
          </a:p>
          <a:p>
            <a:pPr lvl="1"/>
            <a:r>
              <a:rPr lang="en-US" sz="2000" dirty="0"/>
              <a:t>Key Transfer</a:t>
            </a:r>
          </a:p>
          <a:p>
            <a:pPr lvl="1"/>
            <a:r>
              <a:rPr lang="en-US" sz="2000" dirty="0"/>
              <a:t>Key Agreement</a:t>
            </a:r>
          </a:p>
        </p:txBody>
      </p:sp>
    </p:spTree>
    <p:extLst>
      <p:ext uri="{BB962C8B-B14F-4D97-AF65-F5344CB8AC3E}">
        <p14:creationId xmlns:p14="http://schemas.microsoft.com/office/powerpoint/2010/main" val="15443754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925</Words>
  <Application>Microsoft Office PowerPoint</Application>
  <PresentationFormat>On-screen Show (4:3)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Retrospect</vt:lpstr>
      <vt:lpstr>Asymmetric Cryptography</vt:lpstr>
      <vt:lpstr>Technology Review</vt:lpstr>
      <vt:lpstr>Asymmetric Cryptography</vt:lpstr>
      <vt:lpstr>Uses of Asymmetric Crypto</vt:lpstr>
      <vt:lpstr>RSA Encryption</vt:lpstr>
      <vt:lpstr>RSA Encrypt Visualization</vt:lpstr>
      <vt:lpstr>RSA Signatures</vt:lpstr>
      <vt:lpstr>RSA Signature</vt:lpstr>
      <vt:lpstr>Key Exchange</vt:lpstr>
      <vt:lpstr>Key Transfer</vt:lpstr>
      <vt:lpstr>RSA Key Transport</vt:lpstr>
      <vt:lpstr>RSA Weaknesses</vt:lpstr>
      <vt:lpstr>Catastrophic Loss of RSA Key</vt:lpstr>
      <vt:lpstr>Diffie Hellman Key Exchange</vt:lpstr>
      <vt:lpstr>Wikipedia Visualization</vt:lpstr>
      <vt:lpstr>DHE and Forward Secrecy</vt:lpstr>
      <vt:lpstr>No DHE Authentication</vt:lpstr>
      <vt:lpstr>Two Asymmetric Steps</vt:lpstr>
      <vt:lpstr>Why not RSA Ephemeral?</vt:lpstr>
      <vt:lpstr>Other Asymmetric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Asymmetric Cryptography</dc:title>
  <dc:creator>Seth Nielson</dc:creator>
  <cp:lastModifiedBy>Seth Nielson</cp:lastModifiedBy>
  <cp:revision>5</cp:revision>
  <dcterms:created xsi:type="dcterms:W3CDTF">2020-09-21T17:02:41Z</dcterms:created>
  <dcterms:modified xsi:type="dcterms:W3CDTF">2021-03-08T21:02:02Z</dcterms:modified>
</cp:coreProperties>
</file>