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36"/>
  </p:notesMasterIdLst>
  <p:sldIdLst>
    <p:sldId id="256" r:id="rId2"/>
    <p:sldId id="259" r:id="rId3"/>
    <p:sldId id="260" r:id="rId4"/>
    <p:sldId id="415" r:id="rId5"/>
    <p:sldId id="490" r:id="rId6"/>
    <p:sldId id="491" r:id="rId7"/>
    <p:sldId id="492" r:id="rId8"/>
    <p:sldId id="493" r:id="rId9"/>
    <p:sldId id="494" r:id="rId10"/>
    <p:sldId id="413" r:id="rId11"/>
    <p:sldId id="496" r:id="rId12"/>
    <p:sldId id="495" r:id="rId13"/>
    <p:sldId id="497" r:id="rId14"/>
    <p:sldId id="499" r:id="rId15"/>
    <p:sldId id="500" r:id="rId16"/>
    <p:sldId id="501" r:id="rId17"/>
    <p:sldId id="502" r:id="rId18"/>
    <p:sldId id="498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418" r:id="rId27"/>
    <p:sldId id="459" r:id="rId28"/>
    <p:sldId id="421" r:id="rId29"/>
    <p:sldId id="422" r:id="rId30"/>
    <p:sldId id="423" r:id="rId31"/>
    <p:sldId id="424" r:id="rId32"/>
    <p:sldId id="460" r:id="rId33"/>
    <p:sldId id="425" r:id="rId34"/>
    <p:sldId id="42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8126-BF97-472B-B2E9-EE9D909EAD7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2C7C-11DF-4C38-BFD6-141E85AF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name of</a:t>
            </a:r>
            <a:r>
              <a:rPr lang="en-US" baseline="0" dirty="0"/>
              <a:t> the register that contains the address of the current instruction?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here</a:t>
            </a:r>
            <a:r>
              <a:rPr lang="en-US" baseline="0" dirty="0"/>
              <a:t> is predetermined allocation.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lowest byte of </a:t>
            </a:r>
            <a:r>
              <a:rPr lang="en-US" dirty="0" err="1"/>
              <a:t>argc</a:t>
            </a:r>
            <a:r>
              <a:rPr lang="en-US" dirty="0"/>
              <a:t> is 0;</a:t>
            </a:r>
            <a:r>
              <a:rPr lang="en-US" baseline="0" dirty="0"/>
              <a:t> in little endian, that’s the least significant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argc</a:t>
            </a:r>
            <a:r>
              <a:rPr lang="en-US" baseline="0" dirty="0"/>
              <a:t> is corrupted because of the null terminator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</a:t>
            </a:r>
            <a:r>
              <a:rPr lang="en-US" baseline="0" dirty="0"/>
              <a:t> put at 0xDEADBEEF? Or rather, what should we 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</a:t>
            </a:r>
            <a:r>
              <a:rPr lang="en-US" baseline="0" dirty="0"/>
              <a:t> put at 0xDEADBEEF? Or rather, what should we 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 Vulnerabilities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 err="1"/>
              <a:t>SpRing</a:t>
            </a:r>
            <a:r>
              <a:rPr lang="en-US" b="1"/>
              <a:t> 2021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default for Linux &amp; 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954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orange(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a,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b)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char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[16];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c, d;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if(a &gt; b)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c = a;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else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c = b;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d = red(c,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  return d;</a:t>
            </a:r>
          </a:p>
          <a:p>
            <a:pPr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66127"/>
              </p:ext>
            </p:extLst>
          </p:nvPr>
        </p:nvGraphicFramePr>
        <p:xfrm>
          <a:off x="6260851" y="1027111"/>
          <a:ext cx="1752600" cy="5600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c, d ≥ 28 bytes if stored on stack)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orange’s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59243" y="2773678"/>
            <a:ext cx="1100454" cy="646331"/>
            <a:chOff x="7959243" y="3429000"/>
            <a:chExt cx="1100454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8229600" y="3429000"/>
              <a:ext cx="830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  <a:p>
              <a:r>
                <a:rPr lang="en-US" i="1" dirty="0"/>
                <a:t>frame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034136" y="4226341"/>
            <a:ext cx="1017511" cy="646331"/>
            <a:chOff x="7959243" y="3429000"/>
            <a:chExt cx="1017511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8229600" y="3429000"/>
              <a:ext cx="747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br>
                <a:rPr lang="en-US" dirty="0"/>
              </a:br>
              <a:r>
                <a:rPr lang="en-US" i="1" dirty="0"/>
                <a:t>stack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54702" y="1397952"/>
            <a:ext cx="1692391" cy="722531"/>
            <a:chOff x="4479809" y="1828800"/>
            <a:chExt cx="1692391" cy="722531"/>
          </a:xfrm>
        </p:grpSpPr>
        <p:sp>
          <p:nvSpPr>
            <p:cNvPr id="10" name="Left Brace 9"/>
            <p:cNvSpPr/>
            <p:nvPr/>
          </p:nvSpPr>
          <p:spPr>
            <a:xfrm>
              <a:off x="5867400" y="1828800"/>
              <a:ext cx="304800" cy="722531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9809" y="1866900"/>
              <a:ext cx="1393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parameter</a:t>
              </a:r>
              <a:br>
                <a:rPr lang="en-US" dirty="0"/>
              </a:br>
              <a:r>
                <a:rPr lang="en-US" dirty="0"/>
                <a:t>area (caller)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26762" y="2130643"/>
            <a:ext cx="1320331" cy="2293817"/>
            <a:chOff x="4851869" y="2590800"/>
            <a:chExt cx="1320331" cy="2575560"/>
          </a:xfrm>
        </p:grpSpPr>
        <p:sp>
          <p:nvSpPr>
            <p:cNvPr id="47" name="Left Brace 46"/>
            <p:cNvSpPr/>
            <p:nvPr/>
          </p:nvSpPr>
          <p:spPr>
            <a:xfrm>
              <a:off x="5867400" y="259080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869" y="3214206"/>
              <a:ext cx="1021095" cy="1328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orange’s</a:t>
              </a:r>
              <a:br>
                <a:rPr lang="en-US" dirty="0"/>
              </a:br>
              <a:r>
                <a:rPr lang="en-US" dirty="0"/>
                <a:t>initial</a:t>
              </a:r>
              <a:br>
                <a:rPr lang="en-US" dirty="0"/>
              </a:br>
              <a:r>
                <a:rPr lang="en-US" dirty="0"/>
                <a:t>stack</a:t>
              </a:r>
              <a:br>
                <a:rPr lang="en-US" dirty="0"/>
              </a:br>
              <a:r>
                <a:rPr lang="en-US" dirty="0"/>
                <a:t>frame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29956" y="4429760"/>
            <a:ext cx="1817137" cy="1093152"/>
            <a:chOff x="4355063" y="2658280"/>
            <a:chExt cx="1817137" cy="2575560"/>
          </a:xfrm>
        </p:grpSpPr>
        <p:sp>
          <p:nvSpPr>
            <p:cNvPr id="49" name="Left Brace 48"/>
            <p:cNvSpPr/>
            <p:nvPr/>
          </p:nvSpPr>
          <p:spPr>
            <a:xfrm>
              <a:off x="5867400" y="265828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063" y="2873479"/>
              <a:ext cx="1517901" cy="21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to be created</a:t>
              </a:r>
              <a:br>
                <a:rPr lang="en-US" dirty="0"/>
              </a:br>
              <a:r>
                <a:rPr lang="en-US" dirty="0"/>
                <a:t>before</a:t>
              </a:r>
              <a:br>
                <a:rPr lang="en-US" dirty="0"/>
              </a:br>
              <a:r>
                <a:rPr lang="en-US" dirty="0"/>
                <a:t>calling red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260851" y="4419600"/>
            <a:ext cx="1752600" cy="2206773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517395" y="5522912"/>
            <a:ext cx="1729698" cy="1088265"/>
            <a:chOff x="4442502" y="2658280"/>
            <a:chExt cx="1729698" cy="2575560"/>
          </a:xfrm>
        </p:grpSpPr>
        <p:sp>
          <p:nvSpPr>
            <p:cNvPr id="25" name="Left Brace 24"/>
            <p:cNvSpPr/>
            <p:nvPr/>
          </p:nvSpPr>
          <p:spPr>
            <a:xfrm>
              <a:off x="5867400" y="265828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2502" y="3195253"/>
              <a:ext cx="1430462" cy="15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after red has</a:t>
              </a:r>
              <a:br>
                <a:rPr lang="en-US" dirty="0"/>
              </a:br>
              <a:r>
                <a:rPr lang="en-US" dirty="0"/>
                <a:t>been called</a:t>
              </a:r>
            </a:p>
          </p:txBody>
        </p:sp>
      </p:grpSp>
      <p:sp>
        <p:nvSpPr>
          <p:cNvPr id="15" name="Down Arrow 14"/>
          <p:cNvSpPr/>
          <p:nvPr/>
        </p:nvSpPr>
        <p:spPr>
          <a:xfrm>
            <a:off x="8380693" y="4872672"/>
            <a:ext cx="472440" cy="1371600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grow</a:t>
            </a:r>
          </a:p>
        </p:txBody>
      </p:sp>
    </p:spTree>
    <p:extLst>
      <p:ext uri="{BB962C8B-B14F-4D97-AF65-F5344CB8AC3E}">
        <p14:creationId xmlns:p14="http://schemas.microsoft.com/office/powerpoint/2010/main" val="389920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EF8F-D2B7-43B2-A7A9-29DA91F6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0652-5011-4F1B-BA2E-BC7360652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3964094"/>
          </a:xfrm>
        </p:spPr>
        <p:txBody>
          <a:bodyPr>
            <a:normAutofit/>
          </a:bodyPr>
          <a:lstStyle/>
          <a:p>
            <a:r>
              <a:rPr lang="en-US" sz="2800" dirty="0"/>
              <a:t>SRC: tenouk.com/</a:t>
            </a:r>
            <a:r>
              <a:rPr lang="en-US" sz="2800" dirty="0" err="1"/>
              <a:t>Bufferoverflowc</a:t>
            </a:r>
            <a:r>
              <a:rPr lang="en-US" sz="2800" dirty="0"/>
              <a:t>/Bufferoverflow3.html</a:t>
            </a:r>
          </a:p>
          <a:p>
            <a:r>
              <a:rPr lang="en-US" sz="2800" dirty="0"/>
              <a:t>Given C code, examine assembly via GDB</a:t>
            </a:r>
          </a:p>
          <a:p>
            <a:r>
              <a:rPr lang="en-US" sz="2800" dirty="0"/>
              <a:t>Uses </a:t>
            </a:r>
            <a:r>
              <a:rPr lang="en-US" sz="2800" dirty="0" err="1"/>
              <a:t>cdecl</a:t>
            </a:r>
            <a:r>
              <a:rPr lang="en-US" sz="2800" dirty="0"/>
              <a:t> calling convention</a:t>
            </a:r>
          </a:p>
        </p:txBody>
      </p:sp>
    </p:spTree>
    <p:extLst>
      <p:ext uri="{BB962C8B-B14F-4D97-AF65-F5344CB8AC3E}">
        <p14:creationId xmlns:p14="http://schemas.microsoft.com/office/powerpoint/2010/main" val="319650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F803-6A67-45CA-AAE9-080EB742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Walkthrough –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2022-B865-4FA8-9210-7E4D1BAE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3FA95-0357-4695-9A84-73E3E5C4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3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4C64-9225-4EA6-A965-3B125608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Walkthrough – </a:t>
            </a:r>
            <a:br>
              <a:rPr lang="en-US" dirty="0"/>
            </a:br>
            <a:r>
              <a:rPr lang="en-US" dirty="0"/>
              <a:t>Call </a:t>
            </a:r>
            <a:r>
              <a:rPr lang="en-US" dirty="0" err="1"/>
              <a:t>TestFunc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92FDD-69E8-4FFE-AD5C-8B16F653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" y="2745566"/>
            <a:ext cx="3431363" cy="378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2C327-1652-49C4-A98F-BA672206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798" y="2745566"/>
            <a:ext cx="5257800" cy="322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52BAB4-69D6-40F8-A2F8-60585C5B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" y="3124200"/>
            <a:ext cx="8892540" cy="11398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A73F12-672E-45D8-954C-C071C4060643}"/>
              </a:ext>
            </a:extLst>
          </p:cNvPr>
          <p:cNvSpPr txBox="1"/>
          <p:nvPr/>
        </p:nvSpPr>
        <p:spPr>
          <a:xfrm>
            <a:off x="-29202" y="2492879"/>
            <a:ext cx="544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dirty="0" err="1"/>
              <a:t>eax</a:t>
            </a:r>
            <a:r>
              <a:rPr lang="en-US" dirty="0"/>
              <a:t> loaded with character ‘A’ (0x41), not shown</a:t>
            </a:r>
          </a:p>
        </p:txBody>
      </p:sp>
    </p:spTree>
    <p:extLst>
      <p:ext uri="{BB962C8B-B14F-4D97-AF65-F5344CB8AC3E}">
        <p14:creationId xmlns:p14="http://schemas.microsoft.com/office/powerpoint/2010/main" val="277255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04A4-08D8-4D45-AD4C-F5EBEAE2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64EC1-5617-4DAE-A809-37590DA4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752"/>
            <a:ext cx="9144000" cy="56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1EAD-0F45-43FD-A821-E0B23100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9667F-DCC3-4CCC-8042-5D6A4702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901"/>
            <a:ext cx="9144000" cy="48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4EB4-17B9-48E9-98C3-2306387E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F4FA-8D2A-4DE6-920B-5B3CCE37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57"/>
            <a:ext cx="9144000" cy="57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EF86-FFB6-4D5E-9DA4-032C91A9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Walkthrough – </a:t>
            </a:r>
            <a:br>
              <a:rPr lang="en-US" dirty="0"/>
            </a:br>
            <a:r>
              <a:rPr lang="en-US" dirty="0" err="1"/>
              <a:t>TestFunc</a:t>
            </a:r>
            <a:r>
              <a:rPr lang="en-US" dirty="0"/>
              <a:t>() C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8A89A-C432-42D9-9A38-3B3F2399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363"/>
            <a:ext cx="9144000" cy="23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D778-D580-4FAF-BCE5-62B8620E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Walkthrough – </a:t>
            </a:r>
            <a:br>
              <a:rPr lang="en-US" dirty="0"/>
            </a:br>
            <a:r>
              <a:rPr lang="en-US" dirty="0" err="1"/>
              <a:t>TestFunc</a:t>
            </a:r>
            <a:r>
              <a:rPr lang="en-US" dirty="0"/>
              <a:t>() 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CC506-4036-4CF1-B15E-B9F4D284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955"/>
            <a:ext cx="9144000" cy="1714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B7DCE-3BC1-4F08-BF96-98059DCAA27D}"/>
              </a:ext>
            </a:extLst>
          </p:cNvPr>
          <p:cNvSpPr txBox="1"/>
          <p:nvPr/>
        </p:nvSpPr>
        <p:spPr>
          <a:xfrm>
            <a:off x="304800" y="5105400"/>
            <a:ext cx="770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bytes allocated on stack (0x20). Variables Loaded into this space (not shown).</a:t>
            </a:r>
          </a:p>
        </p:txBody>
      </p:sp>
    </p:spTree>
    <p:extLst>
      <p:ext uri="{BB962C8B-B14F-4D97-AF65-F5344CB8AC3E}">
        <p14:creationId xmlns:p14="http://schemas.microsoft.com/office/powerpoint/2010/main" val="171917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5433-0632-4E9E-A7FC-A417F226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4EBA-15AC-4984-9AD1-B53222F6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084"/>
            <a:ext cx="9144000" cy="45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 and </a:t>
            </a:r>
            <a:r>
              <a:rPr lang="en-US" dirty="0" err="1"/>
              <a:t>NetSec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This class is “Network Security”</a:t>
            </a:r>
          </a:p>
          <a:p>
            <a:r>
              <a:rPr lang="en-US" sz="2400" dirty="0"/>
              <a:t>What do host vulnerabilities have to do with it?</a:t>
            </a:r>
          </a:p>
          <a:p>
            <a:r>
              <a:rPr lang="en-US" sz="2400" dirty="0"/>
              <a:t>Hosts are “nodes” in a network graph</a:t>
            </a:r>
          </a:p>
          <a:p>
            <a:r>
              <a:rPr lang="en-US" sz="2400" dirty="0"/>
              <a:t>Vulnerabilities can be exploited by remote attackers</a:t>
            </a:r>
          </a:p>
          <a:p>
            <a:pPr lvl="1"/>
            <a:r>
              <a:rPr lang="en-US" sz="2000" dirty="0"/>
              <a:t>Either to directly access resources on a particular host</a:t>
            </a:r>
          </a:p>
          <a:p>
            <a:pPr lvl="1"/>
            <a:r>
              <a:rPr lang="en-US" sz="2000" dirty="0"/>
              <a:t>Or, to penetrate network defenses and access a more valuable host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5433-0632-4E9E-A7FC-A417F226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B08A2-6164-43CA-AC9B-34002579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799"/>
            <a:ext cx="9144000" cy="5892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424BF-E8CD-4791-87FF-68120F080860}"/>
              </a:ext>
            </a:extLst>
          </p:cNvPr>
          <p:cNvSpPr txBox="1"/>
          <p:nvPr/>
        </p:nvSpPr>
        <p:spPr>
          <a:xfrm>
            <a:off x="5105400" y="2286000"/>
            <a:ext cx="194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Save Registers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8E4BE-3D8B-469F-A64F-E4AD25F36255}"/>
              </a:ext>
            </a:extLst>
          </p:cNvPr>
          <p:cNvSpPr txBox="1"/>
          <p:nvPr/>
        </p:nvSpPr>
        <p:spPr>
          <a:xfrm>
            <a:off x="5257800" y="3089463"/>
            <a:ext cx="325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variables ‘y’ and ‘z’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5DCC7-D254-4700-9C3B-A6C99910B8D1}"/>
              </a:ext>
            </a:extLst>
          </p:cNvPr>
          <p:cNvSpPr txBox="1"/>
          <p:nvPr/>
        </p:nvSpPr>
        <p:spPr>
          <a:xfrm>
            <a:off x="5232248" y="4881328"/>
            <a:ext cx="388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buff[7] (note, more allocated)</a:t>
            </a:r>
          </a:p>
        </p:txBody>
      </p:sp>
    </p:spTree>
    <p:extLst>
      <p:ext uri="{BB962C8B-B14F-4D97-AF65-F5344CB8AC3E}">
        <p14:creationId xmlns:p14="http://schemas.microsoft.com/office/powerpoint/2010/main" val="315583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E6D0-5EA6-46F5-BA8A-2E01B3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Walkthrough – </a:t>
            </a:r>
            <a:br>
              <a:rPr lang="en-US" dirty="0"/>
            </a:br>
            <a:r>
              <a:rPr lang="en-US" dirty="0" err="1"/>
              <a:t>TestFunc</a:t>
            </a:r>
            <a:r>
              <a:rPr lang="en-US" dirty="0"/>
              <a:t>() Exit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72B9C-E0FD-4D5A-B89A-3EFA5CEF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344"/>
            <a:ext cx="9144000" cy="7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D1B9-C3C3-43F7-BFFD-A7C8BE40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FCD3-E027-4267-ADCA-51ED4E58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500C4-8221-4C31-BAF1-09BDD122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2" y="685417"/>
            <a:ext cx="8602275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4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D22C-3980-4849-BFE2-D782783C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Walkthrough – </a:t>
            </a:r>
            <a:br>
              <a:rPr lang="en-US" dirty="0"/>
            </a:br>
            <a:r>
              <a:rPr lang="en-US" dirty="0" err="1"/>
              <a:t>TestFunc</a:t>
            </a:r>
            <a:r>
              <a:rPr lang="en-US" dirty="0"/>
              <a:t>() Exit,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76F48-01C8-4D0E-BA59-5D75F00D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9668"/>
            <a:ext cx="9144000" cy="6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FDD6-DD0B-4418-AF69-807A49AC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</a:t>
            </a:r>
            <a:r>
              <a:rPr lang="en-US" dirty="0" err="1"/>
              <a:t>Walthrough</a:t>
            </a:r>
            <a:r>
              <a:rPr lang="en-US" dirty="0"/>
              <a:t> – Main() after </a:t>
            </a:r>
            <a:r>
              <a:rPr lang="en-US" dirty="0" err="1"/>
              <a:t>TestFunc</a:t>
            </a:r>
            <a:r>
              <a:rPr lang="en-US" dirty="0"/>
              <a:t>() return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A72F3-1DB5-4900-9BFE-29E8C2A6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7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1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0B95-0D78-41BA-AE7B-DE9556D5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2EA20-28E8-465E-8353-32097A07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4454931" cy="424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19501-17DD-4259-972E-5495335F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019" y="1219200"/>
            <a:ext cx="3984929" cy="28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buffer overflow </a:t>
            </a:r>
            <a:r>
              <a:rPr lang="en-US" dirty="0"/>
              <a:t>occurs when data is written </a:t>
            </a:r>
            <a:r>
              <a:rPr lang="en-US" u="sng" dirty="0"/>
              <a:t>outside</a:t>
            </a:r>
            <a:r>
              <a:rPr lang="en-US" dirty="0"/>
              <a:t> of the space allocated for the buffer.</a:t>
            </a:r>
            <a:endParaRPr lang="en-US" sz="2800" dirty="0"/>
          </a:p>
          <a:p>
            <a:r>
              <a:rPr lang="en-US" sz="2800" dirty="0"/>
              <a:t>C does not check that writes are in-bound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Stack-based</a:t>
            </a:r>
          </a:p>
          <a:p>
            <a:pPr lvl="1"/>
            <a:r>
              <a:rPr lang="en-US" sz="2400" dirty="0"/>
              <a:t>covered in this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Heap-based</a:t>
            </a:r>
          </a:p>
          <a:p>
            <a:pPr lvl="1"/>
            <a:r>
              <a:rPr lang="en-US" sz="2400" dirty="0"/>
              <a:t>more advanced</a:t>
            </a:r>
          </a:p>
          <a:p>
            <a:pPr lvl="1"/>
            <a:r>
              <a:rPr lang="en-US" sz="2400" dirty="0"/>
              <a:t>very dependent on system and library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0x080483f7 &lt;+19&gt;:	</a:t>
            </a:r>
            <a:r>
              <a:rPr lang="en-US" sz="1600" u="sng" dirty="0" err="1">
                <a:latin typeface="Consolas"/>
                <a:cs typeface="Consolas"/>
              </a:rPr>
              <a:t>mov</a:t>
            </a:r>
            <a:r>
              <a:rPr lang="en-US" sz="1600" u="sng" dirty="0">
                <a:latin typeface="Consolas"/>
                <a:cs typeface="Consolas"/>
              </a:rPr>
              <a:t>    %</a:t>
            </a:r>
            <a:r>
              <a:rPr lang="en-US" sz="1600" u="sng" dirty="0" err="1">
                <a:latin typeface="Consolas"/>
                <a:cs typeface="Consolas"/>
              </a:rPr>
              <a:t>eax</a:t>
            </a:r>
            <a:r>
              <a:rPr lang="en-US" sz="1600" u="sng" dirty="0">
                <a:latin typeface="Consolas"/>
                <a:cs typeface="Consolas"/>
              </a:rPr>
              <a:t>,(%</a:t>
            </a:r>
            <a:r>
              <a:rPr lang="en-US" sz="1600" u="sng" dirty="0" err="1">
                <a:latin typeface="Consolas"/>
                <a:cs typeface="Consolas"/>
              </a:rPr>
              <a:t>esp</a:t>
            </a:r>
            <a:r>
              <a:rPr lang="en-US" sz="1600" u="sng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rc 47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“123456”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123456\0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AAAA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AAAA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… (64 in total)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“A”x68 . “\</a:t>
            </a:r>
            <a:r>
              <a:rPr lang="en-US" dirty="0" err="1"/>
              <a:t>xEF</a:t>
            </a:r>
            <a:r>
              <a:rPr lang="en-US" dirty="0"/>
              <a:t>\</a:t>
            </a:r>
            <a:r>
              <a:rPr lang="en-US" dirty="0" err="1"/>
              <a:t>xBE</a:t>
            </a:r>
            <a:r>
              <a:rPr lang="en-US" dirty="0"/>
              <a:t>\</a:t>
            </a:r>
            <a:r>
              <a:rPr lang="en-US" dirty="0" err="1"/>
              <a:t>xAD</a:t>
            </a:r>
            <a:r>
              <a:rPr lang="en-US" dirty="0"/>
              <a:t>\</a:t>
            </a:r>
            <a:r>
              <a:rPr lang="en-US" dirty="0" err="1"/>
              <a:t>xDE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61831" y="2221468"/>
            <a:ext cx="1367569" cy="1097464"/>
            <a:chOff x="5261831" y="2221468"/>
            <a:chExt cx="1367569" cy="1097464"/>
          </a:xfrm>
        </p:grpSpPr>
        <p:sp>
          <p:nvSpPr>
            <p:cNvPr id="5" name="TextBox 4"/>
            <p:cNvSpPr txBox="1"/>
            <p:nvPr/>
          </p:nvSpPr>
          <p:spPr>
            <a:xfrm>
              <a:off x="5430453" y="2221468"/>
              <a:ext cx="11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corrupted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1831" y="2580217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overwritten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61831" y="2949600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overwritten</a:t>
              </a:r>
            </a:p>
          </p:txBody>
        </p: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5BE6-E56B-478B-84F8-A140E99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to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95E9-A5EB-4944-8B51-045B13BDA9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800" dirty="0"/>
              <a:t>Today: </a:t>
            </a:r>
            <a:r>
              <a:rPr lang="en-US" sz="2800" b="1" i="1" dirty="0"/>
              <a:t>very brief</a:t>
            </a:r>
            <a:r>
              <a:rPr lang="en-US" sz="2800" dirty="0"/>
              <a:t> overview of </a:t>
            </a:r>
            <a:r>
              <a:rPr lang="en-US" sz="2800" b="1" i="1" u="sng" dirty="0"/>
              <a:t>Control Flow Hijacking</a:t>
            </a:r>
            <a:endParaRPr lang="en-US" sz="2800" dirty="0"/>
          </a:p>
          <a:p>
            <a:pPr lvl="1"/>
            <a:r>
              <a:rPr lang="en-US" sz="2400" dirty="0"/>
              <a:t>There are other types of vulnerabilities (</a:t>
            </a:r>
            <a:r>
              <a:rPr lang="en-US" sz="2400" dirty="0" err="1"/>
              <a:t>e.g</a:t>
            </a:r>
            <a:r>
              <a:rPr lang="en-US" sz="2400" dirty="0"/>
              <a:t> misconfigured)</a:t>
            </a:r>
          </a:p>
          <a:p>
            <a:pPr lvl="1"/>
            <a:r>
              <a:rPr lang="en-US" sz="2400" dirty="0"/>
              <a:t>Control Flow Hijacking is probably the hardest to grasp</a:t>
            </a:r>
          </a:p>
          <a:p>
            <a:r>
              <a:rPr lang="en-US" sz="2800" dirty="0"/>
              <a:t>Critical Concepts:</a:t>
            </a:r>
          </a:p>
          <a:p>
            <a:pPr lvl="1"/>
            <a:r>
              <a:rPr lang="en-US" sz="2400" dirty="0"/>
              <a:t>The “normal” flow of control for authorized instructions</a:t>
            </a:r>
          </a:p>
          <a:p>
            <a:pPr lvl="1"/>
            <a:r>
              <a:rPr lang="en-US" sz="2400" dirty="0"/>
              <a:t>Inputs that change the flow to unauthorized instructions</a:t>
            </a:r>
          </a:p>
          <a:p>
            <a:pPr marL="201168" lvl="1" indent="0">
              <a:buNone/>
            </a:pPr>
            <a:endParaRPr lang="en-US" sz="2400" dirty="0"/>
          </a:p>
          <a:p>
            <a:r>
              <a:rPr lang="en-US" sz="2600" dirty="0"/>
              <a:t>ATTRIBUTION: Derived from slides by Dave Brumley, CMU</a:t>
            </a:r>
          </a:p>
        </p:txBody>
      </p:sp>
    </p:spTree>
    <p:extLst>
      <p:ext uri="{BB962C8B-B14F-4D97-AF65-F5344CB8AC3E}">
        <p14:creationId xmlns:p14="http://schemas.microsoft.com/office/powerpoint/2010/main" val="420075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teardown—1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=&gt; 0x080483ff &lt;+27&gt;:	leave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corrupted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1831" y="2580217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overwritten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5835650" y="3810000"/>
            <a:ext cx="2819400" cy="1322308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leave</a:t>
            </a:r>
          </a:p>
          <a:p>
            <a:pPr marL="457200" indent="-457200">
              <a:buAutoNum type="arabicPeriod"/>
            </a:pPr>
            <a:r>
              <a:rPr lang="en-US" sz="2000" u="sng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000" u="sng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000" u="sng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u="sng" dirty="0">
                <a:solidFill>
                  <a:schemeClr val="bg1"/>
                </a:solidFill>
                <a:latin typeface="Consolas"/>
                <a:cs typeface="Consolas"/>
              </a:rPr>
              <a:t>,%</a:t>
            </a:r>
            <a:r>
              <a:rPr lang="en-US" sz="2000" u="sng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endParaRPr lang="en-US" sz="2000" u="sng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pop 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21704" y="1479548"/>
          <a:ext cx="1461558" cy="183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AAAA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8003947" y="2819400"/>
            <a:ext cx="1032104" cy="923330"/>
            <a:chOff x="7959243" y="3138173"/>
            <a:chExt cx="1032104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138173"/>
              <a:ext cx="7617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261831" y="2949600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overwritten</a:t>
            </a:r>
          </a:p>
        </p:txBody>
      </p:sp>
    </p:spTree>
    <p:extLst>
      <p:ext uri="{BB962C8B-B14F-4D97-AF65-F5344CB8AC3E}">
        <p14:creationId xmlns:p14="http://schemas.microsoft.com/office/powerpoint/2010/main" val="23900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teardown—2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0x080483ff &lt;+27&gt;:	leave</a:t>
            </a:r>
            <a:r>
              <a:rPr lang="en-US" sz="1600" dirty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1468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003947" y="2743200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corrupted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1831" y="2580217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overwritten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835650" y="3810000"/>
            <a:ext cx="2819400" cy="1322308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leave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457200" indent="-457200">
              <a:buAutoNum type="arabicPeriod"/>
            </a:pPr>
            <a:r>
              <a:rPr lang="en-US" sz="2000" u="sng" dirty="0">
                <a:solidFill>
                  <a:schemeClr val="bg1"/>
                </a:solidFill>
                <a:latin typeface="Consolas"/>
                <a:cs typeface="Consolas"/>
              </a:rPr>
              <a:t>pop %</a:t>
            </a:r>
            <a:r>
              <a:rPr lang="en-US" sz="2000" u="sng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000" u="sng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5835650" y="3180100"/>
            <a:ext cx="2819400" cy="477500"/>
          </a:xfrm>
          <a:prstGeom prst="foldedCorner">
            <a:avLst/>
          </a:prstGeom>
          <a:solidFill>
            <a:schemeClr val="tx2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4572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mbria"/>
                <a:cs typeface="Cambria"/>
              </a:rPr>
              <a:t>AAAA</a:t>
            </a:r>
            <a:endParaRPr lang="en-US" sz="2000" i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56261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teardown—3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0x08048400 &lt;+28&gt;:	ret</a:t>
            </a: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1101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003947" y="2389812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corrupted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835650" y="3810000"/>
            <a:ext cx="2819400" cy="955000"/>
          </a:xfrm>
          <a:prstGeom prst="foldedCorner">
            <a:avLst/>
          </a:prstGeom>
          <a:solidFill>
            <a:schemeClr val="tx2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%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eip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0xDEADBEEF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cs typeface="Consolas"/>
              </a:rPr>
              <a:t>(probably crash)</a:t>
            </a:r>
          </a:p>
        </p:txBody>
      </p:sp>
    </p:spTree>
    <p:extLst>
      <p:ext uri="{BB962C8B-B14F-4D97-AF65-F5344CB8AC3E}">
        <p14:creationId xmlns:p14="http://schemas.microsoft.com/office/powerpoint/2010/main" val="1157424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143000"/>
            <a:ext cx="6629400" cy="541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…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Traditionally, we inject assembly</a:t>
            </a:r>
            <a:br>
              <a:rPr lang="en-US" sz="2400" dirty="0"/>
            </a:br>
            <a:r>
              <a:rPr lang="en-US" sz="2400" dirty="0"/>
              <a:t>instructions for </a:t>
            </a:r>
            <a:r>
              <a:rPr lang="en-US" sz="2400" dirty="0">
                <a:latin typeface="Consolas"/>
                <a:cs typeface="Consolas"/>
              </a:rPr>
              <a:t>exec(“/bin/</a:t>
            </a:r>
            <a:r>
              <a:rPr lang="en-US" sz="2400" dirty="0" err="1">
                <a:latin typeface="Consolas"/>
                <a:cs typeface="Consolas"/>
              </a:rPr>
              <a:t>sh</a:t>
            </a:r>
            <a:r>
              <a:rPr lang="en-US" sz="2400" dirty="0">
                <a:latin typeface="Consolas"/>
                <a:cs typeface="Consolas"/>
              </a:rPr>
              <a:t>”)</a:t>
            </a:r>
            <a:br>
              <a:rPr lang="en-US" sz="2400" dirty="0"/>
            </a:br>
            <a:r>
              <a:rPr lang="en-US" sz="2400" dirty="0"/>
              <a:t>into buffer.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see “</a:t>
            </a:r>
            <a:r>
              <a:rPr lang="en-US" sz="2400" i="1" dirty="0"/>
              <a:t>Smashing the stack for</a:t>
            </a:r>
            <a:br>
              <a:rPr lang="en-US" sz="2400" i="1" dirty="0"/>
            </a:br>
            <a:r>
              <a:rPr lang="en-US" sz="2400" i="1" dirty="0"/>
              <a:t>fun and profit</a:t>
            </a:r>
            <a:r>
              <a:rPr lang="en-US" sz="2400" dirty="0"/>
              <a:t>” for exact string</a:t>
            </a:r>
          </a:p>
          <a:p>
            <a:r>
              <a:rPr lang="en-US" sz="2400" dirty="0"/>
              <a:t>or search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shellcode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5898896" y="2743200"/>
            <a:ext cx="1187704" cy="2819400"/>
          </a:xfrm>
          <a:prstGeom prst="arc">
            <a:avLst>
              <a:gd name="adj1" fmla="val 5378754"/>
              <a:gd name="adj2" fmla="val 16251393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2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generate </a:t>
            </a:r>
            <a:r>
              <a:rPr lang="en-US" sz="2800" b="1" i="1" dirty="0"/>
              <a:t>exploit</a:t>
            </a:r>
            <a:r>
              <a:rPr lang="en-US" sz="2800" dirty="0"/>
              <a:t> for a basic buffer overflow: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size of </a:t>
            </a:r>
            <a:r>
              <a:rPr lang="en-US" sz="2800" dirty="0">
                <a:solidFill>
                  <a:schemeClr val="accent2"/>
                </a:solidFill>
              </a:rPr>
              <a:t>stack frame up to head of 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Overflow buffer with the right size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b="1" i="1" dirty="0"/>
              <a:t>computation</a:t>
            </a:r>
            <a:r>
              <a:rPr lang="en-US" sz="2800" dirty="0"/>
              <a:t>                     +                          </a:t>
            </a:r>
            <a:r>
              <a:rPr lang="en-US" sz="2800" b="1" i="1" dirty="0"/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28700" y="3612196"/>
          <a:ext cx="7086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rc 6"/>
          <p:cNvSpPr/>
          <p:nvPr/>
        </p:nvSpPr>
        <p:spPr>
          <a:xfrm>
            <a:off x="1028700" y="3688396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505200" y="1263598"/>
            <a:ext cx="2362200" cy="53340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Process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800" y="1295400"/>
            <a:ext cx="2362200" cy="5334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File system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</a:t>
            </a:r>
            <a:r>
              <a:rPr lang="en-US" dirty="0"/>
              <a:t> Execution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1461374"/>
            <a:ext cx="1752600" cy="2805826"/>
          </a:xfrm>
          <a:prstGeom prst="roundRect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Binary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8201" y="2057400"/>
            <a:ext cx="1295399" cy="1981200"/>
            <a:chOff x="1066801" y="2057400"/>
            <a:chExt cx="1295399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1066801" y="2057400"/>
              <a:ext cx="1295399" cy="6858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Code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1" y="2819400"/>
              <a:ext cx="1295399" cy="6096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6801" y="3581400"/>
              <a:ext cx="1295399" cy="4572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...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038600" y="36576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38600" y="46482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9400" y="2667000"/>
            <a:ext cx="2362200" cy="10668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Processor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33999" y="1535668"/>
            <a:ext cx="3806968" cy="1131332"/>
            <a:chOff x="5333999" y="1535668"/>
            <a:chExt cx="3806968" cy="1131332"/>
          </a:xfrm>
        </p:grpSpPr>
        <p:cxnSp>
          <p:nvCxnSpPr>
            <p:cNvPr id="3" name="Elbow Connector 2"/>
            <p:cNvCxnSpPr>
              <a:endCxn id="21" idx="0"/>
            </p:cNvCxnSpPr>
            <p:nvPr/>
          </p:nvCxnSpPr>
          <p:spPr>
            <a:xfrm>
              <a:off x="5333999" y="1997333"/>
              <a:ext cx="2476501" cy="669667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1535668"/>
              <a:ext cx="3121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Fetch, decode, execute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34200" y="1066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333999" y="3733800"/>
            <a:ext cx="2802637" cy="1840775"/>
            <a:chOff x="5333999" y="3733800"/>
            <a:chExt cx="2802637" cy="1840775"/>
          </a:xfrm>
        </p:grpSpPr>
        <p:cxnSp>
          <p:nvCxnSpPr>
            <p:cNvPr id="19" name="Elbow Connector 18"/>
            <p:cNvCxnSpPr/>
            <p:nvPr/>
          </p:nvCxnSpPr>
          <p:spPr>
            <a:xfrm flipV="1">
              <a:off x="5333999" y="3810000"/>
              <a:ext cx="2476501" cy="3810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21" idx="2"/>
            </p:cNvCxnSpPr>
            <p:nvPr/>
          </p:nvCxnSpPr>
          <p:spPr>
            <a:xfrm flipV="1">
              <a:off x="5333999" y="3733800"/>
              <a:ext cx="2476501" cy="13716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19800" y="5112910"/>
              <a:ext cx="211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read and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3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597E-6 3.98334E-6 L 0.34572 -0.06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86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1754-FDBB-44D3-89F9-3A5048AC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49DC-60E4-4291-BAD0-7AE92FE8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Stack</a:t>
            </a:r>
          </a:p>
          <a:p>
            <a:pPr lvl="1"/>
            <a:r>
              <a:rPr lang="en-US" sz="2400" dirty="0"/>
              <a:t>For temporary static variables</a:t>
            </a:r>
          </a:p>
          <a:p>
            <a:pPr lvl="1"/>
            <a:r>
              <a:rPr lang="en-US" sz="2400" dirty="0"/>
              <a:t>Function call/return data</a:t>
            </a:r>
          </a:p>
          <a:p>
            <a:pPr lvl="1"/>
            <a:r>
              <a:rPr lang="en-US" sz="2400" dirty="0"/>
              <a:t>Linear</a:t>
            </a:r>
          </a:p>
          <a:p>
            <a:pPr lvl="1"/>
            <a:r>
              <a:rPr lang="en-US" sz="2400" dirty="0"/>
              <a:t>Generally, tightly managed</a:t>
            </a:r>
          </a:p>
          <a:p>
            <a:r>
              <a:rPr lang="en-US" sz="2800" dirty="0"/>
              <a:t>Heap</a:t>
            </a:r>
          </a:p>
          <a:p>
            <a:pPr lvl="1"/>
            <a:r>
              <a:rPr lang="en-US" sz="2400" dirty="0"/>
              <a:t>Global variables and dynamic variables</a:t>
            </a:r>
          </a:p>
          <a:p>
            <a:pPr lvl="1"/>
            <a:r>
              <a:rPr lang="en-US" sz="2400" dirty="0"/>
              <a:t>Hierarchical, “free floating”</a:t>
            </a:r>
          </a:p>
          <a:p>
            <a:pPr lvl="1"/>
            <a:r>
              <a:rPr lang="en-US" sz="2400" dirty="0"/>
              <a:t>Fragmented, not tightly managed</a:t>
            </a:r>
          </a:p>
        </p:txBody>
      </p:sp>
    </p:spTree>
    <p:extLst>
      <p:ext uri="{BB962C8B-B14F-4D97-AF65-F5344CB8AC3E}">
        <p14:creationId xmlns:p14="http://schemas.microsoft.com/office/powerpoint/2010/main" val="303727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6B1A-BF1B-4399-AE0F-F952C3A1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B4DC-F88E-43EF-8D48-E3E253D3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Assembly “function calls” don’t really exist</a:t>
            </a:r>
          </a:p>
          <a:p>
            <a:pPr lvl="1"/>
            <a:r>
              <a:rPr lang="en-US" sz="2800" dirty="0"/>
              <a:t>Rather, jump to new location (“function”)</a:t>
            </a:r>
          </a:p>
          <a:p>
            <a:pPr lvl="1"/>
            <a:r>
              <a:rPr lang="en-US" sz="2800" dirty="0"/>
              <a:t>Save context of old location</a:t>
            </a:r>
          </a:p>
          <a:p>
            <a:pPr lvl="1"/>
            <a:r>
              <a:rPr lang="en-US" sz="2800" dirty="0"/>
              <a:t>Load context for new location</a:t>
            </a:r>
          </a:p>
          <a:p>
            <a:pPr lvl="1"/>
            <a:r>
              <a:rPr lang="en-US" sz="2800" dirty="0"/>
              <a:t>Include information for “returning”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58A3-03F5-449A-86F1-D6F4B46E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53CD-D784-4F81-AE37-745DCB7F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F67F-8CF9-4C91-8C27-28106994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multiple ways to do this</a:t>
            </a:r>
          </a:p>
          <a:p>
            <a:r>
              <a:rPr lang="en-US" sz="2800" dirty="0"/>
              <a:t>“Calling Conventions”</a:t>
            </a:r>
          </a:p>
          <a:p>
            <a:r>
              <a:rPr lang="en-US" sz="2800" dirty="0"/>
              <a:t>Caller Cleanup – caller cleans stack</a:t>
            </a:r>
          </a:p>
          <a:p>
            <a:r>
              <a:rPr lang="en-US" sz="2800" dirty="0" err="1"/>
              <a:t>Callee</a:t>
            </a:r>
            <a:r>
              <a:rPr lang="en-US" sz="2800" dirty="0"/>
              <a:t> Cleanup – called function cleans stack</a:t>
            </a:r>
          </a:p>
          <a:p>
            <a:r>
              <a:rPr lang="en-US" sz="2800" dirty="0"/>
              <a:t>Other convention variations:</a:t>
            </a:r>
          </a:p>
          <a:p>
            <a:pPr lvl="1"/>
            <a:r>
              <a:rPr lang="en-US" sz="2400" dirty="0"/>
              <a:t>Order that function data is loaded onto stack</a:t>
            </a:r>
          </a:p>
          <a:p>
            <a:pPr lvl="1"/>
            <a:r>
              <a:rPr lang="en-US" sz="2400" dirty="0"/>
              <a:t>Whether some data is put into registers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6A55-373C-4816-B56F-B852B843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BE4-74D6-41C9-9A5C-D60426A5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8308-19CB-4F7F-B2B8-1F697ABB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caller v </a:t>
            </a:r>
            <a:r>
              <a:rPr lang="en-US" dirty="0" err="1"/>
              <a:t>callee</a:t>
            </a:r>
            <a:r>
              <a:rPr lang="en-US" dirty="0"/>
              <a:t> cleanup</a:t>
            </a:r>
          </a:p>
          <a:p>
            <a:pPr marL="0" indent="0">
              <a:buNone/>
            </a:pPr>
            <a:r>
              <a:rPr lang="en-US" dirty="0" err="1"/>
              <a:t>stdcall</a:t>
            </a:r>
            <a:r>
              <a:rPr lang="en-US" dirty="0"/>
              <a:t> (</a:t>
            </a:r>
            <a:r>
              <a:rPr lang="en-US" dirty="0" err="1"/>
              <a:t>callee</a:t>
            </a:r>
            <a:r>
              <a:rPr lang="en-US" dirty="0"/>
              <a:t>)                                </a:t>
            </a:r>
            <a:r>
              <a:rPr lang="en-US" dirty="0" err="1"/>
              <a:t>cdecl</a:t>
            </a:r>
            <a:r>
              <a:rPr lang="en-US" dirty="0"/>
              <a:t> (caller)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8F85-F687-48CC-A387-38EE140D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" y="2590800"/>
            <a:ext cx="4404096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516D7-92AC-47CB-B6A6-B56E1B4D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456651"/>
            <a:ext cx="2358572" cy="36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8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FDEB-5310-49FD-9BE0-C532A6A6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 and ESP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E7F0-6DD7-470F-BB80-811DB592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EBP</a:t>
            </a:r>
          </a:p>
          <a:p>
            <a:pPr lvl="1"/>
            <a:r>
              <a:rPr lang="en-US" sz="2800" dirty="0"/>
              <a:t>Stack Base Pointer</a:t>
            </a:r>
          </a:p>
          <a:p>
            <a:pPr lvl="1"/>
            <a:r>
              <a:rPr lang="en-US" sz="2800" dirty="0"/>
              <a:t>Where the stack was when the routine started</a:t>
            </a:r>
          </a:p>
          <a:p>
            <a:r>
              <a:rPr lang="en-US" sz="3200" dirty="0"/>
              <a:t>ESP</a:t>
            </a:r>
          </a:p>
          <a:p>
            <a:pPr lvl="1"/>
            <a:r>
              <a:rPr lang="en-US" sz="2800" dirty="0"/>
              <a:t>Stack Pointer</a:t>
            </a:r>
          </a:p>
          <a:p>
            <a:pPr lvl="1"/>
            <a:r>
              <a:rPr lang="en-US" sz="2800" dirty="0"/>
              <a:t>Top of the current stack</a:t>
            </a:r>
          </a:p>
          <a:p>
            <a:r>
              <a:rPr lang="en-US" sz="3200" dirty="0"/>
              <a:t>EBP is a previous function’s saved ESP</a:t>
            </a:r>
          </a:p>
        </p:txBody>
      </p:sp>
    </p:spTree>
    <p:extLst>
      <p:ext uri="{BB962C8B-B14F-4D97-AF65-F5344CB8AC3E}">
        <p14:creationId xmlns:p14="http://schemas.microsoft.com/office/powerpoint/2010/main" val="1175669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3613</TotalTime>
  <Words>1990</Words>
  <Application>Microsoft Office PowerPoint</Application>
  <PresentationFormat>On-screen Show (4:3)</PresentationFormat>
  <Paragraphs>389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Consolas</vt:lpstr>
      <vt:lpstr>Retrospect</vt:lpstr>
      <vt:lpstr>Host Vulnerabilities</vt:lpstr>
      <vt:lpstr>Vulnerabilities and NetSec</vt:lpstr>
      <vt:lpstr>Brief Overview to Execution</vt:lpstr>
      <vt:lpstr>Basic Execution </vt:lpstr>
      <vt:lpstr>Seth’s Notes</vt:lpstr>
      <vt:lpstr>Seth’s Notes</vt:lpstr>
      <vt:lpstr>Seth’s Notes</vt:lpstr>
      <vt:lpstr>Seth’s Notes</vt:lpstr>
      <vt:lpstr>EBP and ESP</vt:lpstr>
      <vt:lpstr>cdecl – default for Linux &amp; gcc </vt:lpstr>
      <vt:lpstr>GDB Walkthrough</vt:lpstr>
      <vt:lpstr>GDB Walkthrough – C Code</vt:lpstr>
      <vt:lpstr>GDB Walkthrough –  Call TestFunc</vt:lpstr>
      <vt:lpstr>PowerPoint Presentation</vt:lpstr>
      <vt:lpstr>PowerPoint Presentation</vt:lpstr>
      <vt:lpstr>PowerPoint Presentation</vt:lpstr>
      <vt:lpstr>GDB Walkthrough –  TestFunc() C Code</vt:lpstr>
      <vt:lpstr>GDB Walkthrough –  TestFunc() Assembly</vt:lpstr>
      <vt:lpstr>PowerPoint Presentation</vt:lpstr>
      <vt:lpstr>PowerPoint Presentation</vt:lpstr>
      <vt:lpstr>GDB Walkthrough –  TestFunc() Exit</vt:lpstr>
      <vt:lpstr>PowerPoint Presentation</vt:lpstr>
      <vt:lpstr>GDB Walkthrough –  TestFunc() Exit, part 2</vt:lpstr>
      <vt:lpstr>GDB Walthrough – Main() after TestFunc() return</vt:lpstr>
      <vt:lpstr>PowerPoint Presentation</vt:lpstr>
      <vt:lpstr>What are Buffer Overflows?</vt:lpstr>
      <vt:lpstr>Basic Example </vt:lpstr>
      <vt:lpstr>“123456” </vt:lpstr>
      <vt:lpstr>“A”x68 . “\xEF\xBE\xAD\xDE” </vt:lpstr>
      <vt:lpstr>Frame teardown—1 </vt:lpstr>
      <vt:lpstr>Frame teardown—2 </vt:lpstr>
      <vt:lpstr>Frame teardown—3 </vt:lpstr>
      <vt:lpstr>Shellcode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118</cp:revision>
  <dcterms:created xsi:type="dcterms:W3CDTF">2014-01-16T20:48:15Z</dcterms:created>
  <dcterms:modified xsi:type="dcterms:W3CDTF">2021-03-29T15:47:03Z</dcterms:modified>
</cp:coreProperties>
</file>