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90" r:id="rId35"/>
    <p:sldId id="291" r:id="rId36"/>
    <p:sldId id="292" r:id="rId37"/>
    <p:sldId id="293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311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FB5"/>
    <a:srgbClr val="C967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42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FC78A-4701-4AB1-BCE7-59EF109C5124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51A8F-77E1-4233-8717-89E4EFD6A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7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30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versity.org/wiki/User:Arefin/Internet_Vs_World_wide_web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versity.org/wiki/User:Arefin/Internet_Vs_World_wide_web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cotests.org/courses/ccna/part-3-lan-switching-spanning-tree-protocol/switching-services.html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d.it/attualita/politica/2018/05/15/gap-magliette-cina-sbagliata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File:USA_Flag_Map.svg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-nc-nd/3.0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lengualia.wordpress.com/tag/ortografia/" TargetMode="External"/><Relationship Id="rId3" Type="http://schemas.openxmlformats.org/officeDocument/2006/relationships/hyperlink" Target="http://vishal--mishra.blogspot.com/2012/12/ufw-uncomplicated-firewall.html" TargetMode="External"/><Relationship Id="rId7" Type="http://schemas.openxmlformats.org/officeDocument/2006/relationships/image" Target="../media/image9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clipart.org/detail/192936/server-remix-1-by-merlin2525-192936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creativecommons.org/licenses/by-sa/3.0/" TargetMode="External"/><Relationship Id="rId9" Type="http://schemas.openxmlformats.org/officeDocument/2006/relationships/hyperlink" Target="https://creativecommons.org/licenses/by-nc/3.0/" TargetMode="Externa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lengualia.wordpress.com/tag/ortografia/" TargetMode="External"/><Relationship Id="rId3" Type="http://schemas.openxmlformats.org/officeDocument/2006/relationships/hyperlink" Target="http://vishal--mishra.blogspot.com/2012/12/ufw-uncomplicated-firewall.html" TargetMode="External"/><Relationship Id="rId7" Type="http://schemas.openxmlformats.org/officeDocument/2006/relationships/image" Target="../media/image9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clipart.org/detail/192936/server-remix-1-by-merlin2525-192936" TargetMode="External"/><Relationship Id="rId11" Type="http://schemas.openxmlformats.org/officeDocument/2006/relationships/hyperlink" Target="https://openclipart.org/detail/140539/magnifying-glass-by-gsagri04" TargetMode="External"/><Relationship Id="rId5" Type="http://schemas.openxmlformats.org/officeDocument/2006/relationships/image" Target="../media/image8.png"/><Relationship Id="rId10" Type="http://schemas.openxmlformats.org/officeDocument/2006/relationships/image" Target="../media/image10.png"/><Relationship Id="rId4" Type="http://schemas.openxmlformats.org/officeDocument/2006/relationships/hyperlink" Target="https://creativecommons.org/licenses/by-sa/3.0/" TargetMode="External"/><Relationship Id="rId9" Type="http://schemas.openxmlformats.org/officeDocument/2006/relationships/hyperlink" Target="https://creativecommons.org/licenses/by-nc/3.0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haryncarlson.typepad.com/living_artfully/2010/01/organizing.htm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serverfault.com/questions/489149/should-i-dual-home-our-webservers-dmz-internal-network-or-just-do-1-to-1-nat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ommons.wikimedia.org/wiki/File:DMZ_network_diagram_2.png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creativecommons.org/licenses/by-sa/3.0/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d.it/attualita/politica/2018/05/15/gap-magliette-cina-sbagliata/" TargetMode="External"/><Relationship Id="rId7" Type="http://schemas.openxmlformats.org/officeDocument/2006/relationships/hyperlink" Target="http://mysunshineforeverblogger.blogspot.com/2010_06_01_archive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hyperlink" Target="https://commons.wikimedia.org/wiki/File:USA_Flag_Map.svg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versity.org/wiki/User:Arefin/Internet_Vs_World_wide_web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30348-5F56-46F6-88A6-629678FC6D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Border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8BB41-514D-415A-B20C-6553EDB8B1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EN.600.444/644</a:t>
            </a:r>
          </a:p>
          <a:p>
            <a:r>
              <a:rPr lang="en-US"/>
              <a:t>Spring 2021</a:t>
            </a:r>
            <a:endParaRPr lang="en-US" dirty="0"/>
          </a:p>
          <a:p>
            <a:r>
              <a:rPr lang="en-US" b="1" dirty="0"/>
              <a:t>Dr. Seth James Nielson</a:t>
            </a:r>
          </a:p>
        </p:txBody>
      </p:sp>
    </p:spTree>
    <p:extLst>
      <p:ext uri="{BB962C8B-B14F-4D97-AF65-F5344CB8AC3E}">
        <p14:creationId xmlns:p14="http://schemas.microsoft.com/office/powerpoint/2010/main" val="2401036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1CFEC-125E-4FF8-9AA1-E68D4FD0A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Gateways: Natural Barriers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A414C-F555-4857-AAA8-861191362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can only get into a LAN via router</a:t>
            </a:r>
          </a:p>
          <a:p>
            <a:r>
              <a:rPr lang="en-US" dirty="0"/>
              <a:t>We call the routers at the “edges” of a LAN </a:t>
            </a:r>
            <a:r>
              <a:rPr lang="en-US" b="1" i="1" dirty="0"/>
              <a:t>gateways</a:t>
            </a:r>
            <a:endParaRPr lang="en-US" dirty="0"/>
          </a:p>
          <a:p>
            <a:r>
              <a:rPr lang="en-US" dirty="0"/>
              <a:t>Gateways are, therefore, </a:t>
            </a:r>
            <a:r>
              <a:rPr lang="en-US" b="1" i="1" dirty="0"/>
              <a:t>natural chokepoints for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180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09EC-0DFE-4BA3-B2BF-E5FE17D00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Gateways: Space Transition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2BFF7946-78AC-4E49-8D84-D069975DAD1D}"/>
              </a:ext>
            </a:extLst>
          </p:cNvPr>
          <p:cNvSpPr/>
          <p:nvPr/>
        </p:nvSpPr>
        <p:spPr>
          <a:xfrm>
            <a:off x="2231136" y="2851961"/>
            <a:ext cx="2541790" cy="2062435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SPACE A</a:t>
            </a:r>
          </a:p>
          <a:p>
            <a:pPr algn="ctr"/>
            <a:r>
              <a:rPr lang="en-US" b="1" dirty="0"/>
              <a:t>(LAN #1)</a:t>
            </a:r>
          </a:p>
          <a:p>
            <a:pPr algn="ctr"/>
            <a:endParaRPr lang="en-US" b="1" dirty="0"/>
          </a:p>
          <a:p>
            <a:pPr algn="ctr"/>
            <a:r>
              <a:rPr lang="en-US" b="1" i="1" dirty="0"/>
              <a:t>CONTEXT!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012876C4-5BE4-4D8F-AC4B-BB8A824E96BB}"/>
              </a:ext>
            </a:extLst>
          </p:cNvPr>
          <p:cNvSpPr/>
          <p:nvPr/>
        </p:nvSpPr>
        <p:spPr>
          <a:xfrm>
            <a:off x="7419074" y="2851960"/>
            <a:ext cx="2541790" cy="2062435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SPACE B</a:t>
            </a:r>
          </a:p>
          <a:p>
            <a:pPr algn="ctr"/>
            <a:r>
              <a:rPr lang="en-US" b="1" dirty="0"/>
              <a:t>(LAN #2)</a:t>
            </a:r>
          </a:p>
          <a:p>
            <a:pPr algn="ctr"/>
            <a:endParaRPr lang="en-US" b="1" dirty="0"/>
          </a:p>
          <a:p>
            <a:pPr algn="ctr"/>
            <a:r>
              <a:rPr lang="en-US" b="1" i="1" dirty="0"/>
              <a:t>CONTEXT!</a:t>
            </a:r>
          </a:p>
        </p:txBody>
      </p:sp>
    </p:spTree>
    <p:extLst>
      <p:ext uri="{BB962C8B-B14F-4D97-AF65-F5344CB8AC3E}">
        <p14:creationId xmlns:p14="http://schemas.microsoft.com/office/powerpoint/2010/main" val="3158423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658B3-1091-47F8-94E5-5AB2A75D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is </a:t>
            </a:r>
            <a:r>
              <a:rPr lang="en-US" u="sng" dirty="0"/>
              <a:t>EVERYTHING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1796D-5453-48ED-A487-C2D0E0D06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is all about </a:t>
            </a:r>
            <a:r>
              <a:rPr lang="en-US" b="1" i="1" u="sng" dirty="0"/>
              <a:t>context</a:t>
            </a:r>
            <a:r>
              <a:rPr lang="en-US" dirty="0"/>
              <a:t> (REPEAT AFTER ME!)</a:t>
            </a:r>
          </a:p>
          <a:p>
            <a:r>
              <a:rPr lang="en-US" dirty="0"/>
              <a:t>Security has no meaning without context</a:t>
            </a:r>
          </a:p>
          <a:p>
            <a:r>
              <a:rPr lang="en-US" dirty="0"/>
              <a:t>What is secure within one context may not be within another</a:t>
            </a:r>
          </a:p>
          <a:p>
            <a:r>
              <a:rPr lang="en-US" dirty="0"/>
              <a:t>Data on different networks is </a:t>
            </a:r>
            <a:r>
              <a:rPr lang="en-US" i="1" dirty="0"/>
              <a:t>assumed</a:t>
            </a:r>
            <a:r>
              <a:rPr lang="en-US" dirty="0"/>
              <a:t> to have a different contexts</a:t>
            </a:r>
          </a:p>
          <a:p>
            <a:r>
              <a:rPr lang="en-US" dirty="0"/>
              <a:t>It is reasonable and natural to examine data transitioning context</a:t>
            </a:r>
          </a:p>
        </p:txBody>
      </p:sp>
    </p:spTree>
    <p:extLst>
      <p:ext uri="{BB962C8B-B14F-4D97-AF65-F5344CB8AC3E}">
        <p14:creationId xmlns:p14="http://schemas.microsoft.com/office/powerpoint/2010/main" val="719642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09EC-0DFE-4BA3-B2BF-E5FE17D00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Gateways: Context Change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2BFF7946-78AC-4E49-8D84-D069975DAD1D}"/>
              </a:ext>
            </a:extLst>
          </p:cNvPr>
          <p:cNvSpPr/>
          <p:nvPr/>
        </p:nvSpPr>
        <p:spPr>
          <a:xfrm>
            <a:off x="2231136" y="2851961"/>
            <a:ext cx="2541790" cy="2062435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SPACE A</a:t>
            </a:r>
          </a:p>
          <a:p>
            <a:pPr algn="ctr"/>
            <a:r>
              <a:rPr lang="en-US" b="1" dirty="0"/>
              <a:t>(LAN #1)</a:t>
            </a:r>
          </a:p>
          <a:p>
            <a:pPr algn="ctr"/>
            <a:endParaRPr lang="en-US" b="1" dirty="0"/>
          </a:p>
          <a:p>
            <a:pPr algn="ctr"/>
            <a:r>
              <a:rPr lang="en-US" b="1" i="1" dirty="0"/>
              <a:t>CONTEXT!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012876C4-5BE4-4D8F-AC4B-BB8A824E96BB}"/>
              </a:ext>
            </a:extLst>
          </p:cNvPr>
          <p:cNvSpPr/>
          <p:nvPr/>
        </p:nvSpPr>
        <p:spPr>
          <a:xfrm>
            <a:off x="7419074" y="2851960"/>
            <a:ext cx="2541790" cy="2062435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SPACE B</a:t>
            </a:r>
          </a:p>
          <a:p>
            <a:pPr algn="ctr"/>
            <a:r>
              <a:rPr lang="en-US" b="1" dirty="0"/>
              <a:t>(LAN #2)</a:t>
            </a:r>
          </a:p>
          <a:p>
            <a:pPr algn="ctr"/>
            <a:endParaRPr lang="en-US" b="1" dirty="0"/>
          </a:p>
          <a:p>
            <a:pPr algn="ctr"/>
            <a:r>
              <a:rPr lang="en-US" b="1" i="1" dirty="0"/>
              <a:t>CONTEXT!</a:t>
            </a:r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0E17FF14-B331-47B9-A816-D4A5358E4EE9}"/>
              </a:ext>
            </a:extLst>
          </p:cNvPr>
          <p:cNvSpPr/>
          <p:nvPr/>
        </p:nvSpPr>
        <p:spPr>
          <a:xfrm>
            <a:off x="4271771" y="3260035"/>
            <a:ext cx="3559037" cy="1020031"/>
          </a:xfrm>
          <a:prstGeom prst="leftRightArrow">
            <a:avLst/>
          </a:prstGeom>
          <a:gradFill flip="none" rotWithShape="1">
            <a:gsLst>
              <a:gs pos="0">
                <a:srgbClr val="9BAFB5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CONTEXT CHANGE!</a:t>
            </a:r>
          </a:p>
        </p:txBody>
      </p:sp>
    </p:spTree>
    <p:extLst>
      <p:ext uri="{BB962C8B-B14F-4D97-AF65-F5344CB8AC3E}">
        <p14:creationId xmlns:p14="http://schemas.microsoft.com/office/powerpoint/2010/main" val="170600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4DD4D-078C-4857-91E6-0D04BC923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Firewall: Gateway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00E1A-DBD3-4AFD-B304-EA09DA024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“firewall”?</a:t>
            </a:r>
          </a:p>
          <a:p>
            <a:r>
              <a:rPr lang="en-US" dirty="0"/>
              <a:t>Informally, it’s security within a network connector, such as a gateway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569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5D339-B37F-43B1-B2B7-AFBD37B0A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Firewall Marketing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5C433-BFC8-4787-BEB3-C6C18C2B2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read marketing, it’s Super Man.</a:t>
            </a:r>
          </a:p>
          <a:p>
            <a:pPr lvl="1"/>
            <a:r>
              <a:rPr lang="en-US" dirty="0"/>
              <a:t>Juniper: “control over applications, users, and content to stop advanced cyber-threats”</a:t>
            </a:r>
          </a:p>
          <a:p>
            <a:pPr lvl="1"/>
            <a:r>
              <a:rPr lang="en-US" dirty="0"/>
              <a:t>PAN: “Instantly find and stop attacks with a fully automated platform”</a:t>
            </a:r>
          </a:p>
          <a:p>
            <a:pPr lvl="1"/>
            <a:r>
              <a:rPr lang="en-US" dirty="0"/>
              <a:t>Cisco: “Prevent breaches, get deep visibility to detect and stop threats fast”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467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836E0-8A2B-4AC2-B1F7-A1E4F0E0A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Ignore Marketing. Think </a:t>
            </a:r>
            <a:r>
              <a:rPr lang="en-US" b="1" i="1" dirty="0"/>
              <a:t>ENGINEERING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94617-81D9-484A-AD5D-3CB22ABB3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Ross Anderson proposed a framework for </a:t>
            </a:r>
            <a:r>
              <a:rPr lang="en-US" b="1" i="1" u="sng" dirty="0"/>
              <a:t>Security Engineering</a:t>
            </a:r>
            <a:endParaRPr lang="en-US" dirty="0"/>
          </a:p>
          <a:p>
            <a:pPr lvl="1"/>
            <a:r>
              <a:rPr lang="en-US" dirty="0"/>
              <a:t>Policy: 	</a:t>
            </a:r>
            <a:r>
              <a:rPr lang="en-US" b="1" i="1" u="sng" dirty="0"/>
              <a:t>WHAT</a:t>
            </a:r>
            <a:r>
              <a:rPr lang="en-US" dirty="0"/>
              <a:t> you’re supposed to achieve</a:t>
            </a:r>
          </a:p>
          <a:p>
            <a:pPr lvl="1"/>
            <a:r>
              <a:rPr lang="en-US" dirty="0"/>
              <a:t>Mechanism: 	</a:t>
            </a:r>
            <a:r>
              <a:rPr lang="en-US" b="1" i="1" u="sng" dirty="0"/>
              <a:t>HOW</a:t>
            </a:r>
            <a:r>
              <a:rPr lang="en-US" dirty="0"/>
              <a:t> you’re supposed to achieve it</a:t>
            </a:r>
          </a:p>
          <a:p>
            <a:pPr lvl="1"/>
            <a:r>
              <a:rPr lang="en-US" dirty="0"/>
              <a:t>Assurance: 	</a:t>
            </a:r>
            <a:r>
              <a:rPr lang="en-US" b="1" i="1" u="sng" dirty="0"/>
              <a:t>RELIABILITY</a:t>
            </a:r>
            <a:r>
              <a:rPr lang="en-US" dirty="0"/>
              <a:t> of the mechanism</a:t>
            </a:r>
          </a:p>
          <a:p>
            <a:pPr lvl="1"/>
            <a:r>
              <a:rPr lang="en-US" dirty="0"/>
              <a:t>Incentives:</a:t>
            </a:r>
            <a:r>
              <a:rPr lang="en-US" b="1" dirty="0"/>
              <a:t> 	</a:t>
            </a:r>
            <a:r>
              <a:rPr lang="en-US" b="1" i="1" u="sng" dirty="0"/>
              <a:t>MOTIVES</a:t>
            </a:r>
            <a:r>
              <a:rPr lang="en-US" dirty="0"/>
              <a:t> of defenders and attackers</a:t>
            </a:r>
          </a:p>
        </p:txBody>
      </p:sp>
    </p:spTree>
    <p:extLst>
      <p:ext uri="{BB962C8B-B14F-4D97-AF65-F5344CB8AC3E}">
        <p14:creationId xmlns:p14="http://schemas.microsoft.com/office/powerpoint/2010/main" val="1148742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3D6CE-8DBA-4B3C-8476-C121E9A0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Concepts: </a:t>
            </a:r>
            <a:br>
              <a:rPr lang="en-US" dirty="0"/>
            </a:br>
            <a:r>
              <a:rPr lang="en-US" i="1" dirty="0"/>
              <a:t>Policy and Mechanism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7B11A-6637-457C-9E9E-C2B26089B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not a security engineering class</a:t>
            </a:r>
          </a:p>
          <a:p>
            <a:r>
              <a:rPr lang="en-US" dirty="0"/>
              <a:t>But we will use it to help us frame how we look at security</a:t>
            </a:r>
          </a:p>
          <a:p>
            <a:r>
              <a:rPr lang="en-US" dirty="0"/>
              <a:t>PAY SPECIAL ATTENTION TO </a:t>
            </a:r>
            <a:r>
              <a:rPr lang="en-US" b="1" i="1" dirty="0"/>
              <a:t>POLICY</a:t>
            </a:r>
            <a:r>
              <a:rPr lang="en-US" dirty="0"/>
              <a:t> vs. </a:t>
            </a:r>
            <a:r>
              <a:rPr lang="en-US" b="1" i="1" dirty="0"/>
              <a:t>MECHANISM</a:t>
            </a:r>
            <a:endParaRPr lang="en-US" dirty="0"/>
          </a:p>
          <a:p>
            <a:pPr lvl="1"/>
            <a:r>
              <a:rPr lang="en-US" dirty="0"/>
              <a:t>Policy is WHAT you want</a:t>
            </a:r>
          </a:p>
          <a:p>
            <a:pPr lvl="1"/>
            <a:r>
              <a:rPr lang="en-US" dirty="0"/>
              <a:t>Mechanism is HOW you do it</a:t>
            </a:r>
          </a:p>
          <a:p>
            <a:r>
              <a:rPr lang="en-US" dirty="0"/>
              <a:t>Most “Policy” you see elsewhere, including CISSP, certifications, is different</a:t>
            </a:r>
          </a:p>
        </p:txBody>
      </p:sp>
    </p:spTree>
    <p:extLst>
      <p:ext uri="{BB962C8B-B14F-4D97-AF65-F5344CB8AC3E}">
        <p14:creationId xmlns:p14="http://schemas.microsoft.com/office/powerpoint/2010/main" val="3649376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6615A-CF14-4A5F-A496-B04A73C5E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88A3B-013B-4B73-9A3F-BBFE766DB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</a:t>
            </a:r>
            <a:r>
              <a:rPr lang="en-US" b="1" i="1" u="sng" dirty="0"/>
              <a:t>POLICY?</a:t>
            </a:r>
            <a:endParaRPr lang="en-US" dirty="0"/>
          </a:p>
          <a:p>
            <a:pPr lvl="1"/>
            <a:r>
              <a:rPr lang="en-US" dirty="0"/>
              <a:t>Authentication: a party can claim an identity ONLY if they’re authorized to do so</a:t>
            </a:r>
          </a:p>
          <a:p>
            <a:pPr lvl="1"/>
            <a:r>
              <a:rPr lang="en-US" dirty="0"/>
              <a:t>Confidentiality: only authorized parties can READ the communications</a:t>
            </a:r>
          </a:p>
          <a:p>
            <a:r>
              <a:rPr lang="en-US" dirty="0"/>
              <a:t>What is the </a:t>
            </a:r>
            <a:r>
              <a:rPr lang="en-US" b="1" i="1" u="sng" dirty="0"/>
              <a:t>MECHANISM?</a:t>
            </a:r>
            <a:endParaRPr lang="en-US" dirty="0"/>
          </a:p>
          <a:p>
            <a:pPr lvl="1"/>
            <a:r>
              <a:rPr lang="en-US" dirty="0"/>
              <a:t>Authentication is enforced by certificates, signatures, and trusted authorities</a:t>
            </a:r>
          </a:p>
          <a:p>
            <a:pPr lvl="1"/>
            <a:r>
              <a:rPr lang="en-US" dirty="0"/>
              <a:t>Confidentiality is enforced by encryption</a:t>
            </a:r>
          </a:p>
          <a:p>
            <a:r>
              <a:rPr lang="en-US" dirty="0"/>
              <a:t>ENCRYPTION IS MECHANISM NOT POLICY</a:t>
            </a:r>
          </a:p>
        </p:txBody>
      </p:sp>
    </p:spTree>
    <p:extLst>
      <p:ext uri="{BB962C8B-B14F-4D97-AF65-F5344CB8AC3E}">
        <p14:creationId xmlns:p14="http://schemas.microsoft.com/office/powerpoint/2010/main" val="3671553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799FB-EFA2-4D76-A0AD-EC27F403A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Firewalls:</a:t>
            </a:r>
            <a:br>
              <a:rPr lang="en-US" dirty="0"/>
            </a:br>
            <a:r>
              <a:rPr lang="en-US" dirty="0"/>
              <a:t>Policy and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4912F-ACE6-44D8-80E8-C2EF6CB38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Firewalls are MECHANISMS for enforcing certain network security POLICIES</a:t>
            </a:r>
          </a:p>
          <a:p>
            <a:pPr lvl="1"/>
            <a:r>
              <a:rPr lang="en-US" dirty="0"/>
              <a:t>Borders are natural places to want a policy</a:t>
            </a:r>
          </a:p>
          <a:p>
            <a:pPr lvl="1"/>
            <a:r>
              <a:rPr lang="en-US" dirty="0"/>
              <a:t>Borders are also, conveniently, an easy place to enforce some policies</a:t>
            </a:r>
          </a:p>
          <a:p>
            <a:pPr lvl="1"/>
            <a:r>
              <a:rPr lang="en-US" dirty="0"/>
              <a:t>BUT DON’T CONFUSE THE TWO!</a:t>
            </a:r>
          </a:p>
        </p:txBody>
      </p:sp>
    </p:spTree>
    <p:extLst>
      <p:ext uri="{BB962C8B-B14F-4D97-AF65-F5344CB8AC3E}">
        <p14:creationId xmlns:p14="http://schemas.microsoft.com/office/powerpoint/2010/main" val="1643250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08298-272C-4B36-BBF4-C982C2BC1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“Spaces”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99A7F450-FDFA-4C4B-84F0-1F484909311E}"/>
              </a:ext>
            </a:extLst>
          </p:cNvPr>
          <p:cNvSpPr/>
          <p:nvPr/>
        </p:nvSpPr>
        <p:spPr>
          <a:xfrm>
            <a:off x="6509561" y="4213491"/>
            <a:ext cx="3089624" cy="201812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 B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5B53D5ED-5DDB-4A6C-B7E4-C7513B2FE589}"/>
              </a:ext>
            </a:extLst>
          </p:cNvPr>
          <p:cNvSpPr/>
          <p:nvPr/>
        </p:nvSpPr>
        <p:spPr>
          <a:xfrm>
            <a:off x="2158441" y="2581402"/>
            <a:ext cx="3089624" cy="2018125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 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B4BB42-5DAB-4E89-8057-1D80B7A0F657}"/>
              </a:ext>
            </a:extLst>
          </p:cNvPr>
          <p:cNvSpPr txBox="1"/>
          <p:nvPr/>
        </p:nvSpPr>
        <p:spPr>
          <a:xfrm>
            <a:off x="6231616" y="2459843"/>
            <a:ext cx="3116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“Space” is not a technical term.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6B9DAA-A231-4BC0-BABB-8AD1FAE5C633}"/>
              </a:ext>
            </a:extLst>
          </p:cNvPr>
          <p:cNvSpPr txBox="1"/>
          <p:nvPr/>
        </p:nvSpPr>
        <p:spPr>
          <a:xfrm>
            <a:off x="6557228" y="3168396"/>
            <a:ext cx="450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use it to represent the concept of separation</a:t>
            </a:r>
          </a:p>
        </p:txBody>
      </p:sp>
    </p:spTree>
    <p:extLst>
      <p:ext uri="{BB962C8B-B14F-4D97-AF65-F5344CB8AC3E}">
        <p14:creationId xmlns:p14="http://schemas.microsoft.com/office/powerpoint/2010/main" val="3307060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A0B04-BF72-4BC8-B95B-75E239B38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“Security” is a Meaningless 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0C92D-4D7F-4AF0-BC8A-DCB04ED1B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Firewalls, like every other mechanism, don’t “create security”</a:t>
            </a:r>
          </a:p>
          <a:p>
            <a:r>
              <a:rPr lang="en-US" dirty="0"/>
              <a:t>Consider the marketing descriptions</a:t>
            </a:r>
          </a:p>
          <a:p>
            <a:pPr lvl="1"/>
            <a:r>
              <a:rPr lang="en-US" dirty="0"/>
              <a:t>What is a “threat”?</a:t>
            </a:r>
          </a:p>
          <a:p>
            <a:pPr lvl="1"/>
            <a:r>
              <a:rPr lang="en-US" dirty="0"/>
              <a:t>What does it mean to “block”?</a:t>
            </a:r>
          </a:p>
          <a:p>
            <a:pPr lvl="1"/>
            <a:r>
              <a:rPr lang="en-US" dirty="0"/>
              <a:t>What is an “attack”?</a:t>
            </a:r>
          </a:p>
          <a:p>
            <a:r>
              <a:rPr lang="en-US" dirty="0"/>
              <a:t>As a security professional, how would you even evaluate these claims?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023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D5DF0-117E-4129-BA7B-CB42AAF85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Enforcing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9E930-A85C-4CDB-B772-6615AC28E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Firewalls are ONLY useful to the extent they can enforce a policy</a:t>
            </a:r>
          </a:p>
          <a:p>
            <a:r>
              <a:rPr lang="en-US" dirty="0"/>
              <a:t>Corollary: Policies come BEFORE firewalls</a:t>
            </a:r>
          </a:p>
          <a:p>
            <a:r>
              <a:rPr lang="en-US" dirty="0"/>
              <a:t>What security policies might you like to have?</a:t>
            </a:r>
          </a:p>
          <a:p>
            <a:pPr lvl="1"/>
            <a:r>
              <a:rPr lang="en-US" dirty="0"/>
              <a:t>Example 1: No malware can enter the network</a:t>
            </a:r>
          </a:p>
          <a:p>
            <a:pPr lvl="1"/>
            <a:r>
              <a:rPr lang="en-US" dirty="0"/>
              <a:t>Example 2: No unauthorized external network services</a:t>
            </a:r>
          </a:p>
          <a:p>
            <a:pPr lvl="1"/>
            <a:r>
              <a:rPr lang="en-US" dirty="0"/>
              <a:t>Example 3: External network services accessible only by authorized users</a:t>
            </a:r>
          </a:p>
          <a:p>
            <a:r>
              <a:rPr lang="en-US" dirty="0"/>
              <a:t>Once you have a policy, you can start looking for enforcement mechanisms.</a:t>
            </a:r>
          </a:p>
        </p:txBody>
      </p:sp>
    </p:spTree>
    <p:extLst>
      <p:ext uri="{BB962C8B-B14F-4D97-AF65-F5344CB8AC3E}">
        <p14:creationId xmlns:p14="http://schemas.microsoft.com/office/powerpoint/2010/main" val="1292831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4F9D1-BB36-4CD8-838D-4EB9E5F1E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Policies: </a:t>
            </a:r>
            <a:br>
              <a:rPr lang="en-US" dirty="0"/>
            </a:br>
            <a:r>
              <a:rPr lang="en-US" dirty="0"/>
              <a:t>Access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BE952-DEDC-4FEC-9255-3D2AB88AC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Policy #1: Only authorized LAN services are accessible outside the LAN</a:t>
            </a:r>
          </a:p>
          <a:p>
            <a:r>
              <a:rPr lang="en-US" dirty="0"/>
              <a:t>Policy #2: Only authorized users from outside the LAN can access LAN resources</a:t>
            </a:r>
          </a:p>
          <a:p>
            <a:r>
              <a:rPr lang="en-US" dirty="0"/>
              <a:t>Policy #3: Only authorized users on the LAN can access authorized services outside the LAN</a:t>
            </a:r>
          </a:p>
        </p:txBody>
      </p:sp>
    </p:spTree>
    <p:extLst>
      <p:ext uri="{BB962C8B-B14F-4D97-AF65-F5344CB8AC3E}">
        <p14:creationId xmlns:p14="http://schemas.microsoft.com/office/powerpoint/2010/main" val="203235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57382-094C-45D0-AF66-0551AB1C3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Firewalls: </a:t>
            </a:r>
            <a:br>
              <a:rPr lang="en-US" dirty="0"/>
            </a:br>
            <a:r>
              <a:rPr lang="en-US" dirty="0"/>
              <a:t>Layer-3 Mechanisms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E0534-9CFF-41EB-B9FD-3A8213195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firewalls were LAYER 3 (IP level)</a:t>
            </a:r>
          </a:p>
          <a:p>
            <a:r>
              <a:rPr lang="en-US" dirty="0"/>
              <a:t>Layer-3 filtering can </a:t>
            </a:r>
            <a:r>
              <a:rPr lang="en-US" i="1" dirty="0"/>
              <a:t>partially</a:t>
            </a:r>
            <a:r>
              <a:rPr lang="en-US" dirty="0"/>
              <a:t> enforce all three policies:</a:t>
            </a:r>
          </a:p>
          <a:p>
            <a:pPr lvl="1"/>
            <a:r>
              <a:rPr lang="en-US" dirty="0"/>
              <a:t>Policy #1 by blocking access to computers without authorized services</a:t>
            </a:r>
          </a:p>
          <a:p>
            <a:pPr lvl="1"/>
            <a:r>
              <a:rPr lang="en-US" dirty="0"/>
              <a:t>Policy #2 by blocking access from computers without authorized IP’s</a:t>
            </a:r>
          </a:p>
          <a:p>
            <a:pPr lvl="1"/>
            <a:r>
              <a:rPr lang="en-US" dirty="0"/>
              <a:t>Policy #3 by blocking outbound requests to unauthorized IP’s</a:t>
            </a:r>
          </a:p>
        </p:txBody>
      </p:sp>
    </p:spTree>
    <p:extLst>
      <p:ext uri="{BB962C8B-B14F-4D97-AF65-F5344CB8AC3E}">
        <p14:creationId xmlns:p14="http://schemas.microsoft.com/office/powerpoint/2010/main" val="3714320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68855-3288-4830-A50F-942177B4B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Layer-3 Enforcement Work?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F900EB-C127-4E80-A8E1-65ACA7260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59653" y="2463997"/>
            <a:ext cx="6462643" cy="218344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7DFB704-C96C-4FEC-9BBF-1D0A3412E4D4}"/>
              </a:ext>
            </a:extLst>
          </p:cNvPr>
          <p:cNvSpPr/>
          <p:nvPr/>
        </p:nvSpPr>
        <p:spPr>
          <a:xfrm>
            <a:off x="4800600" y="3289852"/>
            <a:ext cx="1689652" cy="1414737"/>
          </a:xfrm>
          <a:prstGeom prst="ellips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CA1473-2081-4EEA-B9C2-F41B84EB7A79}"/>
              </a:ext>
            </a:extLst>
          </p:cNvPr>
          <p:cNvSpPr txBox="1"/>
          <p:nvPr/>
        </p:nvSpPr>
        <p:spPr>
          <a:xfrm>
            <a:off x="6743700" y="5103743"/>
            <a:ext cx="4214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Router/Firewall</a:t>
            </a:r>
          </a:p>
          <a:p>
            <a:r>
              <a:rPr lang="en-US" dirty="0"/>
              <a:t> -&gt; Has to inspect the IP packet for routing</a:t>
            </a:r>
          </a:p>
          <a:p>
            <a:r>
              <a:rPr lang="en-US" dirty="0"/>
              <a:t> -&gt; Will drop packets from “bad” addresses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487CFA-AD63-4512-9170-FCFD0737FD4B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6242808" y="4497406"/>
            <a:ext cx="500892" cy="10680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031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46E9E-D980-434D-83AF-19012AAED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Layer-4 Firewall </a:t>
            </a:r>
            <a:br>
              <a:rPr lang="en-US" dirty="0"/>
            </a:br>
            <a:r>
              <a:rPr lang="en-US" dirty="0"/>
              <a:t>(Packet Filter Only)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96A94-F9DA-4B22-AF6D-CE37AB6F6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Firewall developers quickly realized that IP-layer info was insufficient</a:t>
            </a:r>
          </a:p>
          <a:p>
            <a:r>
              <a:rPr lang="en-US" dirty="0"/>
              <a:t>Examining TCP packets made it policy enforcement better</a:t>
            </a:r>
          </a:p>
          <a:p>
            <a:pPr lvl="1"/>
            <a:r>
              <a:rPr lang="en-US" dirty="0"/>
              <a:t>TCP ports typically represented a specific service</a:t>
            </a:r>
          </a:p>
          <a:p>
            <a:r>
              <a:rPr lang="en-US" dirty="0"/>
              <a:t>Policy enforcement mechanism improvements:</a:t>
            </a:r>
          </a:p>
          <a:p>
            <a:pPr lvl="1"/>
            <a:r>
              <a:rPr lang="en-US" dirty="0"/>
              <a:t>Policy #1 by blocking access to </a:t>
            </a:r>
            <a:r>
              <a:rPr lang="en-US" i="1" dirty="0"/>
              <a:t>ports</a:t>
            </a:r>
            <a:r>
              <a:rPr lang="en-US" dirty="0"/>
              <a:t> not related to required services</a:t>
            </a:r>
          </a:p>
          <a:p>
            <a:pPr lvl="1"/>
            <a:r>
              <a:rPr lang="en-US" dirty="0"/>
              <a:t>Policy #3 by blocking outbound requests to unauthorized IP’s </a:t>
            </a:r>
            <a:r>
              <a:rPr lang="en-US" i="1" dirty="0"/>
              <a:t>or ports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692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F5AF3-2DD9-4C22-9D7C-92DDC3FE8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Layer-4 Firewall</a:t>
            </a:r>
            <a:br>
              <a:rPr lang="en-US" dirty="0"/>
            </a:br>
            <a:r>
              <a:rPr lang="en-US" dirty="0"/>
              <a:t>(Stateful)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170A4-B600-496E-9580-391BE6C28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 to examining ports, layer-4 packets also reveal </a:t>
            </a:r>
            <a:r>
              <a:rPr lang="en-US" i="1" dirty="0"/>
              <a:t>connection state</a:t>
            </a:r>
            <a:endParaRPr lang="en-US" dirty="0"/>
          </a:p>
          <a:p>
            <a:r>
              <a:rPr lang="en-US" dirty="0"/>
              <a:t>Some malicious packets violate TCP session rules, for example</a:t>
            </a:r>
          </a:p>
          <a:p>
            <a:r>
              <a:rPr lang="en-US" dirty="0"/>
              <a:t>Layer-4 firewalls could also keep track of TCP sessions</a:t>
            </a:r>
          </a:p>
          <a:p>
            <a:r>
              <a:rPr lang="en-US" dirty="0"/>
              <a:t>Better enforcement mechanism improvements:</a:t>
            </a:r>
          </a:p>
          <a:p>
            <a:pPr lvl="1"/>
            <a:r>
              <a:rPr lang="en-US" dirty="0"/>
              <a:t>Out-of-session packets almost certainly represent a violation of all three policies</a:t>
            </a:r>
          </a:p>
          <a:p>
            <a:pPr lvl="1"/>
            <a:r>
              <a:rPr lang="en-US" dirty="0"/>
              <a:t>Servers should not START an out-bound connection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861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0DA1D-252B-4904-9AA7-184B3EC3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Layer-4 Still Layer-3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07679-E4FA-4D4D-86A9-089D2484B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Important. </a:t>
            </a:r>
          </a:p>
          <a:p>
            <a:r>
              <a:rPr lang="en-US" dirty="0"/>
              <a:t>Just because a router is doing L3 routing doesn’t mean it cant look at L4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C48DD9-DF99-4B73-9DD0-F6863A4E8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92923" y="3845536"/>
            <a:ext cx="6462643" cy="218344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A05F664-3C1D-44C5-B7E7-B5F4D2798923}"/>
              </a:ext>
            </a:extLst>
          </p:cNvPr>
          <p:cNvSpPr/>
          <p:nvPr/>
        </p:nvSpPr>
        <p:spPr>
          <a:xfrm>
            <a:off x="2638839" y="4735996"/>
            <a:ext cx="1689652" cy="1414737"/>
          </a:xfrm>
          <a:prstGeom prst="ellips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D801C9-7E0D-4A30-80D3-0D9248FBAB9A}"/>
              </a:ext>
            </a:extLst>
          </p:cNvPr>
          <p:cNvSpPr txBox="1"/>
          <p:nvPr/>
        </p:nvSpPr>
        <p:spPr>
          <a:xfrm>
            <a:off x="7446077" y="4816697"/>
            <a:ext cx="3804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Router/Firewall can examine </a:t>
            </a:r>
            <a:r>
              <a:rPr lang="en-US" b="1" i="1" u="sng" dirty="0"/>
              <a:t>any</a:t>
            </a:r>
            <a:r>
              <a:rPr lang="en-US" dirty="0"/>
              <a:t> data,</a:t>
            </a:r>
          </a:p>
          <a:p>
            <a:pPr algn="ctr"/>
            <a:r>
              <a:rPr lang="en-US" dirty="0"/>
              <a:t>not just data used for routing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5E545C-E1B5-48C3-B788-D7E5575E847F}"/>
              </a:ext>
            </a:extLst>
          </p:cNvPr>
          <p:cNvCxnSpPr>
            <a:cxnSpLocks/>
            <a:stCxn id="5" idx="6"/>
            <a:endCxn id="6" idx="1"/>
          </p:cNvCxnSpPr>
          <p:nvPr/>
        </p:nvCxnSpPr>
        <p:spPr>
          <a:xfrm flipV="1">
            <a:off x="4328491" y="5139863"/>
            <a:ext cx="3117586" cy="3035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3374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D2B8A-2A1C-442C-AEB1-04CCC4EF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Also have an L2 Firewall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2486E5-5062-49F4-917B-D0D85E042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53316" y="2407654"/>
            <a:ext cx="5285367" cy="4201867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E3B3A2A-FBE3-43CF-BB1A-72983BAF1D25}"/>
              </a:ext>
            </a:extLst>
          </p:cNvPr>
          <p:cNvSpPr/>
          <p:nvPr/>
        </p:nvSpPr>
        <p:spPr>
          <a:xfrm>
            <a:off x="5173317" y="3906079"/>
            <a:ext cx="1699592" cy="1172818"/>
          </a:xfrm>
          <a:prstGeom prst="ellips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5111A2-32F9-4374-B857-FC968B01A6DD}"/>
              </a:ext>
            </a:extLst>
          </p:cNvPr>
          <p:cNvSpPr txBox="1"/>
          <p:nvPr/>
        </p:nvSpPr>
        <p:spPr>
          <a:xfrm>
            <a:off x="8965270" y="3878568"/>
            <a:ext cx="27834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Firewalls can go here too!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In this case, L2 refers to the</a:t>
            </a:r>
          </a:p>
          <a:p>
            <a:pPr algn="ctr"/>
            <a:r>
              <a:rPr lang="en-US" dirty="0"/>
              <a:t>routing, not the inspection!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E8D3A5-4E70-4FBE-A205-F16C59B1715A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 flipV="1">
            <a:off x="6872909" y="4478733"/>
            <a:ext cx="2092361" cy="137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1004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EE874-6CC1-48D0-B147-134C60F0C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2 Firewalls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D90CF-9D57-4053-B0A5-8BBC84B81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Might be better for enforcing different policies</a:t>
            </a:r>
          </a:p>
          <a:p>
            <a:pPr lvl="1"/>
            <a:r>
              <a:rPr lang="en-US" dirty="0"/>
              <a:t>Insider threat policies</a:t>
            </a:r>
          </a:p>
          <a:p>
            <a:pPr lvl="1"/>
            <a:r>
              <a:rPr lang="en-US" dirty="0"/>
              <a:t>Different types of devices on the same LAN (e.g., wireless, wired)</a:t>
            </a:r>
          </a:p>
          <a:p>
            <a:r>
              <a:rPr lang="en-US" dirty="0"/>
              <a:t>Have some neat defensive properties</a:t>
            </a:r>
          </a:p>
          <a:p>
            <a:pPr lvl="1"/>
            <a:r>
              <a:rPr lang="en-US" dirty="0"/>
              <a:t>If only a switch, </a:t>
            </a:r>
            <a:r>
              <a:rPr lang="en-US" b="1" i="1" dirty="0"/>
              <a:t>HAS NO IP ADDRESS!!! HARDER TO ATTACK!!!</a:t>
            </a:r>
            <a:endParaRPr lang="en-US" u="sng" dirty="0"/>
          </a:p>
          <a:p>
            <a:pPr lvl="1"/>
            <a:r>
              <a:rPr lang="en-US" dirty="0"/>
              <a:t>Called “bump in the wire”</a:t>
            </a:r>
          </a:p>
        </p:txBody>
      </p:sp>
    </p:spTree>
    <p:extLst>
      <p:ext uri="{BB962C8B-B14F-4D97-AF65-F5344CB8AC3E}">
        <p14:creationId xmlns:p14="http://schemas.microsoft.com/office/powerpoint/2010/main" val="1983334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08298-272C-4B36-BBF4-C982C2BC1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 Physical Spaces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C30D76-7F71-492E-9BB6-8857D8B22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60051" y="2642941"/>
            <a:ext cx="2783368" cy="20384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4EA2FC-D281-4E8E-BE0F-E8DC0091CE6A}"/>
              </a:ext>
            </a:extLst>
          </p:cNvPr>
          <p:cNvSpPr txBox="1"/>
          <p:nvPr/>
        </p:nvSpPr>
        <p:spPr>
          <a:xfrm>
            <a:off x="1414010" y="7043112"/>
            <a:ext cx="278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wired.it/attualita/politica/2018/05/15/gap-magliette-cina-sbagliata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nd/3.0/"/>
              </a:rPr>
              <a:t>CC BY-NC-ND</a:t>
            </a:r>
            <a:endParaRPr lang="en-US" sz="9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EB9908-75B6-4A11-A602-C1A7E8850E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706271" y="4559985"/>
            <a:ext cx="2674721" cy="168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1076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E1BED-77FE-4485-8867-3FFCE656B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L7 Firewalls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D0CF3-2DB5-4CEF-831E-28F2C7947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Probably to confuse you personally, L7 refers to the inspection, not the routing</a:t>
            </a:r>
          </a:p>
          <a:p>
            <a:r>
              <a:rPr lang="en-US" dirty="0"/>
              <a:t>L7 firewalls examine application data</a:t>
            </a:r>
          </a:p>
          <a:p>
            <a:r>
              <a:rPr lang="en-US" dirty="0"/>
              <a:t>Even more </a:t>
            </a:r>
            <a:r>
              <a:rPr lang="en-US"/>
              <a:t>“stateful”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3633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E5D17-6773-4A97-8E43-EB93B8D4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Motivations for L7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6CA1B-9CAF-43D2-9462-97156787F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firewalls go back to 1991!!</a:t>
            </a:r>
          </a:p>
          <a:p>
            <a:r>
              <a:rPr lang="en-US" dirty="0"/>
              <a:t>The idea was simple: Firewalls should understand application traffic.</a:t>
            </a:r>
          </a:p>
          <a:p>
            <a:r>
              <a:rPr lang="en-US" dirty="0"/>
              <a:t>Example: FTP</a:t>
            </a:r>
          </a:p>
          <a:p>
            <a:pPr lvl="1"/>
            <a:r>
              <a:rPr lang="en-US" dirty="0"/>
              <a:t>FTP has a control channel and a bulk data channel</a:t>
            </a:r>
          </a:p>
          <a:p>
            <a:pPr lvl="1"/>
            <a:r>
              <a:rPr lang="en-US" dirty="0"/>
              <a:t>To transfer a file, a new port is opened dynamically, and communicated over control</a:t>
            </a:r>
          </a:p>
          <a:p>
            <a:pPr lvl="1"/>
            <a:r>
              <a:rPr lang="en-US" dirty="0"/>
              <a:t>Even if FTP’s control channel port is open, how do you open the dynamic port?</a:t>
            </a:r>
          </a:p>
        </p:txBody>
      </p:sp>
    </p:spTree>
    <p:extLst>
      <p:ext uri="{BB962C8B-B14F-4D97-AF65-F5344CB8AC3E}">
        <p14:creationId xmlns:p14="http://schemas.microsoft.com/office/powerpoint/2010/main" val="14196221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42DE1-DE3C-416D-841E-F806EFB6D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FTP Aware Firewall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E86A7-19E6-479A-8C32-A5371BAB8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42593" y="3346385"/>
            <a:ext cx="2217311" cy="17710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118CCC-322E-4B6D-803E-442FEB5BA682}"/>
              </a:ext>
            </a:extLst>
          </p:cNvPr>
          <p:cNvSpPr txBox="1"/>
          <p:nvPr/>
        </p:nvSpPr>
        <p:spPr>
          <a:xfrm>
            <a:off x="4942593" y="5287825"/>
            <a:ext cx="221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vishal--mishra.blogspot.com/2012/12/ufw-uncomplicated-firewall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D16698-EE8C-43CF-89FB-954EB87F98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221555" y="3497090"/>
            <a:ext cx="1209156" cy="16203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380F2C-2378-4A28-B6D8-243C0DDB91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17261" y="3346385"/>
            <a:ext cx="2168180" cy="19838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48C94A-1AFF-44C0-A351-44162DA5203B}"/>
              </a:ext>
            </a:extLst>
          </p:cNvPr>
          <p:cNvSpPr txBox="1"/>
          <p:nvPr/>
        </p:nvSpPr>
        <p:spPr>
          <a:xfrm>
            <a:off x="1224571" y="5494327"/>
            <a:ext cx="14608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8" tooltip="https://lengualia.wordpress.com/tag/ortografia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9" tooltip="https://creativecommons.org/licenses/by-nc/3.0/"/>
              </a:rPr>
              <a:t>CC BY-NC</a:t>
            </a:r>
            <a:endParaRPr lang="en-US" sz="90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BCBF25C-3F55-4572-BB84-32F241D4EA41}"/>
              </a:ext>
            </a:extLst>
          </p:cNvPr>
          <p:cNvSpPr/>
          <p:nvPr/>
        </p:nvSpPr>
        <p:spPr>
          <a:xfrm>
            <a:off x="3166160" y="2727087"/>
            <a:ext cx="655387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 to FTP Server on port 21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BABF107-71AC-4404-B809-14D653C8E688}"/>
              </a:ext>
            </a:extLst>
          </p:cNvPr>
          <p:cNvSpPr/>
          <p:nvPr/>
        </p:nvSpPr>
        <p:spPr>
          <a:xfrm>
            <a:off x="3176562" y="3382144"/>
            <a:ext cx="655387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Announce FTP client is listening on port 9210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022C637C-3663-4F2D-B62C-3BF2782262B3}"/>
              </a:ext>
            </a:extLst>
          </p:cNvPr>
          <p:cNvSpPr/>
          <p:nvPr/>
        </p:nvSpPr>
        <p:spPr>
          <a:xfrm>
            <a:off x="7209228" y="4064929"/>
            <a:ext cx="2521206" cy="48463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 to 9210</a:t>
            </a:r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20EEBBB8-35E5-4412-9CCF-01823966EAFB}"/>
              </a:ext>
            </a:extLst>
          </p:cNvPr>
          <p:cNvSpPr/>
          <p:nvPr/>
        </p:nvSpPr>
        <p:spPr>
          <a:xfrm>
            <a:off x="6443096" y="3844877"/>
            <a:ext cx="914400" cy="91440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101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1E86A7-19E6-479A-8C32-A5371BAB8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42593" y="3346385"/>
            <a:ext cx="2217311" cy="1771015"/>
          </a:xfrm>
          <a:prstGeom prst="rect">
            <a:avLst/>
          </a:prstGeom>
        </p:spPr>
      </p:pic>
      <p:sp>
        <p:nvSpPr>
          <p:cNvPr id="9" name="Flowchart: Sequential Access Storage 8">
            <a:extLst>
              <a:ext uri="{FF2B5EF4-FFF2-40B4-BE49-F238E27FC236}">
                <a16:creationId xmlns:a16="http://schemas.microsoft.com/office/drawing/2014/main" id="{D5CFD16C-364C-44D3-8FC4-2BAECD54A31D}"/>
              </a:ext>
            </a:extLst>
          </p:cNvPr>
          <p:cNvSpPr/>
          <p:nvPr/>
        </p:nvSpPr>
        <p:spPr>
          <a:xfrm flipH="1">
            <a:off x="6884546" y="3949461"/>
            <a:ext cx="2134580" cy="612648"/>
          </a:xfrm>
          <a:prstGeom prst="flowChartMagneticTap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642DE1-DE3C-416D-841E-F806EFB6D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FTP Aware Firewall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118CCC-322E-4B6D-803E-442FEB5BA682}"/>
              </a:ext>
            </a:extLst>
          </p:cNvPr>
          <p:cNvSpPr txBox="1"/>
          <p:nvPr/>
        </p:nvSpPr>
        <p:spPr>
          <a:xfrm>
            <a:off x="4942593" y="5287825"/>
            <a:ext cx="221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vishal--mishra.blogspot.com/2012/12/ufw-uncomplicated-firewall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D16698-EE8C-43CF-89FB-954EB87F98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221555" y="3497090"/>
            <a:ext cx="1209156" cy="16203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380F2C-2378-4A28-B6D8-243C0DDB91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17261" y="3346385"/>
            <a:ext cx="2168180" cy="19838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48C94A-1AFF-44C0-A351-44162DA5203B}"/>
              </a:ext>
            </a:extLst>
          </p:cNvPr>
          <p:cNvSpPr txBox="1"/>
          <p:nvPr/>
        </p:nvSpPr>
        <p:spPr>
          <a:xfrm>
            <a:off x="1224571" y="5494327"/>
            <a:ext cx="14608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8" tooltip="https://lengualia.wordpress.com/tag/ortografia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9" tooltip="https://creativecommons.org/licenses/by-nc/3.0/"/>
              </a:rPr>
              <a:t>CC BY-NC</a:t>
            </a:r>
            <a:endParaRPr lang="en-US" sz="90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BCBF25C-3F55-4572-BB84-32F241D4EA41}"/>
              </a:ext>
            </a:extLst>
          </p:cNvPr>
          <p:cNvSpPr/>
          <p:nvPr/>
        </p:nvSpPr>
        <p:spPr>
          <a:xfrm>
            <a:off x="3166160" y="2727087"/>
            <a:ext cx="655387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 to FTP Server on port 21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BABF107-71AC-4404-B809-14D653C8E688}"/>
              </a:ext>
            </a:extLst>
          </p:cNvPr>
          <p:cNvSpPr/>
          <p:nvPr/>
        </p:nvSpPr>
        <p:spPr>
          <a:xfrm>
            <a:off x="3176562" y="3382144"/>
            <a:ext cx="655387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Announce FTP client is listening on port 9210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022C637C-3663-4F2D-B62C-3BF2782262B3}"/>
              </a:ext>
            </a:extLst>
          </p:cNvPr>
          <p:cNvSpPr/>
          <p:nvPr/>
        </p:nvSpPr>
        <p:spPr>
          <a:xfrm>
            <a:off x="3222555" y="4875084"/>
            <a:ext cx="6507879" cy="48463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 to 9210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E86CBF-9C67-4D9E-974A-5C325CA27DC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7697018" y="2969403"/>
            <a:ext cx="1656828" cy="22152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0D9B4B-45F7-49A6-A5A3-26456D5C9730}"/>
              </a:ext>
            </a:extLst>
          </p:cNvPr>
          <p:cNvSpPr txBox="1"/>
          <p:nvPr/>
        </p:nvSpPr>
        <p:spPr>
          <a:xfrm>
            <a:off x="7077537" y="4071119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OPEN 9210!</a:t>
            </a:r>
          </a:p>
        </p:txBody>
      </p:sp>
    </p:spTree>
    <p:extLst>
      <p:ext uri="{BB962C8B-B14F-4D97-AF65-F5344CB8AC3E}">
        <p14:creationId xmlns:p14="http://schemas.microsoft.com/office/powerpoint/2010/main" val="30499740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45655-1F9C-4F5E-B97D-043BB4E10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507B-A784-43F3-BA3B-F6D97358E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the early 90’s, many firewalls also supported their own services</a:t>
            </a:r>
          </a:p>
          <a:p>
            <a:r>
              <a:rPr lang="en-US" dirty="0"/>
              <a:t>Users could connect to the firewall </a:t>
            </a:r>
            <a:r>
              <a:rPr lang="en-US" i="1" dirty="0"/>
              <a:t>as a server</a:t>
            </a:r>
            <a:r>
              <a:rPr lang="en-US" dirty="0"/>
              <a:t> and, for example, log-in</a:t>
            </a:r>
          </a:p>
          <a:p>
            <a:r>
              <a:rPr lang="en-US" dirty="0"/>
              <a:t>The logging-in process could map a </a:t>
            </a:r>
          </a:p>
          <a:p>
            <a:pPr lvl="1"/>
            <a:r>
              <a:rPr lang="en-US" dirty="0"/>
              <a:t>user-name to an IP address</a:t>
            </a:r>
          </a:p>
          <a:p>
            <a:pPr lvl="1"/>
            <a:r>
              <a:rPr lang="en-US" dirty="0"/>
              <a:t>Or even a point-to-point protocol with encryption (or VPN)</a:t>
            </a:r>
          </a:p>
          <a:p>
            <a:r>
              <a:rPr lang="en-US" dirty="0"/>
              <a:t>Combined with application scanning, far more granular policies enforced</a:t>
            </a:r>
          </a:p>
        </p:txBody>
      </p:sp>
    </p:spTree>
    <p:extLst>
      <p:ext uri="{BB962C8B-B14F-4D97-AF65-F5344CB8AC3E}">
        <p14:creationId xmlns:p14="http://schemas.microsoft.com/office/powerpoint/2010/main" val="24229210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1B6A-31A6-4046-AE68-29458514B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L7+User Policy Enforcement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AEA76-1C5E-4C79-8418-F7D7ADF6F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Policy #2: Only authorized users from outside the LAN can access LAN resources</a:t>
            </a:r>
          </a:p>
          <a:p>
            <a:r>
              <a:rPr lang="en-US" dirty="0"/>
              <a:t>Policy #3: Only authorized users on the LAN can access authorized services outside the LAN</a:t>
            </a:r>
          </a:p>
          <a:p>
            <a:endParaRPr lang="en-US" dirty="0"/>
          </a:p>
          <a:p>
            <a:r>
              <a:rPr lang="en-US" dirty="0"/>
              <a:t>LAN resources can now be </a:t>
            </a:r>
            <a:r>
              <a:rPr lang="en-US" i="1" dirty="0"/>
              <a:t>application specific!</a:t>
            </a:r>
            <a:endParaRPr lang="en-US" dirty="0"/>
          </a:p>
          <a:p>
            <a:pPr lvl="1"/>
            <a:r>
              <a:rPr lang="en-US" dirty="0"/>
              <a:t>User X can only download on FTP</a:t>
            </a:r>
          </a:p>
          <a:p>
            <a:pPr lvl="1"/>
            <a:r>
              <a:rPr lang="en-US" dirty="0"/>
              <a:t>User Y can upload or download on FTP</a:t>
            </a:r>
          </a:p>
        </p:txBody>
      </p:sp>
    </p:spTree>
    <p:extLst>
      <p:ext uri="{BB962C8B-B14F-4D97-AF65-F5344CB8AC3E}">
        <p14:creationId xmlns:p14="http://schemas.microsoft.com/office/powerpoint/2010/main" val="2029599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175E8-3E53-4E88-8F10-CAF7B5494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Motivation for L7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BAA00-E4AB-4F87-827D-56004E5AB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past decade, need for L7 scanning has increased</a:t>
            </a:r>
          </a:p>
          <a:p>
            <a:r>
              <a:rPr lang="en-US" dirty="0"/>
              <a:t>Consider policy #1 – controlling which services are available</a:t>
            </a:r>
          </a:p>
          <a:p>
            <a:r>
              <a:rPr lang="en-US" dirty="0"/>
              <a:t>Without L7, this can only be enforced by monitoring ports.</a:t>
            </a:r>
          </a:p>
          <a:p>
            <a:r>
              <a:rPr lang="en-US" dirty="0"/>
              <a:t>What stops a bad person from using an unconventional port number?</a:t>
            </a:r>
          </a:p>
          <a:p>
            <a:r>
              <a:rPr lang="en-US" dirty="0"/>
              <a:t>With L7 scanning, can verify the type of traffic</a:t>
            </a:r>
          </a:p>
        </p:txBody>
      </p:sp>
    </p:spTree>
    <p:extLst>
      <p:ext uri="{BB962C8B-B14F-4D97-AF65-F5344CB8AC3E}">
        <p14:creationId xmlns:p14="http://schemas.microsoft.com/office/powerpoint/2010/main" val="33160195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75B86-A3FD-4292-9B5D-D75B0D6F2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70359-41A4-47C0-A1EE-F35121838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arms race, bad actors wrap one kind of traffic in another</a:t>
            </a:r>
          </a:p>
          <a:p>
            <a:r>
              <a:rPr lang="en-US" dirty="0"/>
              <a:t>Unsurprisingly, HTTP is popular</a:t>
            </a:r>
          </a:p>
          <a:p>
            <a:r>
              <a:rPr lang="en-US" dirty="0"/>
              <a:t>Modern firewalls can unpack the tunnel to see what’s inside.</a:t>
            </a:r>
          </a:p>
          <a:p>
            <a:r>
              <a:rPr lang="en-US" dirty="0"/>
              <a:t>One exception: encrypted tunnels (TLS/SSH)</a:t>
            </a:r>
          </a:p>
          <a:p>
            <a:r>
              <a:rPr lang="en-US" dirty="0"/>
              <a:t>Can’t see inside without “visibility” (we’ll discuss later)</a:t>
            </a:r>
          </a:p>
        </p:txBody>
      </p:sp>
    </p:spTree>
    <p:extLst>
      <p:ext uri="{BB962C8B-B14F-4D97-AF65-F5344CB8AC3E}">
        <p14:creationId xmlns:p14="http://schemas.microsoft.com/office/powerpoint/2010/main" val="22647315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IDS: Mitigation and Future </a:t>
            </a:r>
            <a:r>
              <a:rPr lang="en-US" dirty="0" err="1"/>
              <a:t>PRevention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IDS stands for Intrusion Detection System</a:t>
            </a:r>
          </a:p>
          <a:p>
            <a:r>
              <a:rPr lang="en-US" dirty="0"/>
              <a:t>IPS is Intrusion Prevention System</a:t>
            </a:r>
          </a:p>
          <a:p>
            <a:r>
              <a:rPr lang="en-US" dirty="0"/>
              <a:t>IDS is far more common because IPS is just too hard (false positive and false negatives)</a:t>
            </a:r>
          </a:p>
          <a:p>
            <a:r>
              <a:rPr lang="en-US" dirty="0"/>
              <a:t>IDS assumes the attacker has already won</a:t>
            </a:r>
          </a:p>
          <a:p>
            <a:pPr lvl="1"/>
            <a:r>
              <a:rPr lang="en-US" dirty="0"/>
              <a:t>The attacker has already succeeded in his objective and left (forensics)</a:t>
            </a:r>
          </a:p>
          <a:p>
            <a:pPr lvl="1"/>
            <a:r>
              <a:rPr lang="en-US" dirty="0"/>
              <a:t>The attacker is in the system, but still moving toward a higher target (mitigation)</a:t>
            </a:r>
          </a:p>
        </p:txBody>
      </p:sp>
    </p:spTree>
    <p:extLst>
      <p:ext uri="{BB962C8B-B14F-4D97-AF65-F5344CB8AC3E}">
        <p14:creationId xmlns:p14="http://schemas.microsoft.com/office/powerpoint/2010/main" val="11127259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Signs of Bad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Anomalies: unusual network traffic</a:t>
            </a:r>
          </a:p>
          <a:p>
            <a:pPr lvl="1"/>
            <a:r>
              <a:rPr lang="en-US" dirty="0"/>
              <a:t>Port scanning (recon)</a:t>
            </a:r>
          </a:p>
          <a:p>
            <a:pPr lvl="1"/>
            <a:r>
              <a:rPr lang="en-US" dirty="0"/>
              <a:t>Unusually large data transmissions (buffer overflow,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Unexpected traffic between machines</a:t>
            </a:r>
          </a:p>
          <a:p>
            <a:r>
              <a:rPr lang="en-US" dirty="0"/>
              <a:t>Surprisingly, this is still very much signature based</a:t>
            </a:r>
          </a:p>
          <a:p>
            <a:r>
              <a:rPr lang="en-US" dirty="0"/>
              <a:t>Various products have attempted to do statistics modeling but usually too noisy</a:t>
            </a:r>
          </a:p>
        </p:txBody>
      </p:sp>
    </p:spTree>
    <p:extLst>
      <p:ext uri="{BB962C8B-B14F-4D97-AF65-F5344CB8AC3E}">
        <p14:creationId xmlns:p14="http://schemas.microsoft.com/office/powerpoint/2010/main" val="4284018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952AB-2207-4600-844F-05E7D283E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 Physical Spaces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1215A81-3C50-41D9-BFAF-7B34F2A436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696203" y="2350541"/>
            <a:ext cx="2799593" cy="4199391"/>
          </a:xfrm>
        </p:spPr>
      </p:pic>
    </p:spTree>
    <p:extLst>
      <p:ext uri="{BB962C8B-B14F-4D97-AF65-F5344CB8AC3E}">
        <p14:creationId xmlns:p14="http://schemas.microsoft.com/office/powerpoint/2010/main" val="41934512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IDS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Network Based IDS (NIDS)</a:t>
            </a:r>
          </a:p>
          <a:p>
            <a:pPr lvl="1"/>
            <a:r>
              <a:rPr lang="en-US" dirty="0"/>
              <a:t>Monitor traffic on the network (often using the gateways/routers)</a:t>
            </a:r>
          </a:p>
          <a:p>
            <a:r>
              <a:rPr lang="en-US" dirty="0"/>
              <a:t>Host Based IDS (HIDS)</a:t>
            </a:r>
          </a:p>
          <a:p>
            <a:pPr lvl="1"/>
            <a:r>
              <a:rPr lang="en-US" dirty="0"/>
              <a:t>Monitor traffic received at a host, and the effect thereof</a:t>
            </a:r>
          </a:p>
          <a:p>
            <a:pPr lvl="1"/>
            <a:r>
              <a:rPr lang="en-US" dirty="0"/>
              <a:t>Sometimes helpful in simply monitoring the encrypted traffic</a:t>
            </a:r>
          </a:p>
          <a:p>
            <a:r>
              <a:rPr lang="en-US" dirty="0"/>
              <a:t>Hybrid systems</a:t>
            </a:r>
          </a:p>
          <a:p>
            <a:pPr lvl="1"/>
            <a:r>
              <a:rPr lang="en-US" dirty="0"/>
              <a:t>Deploy host components and network </a:t>
            </a:r>
            <a:r>
              <a:rPr lang="en-US" dirty="0" err="1"/>
              <a:t>componets</a:t>
            </a:r>
            <a:endParaRPr lang="en-US" dirty="0"/>
          </a:p>
          <a:p>
            <a:pPr lvl="1"/>
            <a:r>
              <a:rPr lang="en-US" dirty="0"/>
              <a:t>Report all data back to a central server/dashboard</a:t>
            </a:r>
          </a:p>
        </p:txBody>
      </p:sp>
    </p:spTree>
    <p:extLst>
      <p:ext uri="{BB962C8B-B14F-4D97-AF65-F5344CB8AC3E}">
        <p14:creationId xmlns:p14="http://schemas.microsoft.com/office/powerpoint/2010/main" val="41016484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Honeypots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An interesting IDS component</a:t>
            </a:r>
          </a:p>
          <a:p>
            <a:r>
              <a:rPr lang="en-US" dirty="0"/>
              <a:t>Create a fake system to draw attacker attention</a:t>
            </a:r>
          </a:p>
          <a:p>
            <a:r>
              <a:rPr lang="en-US" dirty="0"/>
              <a:t>Introduces components whose entire operation is an anomaly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8937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Honeypots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Low Interaction – port only, record traffic</a:t>
            </a:r>
          </a:p>
          <a:p>
            <a:pPr lvl="1"/>
            <a:r>
              <a:rPr lang="en-US" dirty="0"/>
              <a:t>Purpose: logging</a:t>
            </a:r>
          </a:p>
          <a:p>
            <a:r>
              <a:rPr lang="en-US" dirty="0"/>
              <a:t>Medium Interaction – simulated/emulated service</a:t>
            </a:r>
          </a:p>
          <a:p>
            <a:pPr lvl="1"/>
            <a:r>
              <a:rPr lang="en-US" dirty="0"/>
              <a:t>Purpose: delay/confuse</a:t>
            </a:r>
          </a:p>
          <a:p>
            <a:r>
              <a:rPr lang="en-US" dirty="0"/>
              <a:t>High Interaction – real services on real computers with real operating systems</a:t>
            </a:r>
          </a:p>
          <a:p>
            <a:pPr lvl="1"/>
            <a:r>
              <a:rPr lang="en-US" dirty="0"/>
              <a:t>Purpose: maximum analysis of attacker behavior</a:t>
            </a:r>
          </a:p>
          <a:p>
            <a:r>
              <a:rPr lang="en-US" dirty="0"/>
              <a:t>Honeynet – multiple honeypots working together</a:t>
            </a:r>
          </a:p>
          <a:p>
            <a:r>
              <a:rPr lang="en-US" dirty="0"/>
              <a:t>Specialized variants:</a:t>
            </a:r>
          </a:p>
          <a:p>
            <a:pPr lvl="1"/>
            <a:r>
              <a:rPr lang="en-US" dirty="0"/>
              <a:t>Malware Honeypots</a:t>
            </a:r>
          </a:p>
          <a:p>
            <a:pPr lvl="1"/>
            <a:r>
              <a:rPr lang="en-US" dirty="0"/>
              <a:t>Spam Honeypots</a:t>
            </a:r>
          </a:p>
        </p:txBody>
      </p:sp>
    </p:spTree>
    <p:extLst>
      <p:ext uri="{BB962C8B-B14F-4D97-AF65-F5344CB8AC3E}">
        <p14:creationId xmlns:p14="http://schemas.microsoft.com/office/powerpoint/2010/main" val="22057961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Honeypots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Now part of larger “Enterprise Deception Operations” initiatives</a:t>
            </a:r>
          </a:p>
          <a:p>
            <a:r>
              <a:rPr lang="en-US" dirty="0"/>
              <a:t>Which type of honeypot makes the most sense?</a:t>
            </a:r>
          </a:p>
          <a:p>
            <a:pPr lvl="1"/>
            <a:r>
              <a:rPr lang="en-US" dirty="0"/>
              <a:t>Perhaps counter-intuitively, “low interaction” for corporate</a:t>
            </a:r>
          </a:p>
          <a:p>
            <a:pPr lvl="1"/>
            <a:r>
              <a:rPr lang="en-US" dirty="0"/>
              <a:t>“high interaction” for research</a:t>
            </a:r>
          </a:p>
          <a:p>
            <a:pPr lvl="1"/>
            <a:r>
              <a:rPr lang="en-US" dirty="0"/>
              <a:t>In the corporate world, may be related to SLA (reaction time, not detail matters)</a:t>
            </a:r>
          </a:p>
          <a:p>
            <a:r>
              <a:rPr lang="en-US" dirty="0"/>
              <a:t>But all of this should come back to the security policy, should it not?</a:t>
            </a:r>
          </a:p>
        </p:txBody>
      </p:sp>
    </p:spTree>
    <p:extLst>
      <p:ext uri="{BB962C8B-B14F-4D97-AF65-F5344CB8AC3E}">
        <p14:creationId xmlns:p14="http://schemas.microsoft.com/office/powerpoint/2010/main" val="28163357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IDS and Security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What policy does IDS (including honeypot) enforce?</a:t>
            </a:r>
          </a:p>
          <a:p>
            <a:r>
              <a:rPr lang="en-US" dirty="0"/>
              <a:t>For many (all?) ideal policies, none. The attacker has already violated a policy.</a:t>
            </a:r>
          </a:p>
          <a:p>
            <a:r>
              <a:rPr lang="en-US" dirty="0"/>
              <a:t>Perhaps you could think of it as a meta-level policy (policies about policies)</a:t>
            </a:r>
          </a:p>
          <a:p>
            <a:r>
              <a:rPr lang="en-US" dirty="0"/>
              <a:t>Or, you could think about it as “enforcement-after-the-fact”</a:t>
            </a:r>
          </a:p>
          <a:p>
            <a:pPr lvl="1"/>
            <a:r>
              <a:rPr lang="en-US" dirty="0"/>
              <a:t>That is, how quickly can we get back to compliance?</a:t>
            </a:r>
          </a:p>
        </p:txBody>
      </p:sp>
    </p:spTree>
    <p:extLst>
      <p:ext uri="{BB962C8B-B14F-4D97-AF65-F5344CB8AC3E}">
        <p14:creationId xmlns:p14="http://schemas.microsoft.com/office/powerpoint/2010/main" val="1292016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D1151-954A-44E2-8991-10D98D712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Architecture: DMZ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DAAA6F-1281-4FC0-976E-BF9A69999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12800" y="2701524"/>
            <a:ext cx="6087479" cy="24245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D0075B-05BE-43E0-83CC-2D610C882DC4}"/>
              </a:ext>
            </a:extLst>
          </p:cNvPr>
          <p:cNvSpPr txBox="1"/>
          <p:nvPr/>
        </p:nvSpPr>
        <p:spPr>
          <a:xfrm>
            <a:off x="812800" y="5257629"/>
            <a:ext cx="60874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serverfault.com/questions/489149/should-i-dual-home-our-webservers-dmz-internal-network-or-just-do-1-to-1-nat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E2F596-C021-4A14-B1F3-F9AC520A5B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302481" y="2701524"/>
            <a:ext cx="4203194" cy="26010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92CDC7-F51E-4514-8B12-8B1958FF11B6}"/>
              </a:ext>
            </a:extLst>
          </p:cNvPr>
          <p:cNvSpPr txBox="1"/>
          <p:nvPr/>
        </p:nvSpPr>
        <p:spPr>
          <a:xfrm>
            <a:off x="7411877" y="5381176"/>
            <a:ext cx="40937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6" tooltip="https://commons.wikimedia.org/wiki/File:DMZ_network_diagram_2.pn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E914B-0684-4C04-9C81-79C211BE07D7}"/>
              </a:ext>
            </a:extLst>
          </p:cNvPr>
          <p:cNvSpPr txBox="1"/>
          <p:nvPr/>
        </p:nvSpPr>
        <p:spPr>
          <a:xfrm>
            <a:off x="4946621" y="6040625"/>
            <a:ext cx="303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POLICY ENFORCEMENT</a:t>
            </a: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D0EF8EBF-27AD-40E9-B918-AAF9C4BFC12E}"/>
              </a:ext>
            </a:extLst>
          </p:cNvPr>
          <p:cNvSpPr/>
          <p:nvPr/>
        </p:nvSpPr>
        <p:spPr>
          <a:xfrm rot="18691555">
            <a:off x="3639336" y="3419544"/>
            <a:ext cx="484632" cy="306031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6D5FB472-2A73-4C93-A4F8-ECD5E5FA3B54}"/>
              </a:ext>
            </a:extLst>
          </p:cNvPr>
          <p:cNvSpPr/>
          <p:nvPr/>
        </p:nvSpPr>
        <p:spPr>
          <a:xfrm rot="20953221">
            <a:off x="5164135" y="3601988"/>
            <a:ext cx="484632" cy="237167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2AC45D63-AF19-419B-B243-2CE803DDBD03}"/>
              </a:ext>
            </a:extLst>
          </p:cNvPr>
          <p:cNvSpPr/>
          <p:nvPr/>
        </p:nvSpPr>
        <p:spPr>
          <a:xfrm rot="4039760">
            <a:off x="7575148" y="3722530"/>
            <a:ext cx="484632" cy="323649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627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044C5-9921-4E83-A008-2535BC581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D67AF-FF6A-4BC7-8347-8B819F77929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Later, we’ll talk about </a:t>
            </a:r>
            <a:r>
              <a:rPr lang="en-US" b="1" i="1" dirty="0"/>
              <a:t>ZERO TRUST NETWORKS</a:t>
            </a:r>
            <a:endParaRPr lang="en-US" dirty="0"/>
          </a:p>
          <a:p>
            <a:r>
              <a:rPr lang="en-US" dirty="0"/>
              <a:t>Many believe that the “Firewall is Dead”, “DMZ’s are Dead”,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I doubt that they die, but we’ll talk later about how they’re no </a:t>
            </a:r>
            <a:r>
              <a:rPr lang="en-US"/>
              <a:t>longer enough</a:t>
            </a:r>
          </a:p>
        </p:txBody>
      </p:sp>
    </p:spTree>
    <p:extLst>
      <p:ext uri="{BB962C8B-B14F-4D97-AF65-F5344CB8AC3E}">
        <p14:creationId xmlns:p14="http://schemas.microsoft.com/office/powerpoint/2010/main" val="3830593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25D7-F08D-456D-93C8-A50BA31BB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Separate Physical Things?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F01EB-0C07-4C9B-BA58-9E0ADD04E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u="sng" dirty="0"/>
              <a:t>CONTEXT</a:t>
            </a:r>
            <a:endParaRPr lang="en-US" dirty="0"/>
          </a:p>
          <a:p>
            <a:r>
              <a:rPr lang="en-US" dirty="0"/>
              <a:t>Countries have different</a:t>
            </a:r>
          </a:p>
          <a:p>
            <a:pPr lvl="1"/>
            <a:r>
              <a:rPr lang="en-US" dirty="0"/>
              <a:t>Social Models</a:t>
            </a:r>
          </a:p>
          <a:p>
            <a:pPr lvl="1"/>
            <a:r>
              <a:rPr lang="en-US" dirty="0"/>
              <a:t>Legal Frameworks</a:t>
            </a:r>
          </a:p>
          <a:p>
            <a:pPr lvl="1"/>
            <a:r>
              <a:rPr lang="en-US" dirty="0"/>
              <a:t>Rights and Responsibilities</a:t>
            </a:r>
          </a:p>
          <a:p>
            <a:r>
              <a:rPr lang="en-US" dirty="0"/>
              <a:t>Binders, bins, and office “spaces”</a:t>
            </a:r>
          </a:p>
          <a:p>
            <a:pPr lvl="1"/>
            <a:r>
              <a:rPr lang="en-US" dirty="0"/>
              <a:t>Importance</a:t>
            </a:r>
          </a:p>
          <a:p>
            <a:pPr lvl="1"/>
            <a:r>
              <a:rPr lang="en-US" dirty="0"/>
              <a:t>Meaning</a:t>
            </a:r>
          </a:p>
        </p:txBody>
      </p:sp>
    </p:spTree>
    <p:extLst>
      <p:ext uri="{BB962C8B-B14F-4D97-AF65-F5344CB8AC3E}">
        <p14:creationId xmlns:p14="http://schemas.microsoft.com/office/powerpoint/2010/main" val="3253742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E37DA-9895-46D5-B5F6-67E658AD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A2B09A-1992-4396-8ED7-2F4AB1237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22490" y="2771432"/>
            <a:ext cx="2783368" cy="20384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AF1AD2-0D4D-47D6-9349-397C8EE27D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286143" y="3214158"/>
            <a:ext cx="2674721" cy="16800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814323-C2EC-4D05-8FEA-4EDD0B8038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060250" y="3193304"/>
            <a:ext cx="2071499" cy="12946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86EEF2-8923-418C-9799-2EB8EBFF90DB}"/>
              </a:ext>
            </a:extLst>
          </p:cNvPr>
          <p:cNvSpPr txBox="1"/>
          <p:nvPr/>
        </p:nvSpPr>
        <p:spPr>
          <a:xfrm>
            <a:off x="4048335" y="5430005"/>
            <a:ext cx="4285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Most physical spaces try to control the flow</a:t>
            </a:r>
          </a:p>
          <a:p>
            <a:pPr algn="ctr"/>
            <a:r>
              <a:rPr lang="en-US" dirty="0"/>
              <a:t>from one space to another</a:t>
            </a:r>
          </a:p>
        </p:txBody>
      </p:sp>
    </p:spTree>
    <p:extLst>
      <p:ext uri="{BB962C8B-B14F-4D97-AF65-F5344CB8AC3E}">
        <p14:creationId xmlns:p14="http://schemas.microsoft.com/office/powerpoint/2010/main" val="1539762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9DC6B-0FBE-421B-8563-D679C4842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Cyber 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6F001-2513-48B5-88D8-EB8EDB96C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tied to a physical space and/or organization</a:t>
            </a:r>
          </a:p>
          <a:p>
            <a:pPr lvl="1"/>
            <a:r>
              <a:rPr lang="en-US" dirty="0"/>
              <a:t>All the people, equipment, data, etc. belonging to an entity</a:t>
            </a:r>
          </a:p>
          <a:p>
            <a:pPr lvl="1"/>
            <a:r>
              <a:rPr lang="en-US" dirty="0"/>
              <a:t>For example, a corporate network</a:t>
            </a:r>
          </a:p>
          <a:p>
            <a:r>
              <a:rPr lang="en-US" dirty="0"/>
              <a:t>But there are far more conceptual spaces</a:t>
            </a:r>
          </a:p>
          <a:p>
            <a:pPr lvl="1"/>
            <a:r>
              <a:rPr lang="en-US" dirty="0"/>
              <a:t>Media piracy</a:t>
            </a:r>
          </a:p>
          <a:p>
            <a:pPr lvl="1"/>
            <a:r>
              <a:rPr lang="en-US" dirty="0"/>
              <a:t>Hacking communities</a:t>
            </a:r>
          </a:p>
          <a:p>
            <a:r>
              <a:rPr lang="en-US" dirty="0"/>
              <a:t>Everything </a:t>
            </a:r>
            <a:r>
              <a:rPr lang="en-US" dirty="0" err="1"/>
              <a:t>inbetween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3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811FE-162E-4F09-86DD-DEC45F77D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LAN’s as Natural 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60FCC-580D-4367-AB08-933896DA0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LAN’s have </a:t>
            </a:r>
            <a:r>
              <a:rPr lang="en-US" i="1" dirty="0"/>
              <a:t>historically</a:t>
            </a:r>
            <a:r>
              <a:rPr lang="en-US" dirty="0"/>
              <a:t> creates cyber spaces very naturally</a:t>
            </a:r>
          </a:p>
          <a:p>
            <a:r>
              <a:rPr lang="en-US" dirty="0"/>
              <a:t>Typically tied to an entity, the LAN is </a:t>
            </a:r>
          </a:p>
          <a:p>
            <a:pPr lvl="1"/>
            <a:r>
              <a:rPr lang="en-US" dirty="0"/>
              <a:t>Hosted by the entity in physical space</a:t>
            </a:r>
          </a:p>
          <a:p>
            <a:pPr lvl="1"/>
            <a:r>
              <a:rPr lang="en-US" dirty="0"/>
              <a:t>Provides resources on behalf of the entity in cyber space</a:t>
            </a:r>
          </a:p>
          <a:p>
            <a:r>
              <a:rPr lang="en-US" dirty="0"/>
              <a:t>Access is typically limited to individuals with physical relationships to the entity</a:t>
            </a:r>
          </a:p>
          <a:p>
            <a:pPr lvl="1"/>
            <a:r>
              <a:rPr lang="en-US" dirty="0"/>
              <a:t>Insiders typically have increased access to resources across the LAN</a:t>
            </a:r>
          </a:p>
          <a:p>
            <a:pPr lvl="1"/>
            <a:r>
              <a:rPr lang="en-US" dirty="0"/>
              <a:t>Outsiders typically have limited access to published resources on specific servers</a:t>
            </a:r>
          </a:p>
        </p:txBody>
      </p:sp>
    </p:spTree>
    <p:extLst>
      <p:ext uri="{BB962C8B-B14F-4D97-AF65-F5344CB8AC3E}">
        <p14:creationId xmlns:p14="http://schemas.microsoft.com/office/powerpoint/2010/main" val="2818420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38632-898B-44E9-9E8E-DACA8CC4F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LAN’s create “Borders” on the Internet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CCB8A1-D06A-4737-A0E0-6D73AEE95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99818" y="2560994"/>
            <a:ext cx="9358730" cy="31619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74D106-23E8-4FC3-9B9A-DE63CB1F08D9}"/>
              </a:ext>
            </a:extLst>
          </p:cNvPr>
          <p:cNvSpPr txBox="1"/>
          <p:nvPr/>
        </p:nvSpPr>
        <p:spPr>
          <a:xfrm>
            <a:off x="1533452" y="5662476"/>
            <a:ext cx="9358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en.wikiversity.org/wiki/User:Arefin/Internet_Vs_World_wide_web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B2695A-34D1-4C64-B7A1-B5179DB638AA}"/>
              </a:ext>
            </a:extLst>
          </p:cNvPr>
          <p:cNvCxnSpPr>
            <a:cxnSpLocks/>
          </p:cNvCxnSpPr>
          <p:nvPr/>
        </p:nvCxnSpPr>
        <p:spPr>
          <a:xfrm flipV="1">
            <a:off x="5213826" y="2153412"/>
            <a:ext cx="0" cy="44447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FA6DD91-03FF-4D25-AE70-BBECA575D05C}"/>
              </a:ext>
            </a:extLst>
          </p:cNvPr>
          <p:cNvSpPr txBox="1"/>
          <p:nvPr/>
        </p:nvSpPr>
        <p:spPr>
          <a:xfrm>
            <a:off x="2702918" y="6171193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LAN #1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3D691B-5B65-48A0-95A6-9CA523CA1824}"/>
              </a:ext>
            </a:extLst>
          </p:cNvPr>
          <p:cNvSpPr txBox="1"/>
          <p:nvPr/>
        </p:nvSpPr>
        <p:spPr>
          <a:xfrm>
            <a:off x="8329633" y="6171193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LAN #2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D2EA183-F3D8-481C-9BC8-9F8445094B8F}"/>
              </a:ext>
            </a:extLst>
          </p:cNvPr>
          <p:cNvCxnSpPr>
            <a:cxnSpLocks/>
          </p:cNvCxnSpPr>
          <p:nvPr/>
        </p:nvCxnSpPr>
        <p:spPr>
          <a:xfrm flipV="1">
            <a:off x="6933193" y="2153412"/>
            <a:ext cx="0" cy="44447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328B7-A144-4CA5-A96C-1C4C5A3C4DDE}"/>
              </a:ext>
            </a:extLst>
          </p:cNvPr>
          <p:cNvSpPr txBox="1"/>
          <p:nvPr/>
        </p:nvSpPr>
        <p:spPr>
          <a:xfrm>
            <a:off x="4536337" y="5807315"/>
            <a:ext cx="1295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ROUTER</a:t>
            </a:r>
          </a:p>
          <a:p>
            <a:r>
              <a:rPr lang="en-US" b="1" dirty="0"/>
              <a:t>(Gateway)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544976-49B3-45BB-8741-4B29713DE3F5}"/>
              </a:ext>
            </a:extLst>
          </p:cNvPr>
          <p:cNvSpPr txBox="1"/>
          <p:nvPr/>
        </p:nvSpPr>
        <p:spPr>
          <a:xfrm>
            <a:off x="6285355" y="5807224"/>
            <a:ext cx="1295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ROUTER</a:t>
            </a:r>
          </a:p>
          <a:p>
            <a:r>
              <a:rPr lang="en-US" b="1" dirty="0"/>
              <a:t>(Gateway)</a:t>
            </a:r>
          </a:p>
        </p:txBody>
      </p:sp>
    </p:spTree>
    <p:extLst>
      <p:ext uri="{BB962C8B-B14F-4D97-AF65-F5344CB8AC3E}">
        <p14:creationId xmlns:p14="http://schemas.microsoft.com/office/powerpoint/2010/main" val="25209552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3248</TotalTime>
  <Words>2055</Words>
  <Application>Microsoft Office PowerPoint</Application>
  <PresentationFormat>Widescreen</PresentationFormat>
  <Paragraphs>280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Gill Sans MT</vt:lpstr>
      <vt:lpstr>Parcel</vt:lpstr>
      <vt:lpstr>Border Security</vt:lpstr>
      <vt:lpstr>“Spaces”</vt:lpstr>
      <vt:lpstr>Macro Physical Spaces</vt:lpstr>
      <vt:lpstr>Micro Physical Spaces</vt:lpstr>
      <vt:lpstr>Why do we Separate Physical Things?</vt:lpstr>
      <vt:lpstr>Access</vt:lpstr>
      <vt:lpstr>Cyber Spaces</vt:lpstr>
      <vt:lpstr>LAN’s as Natural Spaces</vt:lpstr>
      <vt:lpstr>LAN’s create “Borders” on the Internet</vt:lpstr>
      <vt:lpstr>Gateways: Natural Barriers</vt:lpstr>
      <vt:lpstr>Gateways: Space Transition</vt:lpstr>
      <vt:lpstr>Context is EVERYTHING</vt:lpstr>
      <vt:lpstr>Gateways: Context Change</vt:lpstr>
      <vt:lpstr>Firewall: Gateway Security</vt:lpstr>
      <vt:lpstr>Firewall Marketing</vt:lpstr>
      <vt:lpstr>Ignore Marketing. Think ENGINEERING</vt:lpstr>
      <vt:lpstr>Core Concepts:  Policy and Mechanism</vt:lpstr>
      <vt:lpstr>Example: TLS</vt:lpstr>
      <vt:lpstr>Firewalls: Policy and Mechanism</vt:lpstr>
      <vt:lpstr>“Security” is a Meaningless Word</vt:lpstr>
      <vt:lpstr>Enforcing Policy</vt:lpstr>
      <vt:lpstr>Common Policies:  Access Control</vt:lpstr>
      <vt:lpstr>Early Firewalls:  Layer-3 Mechanisms</vt:lpstr>
      <vt:lpstr>How does Layer-3 Enforcement Work?</vt:lpstr>
      <vt:lpstr>Layer-4 Firewall  (Packet Filter Only)</vt:lpstr>
      <vt:lpstr>Layer-4 Firewall (Stateful)</vt:lpstr>
      <vt:lpstr>Layer-4 Still Layer-3 Routing</vt:lpstr>
      <vt:lpstr>You can Also have an L2 Firewall</vt:lpstr>
      <vt:lpstr>Layer 2 Firewalls</vt:lpstr>
      <vt:lpstr>L7 Firewalls</vt:lpstr>
      <vt:lpstr>Early Motivations for L7</vt:lpstr>
      <vt:lpstr>Non FTP Aware Firewall</vt:lpstr>
      <vt:lpstr>FTP Aware Firewall</vt:lpstr>
      <vt:lpstr>Tracking Users</vt:lpstr>
      <vt:lpstr>L7+User Policy Enforcement</vt:lpstr>
      <vt:lpstr>More Motivation for L7</vt:lpstr>
      <vt:lpstr>Tunnels</vt:lpstr>
      <vt:lpstr>IDS: Mitigation and Future PRevention</vt:lpstr>
      <vt:lpstr>Signs of Bad Behavior</vt:lpstr>
      <vt:lpstr>IDS Types</vt:lpstr>
      <vt:lpstr>Honeypots</vt:lpstr>
      <vt:lpstr>Types of Honeypots</vt:lpstr>
      <vt:lpstr>Deploying Honeypots </vt:lpstr>
      <vt:lpstr>IDS and Security Policy</vt:lpstr>
      <vt:lpstr>Network Architecture: DMZ</vt:lpstr>
      <vt:lpstr>The 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Network Security</dc:title>
  <dc:creator>Seth Nielson</dc:creator>
  <cp:lastModifiedBy>Seth Nielson</cp:lastModifiedBy>
  <cp:revision>62</cp:revision>
  <dcterms:created xsi:type="dcterms:W3CDTF">2019-01-26T18:10:59Z</dcterms:created>
  <dcterms:modified xsi:type="dcterms:W3CDTF">2021-04-07T16:21:37Z</dcterms:modified>
</cp:coreProperties>
</file>