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5"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9/4/2025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49017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7263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1938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0449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9557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5062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9/4/2025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4217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393823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01363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5" y="2067305"/>
            <a:ext cx="5800851" cy="518160"/>
          </a:xfrm>
          <a:prstGeom prst="rect">
            <a:avLst/>
          </a:prstGeom>
        </p:spPr>
        <p:txBody>
          <a:bodyPr wrap="square" lIns="0" tIns="0" rIns="0" bIns="0">
            <a:spAutoFit/>
          </a:bodyPr>
          <a:lstStyle>
            <a:lvl1pPr>
              <a:defRPr sz="24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825" b="0" i="0">
                <a:solidFill>
                  <a:srgbClr val="2D936B"/>
                </a:solidFill>
                <a:latin typeface="Trebuchet MS"/>
                <a:cs typeface="Trebuchet MS"/>
              </a:defRPr>
            </a:lvl1pPr>
          </a:lstStyle>
          <a:p>
            <a:pPr marL="28575">
              <a:lnSpc>
                <a:spcPct val="100000"/>
              </a:lnSpc>
              <a:spcBef>
                <a:spcPts val="41"/>
              </a:spcBef>
            </a:pPr>
            <a:fld id="{81D60167-4931-47E6-BA6A-407CBD079E47}" type="slidenum">
              <a:rPr spc="8" dirty="0"/>
              <a:pPr marL="28575">
                <a:lnSpc>
                  <a:spcPct val="100000"/>
                </a:lnSpc>
                <a:spcBef>
                  <a:spcPts val="41"/>
                </a:spcBef>
              </a:pPr>
              <a:t>‹#›</a:t>
            </a:fld>
            <a:endParaRPr spc="8" dirty="0"/>
          </a:p>
        </p:txBody>
      </p:sp>
    </p:spTree>
    <p:extLst>
      <p:ext uri="{BB962C8B-B14F-4D97-AF65-F5344CB8AC3E}">
        <p14:creationId xmlns:p14="http://schemas.microsoft.com/office/powerpoint/2010/main" val="3812040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60397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8893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305256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35776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90241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037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6620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651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jpe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9/4/2025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8241603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 id="2147483780" r:id="rId15"/>
    <p:sldLayoutId id="2147483781" r:id="rId16"/>
    <p:sldLayoutId id="2147483782" r:id="rId17"/>
    <p:sldLayoutId id="2147483783" r:id="rId18"/>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object 9"/>
          <p:cNvPicPr/>
          <p:nvPr/>
        </p:nvPicPr>
        <p:blipFill>
          <a:blip r:embed="rId3" cstate="print"/>
          <a:stretch>
            <a:fillRect/>
          </a:stretch>
        </p:blipFill>
        <p:spPr>
          <a:xfrm>
            <a:off x="2031207" y="5707858"/>
            <a:ext cx="1607344" cy="150019"/>
          </a:xfrm>
          <a:prstGeom prst="rect">
            <a:avLst/>
          </a:prstGeom>
        </p:spPr>
      </p:pic>
      <p:sp>
        <p:nvSpPr>
          <p:cNvPr id="11" name="object 11"/>
          <p:cNvSpPr txBox="1">
            <a:spLocks noGrp="1"/>
          </p:cNvSpPr>
          <p:nvPr>
            <p:ph type="sldNum" sz="quarter" idx="7"/>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1</a:t>
            </a:fld>
            <a:endParaRPr spc="8"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355226" y="3774623"/>
            <a:ext cx="6457950" cy="2285241"/>
          </a:xfrm>
          <a:prstGeom prst="rect">
            <a:avLst/>
          </a:prstGeom>
          <a:noFill/>
        </p:spPr>
        <p:txBody>
          <a:bodyPr wrap="square" lIns="68580" tIns="34290" rIns="68580" bIns="34290" rtlCol="0" anchor="t">
            <a:spAutoFit/>
          </a:bodyPr>
          <a:lstStyle/>
          <a:p>
            <a:r>
              <a:rPr lang="en-US" sz="1800" dirty="0"/>
              <a:t>STUDENT NAME: </a:t>
            </a:r>
            <a:r>
              <a:rPr lang="en-GB" sz="1800" dirty="0"/>
              <a:t>SAKTHIVEL V</a:t>
            </a:r>
            <a:endParaRPr lang="en-US" sz="1800" dirty="0"/>
          </a:p>
          <a:p>
            <a:r>
              <a:rPr lang="en-US" sz="1800" dirty="0"/>
              <a:t>REGISTER NO AND NMID: </a:t>
            </a:r>
            <a:r>
              <a:rPr lang="en-GB" sz="1800" dirty="0"/>
              <a:t>2422J0921,7596B3247F6069682C04ACA990C5E978</a:t>
            </a:r>
            <a:endParaRPr lang="en-US" sz="1800" dirty="0">
              <a:cs typeface="Calibri"/>
            </a:endParaRPr>
          </a:p>
          <a:p>
            <a:r>
              <a:rPr lang="en-US" sz="1800" dirty="0"/>
              <a:t>DEPARTMENT: </a:t>
            </a:r>
            <a:r>
              <a:rPr lang="en-GB" sz="1800" dirty="0"/>
              <a:t>BACHLOR OF COMPUTER APPLICATION </a:t>
            </a:r>
            <a:endParaRPr lang="en-US" sz="1800" dirty="0"/>
          </a:p>
          <a:p>
            <a:r>
              <a:rPr lang="en-US" sz="1800" dirty="0"/>
              <a:t>COLLEGE: </a:t>
            </a:r>
            <a:r>
              <a:rPr lang="en-GB" sz="1800" dirty="0"/>
              <a:t>KSG COLLEGE OF ARTS AND SCIENCE/BHARATHIYAR UNIVERSITY </a:t>
            </a:r>
          </a:p>
          <a:p>
            <a:endParaRPr lang="en-US" sz="1800" dirty="0"/>
          </a:p>
          <a:p>
            <a:r>
              <a:rPr lang="en-US" sz="1800" dirty="0"/>
              <a:t>           </a:t>
            </a:r>
            <a:endParaRPr lang="en-IN"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03785" y="970907"/>
            <a:ext cx="6360319" cy="503022"/>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lang="en-IN" sz="3188" spc="11" dirty="0"/>
              <a:t>RESULTS AND SCREENSHOTS</a:t>
            </a:r>
            <a:endParaRPr sz="3188" dirty="0"/>
          </a:p>
        </p:txBody>
      </p:sp>
      <p:sp>
        <p:nvSpPr>
          <p:cNvPr id="8" name="object 8"/>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10</a:t>
            </a:fld>
            <a:endParaRPr sz="825">
              <a:latin typeface="Trebuchet MS"/>
              <a:cs typeface="Trebuchet MS"/>
            </a:endParaRPr>
          </a:p>
        </p:txBody>
      </p:sp>
      <p:sp>
        <p:nvSpPr>
          <p:cNvPr id="15" name="TextBox 14">
            <a:extLst>
              <a:ext uri="{FF2B5EF4-FFF2-40B4-BE49-F238E27FC236}">
                <a16:creationId xmlns:a16="http://schemas.microsoft.com/office/drawing/2014/main" id="{7334FC18-690D-9CE5-1885-6C05794B6FE2}"/>
              </a:ext>
            </a:extLst>
          </p:cNvPr>
          <p:cNvSpPr txBox="1"/>
          <p:nvPr/>
        </p:nvSpPr>
        <p:spPr>
          <a:xfrm>
            <a:off x="1922192" y="2302233"/>
            <a:ext cx="8347616" cy="1754326"/>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Portfolio Results Highlights</a:t>
            </a:r>
          </a:p>
          <a:p>
            <a:pPr algn="l">
              <a:buFont typeface="Arial" panose="020B0604020202020204" pitchFamily="34" charset="0"/>
              <a:buChar char="•"/>
            </a:pPr>
            <a:r>
              <a:rPr lang="en-GB" sz="1200" b="0" i="0" dirty="0">
                <a:effectLst/>
                <a:latin typeface="Algerian" pitchFamily="82" charset="0"/>
              </a:rPr>
              <a:t>Portfolios like Bruno Simon's use interactive and playful 3D experiences where users navigate through projects by driving a virtual jeep, demonstrating advanced </a:t>
            </a:r>
            <a:r>
              <a:rPr lang="en-GB" sz="1200" b="0" i="0" dirty="0" err="1">
                <a:effectLst/>
                <a:latin typeface="Algerian" pitchFamily="82" charset="0"/>
              </a:rPr>
              <a:t>WebGL</a:t>
            </a:r>
            <a:r>
              <a:rPr lang="en-GB" sz="1200" b="0" i="0" dirty="0">
                <a:effectLst/>
                <a:latin typeface="Algerian" pitchFamily="82" charset="0"/>
              </a:rPr>
              <a:t> and front-end skills.</a:t>
            </a:r>
          </a:p>
          <a:p>
            <a:pPr algn="l">
              <a:buFont typeface="Arial" panose="020B0604020202020204" pitchFamily="34" charset="0"/>
              <a:buChar char="•"/>
            </a:pPr>
            <a:r>
              <a:rPr lang="en-GB" sz="1200" b="0" i="0" dirty="0">
                <a:effectLst/>
                <a:latin typeface="Algerian" pitchFamily="82" charset="0"/>
              </a:rPr>
              <a:t>Many portfolios feature detailed case studies including phases like discovery, strategy, design, and impact, often accompanied by screenshots or interactive prototypes to illustrate project workflows and outcomes.</a:t>
            </a:r>
          </a:p>
          <a:p>
            <a:pPr algn="l">
              <a:buFont typeface="Arial" panose="020B0604020202020204" pitchFamily="34" charset="0"/>
              <a:buChar char="•"/>
            </a:pPr>
            <a:r>
              <a:rPr lang="en-GB" sz="1200" b="0" i="0" dirty="0">
                <a:effectLst/>
                <a:latin typeface="Algerian" pitchFamily="82" charset="0"/>
              </a:rPr>
              <a:t>Designers like Natalie </a:t>
            </a:r>
            <a:r>
              <a:rPr lang="en-GB" sz="1200" b="0" i="0" dirty="0" err="1">
                <a:effectLst/>
                <a:latin typeface="Algerian" pitchFamily="82" charset="0"/>
              </a:rPr>
              <a:t>Almosa</a:t>
            </a:r>
            <a:r>
              <a:rPr lang="en-GB" sz="1200" b="0" i="0" dirty="0">
                <a:effectLst/>
                <a:latin typeface="Algerian" pitchFamily="82" charset="0"/>
              </a:rPr>
              <a:t> incorporate </a:t>
            </a:r>
            <a:r>
              <a:rPr lang="en-GB" sz="1200" b="0" i="0" dirty="0" err="1">
                <a:effectLst/>
                <a:latin typeface="Algerian" pitchFamily="82" charset="0"/>
              </a:rPr>
              <a:t>draggable</a:t>
            </a:r>
            <a:r>
              <a:rPr lang="en-GB" sz="1200" b="0" i="0" dirty="0">
                <a:effectLst/>
                <a:latin typeface="Algerian" pitchFamily="82" charset="0"/>
              </a:rPr>
              <a:t> components and moving elements with clear project photos and easy access to contact details, enhancing user interaction and portfolio appeal.</a:t>
            </a:r>
          </a:p>
        </p:txBody>
      </p:sp>
      <p:sp>
        <p:nvSpPr>
          <p:cNvPr id="17" name="TextBox 16">
            <a:extLst>
              <a:ext uri="{FF2B5EF4-FFF2-40B4-BE49-F238E27FC236}">
                <a16:creationId xmlns:a16="http://schemas.microsoft.com/office/drawing/2014/main" id="{AA5EEC6F-1DC3-2F69-DA32-52478B67B5D8}"/>
              </a:ext>
            </a:extLst>
          </p:cNvPr>
          <p:cNvSpPr txBox="1"/>
          <p:nvPr/>
        </p:nvSpPr>
        <p:spPr>
          <a:xfrm>
            <a:off x="1977198" y="4155191"/>
            <a:ext cx="8176166" cy="1938992"/>
          </a:xfrm>
          <a:prstGeom prst="rect">
            <a:avLst/>
          </a:prstGeom>
          <a:noFill/>
        </p:spPr>
        <p:txBody>
          <a:bodyPr wrap="square">
            <a:spAutoFit/>
          </a:bodyPr>
          <a:lstStyle/>
          <a:p>
            <a:pPr algn="l">
              <a:buNone/>
            </a:pPr>
            <a:r>
              <a:rPr lang="en-GB" sz="1200" b="0" i="0" dirty="0">
                <a:effectLst/>
                <a:latin typeface="Algerian" pitchFamily="82" charset="0"/>
              </a:rPr>
              <a:t>S</a:t>
            </a:r>
            <a:r>
              <a:rPr lang="en-GB" sz="1200" b="0" i="0" dirty="0">
                <a:solidFill>
                  <a:srgbClr val="FF0000"/>
                </a:solidFill>
                <a:effectLst/>
                <a:latin typeface="Algerian" pitchFamily="82" charset="0"/>
              </a:rPr>
              <a:t>creenshot Usage in Portfolios</a:t>
            </a:r>
          </a:p>
          <a:p>
            <a:pPr algn="l">
              <a:buFont typeface="Arial" panose="020B0604020202020204" pitchFamily="34" charset="0"/>
              <a:buChar char="•"/>
            </a:pPr>
            <a:r>
              <a:rPr lang="en-GB" sz="1200" b="0" i="0" dirty="0">
                <a:effectLst/>
                <a:latin typeface="Algerian" pitchFamily="82" charset="0"/>
              </a:rPr>
              <a:t>Screenshots capture live site views, application interfaces, or specific features to visually communicate project quality and UI/UX design.</a:t>
            </a:r>
          </a:p>
          <a:p>
            <a:pPr algn="l">
              <a:buFont typeface="Arial" panose="020B0604020202020204" pitchFamily="34" charset="0"/>
              <a:buChar char="•"/>
            </a:pPr>
            <a:r>
              <a:rPr lang="en-GB" sz="1200" b="0" i="0" dirty="0">
                <a:effectLst/>
                <a:latin typeface="Algerian" pitchFamily="82" charset="0"/>
              </a:rPr>
              <a:t>They serve as evidence of completion and professionalism, often included alongside descriptive content and code repository links.</a:t>
            </a:r>
          </a:p>
          <a:p>
            <a:pPr algn="l">
              <a:buFont typeface="Arial" panose="020B0604020202020204" pitchFamily="34" charset="0"/>
              <a:buChar char="•"/>
            </a:pPr>
            <a:r>
              <a:rPr lang="en-GB" sz="1200" b="0" i="0" dirty="0">
                <a:effectLst/>
                <a:latin typeface="Algerian" pitchFamily="82" charset="0"/>
              </a:rPr>
              <a:t>Tools like </a:t>
            </a:r>
            <a:r>
              <a:rPr lang="en-GB" sz="1200" b="0" i="0" dirty="0" err="1">
                <a:effectLst/>
                <a:latin typeface="Algerian" pitchFamily="82" charset="0"/>
              </a:rPr>
              <a:t>Figma</a:t>
            </a:r>
            <a:r>
              <a:rPr lang="en-GB" sz="1200" b="0" i="0" dirty="0">
                <a:effectLst/>
                <a:latin typeface="Algerian" pitchFamily="82" charset="0"/>
              </a:rPr>
              <a:t> and </a:t>
            </a:r>
            <a:r>
              <a:rPr lang="en-GB" sz="1200" b="0" i="0" dirty="0" err="1">
                <a:effectLst/>
                <a:latin typeface="Algerian" pitchFamily="82" charset="0"/>
              </a:rPr>
              <a:t>Behance</a:t>
            </a:r>
            <a:r>
              <a:rPr lang="en-GB" sz="1200" b="0" i="0" dirty="0">
                <a:effectLst/>
                <a:latin typeface="Algerian" pitchFamily="82" charset="0"/>
              </a:rPr>
              <a:t> help creators design and display high-quality portfolio screenshots.</a:t>
            </a:r>
          </a:p>
          <a:p>
            <a:pPr algn="l">
              <a:buNone/>
            </a:pPr>
            <a:r>
              <a:rPr lang="en-GB" sz="1200" b="0" i="0" dirty="0">
                <a:effectLst/>
                <a:latin typeface="Algerian" pitchFamily="82" charset="0"/>
              </a:rPr>
              <a:t>By leveraging screenshots and interactive demonstrations, web developer portfolios successfully showcase both technical and creative competencies, making a memorable impression on visitors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2774156" y="5707856"/>
            <a:ext cx="57150" cy="133350"/>
          </a:xfrm>
          <a:prstGeom prst="rect">
            <a:avLst/>
          </a:prstGeom>
        </p:spPr>
      </p:pic>
      <p:sp>
        <p:nvSpPr>
          <p:cNvPr id="7" name="object 7"/>
          <p:cNvSpPr txBox="1">
            <a:spLocks noGrp="1"/>
          </p:cNvSpPr>
          <p:nvPr>
            <p:ph type="title"/>
          </p:nvPr>
        </p:nvSpPr>
        <p:spPr>
          <a:xfrm>
            <a:off x="1998651" y="1304376"/>
            <a:ext cx="3434001" cy="56409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dirty="0"/>
              <a:t>CONCLUSION</a:t>
            </a:r>
            <a:endParaRPr dirty="0"/>
          </a:p>
        </p:txBody>
      </p:sp>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11</a:t>
            </a:fld>
            <a:endParaRPr sz="825">
              <a:latin typeface="Trebuchet MS"/>
              <a:cs typeface="Trebuchet MS"/>
            </a:endParaRPr>
          </a:p>
        </p:txBody>
      </p:sp>
      <p:sp>
        <p:nvSpPr>
          <p:cNvPr id="11" name="TextBox 10">
            <a:extLst>
              <a:ext uri="{FF2B5EF4-FFF2-40B4-BE49-F238E27FC236}">
                <a16:creationId xmlns:a16="http://schemas.microsoft.com/office/drawing/2014/main" id="{6F1D2859-118F-2204-C7F0-EF7EE7F6C59E}"/>
              </a:ext>
            </a:extLst>
          </p:cNvPr>
          <p:cNvSpPr txBox="1"/>
          <p:nvPr/>
        </p:nvSpPr>
        <p:spPr>
          <a:xfrm>
            <a:off x="2230071" y="2791501"/>
            <a:ext cx="7187773" cy="3208571"/>
          </a:xfrm>
          <a:prstGeom prst="rect">
            <a:avLst/>
          </a:prstGeom>
          <a:noFill/>
        </p:spPr>
        <p:txBody>
          <a:bodyPr wrap="square" anchor="t">
            <a:spAutoFit/>
          </a:bodyPr>
          <a:lstStyle/>
          <a:p>
            <a:pPr>
              <a:buFont typeface="Arial" panose="020B0604020202020204" pitchFamily="34" charset="0"/>
              <a:buChar char="•"/>
            </a:pPr>
            <a:r>
              <a:rPr lang="en-GB" sz="1350" b="0" i="0" dirty="0">
                <a:effectLst/>
                <a:latin typeface="Algerian" pitchFamily="82" charset="0"/>
              </a:rPr>
              <a:t>Clarity of Purpose: Start with a clear understanding of how you want to represent yourself (front-end, back-end, full-stack) and what type of roles or projects you aim to attract.</a:t>
            </a:r>
          </a:p>
          <a:p>
            <a:pPr>
              <a:buFont typeface="Arial" panose="020B0604020202020204" pitchFamily="34" charset="0"/>
              <a:buChar char="•"/>
            </a:pPr>
            <a:r>
              <a:rPr lang="en-GB" sz="1350" b="0" i="0" dirty="0">
                <a:effectLst/>
                <a:latin typeface="Algerian" pitchFamily="82" charset="0"/>
              </a:rPr>
              <a:t>Curated Projects with Context: Showcase 6-12 high-quality projects with detailed case studies, including problem statements, your role, technologies used, challenges, and outcomes, supported by screenshots or demos.</a:t>
            </a:r>
          </a:p>
          <a:p>
            <a:pPr>
              <a:buFont typeface="Arial" panose="020B0604020202020204" pitchFamily="34" charset="0"/>
              <a:buChar char="•"/>
            </a:pPr>
            <a:r>
              <a:rPr lang="en-GB" sz="1350" b="0" i="0" dirty="0">
                <a:effectLst/>
                <a:latin typeface="Algerian" pitchFamily="82" charset="0"/>
              </a:rPr>
              <a:t>User-centric Design: Ensure intuitive navigation, responsive design, and fast loading to deliver a pleasant experience for visitors across devices.</a:t>
            </a:r>
          </a:p>
          <a:p>
            <a:pPr>
              <a:buFont typeface="Arial" panose="020B0604020202020204" pitchFamily="34" charset="0"/>
              <a:buChar char="•"/>
            </a:pPr>
            <a:r>
              <a:rPr lang="en-GB" sz="1350" b="0" i="0" dirty="0">
                <a:effectLst/>
                <a:latin typeface="Algerian" pitchFamily="82" charset="0"/>
              </a:rPr>
              <a:t>Continuous Improvement: Treat your portfolio as an evolving platform, regularly updating projects, skills, and design elements to reflect your growth.</a:t>
            </a:r>
          </a:p>
          <a:p>
            <a:pPr>
              <a:buFont typeface="Arial" panose="020B0604020202020204" pitchFamily="34" charset="0"/>
              <a:buChar char="•"/>
            </a:pPr>
            <a:r>
              <a:rPr lang="en-GB" sz="1350" b="0" i="0" dirty="0">
                <a:effectLst/>
                <a:latin typeface="Algerian" pitchFamily="82" charset="0"/>
              </a:rPr>
              <a:t>Avoid Common Mistakes: Do not overload with low-quality projects, neglect detailed </a:t>
            </a:r>
            <a:r>
              <a:rPr lang="en-GB" sz="1350" b="0" i="0" dirty="0" err="1">
                <a:effectLst/>
                <a:latin typeface="Algerian" pitchFamily="82" charset="0"/>
              </a:rPr>
              <a:t>writeups</a:t>
            </a:r>
            <a:r>
              <a:rPr lang="en-GB" sz="1350" b="0" i="0" dirty="0">
                <a:effectLst/>
                <a:latin typeface="Algerian" pitchFamily="82" charset="0"/>
              </a:rPr>
              <a:t>, or allow broken functionality or distracting designs to undermine your professionalism.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06888" y="857250"/>
            <a:ext cx="3564731" cy="514731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350"/>
            </a:p>
          </p:txBody>
        </p:sp>
      </p:grpSp>
      <p:sp>
        <p:nvSpPr>
          <p:cNvPr id="13" name="object 13"/>
          <p:cNvSpPr/>
          <p:nvPr/>
        </p:nvSpPr>
        <p:spPr>
          <a:xfrm>
            <a:off x="1524001" y="3864770"/>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350"/>
          </a:p>
        </p:txBody>
      </p:sp>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2</a:t>
            </a:fld>
            <a:endParaRPr spc="8" dirty="0"/>
          </a:p>
        </p:txBody>
      </p:sp>
      <p:sp>
        <p:nvSpPr>
          <p:cNvPr id="24" name="TextBox 23">
            <a:extLst>
              <a:ext uri="{FF2B5EF4-FFF2-40B4-BE49-F238E27FC236}">
                <a16:creationId xmlns:a16="http://schemas.microsoft.com/office/drawing/2014/main" id="{5D03A3D9-3ACC-020E-4C94-F292BEF8D7F0}"/>
              </a:ext>
            </a:extLst>
          </p:cNvPr>
          <p:cNvSpPr txBox="1"/>
          <p:nvPr/>
        </p:nvSpPr>
        <p:spPr>
          <a:xfrm>
            <a:off x="5413077" y="2464283"/>
            <a:ext cx="1371600" cy="1371600"/>
          </a:xfrm>
          <a:prstGeom prst="rect">
            <a:avLst/>
          </a:prstGeom>
          <a:noFill/>
        </p:spPr>
        <p:txBody>
          <a:bodyPr wrap="square" lIns="68580" tIns="34290" rIns="68580" bIns="34290" rtlCol="0">
            <a:spAutoFit/>
          </a:bodyPr>
          <a:lstStyle/>
          <a:p>
            <a:pPr algn="l"/>
            <a:endParaRPr lang="en-US" sz="1350" dirty="0"/>
          </a:p>
        </p:txBody>
      </p:sp>
      <p:sp>
        <p:nvSpPr>
          <p:cNvPr id="26" name="TextBox 25">
            <a:extLst>
              <a:ext uri="{FF2B5EF4-FFF2-40B4-BE49-F238E27FC236}">
                <a16:creationId xmlns:a16="http://schemas.microsoft.com/office/drawing/2014/main" id="{7ACBD5CC-E354-0DF1-DBF3-B8C8500CF9CE}"/>
              </a:ext>
            </a:extLst>
          </p:cNvPr>
          <p:cNvSpPr txBox="1"/>
          <p:nvPr/>
        </p:nvSpPr>
        <p:spPr>
          <a:xfrm>
            <a:off x="3547007" y="3117377"/>
            <a:ext cx="4574877" cy="646331"/>
          </a:xfrm>
          <a:prstGeom prst="rect">
            <a:avLst/>
          </a:prstGeom>
          <a:noFill/>
        </p:spPr>
        <p:txBody>
          <a:bodyPr wrap="square">
            <a:spAutoFit/>
          </a:bodyPr>
          <a:lstStyle/>
          <a:p>
            <a:r>
              <a:rPr lang="en-US" sz="3600" dirty="0">
                <a:latin typeface="Algerian" pitchFamily="82" charset="0"/>
              </a:rPr>
              <a:t>DIGITAL PO</a:t>
            </a:r>
            <a:r>
              <a:rPr lang="en-GB" sz="3600" dirty="0">
                <a:latin typeface="Algerian" pitchFamily="82" charset="0"/>
              </a:rPr>
              <a:t>R</a:t>
            </a:r>
            <a:r>
              <a:rPr lang="en-US" sz="3600" dirty="0">
                <a:latin typeface="Algerian" pitchFamily="82" charset="0"/>
              </a:rPr>
              <a:t>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106888" y="857250"/>
            <a:ext cx="3564731" cy="514731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sz="135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sz="135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sz="135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sz="135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sz="135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sz="135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sz="135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sz="135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sz="1350"/>
            </a:p>
          </p:txBody>
        </p:sp>
      </p:grpSp>
      <p:sp>
        <p:nvSpPr>
          <p:cNvPr id="13" name="object 13"/>
          <p:cNvSpPr/>
          <p:nvPr/>
        </p:nvSpPr>
        <p:spPr>
          <a:xfrm>
            <a:off x="1524001" y="3864770"/>
            <a:ext cx="335756" cy="2135981"/>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sz="1350"/>
          </a:p>
        </p:txBody>
      </p:sp>
      <p:sp>
        <p:nvSpPr>
          <p:cNvPr id="15" name="object 15"/>
          <p:cNvSpPr/>
          <p:nvPr/>
        </p:nvSpPr>
        <p:spPr>
          <a:xfrm>
            <a:off x="7046120" y="1193007"/>
            <a:ext cx="271463" cy="271463"/>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sz="1350"/>
          </a:p>
        </p:txBody>
      </p:sp>
      <p:sp>
        <p:nvSpPr>
          <p:cNvPr id="16" name="object 16"/>
          <p:cNvSpPr/>
          <p:nvPr/>
        </p:nvSpPr>
        <p:spPr>
          <a:xfrm>
            <a:off x="9782176" y="5064920"/>
            <a:ext cx="485775" cy="485775"/>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sz="1350"/>
          </a:p>
        </p:txBody>
      </p:sp>
      <p:pic>
        <p:nvPicPr>
          <p:cNvPr id="17" name="object 17"/>
          <p:cNvPicPr/>
          <p:nvPr/>
        </p:nvPicPr>
        <p:blipFill>
          <a:blip r:embed="rId2" cstate="print"/>
          <a:stretch>
            <a:fillRect/>
          </a:stretch>
        </p:blipFill>
        <p:spPr>
          <a:xfrm>
            <a:off x="9539287" y="5457825"/>
            <a:ext cx="185738" cy="185738"/>
          </a:xfrm>
          <a:prstGeom prst="rect">
            <a:avLst/>
          </a:prstGeom>
        </p:spPr>
      </p:pic>
      <p:sp>
        <p:nvSpPr>
          <p:cNvPr id="21" name="object 21"/>
          <p:cNvSpPr txBox="1">
            <a:spLocks noGrp="1"/>
          </p:cNvSpPr>
          <p:nvPr>
            <p:ph type="title"/>
          </p:nvPr>
        </p:nvSpPr>
        <p:spPr>
          <a:xfrm>
            <a:off x="2078830" y="1155949"/>
            <a:ext cx="2880973" cy="564096"/>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spc="19" dirty="0"/>
              <a:t>A</a:t>
            </a:r>
            <a:r>
              <a:rPr spc="-4" dirty="0"/>
              <a:t>G</a:t>
            </a:r>
            <a:r>
              <a:rPr spc="-26" dirty="0"/>
              <a:t>E</a:t>
            </a:r>
            <a:r>
              <a:rPr spc="11"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3</a:t>
            </a:fld>
            <a:endParaRPr spc="8"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567113" y="2040925"/>
            <a:ext cx="3771900" cy="3416320"/>
          </a:xfrm>
          <a:prstGeom prst="rect">
            <a:avLst/>
          </a:prstGeom>
          <a:noFill/>
        </p:spPr>
        <p:txBody>
          <a:bodyPr wrap="square" rtlCol="0">
            <a:spAutoFit/>
          </a:bodyPr>
          <a:lstStyle/>
          <a:p>
            <a:pPr algn="l"/>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End Users</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Tools and Technologies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Algerian" pitchFamily="82" charset="0"/>
                <a:cs typeface="Times New Roman" panose="02020603050405020304" pitchFamily="18" charset="0"/>
              </a:rPr>
              <a:t>Features and Functionality</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Results and </a:t>
            </a:r>
            <a:r>
              <a:rPr lang="en-US" sz="1800" dirty="0">
                <a:solidFill>
                  <a:srgbClr val="0D0D0D"/>
                </a:solidFill>
                <a:latin typeface="Algerian" pitchFamily="82" charset="0"/>
                <a:cs typeface="Times New Roman" panose="02020603050405020304" pitchFamily="18" charset="0"/>
              </a:rPr>
              <a:t>Screenshots</a:t>
            </a:r>
            <a:endParaRPr lang="en-US" sz="1800" b="0" i="0" dirty="0">
              <a:solidFill>
                <a:srgbClr val="0D0D0D"/>
              </a:solidFill>
              <a:effectLst/>
              <a:latin typeface="Algerian" pitchFamily="82" charset="0"/>
              <a:cs typeface="Times New Roman" panose="02020603050405020304" pitchFamily="18" charset="0"/>
            </a:endParaRPr>
          </a:p>
          <a:p>
            <a:pPr algn="l">
              <a:buFont typeface="+mj-lt"/>
              <a:buAutoNum type="arabicPeriod"/>
            </a:pPr>
            <a:r>
              <a:rPr lang="en-US" sz="1800" b="0" i="0" dirty="0">
                <a:solidFill>
                  <a:srgbClr val="0D0D0D"/>
                </a:solidFill>
                <a:effectLst/>
                <a:latin typeface="Algerian" pitchFamily="82" charset="0"/>
                <a:cs typeface="Times New Roman" panose="02020603050405020304" pitchFamily="18" charset="0"/>
              </a:rPr>
              <a:t>Conclusion</a:t>
            </a:r>
          </a:p>
          <a:p>
            <a:pPr algn="l">
              <a:buFont typeface="+mj-lt"/>
              <a:buAutoNum type="arabicPeriod"/>
            </a:pPr>
            <a:r>
              <a:rPr lang="en-US" sz="1800" dirty="0" err="1">
                <a:solidFill>
                  <a:srgbClr val="0D0D0D"/>
                </a:solidFill>
                <a:latin typeface="Algerian" pitchFamily="82" charset="0"/>
                <a:cs typeface="Times New Roman" panose="02020603050405020304" pitchFamily="18" charset="0"/>
              </a:rPr>
              <a:t>Github</a:t>
            </a:r>
            <a:r>
              <a:rPr lang="en-US" sz="1800" dirty="0">
                <a:solidFill>
                  <a:srgbClr val="0D0D0D"/>
                </a:solidFill>
                <a:latin typeface="Algerian" pitchFamily="82" charset="0"/>
                <a:cs typeface="Times New Roman" panose="02020603050405020304" pitchFamily="18" charset="0"/>
              </a:rPr>
              <a:t> Link</a:t>
            </a:r>
            <a:endParaRPr lang="en-US" sz="1800" b="0" i="0" dirty="0">
              <a:solidFill>
                <a:srgbClr val="0D0D0D"/>
              </a:solidFill>
              <a:effectLst/>
              <a:latin typeface="Algerian" pitchFamily="82" charset="0"/>
              <a:cs typeface="Times New Roman" panose="02020603050405020304" pitchFamily="18" charset="0"/>
            </a:endParaRPr>
          </a:p>
          <a:p>
            <a:endParaRPr lang="en-IN" sz="1800" dirty="0">
              <a:latin typeface="Algerian" pitchFamily="82"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693316" y="1378938"/>
            <a:ext cx="4227671" cy="508635"/>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2045970" algn="l"/>
              </a:tabLst>
            </a:pPr>
            <a:r>
              <a:rPr sz="3188" spc="-15" dirty="0"/>
              <a:t>P</a:t>
            </a:r>
            <a:r>
              <a:rPr sz="3188" spc="11" dirty="0"/>
              <a:t>ROB</a:t>
            </a:r>
            <a:r>
              <a:rPr sz="3188" spc="41" dirty="0"/>
              <a:t>L</a:t>
            </a:r>
            <a:r>
              <a:rPr sz="3188" spc="-15" dirty="0"/>
              <a:t>E</a:t>
            </a:r>
            <a:r>
              <a:rPr sz="3188" spc="15" dirty="0"/>
              <a:t>M</a:t>
            </a:r>
            <a:r>
              <a:rPr sz="3188" dirty="0"/>
              <a:t>	</a:t>
            </a:r>
            <a:r>
              <a:rPr sz="3188" spc="8" dirty="0"/>
              <a:t>S</a:t>
            </a:r>
            <a:r>
              <a:rPr sz="3188" spc="-278" dirty="0"/>
              <a:t>T</a:t>
            </a:r>
            <a:r>
              <a:rPr sz="3188" spc="-281" dirty="0"/>
              <a:t>A</a:t>
            </a:r>
            <a:r>
              <a:rPr sz="3188" spc="11" dirty="0"/>
              <a:t>T</a:t>
            </a:r>
            <a:r>
              <a:rPr sz="3188" spc="-8" dirty="0"/>
              <a:t>E</a:t>
            </a:r>
            <a:r>
              <a:rPr sz="3188" spc="-15" dirty="0"/>
              <a:t>ME</a:t>
            </a:r>
            <a:r>
              <a:rPr sz="3188" spc="8" dirty="0"/>
              <a:t>NT</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4</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7" name="TextBox 16">
            <a:extLst>
              <a:ext uri="{FF2B5EF4-FFF2-40B4-BE49-F238E27FC236}">
                <a16:creationId xmlns:a16="http://schemas.microsoft.com/office/drawing/2014/main" id="{CC59E620-C5C8-9387-F79A-4B016B9FCACD}"/>
              </a:ext>
            </a:extLst>
          </p:cNvPr>
          <p:cNvSpPr txBox="1"/>
          <p:nvPr/>
        </p:nvSpPr>
        <p:spPr>
          <a:xfrm>
            <a:off x="2031207" y="2878523"/>
            <a:ext cx="8007857" cy="3185488"/>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"Aspiring web developers struggle to effectively showcase their best skills and projects due to poorly organized portfolios that lack interactive demonstrations and clear navigation. This results in missed opportunities for networking, job placement, and meaningful feedback from peers and employers. The solution should deliver an intuitive portfolio platform where users can highlight work, personalize presentation, and engage with visitors easily, leading to greater visibility and professional connections.".</a:t>
            </a:r>
          </a:p>
          <a:p>
            <a:pPr algn="l">
              <a:buFont typeface="Arial" panose="020B0604020202020204" pitchFamily="34" charset="0"/>
              <a:buChar char="•"/>
            </a:pPr>
            <a:r>
              <a:rPr lang="en-GB" sz="1350" b="0" i="0" dirty="0">
                <a:effectLst/>
                <a:latin typeface="Algerian" pitchFamily="82" charset="0"/>
              </a:rPr>
              <a:t>Problem statements for specific portfolio features might be framed as:</a:t>
            </a:r>
          </a:p>
          <a:p>
            <a:pPr marL="557213" lvl="1" indent="-214313" algn="l">
              <a:buFont typeface="Arial" panose="020B0604020202020204" pitchFamily="34" charset="0"/>
              <a:buChar char="•"/>
            </a:pPr>
            <a:r>
              <a:rPr lang="en-GB" sz="1350" b="0" i="0" dirty="0">
                <a:effectLst/>
                <a:latin typeface="Algerian" pitchFamily="82" charset="0"/>
              </a:rPr>
              <a:t>"Users need an easy way to update and present new projects and technical skills to potential employers, because many current portfolio solutions are cumbersome and do not support dynamic content updates.".</a:t>
            </a:r>
          </a:p>
          <a:p>
            <a:pPr marL="557213" lvl="1" indent="-214313" algn="l">
              <a:buFont typeface="Arial" panose="020B0604020202020204" pitchFamily="34" charset="0"/>
              <a:buChar char="•"/>
            </a:pPr>
            <a:r>
              <a:rPr lang="en-GB" sz="1350" b="0" i="0" dirty="0">
                <a:effectLst/>
                <a:latin typeface="Algerian" pitchFamily="82" charset="0"/>
              </a:rPr>
              <a:t>"Portfolio visitors (recruiters, clients) lack insight into the developer’s problem-solving process and impact, reducing confidence in hiring or collaboration decisions. The platform should make project stories and outcomes accessible and transparent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26646" y="1025698"/>
            <a:ext cx="5264023" cy="503087"/>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tabLst>
                <a:tab pos="1982153" algn="l"/>
              </a:tabLst>
            </a:pPr>
            <a:r>
              <a:rPr sz="3188" spc="4" dirty="0"/>
              <a:t>PROJECT	</a:t>
            </a:r>
            <a:r>
              <a:rPr sz="3188" spc="-15" dirty="0"/>
              <a:t>OVERVIEW</a:t>
            </a:r>
            <a:endParaRPr sz="3188"/>
          </a:p>
        </p:txBody>
      </p:sp>
      <p:sp>
        <p:nvSpPr>
          <p:cNvPr id="10" name="object 10"/>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5</a:t>
            </a:fld>
            <a:endParaRPr spc="8" dirty="0"/>
          </a:p>
        </p:txBody>
      </p:sp>
      <p:pic>
        <p:nvPicPr>
          <p:cNvPr id="8" name="object 8"/>
          <p:cNvPicPr/>
          <p:nvPr/>
        </p:nvPicPr>
        <p:blipFill>
          <a:blip r:embed="rId2" cstate="print"/>
          <a:stretch>
            <a:fillRect/>
          </a:stretch>
        </p:blipFill>
        <p:spPr>
          <a:xfrm>
            <a:off x="2031207" y="5707858"/>
            <a:ext cx="1607344" cy="150019"/>
          </a:xfrm>
          <a:prstGeom prst="rect">
            <a:avLst/>
          </a:prstGeom>
        </p:spPr>
      </p:pic>
      <p:sp>
        <p:nvSpPr>
          <p:cNvPr id="13" name="TextBox 12">
            <a:extLst>
              <a:ext uri="{FF2B5EF4-FFF2-40B4-BE49-F238E27FC236}">
                <a16:creationId xmlns:a16="http://schemas.microsoft.com/office/drawing/2014/main" id="{9D47E79F-61D3-7422-46B9-4C3FCA5B48C6}"/>
              </a:ext>
            </a:extLst>
          </p:cNvPr>
          <p:cNvSpPr txBox="1"/>
          <p:nvPr/>
        </p:nvSpPr>
        <p:spPr>
          <a:xfrm>
            <a:off x="1841368" y="2569301"/>
            <a:ext cx="7884539" cy="3600986"/>
          </a:xfrm>
          <a:prstGeom prst="rect">
            <a:avLst/>
          </a:prstGeom>
          <a:noFill/>
        </p:spPr>
        <p:txBody>
          <a:bodyPr wrap="square">
            <a:spAutoFit/>
          </a:bodyPr>
          <a:lstStyle/>
          <a:p>
            <a:pPr algn="l">
              <a:buFont typeface="Arial" panose="020B0604020202020204" pitchFamily="34" charset="0"/>
              <a:buChar char="•"/>
            </a:pPr>
            <a:r>
              <a:rPr lang="en-GB" sz="1350" b="0" i="0" dirty="0">
                <a:effectLst/>
                <a:latin typeface="Algerian" pitchFamily="82" charset="0"/>
              </a:rPr>
              <a:t>Personal Branding: Introduction about yourself including name, background, and professional highlights.</a:t>
            </a:r>
          </a:p>
          <a:p>
            <a:pPr algn="l">
              <a:buFont typeface="Arial" panose="020B0604020202020204" pitchFamily="34" charset="0"/>
              <a:buChar char="•"/>
            </a:pPr>
            <a:r>
              <a:rPr lang="en-GB" sz="1350" b="0" i="0" dirty="0">
                <a:effectLst/>
                <a:latin typeface="Algerian" pitchFamily="82" charset="0"/>
              </a:rPr>
              <a:t>Skills and Expertise: Showcases your competencies in front-end, back-end, frameworks, and tools.</a:t>
            </a:r>
          </a:p>
          <a:p>
            <a:pPr algn="l">
              <a:buFont typeface="Arial" panose="020B0604020202020204" pitchFamily="34" charset="0"/>
              <a:buChar char="•"/>
            </a:pPr>
            <a:r>
              <a:rPr lang="en-GB" sz="1350" b="0" i="0" dirty="0">
                <a:effectLst/>
                <a:latin typeface="Algerian" pitchFamily="82" charset="0"/>
              </a:rPr>
              <a:t>Project Highlights: Overview of your best work with links, descriptions, technologies used, and visual evidence (screenshots or demos).</a:t>
            </a:r>
          </a:p>
          <a:p>
            <a:pPr algn="l">
              <a:buFont typeface="Arial" panose="020B0604020202020204" pitchFamily="34" charset="0"/>
              <a:buChar char="•"/>
            </a:pPr>
            <a:r>
              <a:rPr lang="en-GB" sz="1350" b="0" i="0" dirty="0">
                <a:effectLst/>
                <a:latin typeface="Algerian" pitchFamily="82" charset="0"/>
              </a:rPr>
              <a:t>Experience: Summary of your relevant work history or open-source contributions.</a:t>
            </a:r>
          </a:p>
          <a:p>
            <a:pPr algn="l">
              <a:buFont typeface="Arial" panose="020B0604020202020204" pitchFamily="34" charset="0"/>
              <a:buChar char="•"/>
            </a:pPr>
            <a:r>
              <a:rPr lang="en-GB" sz="1350" b="0" i="0" dirty="0">
                <a:effectLst/>
                <a:latin typeface="Algerian" pitchFamily="82" charset="0"/>
              </a:rPr>
              <a:t>Contact Information: Easy ways for potential employers or clients to reach out.</a:t>
            </a:r>
          </a:p>
          <a:p>
            <a:pPr algn="l">
              <a:buFont typeface="Arial" panose="020B0604020202020204" pitchFamily="34" charset="0"/>
              <a:buChar char="•"/>
            </a:pPr>
            <a:r>
              <a:rPr lang="en-GB" sz="1350" b="0" i="0" dirty="0">
                <a:effectLst/>
                <a:latin typeface="Algerian" pitchFamily="82" charset="0"/>
              </a:rPr>
              <a:t>Optional Enhancements: Testimonials, blog or articles, thematic elements (light/dark mode), and animations.</a:t>
            </a:r>
          </a:p>
          <a:p>
            <a:pPr algn="l">
              <a:buNone/>
            </a:pPr>
            <a:r>
              <a:rPr lang="en-GB" sz="1350" b="0" i="0" dirty="0">
                <a:solidFill>
                  <a:srgbClr val="FF0000"/>
                </a:solidFill>
                <a:effectLst/>
                <a:latin typeface="Algerian" pitchFamily="82" charset="0"/>
              </a:rPr>
              <a:t>Example Overview</a:t>
            </a:r>
          </a:p>
          <a:p>
            <a:pPr algn="l">
              <a:buNone/>
            </a:pPr>
            <a:r>
              <a:rPr lang="en-GB" sz="1350" b="0" i="0" dirty="0">
                <a:effectLst/>
                <a:latin typeface="Algerian" pitchFamily="82" charset="0"/>
              </a:rPr>
              <a:t>"This portfolio demonstrates my skills as a front-end developer specializing in React and CSS frameworks. It includes a curated selection of projects such as e-commerce sites, interactive web apps, and APIs integration. You will find detailed descriptions, source code links, and live demos to illustrate each project’s functionality. The portfolio also features a personal bio, my resume, and multiple contact options to facilitate collaboration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822371" y="1142081"/>
            <a:ext cx="3760946" cy="751168"/>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2383" rIns="0" bIns="0" rtlCol="0">
            <a:spAutoFit/>
          </a:bodyPr>
          <a:lstStyle/>
          <a:p>
            <a:pPr marL="9525">
              <a:lnSpc>
                <a:spcPct val="100000"/>
              </a:lnSpc>
              <a:spcBef>
                <a:spcPts val="98"/>
              </a:spcBef>
            </a:pPr>
            <a:r>
              <a:rPr sz="2400" spc="19" dirty="0"/>
              <a:t>W</a:t>
            </a:r>
            <a:r>
              <a:rPr sz="2400" spc="-15" dirty="0"/>
              <a:t>H</a:t>
            </a:r>
            <a:r>
              <a:rPr sz="2400" spc="15" dirty="0"/>
              <a:t>O</a:t>
            </a:r>
            <a:r>
              <a:rPr sz="2400" spc="-176" dirty="0"/>
              <a:t> </a:t>
            </a:r>
            <a:r>
              <a:rPr sz="2400" spc="-8" dirty="0"/>
              <a:t>AR</a:t>
            </a:r>
            <a:r>
              <a:rPr sz="2400" spc="11" dirty="0"/>
              <a:t>E</a:t>
            </a:r>
            <a:r>
              <a:rPr sz="2400" spc="-26" dirty="0"/>
              <a:t> </a:t>
            </a:r>
            <a:r>
              <a:rPr sz="2400" spc="-8" dirty="0"/>
              <a:t>T</a:t>
            </a:r>
            <a:r>
              <a:rPr sz="2400" spc="-11" dirty="0"/>
              <a:t>H</a:t>
            </a:r>
            <a:r>
              <a:rPr sz="2400" spc="11" dirty="0"/>
              <a:t>E</a:t>
            </a:r>
            <a:r>
              <a:rPr sz="2400" spc="-26" dirty="0"/>
              <a:t> </a:t>
            </a:r>
            <a:r>
              <a:rPr sz="2400" spc="-15" dirty="0"/>
              <a:t>E</a:t>
            </a:r>
            <a:r>
              <a:rPr sz="2400" spc="23" dirty="0"/>
              <a:t>N</a:t>
            </a:r>
            <a:r>
              <a:rPr sz="2400" spc="11" dirty="0"/>
              <a:t>D</a:t>
            </a:r>
            <a:r>
              <a:rPr sz="2400" spc="-34" dirty="0"/>
              <a:t> </a:t>
            </a:r>
            <a:r>
              <a:rPr sz="2400" dirty="0"/>
              <a:t>U</a:t>
            </a:r>
            <a:r>
              <a:rPr sz="2400" spc="8" dirty="0"/>
              <a:t>S</a:t>
            </a:r>
            <a:r>
              <a:rPr sz="2400" spc="-19" dirty="0"/>
              <a:t>E</a:t>
            </a:r>
            <a:r>
              <a:rPr sz="2400" spc="-8" dirty="0"/>
              <a:t>R</a:t>
            </a:r>
            <a:r>
              <a:rPr sz="2400" spc="4" dirty="0"/>
              <a:t>S?</a:t>
            </a:r>
            <a:endParaRPr sz="2400"/>
          </a:p>
        </p:txBody>
      </p:sp>
      <p:sp>
        <p:nvSpPr>
          <p:cNvPr id="8" name="object 8"/>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6</a:t>
            </a:fld>
            <a:endParaRPr spc="8" dirty="0"/>
          </a:p>
        </p:txBody>
      </p:sp>
      <p:pic>
        <p:nvPicPr>
          <p:cNvPr id="6" name="object 6"/>
          <p:cNvPicPr/>
          <p:nvPr/>
        </p:nvPicPr>
        <p:blipFill>
          <a:blip r:embed="rId2" cstate="print"/>
          <a:stretch>
            <a:fillRect/>
          </a:stretch>
        </p:blipFill>
        <p:spPr>
          <a:xfrm>
            <a:off x="2066926" y="5486402"/>
            <a:ext cx="1635919" cy="364331"/>
          </a:xfrm>
          <a:prstGeom prst="rect">
            <a:avLst/>
          </a:prstGeom>
        </p:spPr>
      </p:pic>
      <p:sp>
        <p:nvSpPr>
          <p:cNvPr id="11" name="TextBox 10">
            <a:extLst>
              <a:ext uri="{FF2B5EF4-FFF2-40B4-BE49-F238E27FC236}">
                <a16:creationId xmlns:a16="http://schemas.microsoft.com/office/drawing/2014/main" id="{9E6680D0-4EC6-94B0-163E-C863B4820DA5}"/>
              </a:ext>
            </a:extLst>
          </p:cNvPr>
          <p:cNvSpPr txBox="1"/>
          <p:nvPr/>
        </p:nvSpPr>
        <p:spPr>
          <a:xfrm>
            <a:off x="2162314" y="2459996"/>
            <a:ext cx="6165258" cy="3208571"/>
          </a:xfrm>
          <a:prstGeom prst="rect">
            <a:avLst/>
          </a:prstGeom>
          <a:noFill/>
        </p:spPr>
        <p:txBody>
          <a:bodyPr wrap="square">
            <a:spAutoFit/>
          </a:bodyPr>
          <a:lstStyle/>
          <a:p>
            <a:pPr algn="l">
              <a:buNone/>
            </a:pPr>
            <a:r>
              <a:rPr lang="en-GB" sz="1350" b="0" i="0" dirty="0">
                <a:effectLst/>
                <a:latin typeface="Algerian" pitchFamily="82" charset="0"/>
              </a:rPr>
              <a:t>The users of a web development portfolio typically fall into several groups based on the portfolio's purpose and audience:</a:t>
            </a:r>
          </a:p>
          <a:p>
            <a:pPr algn="l">
              <a:buFont typeface="Arial" panose="020B0604020202020204" pitchFamily="34" charset="0"/>
              <a:buChar char="•"/>
            </a:pPr>
            <a:r>
              <a:rPr lang="en-GB" sz="1350" b="0" i="0" dirty="0">
                <a:effectLst/>
                <a:latin typeface="Algerian" pitchFamily="82" charset="0"/>
              </a:rPr>
              <a:t>Potential Employers and Recruiters: They look for evidence of skills, experience, and problem-solving ability to evaluate candidates for job opportunities.</a:t>
            </a:r>
          </a:p>
          <a:p>
            <a:pPr algn="l">
              <a:buFont typeface="Arial" panose="020B0604020202020204" pitchFamily="34" charset="0"/>
              <a:buChar char="•"/>
            </a:pPr>
            <a:r>
              <a:rPr lang="en-GB" sz="1350" b="0" i="0" dirty="0">
                <a:effectLst/>
                <a:latin typeface="Algerian" pitchFamily="82" charset="0"/>
              </a:rPr>
              <a:t>Clients or Customers: Especially for freelancers or agencies, clients assess portfolios to decide if the developer fits their project needs, focusing on quality, style, and relevant expertise.</a:t>
            </a:r>
          </a:p>
          <a:p>
            <a:pPr algn="l">
              <a:buFont typeface="Arial" panose="020B0604020202020204" pitchFamily="34" charset="0"/>
              <a:buChar char="•"/>
            </a:pPr>
            <a:r>
              <a:rPr lang="en-GB" sz="1350" b="0" i="0" dirty="0">
                <a:effectLst/>
                <a:latin typeface="Algerian" pitchFamily="82" charset="0"/>
              </a:rPr>
              <a:t>Peers and Collaborators: Other developers or designers may review portfolios for inspiration, feedback, or opportunities to collaborate on projects.</a:t>
            </a:r>
          </a:p>
          <a:p>
            <a:pPr algn="l">
              <a:buFont typeface="Arial" panose="020B0604020202020204" pitchFamily="34" charset="0"/>
              <a:buChar char="•"/>
            </a:pPr>
            <a:r>
              <a:rPr lang="en-GB" sz="1350" b="0" i="0" dirty="0">
                <a:effectLst/>
                <a:latin typeface="Algerian" pitchFamily="82" charset="0"/>
              </a:rPr>
              <a:t>The Developer Themselves: Uses the portfolio as a personal showcase for career growth, networking, and tracking progress over time.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720657" y="1078382"/>
            <a:ext cx="7322344" cy="431483"/>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2700" spc="8" dirty="0"/>
              <a:t>TOOLS AND TECHNIQUES</a:t>
            </a:r>
            <a:endParaRPr sz="2700" dirty="0"/>
          </a:p>
        </p:txBody>
      </p:sp>
      <p:sp>
        <p:nvSpPr>
          <p:cNvPr id="9" name="object 9"/>
          <p:cNvSpPr txBox="1">
            <a:spLocks noGrp="1"/>
          </p:cNvSpPr>
          <p:nvPr>
            <p:ph type="sldNum" sz="quarter" idx="12"/>
          </p:nvPr>
        </p:nvSpPr>
        <p:spPr>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pc="8" dirty="0"/>
              <a:pPr marL="28575">
                <a:lnSpc>
                  <a:spcPct val="100000"/>
                </a:lnSpc>
                <a:spcBef>
                  <a:spcPts val="41"/>
                </a:spcBef>
              </a:pPr>
              <a:t>7</a:t>
            </a:fld>
            <a:endParaRPr spc="8" dirty="0"/>
          </a:p>
        </p:txBody>
      </p:sp>
      <p:pic>
        <p:nvPicPr>
          <p:cNvPr id="7" name="object 7"/>
          <p:cNvPicPr/>
          <p:nvPr/>
        </p:nvPicPr>
        <p:blipFill>
          <a:blip r:embed="rId2" cstate="print"/>
          <a:stretch>
            <a:fillRect/>
          </a:stretch>
        </p:blipFill>
        <p:spPr>
          <a:xfrm>
            <a:off x="2031207" y="5707858"/>
            <a:ext cx="1607344" cy="150019"/>
          </a:xfrm>
          <a:prstGeom prst="rect">
            <a:avLst/>
          </a:prstGeom>
        </p:spPr>
      </p:pic>
      <p:sp>
        <p:nvSpPr>
          <p:cNvPr id="12" name="TextBox 11">
            <a:extLst>
              <a:ext uri="{FF2B5EF4-FFF2-40B4-BE49-F238E27FC236}">
                <a16:creationId xmlns:a16="http://schemas.microsoft.com/office/drawing/2014/main" id="{B5995BAC-84C0-78F4-D5C4-7B348F1326C1}"/>
              </a:ext>
            </a:extLst>
          </p:cNvPr>
          <p:cNvSpPr txBox="1"/>
          <p:nvPr/>
        </p:nvSpPr>
        <p:spPr>
          <a:xfrm>
            <a:off x="1813752" y="2644170"/>
            <a:ext cx="7930564" cy="1569660"/>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Popular Tools and Platforms</a:t>
            </a:r>
          </a:p>
          <a:p>
            <a:pPr algn="l">
              <a:buFont typeface="Arial" panose="020B0604020202020204" pitchFamily="34" charset="0"/>
              <a:buChar char="•"/>
            </a:pPr>
            <a:r>
              <a:rPr lang="en-GB" sz="1200" b="0" i="0" dirty="0">
                <a:effectLst/>
                <a:latin typeface="Algerian" pitchFamily="82" charset="0"/>
              </a:rPr>
              <a:t>GitHub: Essential for hosting code repositories, demonstrating version control skills, and collaborating on projects. GitHub Pages enables free portfolio hosting directly from repositories.</a:t>
            </a:r>
          </a:p>
          <a:p>
            <a:pPr algn="l">
              <a:buFont typeface="Arial" panose="020B0604020202020204" pitchFamily="34" charset="0"/>
              <a:buChar char="•"/>
            </a:pPr>
            <a:r>
              <a:rPr lang="en-GB" sz="1200" b="0" i="0" dirty="0" err="1">
                <a:effectLst/>
                <a:latin typeface="Algerian" pitchFamily="82" charset="0"/>
              </a:rPr>
              <a:t>Wix</a:t>
            </a:r>
            <a:r>
              <a:rPr lang="en-GB" sz="1200" b="0" i="0" dirty="0">
                <a:effectLst/>
                <a:latin typeface="Algerian" pitchFamily="82" charset="0"/>
              </a:rPr>
              <a:t>: A beginner-friendly website builder featuring drag-and-drop editing, customizable templates, SEO tools, and responsive design, allowing quick portfolio creation without coding.</a:t>
            </a:r>
          </a:p>
          <a:p>
            <a:pPr algn="l">
              <a:buFont typeface="Arial" panose="020B0604020202020204" pitchFamily="34" charset="0"/>
              <a:buChar char="•"/>
            </a:pPr>
            <a:r>
              <a:rPr lang="en-GB" sz="1200" b="0" i="0" dirty="0" err="1">
                <a:effectLst/>
                <a:latin typeface="Algerian" pitchFamily="82" charset="0"/>
              </a:rPr>
              <a:t>Webflow</a:t>
            </a:r>
            <a:r>
              <a:rPr lang="en-GB" sz="1200" b="0" i="0" dirty="0">
                <a:effectLst/>
                <a:latin typeface="Algerian" pitchFamily="82" charset="0"/>
              </a:rPr>
              <a:t>: Offers advanced design customization with a visual editor and a powerful CMS, ideal for creating professional portfolios with more control over design and interactivity</a:t>
            </a:r>
          </a:p>
        </p:txBody>
      </p:sp>
      <p:sp>
        <p:nvSpPr>
          <p:cNvPr id="14" name="TextBox 13">
            <a:extLst>
              <a:ext uri="{FF2B5EF4-FFF2-40B4-BE49-F238E27FC236}">
                <a16:creationId xmlns:a16="http://schemas.microsoft.com/office/drawing/2014/main" id="{DC4B2D4E-3A93-CE15-7DC2-F9C81713312D}"/>
              </a:ext>
            </a:extLst>
          </p:cNvPr>
          <p:cNvSpPr txBox="1"/>
          <p:nvPr/>
        </p:nvSpPr>
        <p:spPr>
          <a:xfrm>
            <a:off x="1813752" y="4591856"/>
            <a:ext cx="8122665" cy="1938992"/>
          </a:xfrm>
          <a:prstGeom prst="rect">
            <a:avLst/>
          </a:prstGeom>
          <a:noFill/>
        </p:spPr>
        <p:txBody>
          <a:bodyPr wrap="square">
            <a:spAutoFit/>
          </a:bodyPr>
          <a:lstStyle/>
          <a:p>
            <a:pPr algn="l">
              <a:buNone/>
            </a:pPr>
            <a:r>
              <a:rPr lang="en-GB" sz="1200" b="0" i="0" dirty="0">
                <a:solidFill>
                  <a:srgbClr val="FF0000"/>
                </a:solidFill>
                <a:effectLst/>
                <a:latin typeface="Algerian" pitchFamily="82" charset="0"/>
              </a:rPr>
              <a:t>Techniques Used</a:t>
            </a:r>
          </a:p>
          <a:p>
            <a:pPr algn="l">
              <a:buFont typeface="Arial" panose="020B0604020202020204" pitchFamily="34" charset="0"/>
              <a:buChar char="•"/>
            </a:pPr>
            <a:r>
              <a:rPr lang="en-GB" sz="1200" b="0" i="0" dirty="0">
                <a:effectLst/>
                <a:latin typeface="Algerian" pitchFamily="82" charset="0"/>
              </a:rPr>
              <a:t>Responsive Design: Ensures portfolios look good and function well across desktop, tablet, and mobile devices.</a:t>
            </a:r>
          </a:p>
          <a:p>
            <a:pPr algn="l">
              <a:buFont typeface="Arial" panose="020B0604020202020204" pitchFamily="34" charset="0"/>
              <a:buChar char="•"/>
            </a:pPr>
            <a:r>
              <a:rPr lang="en-GB" sz="1200" b="0" i="0" dirty="0">
                <a:effectLst/>
                <a:latin typeface="Algerian" pitchFamily="82" charset="0"/>
              </a:rPr>
              <a:t>Version Control and Continuous Deployment: Managed often with Git and CI/CD pipelines to keep portfolios up-to-date with the latest projects and improvements.</a:t>
            </a:r>
          </a:p>
          <a:p>
            <a:pPr algn="l">
              <a:buFont typeface="Arial" panose="020B0604020202020204" pitchFamily="34" charset="0"/>
              <a:buChar char="•"/>
            </a:pPr>
            <a:r>
              <a:rPr lang="en-GB" sz="1200" b="0" i="0" dirty="0">
                <a:effectLst/>
                <a:latin typeface="Algerian" pitchFamily="82" charset="0"/>
              </a:rPr>
              <a:t>Showcasing Code and Projects: Through embedded code snippets, live demos, screenshots, and detailed project descriptions.</a:t>
            </a:r>
          </a:p>
          <a:p>
            <a:pPr algn="l">
              <a:buFont typeface="Arial" panose="020B0604020202020204" pitchFamily="34" charset="0"/>
              <a:buChar char="•"/>
            </a:pPr>
            <a:r>
              <a:rPr lang="en-GB" sz="1200" b="0" i="0" dirty="0">
                <a:effectLst/>
                <a:latin typeface="Algerian" pitchFamily="82" charset="0"/>
              </a:rPr>
              <a:t>Search Engine Optimization (SEO): To increase portfolio visibility in search results.</a:t>
            </a:r>
          </a:p>
          <a:p>
            <a:pPr algn="l">
              <a:buFont typeface="Arial" panose="020B0604020202020204" pitchFamily="34" charset="0"/>
              <a:buChar char="•"/>
            </a:pPr>
            <a:r>
              <a:rPr lang="en-GB" sz="1200" b="0" i="0" dirty="0">
                <a:effectLst/>
                <a:latin typeface="Algerian" pitchFamily="82" charset="0"/>
              </a:rPr>
              <a:t>Personal Branding: Combining visual identity elements such as logos, </a:t>
            </a:r>
            <a:r>
              <a:rPr lang="en-GB" sz="1200" b="0" i="0" dirty="0" err="1">
                <a:effectLst/>
                <a:latin typeface="Algerian" pitchFamily="82" charset="0"/>
              </a:rPr>
              <a:t>color</a:t>
            </a:r>
            <a:r>
              <a:rPr lang="en-GB" sz="1200" b="0" i="0" dirty="0">
                <a:effectLst/>
                <a:latin typeface="Algerian" pitchFamily="82" charset="0"/>
              </a:rPr>
              <a:t> schemes, and typography for a cohesive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8539164" y="5279233"/>
            <a:ext cx="135731" cy="135731"/>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1350"/>
          </a:p>
        </p:txBody>
      </p:sp>
      <p:pic>
        <p:nvPicPr>
          <p:cNvPr id="6" name="object 6"/>
          <p:cNvPicPr/>
          <p:nvPr/>
        </p:nvPicPr>
        <p:blipFill>
          <a:blip r:embed="rId2" cstate="print"/>
          <a:stretch>
            <a:fillRect/>
          </a:stretch>
        </p:blipFill>
        <p:spPr>
          <a:xfrm>
            <a:off x="2774156" y="5707856"/>
            <a:ext cx="57150" cy="133350"/>
          </a:xfrm>
          <a:prstGeom prst="rect">
            <a:avLst/>
          </a:prstGeom>
        </p:spPr>
      </p:pic>
      <p:sp>
        <p:nvSpPr>
          <p:cNvPr id="9" name="object 9"/>
          <p:cNvSpPr txBox="1"/>
          <p:nvPr/>
        </p:nvSpPr>
        <p:spPr>
          <a:xfrm>
            <a:off x="9981914" y="5712253"/>
            <a:ext cx="171450" cy="132248"/>
          </a:xfrm>
          <a:prstGeom prst="rect">
            <a:avLst/>
          </a:prstGeom>
        </p:spPr>
        <p:txBody>
          <a:bodyPr vert="horz" wrap="square" lIns="0" tIns="5239" rIns="0" bIns="0" rtlCol="0">
            <a:spAutoFit/>
          </a:bodyPr>
          <a:lstStyle/>
          <a:p>
            <a:pPr marL="28575">
              <a:lnSpc>
                <a:spcPct val="100000"/>
              </a:lnSpc>
              <a:spcBef>
                <a:spcPts val="41"/>
              </a:spcBef>
            </a:pPr>
            <a:fld id="{81D60167-4931-47E6-BA6A-407CBD079E47}" type="slidenum">
              <a:rPr sz="825" spc="8" dirty="0">
                <a:solidFill>
                  <a:srgbClr val="2D936B"/>
                </a:solidFill>
                <a:latin typeface="Trebuchet MS"/>
                <a:cs typeface="Trebuchet MS"/>
              </a:rPr>
              <a:pPr marL="28575">
                <a:lnSpc>
                  <a:spcPct val="100000"/>
                </a:lnSpc>
                <a:spcBef>
                  <a:spcPts val="41"/>
                </a:spcBef>
              </a:pPr>
              <a:t>8</a:t>
            </a:fld>
            <a:endParaRPr sz="825">
              <a:latin typeface="Trebuchet MS"/>
              <a:cs typeface="Trebuchet MS"/>
            </a:endParaRPr>
          </a:p>
        </p:txBody>
      </p:sp>
      <p:sp>
        <p:nvSpPr>
          <p:cNvPr id="8" name="object 8"/>
          <p:cNvSpPr txBox="1"/>
          <p:nvPr/>
        </p:nvSpPr>
        <p:spPr>
          <a:xfrm>
            <a:off x="1711439" y="1072165"/>
            <a:ext cx="6596063" cy="471764"/>
          </a:xfrm>
          <a:prstGeom prst="rect">
            <a:avLst/>
          </a:prstGeom>
        </p:spPr>
        <p:style>
          <a:lnRef idx="0">
            <a:schemeClr val="accent2"/>
          </a:lnRef>
          <a:fillRef idx="3">
            <a:schemeClr val="accent2"/>
          </a:fillRef>
          <a:effectRef idx="3">
            <a:schemeClr val="accent2"/>
          </a:effectRef>
          <a:fontRef idx="minor">
            <a:schemeClr val="lt1"/>
          </a:fontRef>
        </p:style>
        <p:txBody>
          <a:bodyPr vert="horz" wrap="square" lIns="0" tIns="10001" rIns="0" bIns="0" rtlCol="0">
            <a:spAutoFit/>
          </a:bodyPr>
          <a:lstStyle/>
          <a:p>
            <a:pPr marL="9525">
              <a:lnSpc>
                <a:spcPct val="100000"/>
              </a:lnSpc>
              <a:spcBef>
                <a:spcPts val="79"/>
              </a:spcBef>
            </a:pPr>
            <a:r>
              <a:rPr lang="en-IN" sz="3000" b="1" spc="11" dirty="0">
                <a:latin typeface="Trebuchet MS"/>
                <a:cs typeface="Trebuchet MS"/>
              </a:rPr>
              <a:t>PO</a:t>
            </a:r>
            <a:r>
              <a:rPr lang="en-GB" sz="3000" b="1" spc="11" dirty="0">
                <a:latin typeface="Trebuchet MS"/>
                <a:cs typeface="Trebuchet MS"/>
              </a:rPr>
              <a:t>R</a:t>
            </a:r>
            <a:r>
              <a:rPr lang="en-IN" sz="3000" b="1" spc="11" dirty="0">
                <a:latin typeface="Trebuchet MS"/>
                <a:cs typeface="Trebuchet MS"/>
              </a:rPr>
              <a:t>TFOLIO DESIGN AND LAYOUT</a:t>
            </a:r>
            <a:endParaRPr sz="3000" dirty="0">
              <a:latin typeface="Trebuchet MS"/>
              <a:cs typeface="Trebuchet MS"/>
            </a:endParaRPr>
          </a:p>
        </p:txBody>
      </p:sp>
      <p:sp>
        <p:nvSpPr>
          <p:cNvPr id="3" name="TextBox 2">
            <a:extLst>
              <a:ext uri="{FF2B5EF4-FFF2-40B4-BE49-F238E27FC236}">
                <a16:creationId xmlns:a16="http://schemas.microsoft.com/office/drawing/2014/main" id="{9EF8B012-71FF-D214-7F6B-D955763A5060}"/>
              </a:ext>
            </a:extLst>
          </p:cNvPr>
          <p:cNvSpPr txBox="1"/>
          <p:nvPr/>
        </p:nvSpPr>
        <p:spPr>
          <a:xfrm>
            <a:off x="2228808" y="2844693"/>
            <a:ext cx="7224755" cy="1338828"/>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Key Elements of Portfolio Design</a:t>
            </a:r>
          </a:p>
          <a:p>
            <a:pPr algn="l">
              <a:buFont typeface="Arial" panose="020B0604020202020204" pitchFamily="34" charset="0"/>
              <a:buChar char="•"/>
            </a:pPr>
            <a:r>
              <a:rPr lang="en-GB" sz="1350" b="0" i="0" dirty="0">
                <a:effectLst/>
                <a:latin typeface="Algerian" pitchFamily="82" charset="0"/>
              </a:rPr>
              <a:t>Showcase Skills and Projects: Dedicate prominent sections for your top projects, detailing technologies used, challenges solved, and links to live demos or code repositories.</a:t>
            </a:r>
          </a:p>
          <a:p>
            <a:pPr algn="l">
              <a:buFont typeface="Arial" panose="020B0604020202020204" pitchFamily="34" charset="0"/>
              <a:buChar char="•"/>
            </a:pPr>
            <a:r>
              <a:rPr lang="en-GB" sz="1350" b="0" i="0" dirty="0">
                <a:effectLst/>
                <a:latin typeface="Algerian" pitchFamily="82" charset="0"/>
              </a:rPr>
              <a:t>Concise Introduction: Start with a clear, engaging introduction describing your expertise (frontend, backend, full-stack) and personal branding</a:t>
            </a:r>
          </a:p>
        </p:txBody>
      </p:sp>
      <p:sp>
        <p:nvSpPr>
          <p:cNvPr id="7" name="TextBox 6">
            <a:extLst>
              <a:ext uri="{FF2B5EF4-FFF2-40B4-BE49-F238E27FC236}">
                <a16:creationId xmlns:a16="http://schemas.microsoft.com/office/drawing/2014/main" id="{0DA19C24-720D-5273-08B6-A16AC3C05BA1}"/>
              </a:ext>
            </a:extLst>
          </p:cNvPr>
          <p:cNvSpPr txBox="1"/>
          <p:nvPr/>
        </p:nvSpPr>
        <p:spPr>
          <a:xfrm>
            <a:off x="2228808" y="4548600"/>
            <a:ext cx="6838993" cy="1962076"/>
          </a:xfrm>
          <a:prstGeom prst="rect">
            <a:avLst/>
          </a:prstGeom>
          <a:noFill/>
        </p:spPr>
        <p:txBody>
          <a:bodyPr wrap="square">
            <a:spAutoFit/>
          </a:bodyPr>
          <a:lstStyle/>
          <a:p>
            <a:pPr algn="l">
              <a:buNone/>
            </a:pPr>
            <a:r>
              <a:rPr lang="en-GB" sz="1350" b="0" i="0" dirty="0">
                <a:effectLst/>
                <a:latin typeface="Algerian" pitchFamily="82" charset="0"/>
              </a:rPr>
              <a:t>I</a:t>
            </a:r>
            <a:r>
              <a:rPr lang="en-GB" sz="1350" b="0" i="0" dirty="0">
                <a:solidFill>
                  <a:srgbClr val="FF0000"/>
                </a:solidFill>
                <a:effectLst/>
                <a:latin typeface="Algerian" pitchFamily="82" charset="0"/>
              </a:rPr>
              <a:t>nspiring Layout and Design Ideas</a:t>
            </a:r>
          </a:p>
          <a:p>
            <a:pPr algn="l">
              <a:buFont typeface="Arial" panose="020B0604020202020204" pitchFamily="34" charset="0"/>
              <a:buChar char="•"/>
            </a:pPr>
            <a:r>
              <a:rPr lang="en-GB" sz="1350" b="0" i="0" dirty="0">
                <a:effectLst/>
                <a:latin typeface="Algerian" pitchFamily="82" charset="0"/>
              </a:rPr>
              <a:t>Minimalism and White Space: Many standout portfolios rely on minimalism, with plenty of white space to focus attention on important content.</a:t>
            </a:r>
          </a:p>
          <a:p>
            <a:pPr algn="l">
              <a:buFont typeface="Arial" panose="020B0604020202020204" pitchFamily="34" charset="0"/>
              <a:buChar char="•"/>
            </a:pPr>
            <a:r>
              <a:rPr lang="en-GB" sz="1350" b="0" i="0" dirty="0">
                <a:effectLst/>
                <a:latin typeface="Algerian" pitchFamily="82" charset="0"/>
              </a:rPr>
              <a:t>Interactive Elements: Incorporate animations, hover effects, or interactive navigation (such as 3D or playful features) to engage viewers.</a:t>
            </a:r>
          </a:p>
          <a:p>
            <a:pPr algn="l">
              <a:buFont typeface="Arial" panose="020B0604020202020204" pitchFamily="34" charset="0"/>
              <a:buChar char="•"/>
            </a:pPr>
            <a:r>
              <a:rPr lang="en-GB" sz="1350" b="0" i="0" dirty="0">
                <a:effectLst/>
                <a:latin typeface="Algerian" pitchFamily="82" charset="0"/>
              </a:rPr>
              <a:t>Theme Toggle: Offer light and dark mode options for accessibility and modern appeal.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3724" y="1138679"/>
            <a:ext cx="8011001" cy="568643"/>
          </a:xfrm>
        </p:spPr>
        <p:style>
          <a:lnRef idx="0">
            <a:schemeClr val="accent2"/>
          </a:lnRef>
          <a:fillRef idx="3">
            <a:schemeClr val="accent2"/>
          </a:fillRef>
          <a:effectRef idx="3">
            <a:schemeClr val="accent2"/>
          </a:effectRef>
          <a:fontRef idx="minor">
            <a:schemeClr val="lt1"/>
          </a:fontRef>
        </p:style>
        <p:txBody>
          <a:bodyPr/>
          <a:lstStyle/>
          <a:p>
            <a:r>
              <a:rPr lang="en-IN" dirty="0"/>
              <a:t>FEATURES AND FUNCTIONALITY</a:t>
            </a:r>
          </a:p>
        </p:txBody>
      </p:sp>
      <p:sp>
        <p:nvSpPr>
          <p:cNvPr id="8" name="TextBox 7">
            <a:extLst>
              <a:ext uri="{FF2B5EF4-FFF2-40B4-BE49-F238E27FC236}">
                <a16:creationId xmlns:a16="http://schemas.microsoft.com/office/drawing/2014/main" id="{9ABDB36B-BC53-DD71-BA23-EE9E3379BEC0}"/>
              </a:ext>
            </a:extLst>
          </p:cNvPr>
          <p:cNvSpPr txBox="1"/>
          <p:nvPr/>
        </p:nvSpPr>
        <p:spPr>
          <a:xfrm>
            <a:off x="1877585" y="2758620"/>
            <a:ext cx="8108657" cy="1754326"/>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Essential Features</a:t>
            </a:r>
          </a:p>
          <a:p>
            <a:pPr algn="l">
              <a:buFont typeface="Arial" panose="020B0604020202020204" pitchFamily="34" charset="0"/>
              <a:buChar char="•"/>
            </a:pPr>
            <a:r>
              <a:rPr lang="en-GB" sz="1350" b="0" i="0" dirty="0">
                <a:effectLst/>
                <a:latin typeface="Algerian" pitchFamily="82" charset="0"/>
              </a:rPr>
              <a:t>Homepage/Introduction: A professional, concise introduction summarizing who you are, your expertise, and what sets you apart. It acts as a digital elevator pitch.</a:t>
            </a:r>
          </a:p>
          <a:p>
            <a:pPr algn="l">
              <a:buFont typeface="Arial" panose="020B0604020202020204" pitchFamily="34" charset="0"/>
              <a:buChar char="•"/>
            </a:pPr>
            <a:r>
              <a:rPr lang="en-GB" sz="1350" b="0" i="0" dirty="0">
                <a:effectLst/>
                <a:latin typeface="Algerian" pitchFamily="82" charset="0"/>
              </a:rPr>
              <a:t>Portfolio/Project Showcase: Display a curated selection of your best projects with visuals, descriptions, technologies used, roles, and links to demos or code repositories. Detailed case studies provide context and demonstrate problem-solving.</a:t>
            </a:r>
          </a:p>
          <a:p>
            <a:pPr algn="l">
              <a:buFont typeface="Arial" panose="020B0604020202020204" pitchFamily="34" charset="0"/>
              <a:buChar char="•"/>
            </a:pPr>
            <a:r>
              <a:rPr lang="en-GB" sz="1350" b="0" i="0" dirty="0">
                <a:effectLst/>
                <a:latin typeface="Algerian" pitchFamily="82" charset="0"/>
              </a:rPr>
              <a:t>About Me Section: Personal background, skills, experience, education, and certifications. This humanizes you and builds trust with visitors.</a:t>
            </a:r>
          </a:p>
        </p:txBody>
      </p:sp>
      <p:sp>
        <p:nvSpPr>
          <p:cNvPr id="10" name="TextBox 9">
            <a:extLst>
              <a:ext uri="{FF2B5EF4-FFF2-40B4-BE49-F238E27FC236}">
                <a16:creationId xmlns:a16="http://schemas.microsoft.com/office/drawing/2014/main" id="{4BF2F295-5EDA-C2D2-5A33-0464C877DE29}"/>
              </a:ext>
            </a:extLst>
          </p:cNvPr>
          <p:cNvSpPr txBox="1"/>
          <p:nvPr/>
        </p:nvSpPr>
        <p:spPr>
          <a:xfrm>
            <a:off x="1877585" y="4785105"/>
            <a:ext cx="8436830" cy="1546577"/>
          </a:xfrm>
          <a:prstGeom prst="rect">
            <a:avLst/>
          </a:prstGeom>
          <a:noFill/>
        </p:spPr>
        <p:txBody>
          <a:bodyPr wrap="square">
            <a:spAutoFit/>
          </a:bodyPr>
          <a:lstStyle/>
          <a:p>
            <a:pPr algn="l">
              <a:buNone/>
            </a:pPr>
            <a:r>
              <a:rPr lang="en-GB" sz="1350" b="0" i="0" dirty="0">
                <a:solidFill>
                  <a:srgbClr val="FF0000"/>
                </a:solidFill>
                <a:effectLst/>
                <a:latin typeface="Algerian" pitchFamily="82" charset="0"/>
              </a:rPr>
              <a:t>Functionality Highlights</a:t>
            </a:r>
          </a:p>
          <a:p>
            <a:pPr algn="l">
              <a:buFont typeface="Arial" panose="020B0604020202020204" pitchFamily="34" charset="0"/>
              <a:buChar char="•"/>
            </a:pPr>
            <a:r>
              <a:rPr lang="en-GB" sz="1350" b="0" i="0" dirty="0">
                <a:effectLst/>
                <a:latin typeface="Algerian" pitchFamily="82" charset="0"/>
              </a:rPr>
              <a:t>Intuitive Navigation: Clean menu structures for easy browsing.</a:t>
            </a:r>
          </a:p>
          <a:p>
            <a:pPr algn="l">
              <a:buFont typeface="Arial" panose="020B0604020202020204" pitchFamily="34" charset="0"/>
              <a:buChar char="•"/>
            </a:pPr>
            <a:r>
              <a:rPr lang="en-GB" sz="1350" b="0" i="0" dirty="0">
                <a:effectLst/>
                <a:latin typeface="Algerian" pitchFamily="82" charset="0"/>
              </a:rPr>
              <a:t>Performance Optimization: Fast loading times to prevent visitor drop-off.</a:t>
            </a:r>
          </a:p>
          <a:p>
            <a:pPr algn="l">
              <a:buFont typeface="Arial" panose="020B0604020202020204" pitchFamily="34" charset="0"/>
              <a:buChar char="•"/>
            </a:pPr>
            <a:r>
              <a:rPr lang="en-GB" sz="1350" b="0" i="0" dirty="0">
                <a:effectLst/>
                <a:latin typeface="Algerian" pitchFamily="82" charset="0"/>
              </a:rPr>
              <a:t>Cross-Browser Compatibility: Consistent experience across different browsers.</a:t>
            </a:r>
          </a:p>
          <a:p>
            <a:pPr algn="l">
              <a:buFont typeface="Arial" panose="020B0604020202020204" pitchFamily="34" charset="0"/>
              <a:buChar char="•"/>
            </a:pPr>
            <a:r>
              <a:rPr lang="en-GB" sz="1350" b="0" i="0" dirty="0">
                <a:effectLst/>
                <a:latin typeface="Algerian" pitchFamily="82" charset="0"/>
              </a:rPr>
              <a:t>Interactive Features: Animation, hover effects, and dynamic elements enhancing user experience.</a:t>
            </a:r>
          </a:p>
          <a:p>
            <a:pPr algn="l">
              <a:buFont typeface="Arial" panose="020B0604020202020204" pitchFamily="34" charset="0"/>
              <a:buChar char="•"/>
            </a:pPr>
            <a:r>
              <a:rPr lang="en-GB" sz="1350" b="0" i="0" dirty="0">
                <a:effectLst/>
                <a:latin typeface="Algerian" pitchFamily="82" charset="0"/>
              </a:rPr>
              <a:t>SEO Optimization: To improve portfolio visibility in search engine results</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TF10001029">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TF10001029</vt:lpstr>
      <vt:lpstr>PowerPoint Presentation</vt:lpstr>
      <vt:lpstr>PowerPoint Presentation</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SAKTH VEL V</cp:lastModifiedBy>
  <cp:revision>26</cp:revision>
  <dcterms:created xsi:type="dcterms:W3CDTF">2024-03-29T15:07:22Z</dcterms:created>
  <dcterms:modified xsi:type="dcterms:W3CDTF">2025-09-04T15:46:15Z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