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oppi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4" roundtripDataSignature="AMtx7mg4ntJr/4JubCJtTAcD2DOhiiVB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11" Type="http://schemas.openxmlformats.org/officeDocument/2006/relationships/slide" Target="slides/slide6.xml"/><Relationship Id="rId22" Type="http://schemas.openxmlformats.org/officeDocument/2006/relationships/font" Target="fonts/Poppins-italic.fntdata"/><Relationship Id="rId10" Type="http://schemas.openxmlformats.org/officeDocument/2006/relationships/slide" Target="slides/slide5.xml"/><Relationship Id="rId21" Type="http://schemas.openxmlformats.org/officeDocument/2006/relationships/font" Target="fonts/Poppi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80dd03d01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2c80dd03d01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2b199ae7e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1f2b199ae7e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80dd03d01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c80dd03d0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2b199ae7e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f2b199ae7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485136c5b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2c485136c5b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485136c5b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2c485136c5b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80dd03d0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2c80dd03d0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80dd03d01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2c80dd03d0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9f2a9b15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2b9f2a9b1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2b199ae7e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f2b199ae7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2b199ae7e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1f2b199ae7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80dd03d01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c80dd03d01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80dd03d0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c80dd03d0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drive.google.com/file/d/1-Jxm3jvwAsWUSFpEQB1gzPspbioTJz7m/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descr="A close-up of a network&#10;&#10;Description automatically generated" id="88" name="Google Shape;88;g2c80dd03d01_0_82"/>
          <p:cNvPicPr preferRelativeResize="0"/>
          <p:nvPr/>
        </p:nvPicPr>
        <p:blipFill rotWithShape="1">
          <a:blip r:embed="rId3">
            <a:alphaModFix/>
          </a:blip>
          <a:srcRect b="0" l="0" r="0" t="0"/>
          <a:stretch/>
        </p:blipFill>
        <p:spPr>
          <a:xfrm>
            <a:off x="-133004" y="0"/>
            <a:ext cx="12325002" cy="6858000"/>
          </a:xfrm>
          <a:prstGeom prst="rect">
            <a:avLst/>
          </a:prstGeom>
          <a:noFill/>
          <a:ln>
            <a:noFill/>
          </a:ln>
        </p:spPr>
      </p:pic>
      <p:sp>
        <p:nvSpPr>
          <p:cNvPr id="89" name="Google Shape;89;g2c80dd03d01_0_82"/>
          <p:cNvSpPr txBox="1"/>
          <p:nvPr/>
        </p:nvSpPr>
        <p:spPr>
          <a:xfrm>
            <a:off x="1035375" y="2551825"/>
            <a:ext cx="109659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4200">
                <a:solidFill>
                  <a:schemeClr val="lt1"/>
                </a:solidFill>
                <a:latin typeface="Poppins"/>
                <a:ea typeface="Poppins"/>
                <a:cs typeface="Poppins"/>
                <a:sym typeface="Poppins"/>
              </a:rPr>
              <a:t>Case Study- SQL, Python, Numpy and Pandas - (GitHub)</a:t>
            </a:r>
            <a:endParaRPr b="1" i="0" sz="4200" u="none" cap="none" strike="noStrike">
              <a:solidFill>
                <a:schemeClr val="lt1"/>
              </a:solidFill>
              <a:latin typeface="Poppins"/>
              <a:ea typeface="Poppins"/>
              <a:cs typeface="Poppins"/>
              <a:sym typeface="Poppins"/>
            </a:endParaRPr>
          </a:p>
        </p:txBody>
      </p:sp>
      <p:sp>
        <p:nvSpPr>
          <p:cNvPr id="90" name="Google Shape;90;g2c80dd03d01_0_82"/>
          <p:cNvSpPr txBox="1"/>
          <p:nvPr/>
        </p:nvSpPr>
        <p:spPr>
          <a:xfrm>
            <a:off x="43559" y="6364025"/>
            <a:ext cx="386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Dr. Ehibhahiemen Nelson Ughele</a:t>
            </a:r>
            <a:endParaRPr b="1" i="0" sz="1800" u="none" cap="none" strike="noStrike">
              <a:solidFill>
                <a:schemeClr val="dk1"/>
              </a:solidFill>
              <a:latin typeface="Poppins"/>
              <a:ea typeface="Poppins"/>
              <a:cs typeface="Poppins"/>
              <a:sym typeface="Poppins"/>
            </a:endParaRPr>
          </a:p>
        </p:txBody>
      </p:sp>
      <p:pic>
        <p:nvPicPr>
          <p:cNvPr descr="A collage of a factory&#10;&#10;Description automatically generated" id="91" name="Google Shape;91;g2c80dd03d01_0_82"/>
          <p:cNvPicPr preferRelativeResize="0"/>
          <p:nvPr/>
        </p:nvPicPr>
        <p:blipFill rotWithShape="1">
          <a:blip r:embed="rId4">
            <a:alphaModFix/>
          </a:blip>
          <a:srcRect b="0" l="0" r="0" t="0"/>
          <a:stretch/>
        </p:blipFill>
        <p:spPr>
          <a:xfrm flipH="1" rot="10800000">
            <a:off x="11854543" y="6668179"/>
            <a:ext cx="337457" cy="189820"/>
          </a:xfrm>
          <a:prstGeom prst="rect">
            <a:avLst/>
          </a:prstGeom>
          <a:noFill/>
          <a:ln>
            <a:noFill/>
          </a:ln>
        </p:spPr>
      </p:pic>
      <p:pic>
        <p:nvPicPr>
          <p:cNvPr descr="A black background with white letters&#10;&#10;Description automatically generated" id="92" name="Google Shape;92;g2c80dd03d01_0_82"/>
          <p:cNvPicPr preferRelativeResize="0"/>
          <p:nvPr/>
        </p:nvPicPr>
        <p:blipFill rotWithShape="1">
          <a:blip r:embed="rId5">
            <a:alphaModFix/>
          </a:blip>
          <a:srcRect b="0" l="0" r="0" t="0"/>
          <a:stretch/>
        </p:blipFill>
        <p:spPr>
          <a:xfrm>
            <a:off x="73356" y="155520"/>
            <a:ext cx="2032641" cy="599542"/>
          </a:xfrm>
          <a:prstGeom prst="rect">
            <a:avLst/>
          </a:prstGeom>
          <a:noFill/>
          <a:ln>
            <a:noFill/>
          </a:ln>
        </p:spPr>
      </p:pic>
      <p:sp>
        <p:nvSpPr>
          <p:cNvPr id="93" name="Google Shape;93;g2c80dd03d01_0_82"/>
          <p:cNvSpPr txBox="1"/>
          <p:nvPr/>
        </p:nvSpPr>
        <p:spPr>
          <a:xfrm>
            <a:off x="1509502" y="3937225"/>
            <a:ext cx="8204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(A Brief Introduction)</a:t>
            </a:r>
            <a:endParaRPr b="1" i="0" sz="1800" u="none" cap="none" strike="noStrike">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cxnSp>
        <p:nvCxnSpPr>
          <p:cNvPr id="187" name="Google Shape;187;g1f2b199ae7e_0_64"/>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88" name="Google Shape;188;g1f2b199ae7e_0_64"/>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89" name="Google Shape;189;g1f2b199ae7e_0_64"/>
          <p:cNvSpPr/>
          <p:nvPr/>
        </p:nvSpPr>
        <p:spPr>
          <a:xfrm>
            <a:off x="-359922" y="-187001"/>
            <a:ext cx="12839700" cy="8153400"/>
          </a:xfrm>
          <a:prstGeom prst="rect">
            <a:avLst/>
          </a:prstGeom>
          <a:solidFill>
            <a:srgbClr val="000000">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g1f2b199ae7e_0_64"/>
          <p:cNvSpPr txBox="1"/>
          <p:nvPr/>
        </p:nvSpPr>
        <p:spPr>
          <a:xfrm>
            <a:off x="161196" y="1125058"/>
            <a:ext cx="11360700" cy="2461200"/>
          </a:xfrm>
          <a:prstGeom prst="rect">
            <a:avLst/>
          </a:prstGeom>
          <a:noFill/>
          <a:ln>
            <a:noFill/>
          </a:ln>
        </p:spPr>
        <p:txBody>
          <a:bodyPr anchorCtr="0" anchor="t" bIns="45700" lIns="91425" spcFirstLastPara="1" rIns="91425" wrap="square" tIns="45700">
            <a:spAutoFit/>
          </a:bodyPr>
          <a:lstStyle/>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Python</a:t>
            </a:r>
            <a:br>
              <a:rPr b="1" lang="en-US" sz="1900">
                <a:solidFill>
                  <a:schemeClr val="lt1"/>
                </a:solidFill>
                <a:latin typeface="Poppins"/>
                <a:ea typeface="Poppins"/>
                <a:cs typeface="Poppins"/>
                <a:sym typeface="Poppins"/>
              </a:rPr>
            </a:br>
            <a:endParaRPr b="1" sz="1900">
              <a:solidFill>
                <a:schemeClr val="lt1"/>
              </a:solidFill>
              <a:latin typeface="Poppins"/>
              <a:ea typeface="Poppins"/>
              <a:cs typeface="Poppins"/>
              <a:sym typeface="Poppins"/>
            </a:endParaRPr>
          </a:p>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NumPy</a:t>
            </a:r>
            <a:br>
              <a:rPr b="1" lang="en-US" sz="1900">
                <a:solidFill>
                  <a:schemeClr val="lt1"/>
                </a:solidFill>
                <a:latin typeface="Poppins"/>
                <a:ea typeface="Poppins"/>
                <a:cs typeface="Poppins"/>
                <a:sym typeface="Poppins"/>
              </a:rPr>
            </a:br>
            <a:endParaRPr b="1" sz="1900">
              <a:solidFill>
                <a:schemeClr val="lt1"/>
              </a:solidFill>
              <a:latin typeface="Poppins"/>
              <a:ea typeface="Poppins"/>
              <a:cs typeface="Poppins"/>
              <a:sym typeface="Poppins"/>
            </a:endParaRPr>
          </a:p>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Pandas</a:t>
            </a:r>
            <a:br>
              <a:rPr b="1" lang="en-US" sz="1900">
                <a:solidFill>
                  <a:schemeClr val="lt1"/>
                </a:solidFill>
                <a:latin typeface="Poppins"/>
                <a:ea typeface="Poppins"/>
                <a:cs typeface="Poppins"/>
                <a:sym typeface="Poppins"/>
              </a:rPr>
            </a:br>
            <a:endParaRPr b="1" sz="1900">
              <a:solidFill>
                <a:schemeClr val="lt1"/>
              </a:solidFill>
              <a:latin typeface="Poppins"/>
              <a:ea typeface="Poppins"/>
              <a:cs typeface="Poppins"/>
              <a:sym typeface="Poppins"/>
            </a:endParaRPr>
          </a:p>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GitHub (using GitHub Desktop)</a:t>
            </a:r>
            <a:br>
              <a:rPr b="1" lang="en-US" sz="1900">
                <a:solidFill>
                  <a:schemeClr val="lt1"/>
                </a:solidFill>
                <a:latin typeface="Poppins"/>
                <a:ea typeface="Poppins"/>
                <a:cs typeface="Poppins"/>
                <a:sym typeface="Poppins"/>
              </a:rPr>
            </a:br>
            <a:endParaRPr b="1" sz="1900">
              <a:solidFill>
                <a:schemeClr val="lt1"/>
              </a:solidFill>
              <a:latin typeface="Poppins"/>
              <a:ea typeface="Poppins"/>
              <a:cs typeface="Poppins"/>
              <a:sym typeface="Poppins"/>
            </a:endParaRPr>
          </a:p>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PostgreSQL</a:t>
            </a:r>
            <a:endParaRPr b="0" i="0" sz="1900" u="none" cap="none" strike="noStrike">
              <a:solidFill>
                <a:schemeClr val="lt1"/>
              </a:solidFill>
              <a:latin typeface="Poppins"/>
              <a:ea typeface="Poppins"/>
              <a:cs typeface="Poppins"/>
              <a:sym typeface="Poppins"/>
            </a:endParaRPr>
          </a:p>
        </p:txBody>
      </p:sp>
      <p:sp>
        <p:nvSpPr>
          <p:cNvPr id="191" name="Google Shape;191;g1f2b199ae7e_0_64"/>
          <p:cNvSpPr/>
          <p:nvPr/>
        </p:nvSpPr>
        <p:spPr>
          <a:xfrm rot="-5217951">
            <a:off x="3756054" y="65193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g1f2b199ae7e_0_64"/>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g1f2b199ae7e_0_64"/>
          <p:cNvSpPr txBox="1"/>
          <p:nvPr/>
        </p:nvSpPr>
        <p:spPr>
          <a:xfrm>
            <a:off x="1565380" y="353283"/>
            <a:ext cx="7082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TECH STACK</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g2c80dd03d01_0_65"/>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99" name="Google Shape;199;g2c80dd03d01_0_65"/>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00" name="Google Shape;200;g2c80dd03d01_0_65"/>
          <p:cNvSpPr/>
          <p:nvPr/>
        </p:nvSpPr>
        <p:spPr>
          <a:xfrm>
            <a:off x="-359922" y="-187001"/>
            <a:ext cx="12839700" cy="8153400"/>
          </a:xfrm>
          <a:prstGeom prst="rect">
            <a:avLst/>
          </a:prstGeom>
          <a:solidFill>
            <a:srgbClr val="000000">
              <a:alpha val="8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2c80dd03d01_0_65"/>
          <p:cNvSpPr txBox="1"/>
          <p:nvPr/>
        </p:nvSpPr>
        <p:spPr>
          <a:xfrm>
            <a:off x="161196" y="1125058"/>
            <a:ext cx="11360700" cy="466200"/>
          </a:xfrm>
          <a:prstGeom prst="rect">
            <a:avLst/>
          </a:prstGeom>
          <a:noFill/>
          <a:ln>
            <a:noFill/>
          </a:ln>
        </p:spPr>
        <p:txBody>
          <a:bodyPr anchorCtr="0" anchor="t" bIns="45700" lIns="91425" spcFirstLastPara="1" rIns="91425" wrap="square" tIns="45700">
            <a:spAutoFit/>
          </a:bodyPr>
          <a:lstStyle/>
          <a:p>
            <a:pPr indent="-349250" lvl="0" marL="457200" rtl="0" algn="l">
              <a:lnSpc>
                <a:spcPct val="90000"/>
              </a:lnSpc>
              <a:spcBef>
                <a:spcPts val="0"/>
              </a:spcBef>
              <a:spcAft>
                <a:spcPts val="0"/>
              </a:spcAft>
              <a:buClr>
                <a:schemeClr val="lt1"/>
              </a:buClr>
              <a:buSzPts val="1900"/>
              <a:buFont typeface="Poppins"/>
              <a:buAutoNum type="alphaUcPeriod"/>
            </a:pPr>
            <a:r>
              <a:rPr b="1" lang="en-US" sz="1900">
                <a:solidFill>
                  <a:schemeClr val="lt1"/>
                </a:solidFill>
                <a:latin typeface="Poppins"/>
                <a:ea typeface="Poppins"/>
                <a:cs typeface="Poppins"/>
                <a:sym typeface="Poppins"/>
              </a:rPr>
              <a:t>Here is the link to the </a:t>
            </a:r>
            <a:r>
              <a:rPr b="1" lang="en-US" sz="1900">
                <a:solidFill>
                  <a:schemeClr val="lt1"/>
                </a:solidFill>
                <a:latin typeface="Poppins"/>
                <a:ea typeface="Poppins"/>
                <a:cs typeface="Poppins"/>
                <a:sym typeface="Poppins"/>
              </a:rPr>
              <a:t>database </a:t>
            </a:r>
            <a:r>
              <a:rPr b="1" lang="en-US" sz="2700">
                <a:solidFill>
                  <a:schemeClr val="accent2"/>
                </a:solidFill>
                <a:latin typeface="Poppins"/>
                <a:ea typeface="Poppins"/>
                <a:cs typeface="Poppins"/>
                <a:sym typeface="Poppins"/>
              </a:rPr>
              <a:t> ⇒⇒⇒ </a:t>
            </a:r>
            <a:r>
              <a:rPr b="1" lang="en-US" sz="2500" u="sng">
                <a:solidFill>
                  <a:schemeClr val="accent2"/>
                </a:solidFill>
                <a:latin typeface="Poppins"/>
                <a:ea typeface="Poppins"/>
                <a:cs typeface="Poppins"/>
                <a:sym typeface="Poppins"/>
                <a:hlinkClick r:id="rId4">
                  <a:extLst>
                    <a:ext uri="{A12FA001-AC4F-418D-AE19-62706E023703}">
                      <ahyp:hlinkClr val="tx"/>
                    </a:ext>
                  </a:extLst>
                </a:hlinkClick>
              </a:rPr>
              <a:t>LINK</a:t>
            </a:r>
            <a:endParaRPr b="0" i="0" sz="3300" u="none" cap="none" strike="noStrike">
              <a:solidFill>
                <a:schemeClr val="accent2"/>
              </a:solidFill>
              <a:latin typeface="Poppins"/>
              <a:ea typeface="Poppins"/>
              <a:cs typeface="Poppins"/>
              <a:sym typeface="Poppins"/>
            </a:endParaRPr>
          </a:p>
        </p:txBody>
      </p:sp>
      <p:sp>
        <p:nvSpPr>
          <p:cNvPr id="202" name="Google Shape;202;g2c80dd03d01_0_65"/>
          <p:cNvSpPr/>
          <p:nvPr/>
        </p:nvSpPr>
        <p:spPr>
          <a:xfrm rot="-5217951">
            <a:off x="3756054" y="651939"/>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2c80dd03d01_0_65"/>
          <p:cNvSpPr/>
          <p:nvPr/>
        </p:nvSpPr>
        <p:spPr>
          <a:xfrm rot="5552024">
            <a:off x="5185785" y="1960129"/>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g2c80dd03d01_0_65"/>
          <p:cNvSpPr txBox="1"/>
          <p:nvPr/>
        </p:nvSpPr>
        <p:spPr>
          <a:xfrm>
            <a:off x="1565380" y="353283"/>
            <a:ext cx="7082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DATA SOURCE</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cxnSp>
        <p:nvCxnSpPr>
          <p:cNvPr id="209" name="Google Shape;209;g1f2b199ae7e_0_74"/>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10" name="Google Shape;210;g1f2b199ae7e_0_74"/>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11" name="Google Shape;211;g1f2b199ae7e_0_74"/>
          <p:cNvSpPr/>
          <p:nvPr/>
        </p:nvSpPr>
        <p:spPr>
          <a:xfrm>
            <a:off x="-359922" y="-187001"/>
            <a:ext cx="12839700" cy="8153400"/>
          </a:xfrm>
          <a:prstGeom prst="rect">
            <a:avLst/>
          </a:prstGeom>
          <a:solidFill>
            <a:srgbClr val="000000">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g1f2b199ae7e_0_74"/>
          <p:cNvSpPr txBox="1"/>
          <p:nvPr/>
        </p:nvSpPr>
        <p:spPr>
          <a:xfrm>
            <a:off x="161200" y="896450"/>
            <a:ext cx="11889000" cy="5619600"/>
          </a:xfrm>
          <a:prstGeom prst="rect">
            <a:avLst/>
          </a:prstGeom>
          <a:noFill/>
          <a:ln>
            <a:noFill/>
          </a:ln>
        </p:spPr>
        <p:txBody>
          <a:bodyPr anchorCtr="0" anchor="t" bIns="45700" lIns="91425" spcFirstLastPara="1" rIns="91425" wrap="square" tIns="45700">
            <a:spAutoFit/>
          </a:bodyPr>
          <a:lstStyle/>
          <a:p>
            <a:pPr indent="-349250" lvl="0" marL="457200" rtl="0" algn="l">
              <a:lnSpc>
                <a:spcPct val="90000"/>
              </a:lnSpc>
              <a:spcBef>
                <a:spcPts val="0"/>
              </a:spcBef>
              <a:spcAft>
                <a:spcPts val="0"/>
              </a:spcAft>
              <a:buClr>
                <a:schemeClr val="lt1"/>
              </a:buClr>
              <a:buSzPts val="1900"/>
              <a:buFont typeface="Calibri"/>
              <a:buAutoNum type="alphaUcPeriod"/>
            </a:pPr>
            <a:r>
              <a:rPr lang="en-US" sz="1900">
                <a:solidFill>
                  <a:schemeClr val="lt1"/>
                </a:solidFill>
                <a:latin typeface="Calibri"/>
                <a:ea typeface="Calibri"/>
                <a:cs typeface="Calibri"/>
                <a:sym typeface="Calibri"/>
              </a:rPr>
              <a:t>Data Extraction from Historical CSV Data</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Utilize Python libraries such as Pandas for extracting data from CSV files.</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Implement efficient data extraction methods to handle large volumes of historical sales data.</a:t>
            </a:r>
            <a:br>
              <a:rPr lang="en-US" sz="1900">
                <a:solidFill>
                  <a:schemeClr val="lt1"/>
                </a:solidFill>
                <a:latin typeface="Calibri"/>
                <a:ea typeface="Calibri"/>
                <a:cs typeface="Calibri"/>
                <a:sym typeface="Calibri"/>
              </a:rPr>
            </a:br>
            <a:endParaRPr sz="1900">
              <a:solidFill>
                <a:schemeClr val="lt1"/>
              </a:solidFill>
              <a:latin typeface="Calibri"/>
              <a:ea typeface="Calibri"/>
              <a:cs typeface="Calibri"/>
              <a:sym typeface="Calibri"/>
            </a:endParaRPr>
          </a:p>
          <a:p>
            <a:pPr indent="-349250" lvl="0" marL="457200" rtl="0" algn="l">
              <a:lnSpc>
                <a:spcPct val="90000"/>
              </a:lnSpc>
              <a:spcBef>
                <a:spcPts val="0"/>
              </a:spcBef>
              <a:spcAft>
                <a:spcPts val="0"/>
              </a:spcAft>
              <a:buClr>
                <a:schemeClr val="lt1"/>
              </a:buClr>
              <a:buSzPts val="1900"/>
              <a:buFont typeface="Calibri"/>
              <a:buAutoNum type="alphaUcPeriod"/>
            </a:pPr>
            <a:r>
              <a:rPr lang="en-US" sz="1900">
                <a:solidFill>
                  <a:schemeClr val="lt1"/>
                </a:solidFill>
                <a:latin typeface="Calibri"/>
                <a:ea typeface="Calibri"/>
                <a:cs typeface="Calibri"/>
                <a:sym typeface="Calibri"/>
              </a:rPr>
              <a:t>Data Cleaning and Transformation (using NumPy and Pandas)</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Utilize NumPy and Pandas for data cleaning tasks such as handling missing values, removing duplicates, and standardizing data formats.</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Perform data transformation operations such as normalization, encoding, and feature engineering to prepare the data for analysis.</a:t>
            </a:r>
            <a:br>
              <a:rPr lang="en-US" sz="1900">
                <a:solidFill>
                  <a:schemeClr val="lt1"/>
                </a:solidFill>
                <a:latin typeface="Calibri"/>
                <a:ea typeface="Calibri"/>
                <a:cs typeface="Calibri"/>
                <a:sym typeface="Calibri"/>
              </a:rPr>
            </a:br>
            <a:endParaRPr sz="1900">
              <a:solidFill>
                <a:schemeClr val="lt1"/>
              </a:solidFill>
              <a:latin typeface="Calibri"/>
              <a:ea typeface="Calibri"/>
              <a:cs typeface="Calibri"/>
              <a:sym typeface="Calibri"/>
            </a:endParaRPr>
          </a:p>
          <a:p>
            <a:pPr indent="-349250" lvl="0" marL="457200" rtl="0" algn="l">
              <a:lnSpc>
                <a:spcPct val="90000"/>
              </a:lnSpc>
              <a:spcBef>
                <a:spcPts val="0"/>
              </a:spcBef>
              <a:spcAft>
                <a:spcPts val="0"/>
              </a:spcAft>
              <a:buClr>
                <a:schemeClr val="lt1"/>
              </a:buClr>
              <a:buSzPts val="1900"/>
              <a:buFont typeface="Calibri"/>
              <a:buAutoNum type="alphaUcPeriod"/>
            </a:pPr>
            <a:r>
              <a:rPr lang="en-US" sz="1900">
                <a:solidFill>
                  <a:schemeClr val="lt1"/>
                </a:solidFill>
                <a:latin typeface="Calibri"/>
                <a:ea typeface="Calibri"/>
                <a:cs typeface="Calibri"/>
                <a:sym typeface="Calibri"/>
              </a:rPr>
              <a:t>Data Loading to a PostgreSQL Database</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Use PostgreSQL as the database management system for storing the processed data.</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Design and implement database schemas to accommodate the data structure and relationships.</a:t>
            </a:r>
            <a:br>
              <a:rPr lang="en-US" sz="1900">
                <a:solidFill>
                  <a:schemeClr val="lt1"/>
                </a:solidFill>
                <a:latin typeface="Calibri"/>
                <a:ea typeface="Calibri"/>
                <a:cs typeface="Calibri"/>
                <a:sym typeface="Calibri"/>
              </a:rPr>
            </a:br>
            <a:endParaRPr sz="1900">
              <a:solidFill>
                <a:schemeClr val="lt1"/>
              </a:solidFill>
              <a:latin typeface="Calibri"/>
              <a:ea typeface="Calibri"/>
              <a:cs typeface="Calibri"/>
              <a:sym typeface="Calibri"/>
            </a:endParaRPr>
          </a:p>
          <a:p>
            <a:pPr indent="-349250" lvl="0" marL="457200" rtl="0" algn="l">
              <a:lnSpc>
                <a:spcPct val="90000"/>
              </a:lnSpc>
              <a:spcBef>
                <a:spcPts val="0"/>
              </a:spcBef>
              <a:spcAft>
                <a:spcPts val="0"/>
              </a:spcAft>
              <a:buClr>
                <a:schemeClr val="lt1"/>
              </a:buClr>
              <a:buSzPts val="1900"/>
              <a:buFont typeface="Calibri"/>
              <a:buAutoNum type="alphaUcPeriod"/>
            </a:pPr>
            <a:r>
              <a:rPr lang="en-US" sz="1900">
                <a:solidFill>
                  <a:schemeClr val="lt1"/>
                </a:solidFill>
                <a:latin typeface="Calibri"/>
                <a:ea typeface="Calibri"/>
                <a:cs typeface="Calibri"/>
                <a:sym typeface="Calibri"/>
              </a:rPr>
              <a:t>Version Control using GitHub Desktop</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Set up a GitHub repository for the project to enable version control and collaboration.</a:t>
            </a:r>
            <a:endParaRPr sz="1900">
              <a:solidFill>
                <a:schemeClr val="lt1"/>
              </a:solidFill>
              <a:latin typeface="Calibri"/>
              <a:ea typeface="Calibri"/>
              <a:cs typeface="Calibri"/>
              <a:sym typeface="Calibri"/>
            </a:endParaRPr>
          </a:p>
          <a:p>
            <a:pPr indent="-349250" lvl="1" marL="914400" rtl="0" algn="l">
              <a:lnSpc>
                <a:spcPct val="90000"/>
              </a:lnSpc>
              <a:spcBef>
                <a:spcPts val="0"/>
              </a:spcBef>
              <a:spcAft>
                <a:spcPts val="0"/>
              </a:spcAft>
              <a:buClr>
                <a:schemeClr val="lt1"/>
              </a:buClr>
              <a:buSzPts val="1900"/>
              <a:buFont typeface="Calibri"/>
              <a:buAutoNum type="alphaLcPeriod"/>
            </a:pPr>
            <a:r>
              <a:rPr lang="en-US" sz="1900">
                <a:solidFill>
                  <a:schemeClr val="lt1"/>
                </a:solidFill>
                <a:latin typeface="Calibri"/>
                <a:ea typeface="Calibri"/>
                <a:cs typeface="Calibri"/>
                <a:sym typeface="Calibri"/>
              </a:rPr>
              <a:t>Use GitHub Desktop for managing code changes, branching, and merging workflows.</a:t>
            </a:r>
            <a:endParaRPr sz="19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9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By successfully executing these tasks, the data engineering team at Yanki Ecommerce can effectively leverage Python, NumPy, Pandas, GitHub, and PostgreSQL to optimize data processing, analysis, and decision-making processes, ultimately driving business growth and success.</a:t>
            </a:r>
            <a:endParaRPr sz="1900">
              <a:solidFill>
                <a:schemeClr val="lt1"/>
              </a:solidFill>
              <a:latin typeface="Calibri"/>
              <a:ea typeface="Calibri"/>
              <a:cs typeface="Calibri"/>
              <a:sym typeface="Calibri"/>
            </a:endParaRPr>
          </a:p>
        </p:txBody>
      </p:sp>
      <p:sp>
        <p:nvSpPr>
          <p:cNvPr id="213" name="Google Shape;213;g1f2b199ae7e_0_74"/>
          <p:cNvSpPr/>
          <p:nvPr/>
        </p:nvSpPr>
        <p:spPr>
          <a:xfrm rot="-5217951">
            <a:off x="3756054" y="65193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g1f2b199ae7e_0_74"/>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g1f2b199ae7e_0_74"/>
          <p:cNvSpPr txBox="1"/>
          <p:nvPr/>
        </p:nvSpPr>
        <p:spPr>
          <a:xfrm>
            <a:off x="1717780" y="277083"/>
            <a:ext cx="7082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PROJECT SCOPE</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cxnSp>
        <p:nvCxnSpPr>
          <p:cNvPr id="220" name="Google Shape;220;g2c485136c5b_0_75"/>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221" name="Google Shape;221;g2c485136c5b_0_75"/>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222" name="Google Shape;222;g2c485136c5b_0_75"/>
          <p:cNvSpPr/>
          <p:nvPr/>
        </p:nvSpPr>
        <p:spPr>
          <a:xfrm>
            <a:off x="-359922" y="-187001"/>
            <a:ext cx="12839700" cy="8153400"/>
          </a:xfrm>
          <a:prstGeom prst="rect">
            <a:avLst/>
          </a:prstGeom>
          <a:solidFill>
            <a:srgbClr val="000000">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g2c485136c5b_0_75"/>
          <p:cNvSpPr/>
          <p:nvPr/>
        </p:nvSpPr>
        <p:spPr>
          <a:xfrm rot="-5217951">
            <a:off x="3756054" y="651939"/>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g2c485136c5b_0_75"/>
          <p:cNvSpPr/>
          <p:nvPr/>
        </p:nvSpPr>
        <p:spPr>
          <a:xfrm rot="5552024">
            <a:off x="5185785" y="1960129"/>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g2c485136c5b_0_75"/>
          <p:cNvSpPr txBox="1"/>
          <p:nvPr/>
        </p:nvSpPr>
        <p:spPr>
          <a:xfrm>
            <a:off x="2254525" y="2228775"/>
            <a:ext cx="70827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4000" u="none" cap="none" strike="noStrike">
                <a:solidFill>
                  <a:schemeClr val="lt1"/>
                </a:solidFill>
                <a:latin typeface="Calibri"/>
                <a:ea typeface="Calibri"/>
                <a:cs typeface="Calibri"/>
                <a:sym typeface="Calibri"/>
              </a:rPr>
              <a:t>Now We Proceed To Coding!!!</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i="0" lang="en-US" sz="4000" u="none" cap="none" strike="noStrike">
                <a:solidFill>
                  <a:schemeClr val="lt1"/>
                </a:solidFill>
                <a:latin typeface="Calibri"/>
                <a:ea typeface="Calibri"/>
                <a:cs typeface="Calibri"/>
                <a:sym typeface="Calibri"/>
              </a:rPr>
              <a:t>Happy Coding!!!</a:t>
            </a:r>
            <a:endParaRPr b="1" i="0" sz="40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pic>
        <p:nvPicPr>
          <p:cNvPr descr="&quot;Over £2.5bn of online orders to be returned to retailers this ..." id="230" name="Google Shape;230;p28"/>
          <p:cNvPicPr preferRelativeResize="0"/>
          <p:nvPr/>
        </p:nvPicPr>
        <p:blipFill rotWithShape="1">
          <a:blip r:embed="rId3">
            <a:alphaModFix/>
          </a:blip>
          <a:srcRect b="0" l="0" r="0" t="0"/>
          <a:stretch/>
        </p:blipFill>
        <p:spPr>
          <a:xfrm>
            <a:off x="121120" y="-82098"/>
            <a:ext cx="11949762" cy="6858000"/>
          </a:xfrm>
          <a:prstGeom prst="rect">
            <a:avLst/>
          </a:prstGeom>
          <a:noFill/>
          <a:ln>
            <a:noFill/>
          </a:ln>
        </p:spPr>
      </p:pic>
      <p:cxnSp>
        <p:nvCxnSpPr>
          <p:cNvPr id="231" name="Google Shape;231;p28"/>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sp>
        <p:nvSpPr>
          <p:cNvPr id="232" name="Google Shape;232;p28"/>
          <p:cNvSpPr/>
          <p:nvPr/>
        </p:nvSpPr>
        <p:spPr>
          <a:xfrm>
            <a:off x="0" y="-125527"/>
            <a:ext cx="13563600" cy="9601200"/>
          </a:xfrm>
          <a:prstGeom prst="rect">
            <a:avLst/>
          </a:prstGeom>
          <a:solidFill>
            <a:srgbClr val="000000">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28"/>
          <p:cNvSpPr txBox="1"/>
          <p:nvPr/>
        </p:nvSpPr>
        <p:spPr>
          <a:xfrm>
            <a:off x="347556" y="1789886"/>
            <a:ext cx="11495400" cy="6141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000"/>
              <a:buFont typeface="Arial"/>
              <a:buNone/>
            </a:pPr>
            <a:r>
              <a:t/>
            </a:r>
            <a:endParaRPr b="1" i="0" sz="2000" u="none" cap="none" strike="noStrike">
              <a:solidFill>
                <a:schemeClr val="lt1"/>
              </a:solidFill>
              <a:latin typeface="Poppins"/>
              <a:ea typeface="Poppins"/>
              <a:cs typeface="Poppins"/>
              <a:sym typeface="Poppins"/>
            </a:endParaRPr>
          </a:p>
        </p:txBody>
      </p:sp>
      <p:sp>
        <p:nvSpPr>
          <p:cNvPr id="234" name="Google Shape;234;p28"/>
          <p:cNvSpPr/>
          <p:nvPr/>
        </p:nvSpPr>
        <p:spPr>
          <a:xfrm rot="4989175">
            <a:off x="-1295341" y="-3886065"/>
            <a:ext cx="14559641" cy="14121521"/>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28"/>
          <p:cNvSpPr/>
          <p:nvPr/>
        </p:nvSpPr>
        <p:spPr>
          <a:xfrm rot="-5217951">
            <a:off x="3756054" y="65192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28"/>
          <p:cNvSpPr/>
          <p:nvPr/>
        </p:nvSpPr>
        <p:spPr>
          <a:xfrm rot="5552024">
            <a:off x="5185783" y="1960171"/>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black background with white letters&#10;&#10;Description automatically generated" id="237" name="Google Shape;237;p28"/>
          <p:cNvPicPr preferRelativeResize="0"/>
          <p:nvPr/>
        </p:nvPicPr>
        <p:blipFill rotWithShape="1">
          <a:blip r:embed="rId4">
            <a:alphaModFix/>
          </a:blip>
          <a:srcRect b="0" l="0" r="0" t="0"/>
          <a:stretch/>
        </p:blipFill>
        <p:spPr>
          <a:xfrm>
            <a:off x="433819" y="60718"/>
            <a:ext cx="2384065" cy="703196"/>
          </a:xfrm>
          <a:prstGeom prst="rect">
            <a:avLst/>
          </a:prstGeom>
          <a:noFill/>
          <a:ln>
            <a:noFill/>
          </a:ln>
        </p:spPr>
      </p:pic>
      <p:sp>
        <p:nvSpPr>
          <p:cNvPr id="238" name="Google Shape;238;p28"/>
          <p:cNvSpPr/>
          <p:nvPr/>
        </p:nvSpPr>
        <p:spPr>
          <a:xfrm>
            <a:off x="2976003" y="2508117"/>
            <a:ext cx="6238500" cy="132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FEE599"/>
                </a:solidFill>
                <a:latin typeface="Poppins"/>
                <a:ea typeface="Poppins"/>
                <a:cs typeface="Poppins"/>
                <a:sym typeface="Poppins"/>
              </a:rPr>
              <a:t>GOODLUCK</a:t>
            </a:r>
            <a:endParaRPr b="1" i="0" sz="8000" u="none" cap="none" strike="noStrike">
              <a:solidFill>
                <a:srgbClr val="FEE5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cxnSp>
        <p:nvCxnSpPr>
          <p:cNvPr id="98" name="Google Shape;98;g2c485136c5b_0_114"/>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99" name="Google Shape;99;g2c485136c5b_0_114"/>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00" name="Google Shape;100;g2c485136c5b_0_114"/>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c485136c5b_0_114"/>
          <p:cNvSpPr/>
          <p:nvPr/>
        </p:nvSpPr>
        <p:spPr>
          <a:xfrm rot="-5217951">
            <a:off x="3756054" y="651947"/>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g2c485136c5b_0_114"/>
          <p:cNvSpPr/>
          <p:nvPr/>
        </p:nvSpPr>
        <p:spPr>
          <a:xfrm rot="5552024">
            <a:off x="5185786" y="1960108"/>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2c485136c5b_0_114"/>
          <p:cNvSpPr txBox="1"/>
          <p:nvPr/>
        </p:nvSpPr>
        <p:spPr>
          <a:xfrm>
            <a:off x="15653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What is Numpy?</a:t>
            </a:r>
            <a:endParaRPr b="1" i="0" sz="3200" u="none" cap="none" strike="noStrike">
              <a:solidFill>
                <a:schemeClr val="lt1"/>
              </a:solidFill>
              <a:latin typeface="Calibri"/>
              <a:ea typeface="Calibri"/>
              <a:cs typeface="Calibri"/>
              <a:sym typeface="Calibri"/>
            </a:endParaRPr>
          </a:p>
        </p:txBody>
      </p:sp>
      <p:sp>
        <p:nvSpPr>
          <p:cNvPr id="104" name="Google Shape;104;g2c485136c5b_0_114"/>
          <p:cNvSpPr txBox="1"/>
          <p:nvPr/>
        </p:nvSpPr>
        <p:spPr>
          <a:xfrm>
            <a:off x="337975" y="1586575"/>
            <a:ext cx="11343900" cy="20319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NumPy is a powerful Python library used for numerical computing. It provides support for large, multi-dimensional arrays and matrices, along with a collection of mathematical functions to operate on these arrays efficiently. NumPy is widely used in various fields such as data science, machine learning, and scientific computing due to its speed, versatility, and ease of use.</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cxnSp>
        <p:nvCxnSpPr>
          <p:cNvPr id="109" name="Google Shape;109;g2c80dd03d01_0_6"/>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10" name="Google Shape;110;g2c80dd03d01_0_6"/>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11" name="Google Shape;111;g2c80dd03d01_0_6"/>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g2c80dd03d01_0_6"/>
          <p:cNvSpPr/>
          <p:nvPr/>
        </p:nvSpPr>
        <p:spPr>
          <a:xfrm rot="-5217951">
            <a:off x="3756054" y="651947"/>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g2c80dd03d01_0_6"/>
          <p:cNvSpPr/>
          <p:nvPr/>
        </p:nvSpPr>
        <p:spPr>
          <a:xfrm rot="5552024">
            <a:off x="5185786" y="1960108"/>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2c80dd03d01_0_6"/>
          <p:cNvSpPr txBox="1"/>
          <p:nvPr/>
        </p:nvSpPr>
        <p:spPr>
          <a:xfrm>
            <a:off x="15653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How to install and import into your Python notebook?</a:t>
            </a:r>
            <a:endParaRPr b="1" i="0" sz="3200" u="none" cap="none" strike="noStrike">
              <a:solidFill>
                <a:schemeClr val="lt1"/>
              </a:solidFill>
              <a:latin typeface="Calibri"/>
              <a:ea typeface="Calibri"/>
              <a:cs typeface="Calibri"/>
              <a:sym typeface="Calibri"/>
            </a:endParaRPr>
          </a:p>
        </p:txBody>
      </p:sp>
      <p:sp>
        <p:nvSpPr>
          <p:cNvPr id="115" name="Google Shape;115;g2c80dd03d01_0_6"/>
          <p:cNvSpPr txBox="1"/>
          <p:nvPr/>
        </p:nvSpPr>
        <p:spPr>
          <a:xfrm>
            <a:off x="337975" y="1586575"/>
            <a:ext cx="11343900" cy="27705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You can install NumPy using pip, the Python package manager. Simply run the following command in your terminal or command prompt:</a:t>
            </a:r>
            <a:br>
              <a:rPr lang="en-US" sz="2400">
                <a:solidFill>
                  <a:schemeClr val="lt1"/>
                </a:solidFill>
                <a:latin typeface="Calibri"/>
                <a:ea typeface="Calibri"/>
                <a:cs typeface="Calibri"/>
                <a:sym typeface="Calibri"/>
              </a:rPr>
            </a:br>
            <a:br>
              <a:rPr lang="en-US" sz="2400">
                <a:solidFill>
                  <a:schemeClr val="lt1"/>
                </a:solidFill>
                <a:latin typeface="Calibri"/>
                <a:ea typeface="Calibri"/>
                <a:cs typeface="Calibri"/>
                <a:sym typeface="Calibri"/>
              </a:rPr>
            </a:b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Once installed, you can import NumPy into your Python notebook using the following import statement:</a:t>
            </a:r>
            <a:endParaRPr sz="2400">
              <a:solidFill>
                <a:schemeClr val="lt1"/>
              </a:solidFill>
              <a:latin typeface="Calibri"/>
              <a:ea typeface="Calibri"/>
              <a:cs typeface="Calibri"/>
              <a:sym typeface="Calibri"/>
            </a:endParaRPr>
          </a:p>
        </p:txBody>
      </p:sp>
      <p:sp>
        <p:nvSpPr>
          <p:cNvPr id="116" name="Google Shape;116;g2c80dd03d01_0_6"/>
          <p:cNvSpPr txBox="1"/>
          <p:nvPr/>
        </p:nvSpPr>
        <p:spPr>
          <a:xfrm>
            <a:off x="1241950" y="2692125"/>
            <a:ext cx="4404000" cy="4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FFFFFF"/>
                </a:solidFill>
                <a:highlight>
                  <a:srgbClr val="0D0D0D"/>
                </a:highlight>
                <a:latin typeface="Courier New"/>
                <a:ea typeface="Courier New"/>
                <a:cs typeface="Courier New"/>
                <a:sym typeface="Courier New"/>
              </a:rPr>
              <a:t>pip install numpy</a:t>
            </a:r>
            <a:endParaRPr sz="1550">
              <a:solidFill>
                <a:schemeClr val="dk1"/>
              </a:solidFill>
              <a:latin typeface="Calibri"/>
              <a:ea typeface="Calibri"/>
              <a:cs typeface="Calibri"/>
              <a:sym typeface="Calibri"/>
            </a:endParaRPr>
          </a:p>
        </p:txBody>
      </p:sp>
      <p:sp>
        <p:nvSpPr>
          <p:cNvPr id="117" name="Google Shape;117;g2c80dd03d01_0_6"/>
          <p:cNvSpPr txBox="1"/>
          <p:nvPr/>
        </p:nvSpPr>
        <p:spPr>
          <a:xfrm>
            <a:off x="1241950" y="4368525"/>
            <a:ext cx="4404000" cy="4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FFFFFF"/>
                </a:solidFill>
                <a:highlight>
                  <a:srgbClr val="0D0D0D"/>
                </a:highlight>
                <a:latin typeface="Courier New"/>
                <a:ea typeface="Courier New"/>
                <a:cs typeface="Courier New"/>
                <a:sym typeface="Courier New"/>
              </a:rPr>
              <a:t>import numpy as np</a:t>
            </a:r>
            <a:endParaRPr sz="155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cxnSp>
        <p:nvCxnSpPr>
          <p:cNvPr id="122" name="Google Shape;122;g2c80dd03d01_0_24"/>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23" name="Google Shape;123;g2c80dd03d01_0_24"/>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24" name="Google Shape;124;g2c80dd03d01_0_24"/>
          <p:cNvSpPr/>
          <p:nvPr/>
        </p:nvSpPr>
        <p:spPr>
          <a:xfrm>
            <a:off x="-359922" y="-187001"/>
            <a:ext cx="12839700" cy="8153400"/>
          </a:xfrm>
          <a:prstGeom prst="rect">
            <a:avLst/>
          </a:prstGeom>
          <a:solidFill>
            <a:srgbClr val="000000">
              <a:alpha val="8902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g2c80dd03d01_0_24"/>
          <p:cNvSpPr/>
          <p:nvPr/>
        </p:nvSpPr>
        <p:spPr>
          <a:xfrm rot="-5217951">
            <a:off x="3756054" y="651947"/>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2c80dd03d01_0_24"/>
          <p:cNvSpPr/>
          <p:nvPr/>
        </p:nvSpPr>
        <p:spPr>
          <a:xfrm rot="5552024">
            <a:off x="5185786" y="1960108"/>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g2c80dd03d01_0_24"/>
          <p:cNvSpPr txBox="1"/>
          <p:nvPr/>
        </p:nvSpPr>
        <p:spPr>
          <a:xfrm>
            <a:off x="1565373" y="353275"/>
            <a:ext cx="9946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Basic operations of Numpy for data preprocessing </a:t>
            </a:r>
            <a:endParaRPr b="1" i="0" sz="3200" u="none" cap="none" strike="noStrike">
              <a:solidFill>
                <a:schemeClr val="lt1"/>
              </a:solidFill>
              <a:latin typeface="Calibri"/>
              <a:ea typeface="Calibri"/>
              <a:cs typeface="Calibri"/>
              <a:sym typeface="Calibri"/>
            </a:endParaRPr>
          </a:p>
        </p:txBody>
      </p:sp>
      <p:sp>
        <p:nvSpPr>
          <p:cNvPr id="128" name="Google Shape;128;g2c80dd03d01_0_24"/>
          <p:cNvSpPr txBox="1"/>
          <p:nvPr/>
        </p:nvSpPr>
        <p:spPr>
          <a:xfrm>
            <a:off x="337975" y="1586575"/>
            <a:ext cx="11343900" cy="27705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Some basic operations in NumPy for data preprocessing include creating arrays, accessing elements within arrays, performing mathematical operations on arrays, and handling missing values. </a:t>
            </a:r>
            <a:br>
              <a:rPr lang="en-US" sz="2400">
                <a:solidFill>
                  <a:schemeClr val="lt1"/>
                </a:solidFill>
                <a:latin typeface="Calibri"/>
                <a:ea typeface="Calibri"/>
                <a:cs typeface="Calibri"/>
                <a:sym typeface="Calibri"/>
              </a:rPr>
            </a:br>
            <a:br>
              <a:rPr lang="en-US"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lt1"/>
              </a:buClr>
              <a:buSzPts val="2400"/>
              <a:buFont typeface="Georgia"/>
              <a:buChar char="●"/>
            </a:pPr>
            <a:r>
              <a:rPr lang="en-US" sz="2400">
                <a:solidFill>
                  <a:schemeClr val="lt1"/>
                </a:solidFill>
                <a:latin typeface="Calibri"/>
                <a:ea typeface="Calibri"/>
                <a:cs typeface="Calibri"/>
                <a:sym typeface="Calibri"/>
              </a:rPr>
              <a:t>NumPy provides functions for array manipulation, such as reshaping, slicing, concatenation, and more, making it essential for data preprocessing tasks.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cxnSp>
        <p:nvCxnSpPr>
          <p:cNvPr id="133" name="Google Shape;133;g2b9f2a9b15a_0_0"/>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34" name="Google Shape;134;g2b9f2a9b15a_0_0"/>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35" name="Google Shape;135;g2b9f2a9b15a_0_0"/>
          <p:cNvSpPr/>
          <p:nvPr/>
        </p:nvSpPr>
        <p:spPr>
          <a:xfrm>
            <a:off x="-435422" y="-233276"/>
            <a:ext cx="12839700" cy="8153400"/>
          </a:xfrm>
          <a:prstGeom prst="rect">
            <a:avLst/>
          </a:prstGeom>
          <a:solidFill>
            <a:srgbClr val="000000">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2b9f2a9b15a_0_0"/>
          <p:cNvSpPr/>
          <p:nvPr/>
        </p:nvSpPr>
        <p:spPr>
          <a:xfrm rot="-5217951">
            <a:off x="3680504" y="88328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g2b9f2a9b15a_0_0"/>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g2b9f2a9b15a_0_0"/>
          <p:cNvSpPr txBox="1"/>
          <p:nvPr/>
        </p:nvSpPr>
        <p:spPr>
          <a:xfrm>
            <a:off x="1313800" y="3190100"/>
            <a:ext cx="108780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4500" u="none" cap="none" strike="noStrike">
                <a:solidFill>
                  <a:srgbClr val="FFFFFF"/>
                </a:solidFill>
                <a:latin typeface="Poppins"/>
                <a:ea typeface="Poppins"/>
                <a:cs typeface="Poppins"/>
                <a:sym typeface="Poppins"/>
              </a:rPr>
              <a:t>Case Study For </a:t>
            </a:r>
            <a:r>
              <a:rPr b="1" lang="en-US" sz="4500">
                <a:solidFill>
                  <a:srgbClr val="FFFFFF"/>
                </a:solidFill>
                <a:latin typeface="Poppins"/>
                <a:ea typeface="Poppins"/>
                <a:cs typeface="Poppins"/>
                <a:sym typeface="Poppins"/>
              </a:rPr>
              <a:t>Yanki Ecommerce</a:t>
            </a:r>
            <a:endParaRPr b="1" i="0" sz="4500" u="none" cap="none" strike="noStrike">
              <a:solidFill>
                <a:srgbClr val="FFFFF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cxnSp>
        <p:nvCxnSpPr>
          <p:cNvPr id="143" name="Google Shape;143;g1f2b199ae7e_0_1"/>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44" name="Google Shape;144;g1f2b199ae7e_0_1"/>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45" name="Google Shape;145;g1f2b199ae7e_0_1"/>
          <p:cNvSpPr/>
          <p:nvPr/>
        </p:nvSpPr>
        <p:spPr>
          <a:xfrm>
            <a:off x="-359922" y="-187001"/>
            <a:ext cx="12839700" cy="8153400"/>
          </a:xfrm>
          <a:prstGeom prst="rect">
            <a:avLst/>
          </a:prstGeom>
          <a:solidFill>
            <a:srgbClr val="000000">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g1f2b199ae7e_0_1"/>
          <p:cNvSpPr txBox="1"/>
          <p:nvPr/>
        </p:nvSpPr>
        <p:spPr>
          <a:xfrm>
            <a:off x="1565374" y="353275"/>
            <a:ext cx="9045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EXECUTIVE SUMMARY</a:t>
            </a:r>
            <a:endParaRPr b="1" i="0" sz="3200" u="none" cap="none" strike="noStrike">
              <a:solidFill>
                <a:schemeClr val="lt1"/>
              </a:solidFill>
              <a:latin typeface="Calibri"/>
              <a:ea typeface="Calibri"/>
              <a:cs typeface="Calibri"/>
              <a:sym typeface="Calibri"/>
            </a:endParaRPr>
          </a:p>
        </p:txBody>
      </p:sp>
      <p:sp>
        <p:nvSpPr>
          <p:cNvPr id="147" name="Google Shape;147;g1f2b199ae7e_0_1"/>
          <p:cNvSpPr txBox="1"/>
          <p:nvPr/>
        </p:nvSpPr>
        <p:spPr>
          <a:xfrm>
            <a:off x="304075" y="1537775"/>
            <a:ext cx="10839000" cy="21288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100"/>
              <a:buFont typeface="Arial"/>
              <a:buNone/>
            </a:pPr>
            <a:r>
              <a:rPr b="1" lang="en-US" sz="2100">
                <a:solidFill>
                  <a:schemeClr val="lt1"/>
                </a:solidFill>
                <a:latin typeface="Calibri"/>
                <a:ea typeface="Calibri"/>
                <a:cs typeface="Calibri"/>
                <a:sym typeface="Calibri"/>
              </a:rPr>
              <a:t>Yanki Ecommerce is an online store specializing in the sale of a diverse range of perfumes and perfume-related products. The company aims to provide customers with high-quality products from various brands while delivering an exceptional shopping experience. To optimize its operations and enhance customer satisfaction, Yanki Ecommerce seeks to leverage data-driven insights through advanced data engineering techniques.</a:t>
            </a:r>
            <a:endParaRPr b="1" i="0" sz="2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t/>
            </a:r>
            <a:endParaRPr b="1" i="0" sz="21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3200"/>
              <a:buFont typeface="Calibri"/>
              <a:buNone/>
            </a:pPr>
            <a:r>
              <a:t/>
            </a:r>
            <a:endParaRPr b="1" i="0" sz="2100" u="none" cap="none" strike="noStrike">
              <a:solidFill>
                <a:schemeClr val="lt1"/>
              </a:solidFill>
              <a:latin typeface="Calibri"/>
              <a:ea typeface="Calibri"/>
              <a:cs typeface="Calibri"/>
              <a:sym typeface="Calibri"/>
            </a:endParaRPr>
          </a:p>
        </p:txBody>
      </p:sp>
      <p:sp>
        <p:nvSpPr>
          <p:cNvPr id="148" name="Google Shape;148;g1f2b199ae7e_0_1"/>
          <p:cNvSpPr/>
          <p:nvPr/>
        </p:nvSpPr>
        <p:spPr>
          <a:xfrm rot="-5217951">
            <a:off x="3667079" y="46657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g1f2b199ae7e_0_1"/>
          <p:cNvSpPr/>
          <p:nvPr/>
        </p:nvSpPr>
        <p:spPr>
          <a:xfrm rot="5552024">
            <a:off x="5185783" y="1960171"/>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cxnSp>
        <p:nvCxnSpPr>
          <p:cNvPr id="154" name="Google Shape;154;g1f2b199ae7e_0_12"/>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55" name="Google Shape;155;g1f2b199ae7e_0_12"/>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56" name="Google Shape;156;g1f2b199ae7e_0_12"/>
          <p:cNvSpPr/>
          <p:nvPr/>
        </p:nvSpPr>
        <p:spPr>
          <a:xfrm>
            <a:off x="-359922" y="-187001"/>
            <a:ext cx="12839700" cy="8153400"/>
          </a:xfrm>
          <a:prstGeom prst="rect">
            <a:avLst/>
          </a:prstGeom>
          <a:solidFill>
            <a:srgbClr val="000000">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1f2b199ae7e_0_12"/>
          <p:cNvSpPr txBox="1"/>
          <p:nvPr/>
        </p:nvSpPr>
        <p:spPr>
          <a:xfrm>
            <a:off x="471175" y="353275"/>
            <a:ext cx="10951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chemeClr val="lt1"/>
                </a:solidFill>
                <a:latin typeface="Calibri"/>
                <a:ea typeface="Calibri"/>
                <a:cs typeface="Calibri"/>
                <a:sym typeface="Calibri"/>
              </a:rPr>
              <a:t>BUSINESS PROBLEM STATEMENT</a:t>
            </a:r>
            <a:endParaRPr b="1" i="0" sz="3200" u="none" cap="none" strike="noStrike">
              <a:solidFill>
                <a:schemeClr val="lt1"/>
              </a:solidFill>
              <a:latin typeface="Calibri"/>
              <a:ea typeface="Calibri"/>
              <a:cs typeface="Calibri"/>
              <a:sym typeface="Calibri"/>
            </a:endParaRPr>
          </a:p>
        </p:txBody>
      </p:sp>
      <p:sp>
        <p:nvSpPr>
          <p:cNvPr id="158" name="Google Shape;158;g1f2b199ae7e_0_12"/>
          <p:cNvSpPr txBox="1"/>
          <p:nvPr/>
        </p:nvSpPr>
        <p:spPr>
          <a:xfrm>
            <a:off x="304075" y="1613975"/>
            <a:ext cx="11633100" cy="3195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Yanki Ecommerce faces challenges in effectively managing and analyzing its vast amounts of data, including historical sales data, customer information, and inventory data. The company requires efficient data engineering solutions to streamline data processing, perform comprehensive analysis, and derive actionable insights to improve decision-making processes and enhance business performance.</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3600"/>
              <a:buFont typeface="Calibri"/>
              <a:buNone/>
            </a:pPr>
            <a:r>
              <a:t/>
            </a:r>
            <a:endParaRPr b="0" i="0" sz="2800" u="none" cap="none" strike="noStrike">
              <a:solidFill>
                <a:schemeClr val="lt1"/>
              </a:solidFill>
              <a:latin typeface="Calibri"/>
              <a:ea typeface="Calibri"/>
              <a:cs typeface="Calibri"/>
              <a:sym typeface="Calibri"/>
            </a:endParaRPr>
          </a:p>
        </p:txBody>
      </p:sp>
      <p:sp>
        <p:nvSpPr>
          <p:cNvPr id="159" name="Google Shape;159;g1f2b199ae7e_0_12"/>
          <p:cNvSpPr/>
          <p:nvPr/>
        </p:nvSpPr>
        <p:spPr>
          <a:xfrm rot="-5217951">
            <a:off x="3756004" y="547073"/>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g1f2b199ae7e_0_12"/>
          <p:cNvSpPr/>
          <p:nvPr/>
        </p:nvSpPr>
        <p:spPr>
          <a:xfrm rot="5552024">
            <a:off x="5185783" y="1960171"/>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cxnSp>
        <p:nvCxnSpPr>
          <p:cNvPr id="165" name="Google Shape;165;g2c80dd03d01_0_39"/>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66" name="Google Shape;166;g2c80dd03d01_0_39"/>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67" name="Google Shape;167;g2c80dd03d01_0_39"/>
          <p:cNvSpPr/>
          <p:nvPr/>
        </p:nvSpPr>
        <p:spPr>
          <a:xfrm>
            <a:off x="-359922" y="-187001"/>
            <a:ext cx="12839700" cy="8153400"/>
          </a:xfrm>
          <a:prstGeom prst="rect">
            <a:avLst/>
          </a:prstGeom>
          <a:solidFill>
            <a:srgbClr val="000000">
              <a:alpha val="8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g2c80dd03d01_0_39"/>
          <p:cNvSpPr txBox="1"/>
          <p:nvPr/>
        </p:nvSpPr>
        <p:spPr>
          <a:xfrm>
            <a:off x="471175" y="353275"/>
            <a:ext cx="10951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Objectives</a:t>
            </a:r>
            <a:endParaRPr b="1" i="0" sz="3200" u="none" cap="none" strike="noStrike">
              <a:solidFill>
                <a:schemeClr val="lt1"/>
              </a:solidFill>
              <a:latin typeface="Calibri"/>
              <a:ea typeface="Calibri"/>
              <a:cs typeface="Calibri"/>
              <a:sym typeface="Calibri"/>
            </a:endParaRPr>
          </a:p>
        </p:txBody>
      </p:sp>
      <p:sp>
        <p:nvSpPr>
          <p:cNvPr id="169" name="Google Shape;169;g2c80dd03d01_0_39"/>
          <p:cNvSpPr txBox="1"/>
          <p:nvPr/>
        </p:nvSpPr>
        <p:spPr>
          <a:xfrm>
            <a:off x="304075" y="1232975"/>
            <a:ext cx="11633100" cy="5134800"/>
          </a:xfrm>
          <a:prstGeom prst="rect">
            <a:avLst/>
          </a:prstGeom>
          <a:noFill/>
          <a:ln>
            <a:noFill/>
          </a:ln>
        </p:spPr>
        <p:txBody>
          <a:bodyPr anchorCtr="0" anchor="t" bIns="45700" lIns="91425" spcFirstLastPara="1" rIns="91425" wrap="square" tIns="45700">
            <a:spAutoFit/>
          </a:bodyPr>
          <a:lstStyle/>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Extract historical sales data from CSV files and other relevant sources.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Clean and preprocess the extracted data to ensure consistency, accuracy, and completeness.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Transform the data using NumPy and Pandas to prepare it for analysis and modeling.</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Load the processed data into a PostgreSQL database for storage and easy access.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Implement version control using GitHub Desktop to manage codebase changes and collaborate effectively.</a:t>
            </a:r>
            <a:endParaRPr b="0" i="0" sz="2800" u="none" cap="none" strike="noStrike">
              <a:solidFill>
                <a:schemeClr val="lt1"/>
              </a:solidFill>
              <a:latin typeface="Calibri"/>
              <a:ea typeface="Calibri"/>
              <a:cs typeface="Calibri"/>
              <a:sym typeface="Calibri"/>
            </a:endParaRPr>
          </a:p>
        </p:txBody>
      </p:sp>
      <p:sp>
        <p:nvSpPr>
          <p:cNvPr id="170" name="Google Shape;170;g2c80dd03d01_0_39"/>
          <p:cNvSpPr/>
          <p:nvPr/>
        </p:nvSpPr>
        <p:spPr>
          <a:xfrm rot="-5217951">
            <a:off x="3756004" y="54708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g2c80dd03d01_0_39"/>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cxnSp>
        <p:nvCxnSpPr>
          <p:cNvPr id="176" name="Google Shape;176;g2c80dd03d01_0_50"/>
          <p:cNvCxnSpPr/>
          <p:nvPr/>
        </p:nvCxnSpPr>
        <p:spPr>
          <a:xfrm>
            <a:off x="6095214" y="871146"/>
            <a:ext cx="736800" cy="0"/>
          </a:xfrm>
          <a:prstGeom prst="straightConnector1">
            <a:avLst/>
          </a:prstGeom>
          <a:noFill/>
          <a:ln cap="flat" cmpd="sng" w="57150">
            <a:solidFill>
              <a:schemeClr val="accent4"/>
            </a:solidFill>
            <a:prstDash val="solid"/>
            <a:miter lim="800000"/>
            <a:headEnd len="sm" w="sm" type="none"/>
            <a:tailEnd len="sm" w="sm" type="none"/>
          </a:ln>
        </p:spPr>
      </p:cxnSp>
      <p:pic>
        <p:nvPicPr>
          <p:cNvPr descr="A large building with many people and a farm&#10;&#10;Description automatically generated with medium confidence" id="177" name="Google Shape;177;g2c80dd03d01_0_50"/>
          <p:cNvPicPr preferRelativeResize="0"/>
          <p:nvPr/>
        </p:nvPicPr>
        <p:blipFill rotWithShape="1">
          <a:blip r:embed="rId3">
            <a:alphaModFix/>
          </a:blip>
          <a:srcRect b="0" l="0" r="0" t="0"/>
          <a:stretch/>
        </p:blipFill>
        <p:spPr>
          <a:xfrm>
            <a:off x="0" y="-1"/>
            <a:ext cx="12192002" cy="6867331"/>
          </a:xfrm>
          <a:prstGeom prst="rect">
            <a:avLst/>
          </a:prstGeom>
          <a:noFill/>
          <a:ln>
            <a:noFill/>
          </a:ln>
        </p:spPr>
      </p:pic>
      <p:sp>
        <p:nvSpPr>
          <p:cNvPr id="178" name="Google Shape;178;g2c80dd03d01_0_50"/>
          <p:cNvSpPr/>
          <p:nvPr/>
        </p:nvSpPr>
        <p:spPr>
          <a:xfrm>
            <a:off x="-359922" y="-187001"/>
            <a:ext cx="12839700" cy="8153400"/>
          </a:xfrm>
          <a:prstGeom prst="rect">
            <a:avLst/>
          </a:prstGeom>
          <a:solidFill>
            <a:srgbClr val="000000">
              <a:alpha val="8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g2c80dd03d01_0_50"/>
          <p:cNvSpPr txBox="1"/>
          <p:nvPr/>
        </p:nvSpPr>
        <p:spPr>
          <a:xfrm>
            <a:off x="471175" y="353275"/>
            <a:ext cx="10951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n-US" sz="3200">
                <a:solidFill>
                  <a:schemeClr val="lt1"/>
                </a:solidFill>
                <a:latin typeface="Calibri"/>
                <a:ea typeface="Calibri"/>
                <a:cs typeface="Calibri"/>
                <a:sym typeface="Calibri"/>
              </a:rPr>
              <a:t>Benefits </a:t>
            </a:r>
            <a:endParaRPr b="1" i="0" sz="3200" u="none" cap="none" strike="noStrike">
              <a:solidFill>
                <a:schemeClr val="lt1"/>
              </a:solidFill>
              <a:latin typeface="Calibri"/>
              <a:ea typeface="Calibri"/>
              <a:cs typeface="Calibri"/>
              <a:sym typeface="Calibri"/>
            </a:endParaRPr>
          </a:p>
        </p:txBody>
      </p:sp>
      <p:sp>
        <p:nvSpPr>
          <p:cNvPr id="180" name="Google Shape;180;g2c80dd03d01_0_50"/>
          <p:cNvSpPr txBox="1"/>
          <p:nvPr/>
        </p:nvSpPr>
        <p:spPr>
          <a:xfrm>
            <a:off x="304075" y="1232975"/>
            <a:ext cx="11633100" cy="3583200"/>
          </a:xfrm>
          <a:prstGeom prst="rect">
            <a:avLst/>
          </a:prstGeom>
          <a:noFill/>
          <a:ln>
            <a:noFill/>
          </a:ln>
        </p:spPr>
        <p:txBody>
          <a:bodyPr anchorCtr="0" anchor="t" bIns="45700" lIns="91425" spcFirstLastPara="1" rIns="91425" wrap="square" tIns="45700">
            <a:spAutoFit/>
          </a:bodyPr>
          <a:lstStyle/>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Improved efficiency in data processing and analysis.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Enhanced data quality and integrity.</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Streamlined data loading and storage processes.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Facilitated collaboration and version control.</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Empowered decision-making through data-driven insights.</a:t>
            </a:r>
            <a:endParaRPr sz="2800">
              <a:solidFill>
                <a:schemeClr val="lt1"/>
              </a:solidFill>
              <a:latin typeface="Calibri"/>
              <a:ea typeface="Calibri"/>
              <a:cs typeface="Calibri"/>
              <a:sym typeface="Calibri"/>
            </a:endParaRPr>
          </a:p>
        </p:txBody>
      </p:sp>
      <p:sp>
        <p:nvSpPr>
          <p:cNvPr id="181" name="Google Shape;181;g2c80dd03d01_0_50"/>
          <p:cNvSpPr/>
          <p:nvPr/>
        </p:nvSpPr>
        <p:spPr>
          <a:xfrm rot="-5217951">
            <a:off x="3756004" y="547081"/>
            <a:ext cx="4607859" cy="435250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g2c80dd03d01_0_50"/>
          <p:cNvSpPr/>
          <p:nvPr/>
        </p:nvSpPr>
        <p:spPr>
          <a:xfrm rot="5552024">
            <a:off x="5185784" y="1960150"/>
            <a:ext cx="1791551" cy="1872032"/>
          </a:xfrm>
          <a:prstGeom prst="flowChartConnector">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2023-11-02T07:15:37Z</dcterms:created>
  <dc:creator>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2023-11-02T17:28:24Z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b7fa5144-64c5-49ee-a2e5-0cbf36d69478</vt:lpwstr>
  </property>
  <property fmtid="{D5CDD505-2E9C-101B-9397-08002B2CF9AE}" pid="7" name="MSIP_Label_defa4170-0d19-0005-0004-bc88714345d2_ActionId">
    <vt:lpwstr>b7bebcb2-1c0d-4751-88ec-a1b0f70ceded</vt:lpwstr>
  </property>
  <property fmtid="{D5CDD505-2E9C-101B-9397-08002B2CF9AE}" pid="8" name="MSIP_Label_defa4170-0d19-0005-0004-bc88714345d2_ContentBits">
    <vt:lpwstr>0</vt:lpwstr>
  </property>
</Properties>
</file>