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9" r:id="rId6"/>
    <p:sldId id="272" r:id="rId7"/>
    <p:sldId id="271" r:id="rId8"/>
    <p:sldId id="262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>
        <p:scale>
          <a:sx n="75" d="100"/>
          <a:sy n="75" d="100"/>
        </p:scale>
        <p:origin x="-2580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-171400"/>
            <a:ext cx="6876256" cy="1944216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Київський національний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університет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імені Тараса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Шевченка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Фізичний факультет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Кафедра молекулярної фізики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348880"/>
            <a:ext cx="7740352" cy="1008112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ПРОСТОРОВА СТРУКТУРА КЛАСТЕРІВ ГІДРОКСИАПАТИТУ У ГАЗОВІЙ ФАЗІ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rtem\Desktop\ger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37" r="15685"/>
          <a:stretch>
            <a:fillRect/>
          </a:stretch>
        </p:blipFill>
        <p:spPr bwMode="auto">
          <a:xfrm>
            <a:off x="0" y="-1"/>
            <a:ext cx="2293053" cy="234888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23232" y="3631664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Магістерська робота</a:t>
            </a:r>
          </a:p>
          <a:p>
            <a:pPr algn="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студента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-го курсу магістратури</a:t>
            </a:r>
          </a:p>
          <a:p>
            <a:pPr algn="r"/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Самцевича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Артема Ігоровича</a:t>
            </a:r>
          </a:p>
          <a:p>
            <a:pPr algn="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Науковий керівник:</a:t>
            </a:r>
          </a:p>
          <a:p>
            <a:pPr algn="r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систент,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к.ф.-м.н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Ніколаєнко Тимофій Юрійович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5520" y="62198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Київ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76"/>
            <a:ext cx="8229600" cy="778098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Фізична основа дослідження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07904" y="764704"/>
            <a:ext cx="5112568" cy="1728192"/>
          </a:xfrm>
        </p:spPr>
        <p:txBody>
          <a:bodyPr>
            <a:noAutofit/>
          </a:bodyPr>
          <a:lstStyle/>
          <a:p>
            <a:pPr marL="0" indent="355600" algn="just">
              <a:buNone/>
            </a:pP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Гідроксиапатит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 (</a:t>
            </a: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OhAp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) (рис.1) – біологічний 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об’єкт, 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що застосовується в медичних цілях, як замінник кістки або проміжним шаром між металевим протезом та кістковою тканиною людини.</a:t>
            </a:r>
          </a:p>
        </p:txBody>
      </p:sp>
      <p:pic>
        <p:nvPicPr>
          <p:cNvPr id="2050" name="Picture 2" descr="D:\DNA\Apatites\apat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3026596" cy="18046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256490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1. Просторова 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структура гідроксиапатиту Са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10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(РО)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(ОН)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endParaRPr lang="ru-RU" baseline="-25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956376" y="6237312"/>
            <a:ext cx="11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5649" y="5608290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1.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Масс-спектр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позитивних іонів гідроксиапатиту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[1]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5742781"/>
            <a:ext cx="361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Табл. 1. 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Характеристичні позитивні іони </a:t>
            </a:r>
            <a:r>
              <a:rPr lang="uk-UA" sz="1600" dirty="0" err="1" smtClean="0">
                <a:latin typeface="Arial Narrow" pitchFamily="34" charset="0"/>
                <a:cs typeface="Times New Roman" pitchFamily="18" charset="0"/>
              </a:rPr>
              <a:t>масс-спектру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Arial Narrow" pitchFamily="34" charset="0"/>
                <a:cs typeface="Times New Roman" pitchFamily="18" charset="0"/>
              </a:rPr>
              <a:t>[1]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sz="1600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06227" y="3294509"/>
          <a:ext cx="2664296" cy="2468880"/>
        </p:xfrm>
        <a:graphic>
          <a:graphicData uri="http://schemas.openxmlformats.org/drawingml/2006/table">
            <a:tbl>
              <a:tblPr/>
              <a:tblGrid>
                <a:gridCol w="962338"/>
                <a:gridCol w="1701958"/>
              </a:tblGrid>
              <a:tr h="517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Масове число (m/z)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Передбачувана стехіометрія та 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структура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159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, [CaPO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 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168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[3(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169</a:t>
                      </a:r>
                      <a:endParaRPr lang="ru-RU" sz="12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[CaOH·2(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175</a:t>
                      </a:r>
                      <a:endParaRPr lang="ru-RU" sz="12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, [CaPO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208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215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231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РO</a:t>
                      </a:r>
                      <a:r>
                        <a:rPr lang="uk-UA" sz="1200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uk-UA" sz="1200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638132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1.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Калинкевич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А. Н., Данильченко С. Н.,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Суходуб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Л. Ф.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Идентификация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кальций-фосфатных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биоматериалов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на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основе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характеристических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ионов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в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масс-спектрах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// БІОФІЗИЧНИЙ ВІСНИК.– 2011.-Т.27.-№2.-С.103-110.</a:t>
            </a:r>
            <a:endParaRPr lang="ru-RU" sz="12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 l="888" t="2292" r="1500"/>
          <a:stretch>
            <a:fillRect/>
          </a:stretch>
        </p:blipFill>
        <p:spPr bwMode="auto">
          <a:xfrm>
            <a:off x="4499992" y="2730075"/>
            <a:ext cx="3710508" cy="289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65618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uk-UA" sz="2800" u="sng" dirty="0" smtClean="0">
                <a:latin typeface="Arial Narrow" pitchFamily="34" charset="0"/>
                <a:cs typeface="Times New Roman" pitchFamily="18" charset="0"/>
              </a:rPr>
              <a:t>Метою </a:t>
            </a:r>
            <a:r>
              <a:rPr lang="uk-UA" sz="2800" u="sng" dirty="0" smtClean="0">
                <a:latin typeface="Arial Narrow" pitchFamily="34" charset="0"/>
                <a:cs typeface="Times New Roman" pitchFamily="18" charset="0"/>
              </a:rPr>
              <a:t>даної </a:t>
            </a:r>
            <a:r>
              <a:rPr lang="uk-UA" sz="2800" u="sng" dirty="0" smtClean="0">
                <a:latin typeface="Arial Narrow" pitchFamily="34" charset="0"/>
                <a:cs typeface="Times New Roman" pitchFamily="18" charset="0"/>
              </a:rPr>
              <a:t>роботи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є визначення структури та властивостей простіших кластерів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іонів гідроксиапатиту.</a:t>
            </a:r>
            <a:endParaRPr lang="ru-RU" sz="28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221088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40" y="206344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u="sng" dirty="0" smtClean="0">
                <a:latin typeface="Arial Narrow" pitchFamily="34" charset="0"/>
                <a:cs typeface="Times New Roman" pitchFamily="18" charset="0"/>
              </a:rPr>
              <a:t>Задачі:</a:t>
            </a:r>
          </a:p>
          <a:p>
            <a:pPr marL="444500" indent="-355600" algn="just">
              <a:buFont typeface="Arial" pitchFamily="34" charset="0"/>
              <a:buChar char="•"/>
            </a:pP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визначити можливі конформації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кластерів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іонів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гідроксиапатиту, що відповідають єдиній брутто-формулі іону;</a:t>
            </a:r>
          </a:p>
          <a:p>
            <a:pPr marL="444500" indent="-355600" algn="just">
              <a:buFont typeface="Arial" pitchFamily="34" charset="0"/>
              <a:buChar char="•"/>
            </a:pP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визначити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геометрію та властивості конформацій;</a:t>
            </a:r>
          </a:p>
          <a:p>
            <a:pPr marL="444500" indent="-355600" algn="just">
              <a:buFont typeface="Arial" pitchFamily="34" charset="0"/>
              <a:buChar char="•"/>
            </a:pP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вирахувати частку найбільш </a:t>
            </a:r>
            <a:r>
              <a:rPr lang="uk-UA" sz="2800" dirty="0" err="1" smtClean="0">
                <a:latin typeface="Arial Narrow" pitchFamily="34" charset="0"/>
                <a:cs typeface="Times New Roman" pitchFamily="18" charset="0"/>
              </a:rPr>
              <a:t>енергетичновигідних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 структур в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газовій 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фазі.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1067" y="5469761"/>
            <a:ext cx="72633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u="sng" dirty="0" smtClean="0">
                <a:latin typeface="Arial Narrow" pitchFamily="34" charset="0"/>
                <a:cs typeface="Times New Roman" pitchFamily="18" charset="0"/>
              </a:rPr>
              <a:t>Об'єкти дослідження:</a:t>
            </a:r>
            <a:endParaRPr lang="ru-RU" sz="2800" u="sng" dirty="0" smtClean="0">
              <a:latin typeface="Arial Narrow" pitchFamily="34" charset="0"/>
              <a:cs typeface="Times New Roman" pitchFamily="18" charset="0"/>
            </a:endParaRPr>
          </a:p>
          <a:p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Іони Са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uk-UA" sz="2800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, Са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sz="2800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, Са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sz="2800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 та Са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uk-UA" sz="2800" dirty="0" smtClean="0">
                <a:latin typeface="Arial Narrow" pitchFamily="34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Arial Narrow" pitchFamily="34" charset="0"/>
                <a:cs typeface="Times New Roman" pitchFamily="18" charset="0"/>
              </a:rPr>
              <a:t>5</a:t>
            </a:r>
            <a:r>
              <a:rPr lang="uk-UA" sz="2800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endParaRPr lang="uk-UA" sz="2800" baseline="30000" dirty="0" smtClean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Скругленный прямоугольник 113"/>
          <p:cNvSpPr/>
          <p:nvPr/>
        </p:nvSpPr>
        <p:spPr>
          <a:xfrm>
            <a:off x="5660912" y="5595384"/>
            <a:ext cx="31315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5706544" y="4728076"/>
            <a:ext cx="3096344" cy="658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Загальний алгоритм дії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652" y="73079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хімічна брутто-формула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45" idx="0"/>
          </p:cNvCxnSpPr>
          <p:nvPr/>
        </p:nvCxnSpPr>
        <p:spPr>
          <a:xfrm>
            <a:off x="2430872" y="1192461"/>
            <a:ext cx="1245528" cy="24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6346" y="151283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Можливі конформації молекули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4720" y="2861562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Оптимізація геометрії </a:t>
            </a: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квантовохімічними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 методами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24" name="Прямая со стрелкой 23"/>
          <p:cNvCxnSpPr>
            <a:stCxn id="45" idx="2"/>
            <a:endCxn id="44" idx="0"/>
          </p:cNvCxnSpPr>
          <p:nvPr/>
        </p:nvCxnSpPr>
        <p:spPr>
          <a:xfrm>
            <a:off x="3676400" y="2448936"/>
            <a:ext cx="10126" cy="25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4" idx="2"/>
            <a:endCxn id="63" idx="0"/>
          </p:cNvCxnSpPr>
          <p:nvPr/>
        </p:nvCxnSpPr>
        <p:spPr>
          <a:xfrm flipH="1">
            <a:off x="3685213" y="4221088"/>
            <a:ext cx="13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кругленный прямоугольник 44"/>
          <p:cNvSpPr/>
          <p:nvPr/>
        </p:nvSpPr>
        <p:spPr>
          <a:xfrm>
            <a:off x="2046094" y="1440824"/>
            <a:ext cx="3260612" cy="100811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50" idx="3"/>
            <a:endCxn id="45" idx="1"/>
          </p:cNvCxnSpPr>
          <p:nvPr/>
        </p:nvCxnSpPr>
        <p:spPr>
          <a:xfrm>
            <a:off x="1410664" y="1938698"/>
            <a:ext cx="635430" cy="61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102520" y="1707865"/>
            <a:ext cx="151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MOLGEN</a:t>
            </a:r>
            <a:endParaRPr lang="ru-RU" sz="2400" dirty="0">
              <a:solidFill>
                <a:schemeClr val="accent3">
                  <a:lumMod val="7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066346" y="2708920"/>
            <a:ext cx="3240360" cy="151216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stCxn id="58" idx="3"/>
            <a:endCxn id="44" idx="1"/>
          </p:cNvCxnSpPr>
          <p:nvPr/>
        </p:nvCxnSpPr>
        <p:spPr>
          <a:xfrm flipV="1">
            <a:off x="1331640" y="3465004"/>
            <a:ext cx="734706" cy="16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3235854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Gaussian</a:t>
            </a:r>
            <a:endParaRPr lang="ru-RU" sz="2400" dirty="0">
              <a:solidFill>
                <a:schemeClr val="tx2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063720" y="4437112"/>
            <a:ext cx="324298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/>
          <p:cNvCxnSpPr>
            <a:stCxn id="67" idx="3"/>
            <a:endCxn id="63" idx="1"/>
          </p:cNvCxnSpPr>
          <p:nvPr/>
        </p:nvCxnSpPr>
        <p:spPr>
          <a:xfrm>
            <a:off x="1656184" y="5443447"/>
            <a:ext cx="407536" cy="17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36512" y="4843282"/>
            <a:ext cx="169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Власноруч </a:t>
            </a:r>
            <a:r>
              <a:rPr lang="uk-UA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написані фільтри</a:t>
            </a:r>
            <a:endParaRPr lang="ru-RU" sz="2400" dirty="0">
              <a:solidFill>
                <a:schemeClr val="tx2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2271118" y="4572502"/>
            <a:ext cx="2664296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2271118" y="5508606"/>
            <a:ext cx="2664296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2559150" y="473677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</a:rPr>
              <a:t>Геометричний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87142" y="567287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</a:rPr>
              <a:t>Фільтр зв'язності</a:t>
            </a:r>
            <a:endParaRPr lang="ru-RU" sz="2400" dirty="0">
              <a:latin typeface="Arial Narrow" pitchFamily="34" charset="0"/>
            </a:endParaRPr>
          </a:p>
        </p:txBody>
      </p:sp>
      <p:graphicFrame>
        <p:nvGraphicFramePr>
          <p:cNvPr id="99" name="Таблица 98"/>
          <p:cNvGraphicFramePr>
            <a:graphicFrameLocks noGrp="1"/>
          </p:cNvGraphicFramePr>
          <p:nvPr/>
        </p:nvGraphicFramePr>
        <p:xfrm>
          <a:off x="9468544" y="4077072"/>
          <a:ext cx="6096000" cy="14721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Формула іону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400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MOLGEN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Геометричний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291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Фільтр звязності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5868144" y="1940244"/>
          <a:ext cx="2808312" cy="319024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Скругленный прямоугольник 106"/>
          <p:cNvSpPr/>
          <p:nvPr/>
        </p:nvSpPr>
        <p:spPr>
          <a:xfrm>
            <a:off x="5652120" y="1764176"/>
            <a:ext cx="3260612" cy="64807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8" name="Таблица 107"/>
          <p:cNvGraphicFramePr>
            <a:graphicFrameLocks noGrp="1"/>
          </p:cNvGraphicFramePr>
          <p:nvPr/>
        </p:nvGraphicFramePr>
        <p:xfrm>
          <a:off x="5864800" y="743776"/>
          <a:ext cx="2808312" cy="864096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b="1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800" b="1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b="1" dirty="0" smtClean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800" b="1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b="1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="1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r>
                        <a:rPr lang="uk-UA" sz="1800" b="1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Таблица 108"/>
          <p:cNvGraphicFramePr>
            <a:graphicFrameLocks noGrp="1"/>
          </p:cNvGraphicFramePr>
          <p:nvPr/>
        </p:nvGraphicFramePr>
        <p:xfrm>
          <a:off x="5796136" y="3230560"/>
          <a:ext cx="2808312" cy="319024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Скругленный прямоугольник 109"/>
          <p:cNvSpPr/>
          <p:nvPr/>
        </p:nvSpPr>
        <p:spPr>
          <a:xfrm>
            <a:off x="5634536" y="2908620"/>
            <a:ext cx="3240360" cy="9361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5850560" y="4897208"/>
          <a:ext cx="2808312" cy="319024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72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291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/>
        </p:nvGraphicFramePr>
        <p:xfrm>
          <a:off x="5822512" y="5770096"/>
          <a:ext cx="2808312" cy="319024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200" b="1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Скругленный прямоугольник 114"/>
          <p:cNvSpPr/>
          <p:nvPr/>
        </p:nvSpPr>
        <p:spPr>
          <a:xfrm>
            <a:off x="5562528" y="4454696"/>
            <a:ext cx="338437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 стрелкой 115"/>
          <p:cNvCxnSpPr>
            <a:stCxn id="107" idx="2"/>
            <a:endCxn id="110" idx="0"/>
          </p:cNvCxnSpPr>
          <p:nvPr/>
        </p:nvCxnSpPr>
        <p:spPr>
          <a:xfrm flipH="1">
            <a:off x="7254716" y="2412248"/>
            <a:ext cx="27710" cy="496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10" idx="2"/>
            <a:endCxn id="115" idx="0"/>
          </p:cNvCxnSpPr>
          <p:nvPr/>
        </p:nvCxnSpPr>
        <p:spPr>
          <a:xfrm>
            <a:off x="7254716" y="3844724"/>
            <a:ext cx="0" cy="60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624" y="25758"/>
            <a:ext cx="712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Опис газової фази комплексів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468283" y="4005064"/>
          <a:ext cx="6192688" cy="2713465"/>
        </p:xfrm>
        <a:graphic>
          <a:graphicData uri="http://schemas.openxmlformats.org/drawingml/2006/table">
            <a:tbl>
              <a:tblPr/>
              <a:tblGrid>
                <a:gridCol w="2316845"/>
                <a:gridCol w="2316845"/>
                <a:gridCol w="1558998"/>
              </a:tblGrid>
              <a:tr h="33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ΔG</a:t>
                      </a:r>
                      <a:r>
                        <a:rPr lang="uk-UA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ккал/моль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endParaRPr lang="ru-RU" sz="160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7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0,999994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7,110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r>
                        <a:rPr lang="en-US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·10</a:t>
                      </a:r>
                      <a:r>
                        <a:rPr lang="ru-RU" sz="1600" baseline="300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-6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807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0,150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0,99988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3807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5,550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0,00012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625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25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29,730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&lt;10</a:t>
                      </a:r>
                      <a:r>
                        <a:rPr lang="ru-RU" sz="1600" baseline="300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-22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25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0,010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625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21,680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&lt;10</a:t>
                      </a:r>
                      <a:r>
                        <a:rPr lang="ru-RU" sz="1600" baseline="300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-16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4" name="Рисунок 13" descr="D:\DNA\Apatites\parseMolgen\complexes\Ions\xyz_ca2po3Plus\best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520" y="1137802"/>
            <a:ext cx="208823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D:\DNA\Apatites\parseMolgen\complexes\Ions\xyz_ca2po4Plus\best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2726" y="679996"/>
            <a:ext cx="20162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D:\DNA\Apatites\parseMolgen\complexes\Ions\xyz_ca3po4Plus\best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5266" y="764704"/>
            <a:ext cx="187220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 descr="D:\DNA\Apatites\parseMolgen\complexes\Ions\xyz_ca3po5Plus\best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13264" y="615422"/>
            <a:ext cx="2448274" cy="18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738" y="2564904"/>
            <a:ext cx="913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2. Структура найбільш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енергетичновигідних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комплексів.</a:t>
            </a:r>
            <a:br>
              <a:rPr lang="uk-UA" dirty="0" smtClean="0">
                <a:latin typeface="Arial Narrow" pitchFamily="34" charset="0"/>
                <a:cs typeface="Times New Roman" pitchFamily="18" charset="0"/>
              </a:rPr>
            </a:b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Зліва направо: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та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5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37773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Табл. 2. П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ара найбільш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енергетичновигідних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комплексів.</a:t>
            </a:r>
          </a:p>
          <a:p>
            <a:pPr algn="ctr"/>
            <a:r>
              <a:rPr lang="uk-UA" i="1" dirty="0" smtClean="0">
                <a:latin typeface="Arial Narrow" pitchFamily="34" charset="0"/>
                <a:cs typeface="Times New Roman" pitchFamily="18" charset="0"/>
              </a:rPr>
              <a:t>р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– ймовірність знайти іон з даною енергією в газовій фазі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624" y="25758"/>
            <a:ext cx="712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Аналіз структури іонів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73325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Arial Narrow" pitchFamily="34" charset="0"/>
              </a:rPr>
              <a:t>Рис. 3. Розподіли міжатомних відстаней наступних типів:</a:t>
            </a:r>
          </a:p>
          <a:p>
            <a:r>
              <a:rPr lang="uk-UA" sz="2000" dirty="0" smtClean="0">
                <a:latin typeface="Arial Narrow" pitchFamily="34" charset="0"/>
              </a:rPr>
              <a:t>Перший ряд</a:t>
            </a:r>
            <a:r>
              <a:rPr lang="uk-UA" sz="2000" dirty="0" smtClean="0">
                <a:latin typeface="Arial Narrow" pitchFamily="34" charset="0"/>
              </a:rPr>
              <a:t> (зліва направо</a:t>
            </a:r>
            <a:r>
              <a:rPr lang="uk-UA" sz="2000" dirty="0" smtClean="0">
                <a:latin typeface="Arial Narrow" pitchFamily="34" charset="0"/>
              </a:rPr>
              <a:t>): </a:t>
            </a:r>
            <a:r>
              <a:rPr lang="uk-UA" sz="2000" dirty="0" err="1" smtClean="0">
                <a:latin typeface="Arial Narrow" pitchFamily="34" charset="0"/>
              </a:rPr>
              <a:t>Са-Са</a:t>
            </a:r>
            <a:r>
              <a:rPr lang="uk-UA" sz="2000" dirty="0" smtClean="0">
                <a:latin typeface="Arial Narrow" pitchFamily="34" charset="0"/>
              </a:rPr>
              <a:t>, </a:t>
            </a:r>
            <a:r>
              <a:rPr lang="uk-UA" sz="2000" dirty="0" err="1" smtClean="0">
                <a:latin typeface="Arial Narrow" pitchFamily="34" charset="0"/>
              </a:rPr>
              <a:t>О-Са</a:t>
            </a:r>
            <a:r>
              <a:rPr lang="uk-UA" sz="2000" dirty="0" smtClean="0">
                <a:latin typeface="Arial Narrow" pitchFamily="34" charset="0"/>
              </a:rPr>
              <a:t> </a:t>
            </a:r>
            <a:r>
              <a:rPr lang="uk-UA" sz="2000" dirty="0" smtClean="0">
                <a:latin typeface="Arial Narrow" pitchFamily="34" charset="0"/>
              </a:rPr>
              <a:t>та О-О.</a:t>
            </a:r>
          </a:p>
          <a:p>
            <a:r>
              <a:rPr lang="uk-UA" sz="2000" dirty="0" smtClean="0">
                <a:latin typeface="Arial Narrow" pitchFamily="34" charset="0"/>
              </a:rPr>
              <a:t>Другий ряд </a:t>
            </a:r>
            <a:r>
              <a:rPr lang="uk-UA" sz="2000" dirty="0" smtClean="0">
                <a:latin typeface="Arial Narrow" pitchFamily="34" charset="0"/>
              </a:rPr>
              <a:t>(зліва направо</a:t>
            </a:r>
            <a:r>
              <a:rPr lang="uk-UA" sz="2000" dirty="0" smtClean="0">
                <a:latin typeface="Arial Narrow" pitchFamily="34" charset="0"/>
              </a:rPr>
              <a:t>):.О-Р та </a:t>
            </a:r>
            <a:r>
              <a:rPr lang="uk-UA" sz="2000" dirty="0" err="1" smtClean="0">
                <a:latin typeface="Arial Narrow" pitchFamily="34" charset="0"/>
              </a:rPr>
              <a:t>Р-Са</a:t>
            </a:r>
            <a:r>
              <a:rPr lang="uk-UA" sz="2000" dirty="0" smtClean="0">
                <a:latin typeface="Arial Narrow" pitchFamily="34" charset="0"/>
              </a:rPr>
              <a:t> </a:t>
            </a:r>
            <a:endParaRPr lang="ru-RU" sz="2000" dirty="0">
              <a:latin typeface="Arial Narrow" pitchFamily="34" charset="0"/>
            </a:endParaRPr>
          </a:p>
        </p:txBody>
      </p:sp>
      <p:pic>
        <p:nvPicPr>
          <p:cNvPr id="28682" name="Picture 10" descr="C:\Users\Artem\Documents\OriginLab\851\User Files\CaCa_shor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345"/>
          <a:stretch>
            <a:fillRect/>
          </a:stretch>
        </p:blipFill>
        <p:spPr bwMode="auto">
          <a:xfrm>
            <a:off x="151425" y="1052736"/>
            <a:ext cx="2980415" cy="1872208"/>
          </a:xfrm>
          <a:prstGeom prst="rect">
            <a:avLst/>
          </a:prstGeom>
          <a:noFill/>
        </p:spPr>
      </p:pic>
      <p:pic>
        <p:nvPicPr>
          <p:cNvPr id="28683" name="Picture 11" descr="C:\Users\Artem\Documents\OriginLab\851\User Files\OCa_shor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8" t="9359" r="11475"/>
          <a:stretch>
            <a:fillRect/>
          </a:stretch>
        </p:blipFill>
        <p:spPr bwMode="auto">
          <a:xfrm>
            <a:off x="2843808" y="764704"/>
            <a:ext cx="3033502" cy="2304256"/>
          </a:xfrm>
          <a:prstGeom prst="rect">
            <a:avLst/>
          </a:prstGeom>
          <a:noFill/>
        </p:spPr>
      </p:pic>
      <p:pic>
        <p:nvPicPr>
          <p:cNvPr id="28684" name="Picture 12" descr="C:\Users\Artem\Documents\OriginLab\851\User Files\OO_sho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11" t="9678" r="10584" b="3220"/>
          <a:stretch>
            <a:fillRect/>
          </a:stretch>
        </p:blipFill>
        <p:spPr bwMode="auto">
          <a:xfrm>
            <a:off x="5916463" y="734284"/>
            <a:ext cx="2976018" cy="2228346"/>
          </a:xfrm>
          <a:prstGeom prst="rect">
            <a:avLst/>
          </a:prstGeom>
          <a:noFill/>
        </p:spPr>
      </p:pic>
      <p:pic>
        <p:nvPicPr>
          <p:cNvPr id="28685" name="Picture 13" descr="C:\Users\Artem\Documents\OriginLab\851\User Files\OP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26" t="10156" r="10126"/>
          <a:stretch>
            <a:fillRect/>
          </a:stretch>
        </p:blipFill>
        <p:spPr bwMode="auto">
          <a:xfrm>
            <a:off x="718831" y="2887258"/>
            <a:ext cx="3600400" cy="2782631"/>
          </a:xfrm>
          <a:prstGeom prst="rect">
            <a:avLst/>
          </a:prstGeom>
          <a:noFill/>
        </p:spPr>
      </p:pic>
      <p:pic>
        <p:nvPicPr>
          <p:cNvPr id="28686" name="Picture 14" descr="C:\Users\Artem\Documents\OriginLab\851\User Files\PCa_short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83" t="10489" r="11807"/>
          <a:stretch>
            <a:fillRect/>
          </a:stretch>
        </p:blipFill>
        <p:spPr bwMode="auto">
          <a:xfrm>
            <a:off x="4722050" y="2827537"/>
            <a:ext cx="3843833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6714" y="9758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апроксимації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39552" y="764704"/>
          <a:ext cx="2688299" cy="864096"/>
        </p:xfrm>
        <a:graphic>
          <a:graphicData uri="http://schemas.openxmlformats.org/presentationml/2006/ole">
            <p:oleObj spid="_x0000_s27649" name="Equation" r:id="rId3" imgW="1066680" imgH="3427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104" y="1747416"/>
            <a:ext cx="434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– кількість хімічних зв'язків в молекулі</a:t>
            </a:r>
          </a:p>
          <a:p>
            <a:pPr marL="542925" indent="-542925"/>
            <a:r>
              <a:rPr lang="uk-UA" i="1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– коефіцієнти розкладу</a:t>
            </a:r>
          </a:p>
          <a:p>
            <a:pPr marL="542925" indent="-542925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вільна енергія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Гібса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кожного іону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066507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Результати апроксимації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04775" y="3589613"/>
          <a:ext cx="3926532" cy="2927223"/>
        </p:xfrm>
        <a:graphic>
          <a:graphicData uri="http://schemas.openxmlformats.org/drawingml/2006/table">
            <a:tbl>
              <a:tblPr/>
              <a:tblGrid>
                <a:gridCol w="2126332"/>
                <a:gridCol w="1800200"/>
              </a:tblGrid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Енергія зв'язку </a:t>
                      </a:r>
                      <a:r>
                        <a:rPr lang="en-US" sz="1800" i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800" i="1" baseline="-25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1800" i="1" baseline="-25000" dirty="0" smtClean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ккал/моль</a:t>
                      </a:r>
                      <a:endParaRPr lang="ru-RU" sz="1800" i="1" baseline="-25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Хімічний зв’язок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-3,022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Ca-Ca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-36,461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56,026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O-O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-36,160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O-P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43,464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64,703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O=O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-10,416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O=P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26,841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P-Ca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60037" y="635466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8367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Визначення хімічних зв'язків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684838" y="1333500"/>
          <a:ext cx="2703586" cy="1062038"/>
        </p:xfrm>
        <a:graphic>
          <a:graphicData uri="http://schemas.openxmlformats.org/presentationml/2006/ole">
            <p:oleObj spid="_x0000_s27650" name="Equation" r:id="rId4" imgW="1244520" imgH="6094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58308" y="2378472"/>
            <a:ext cx="434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радіус-вектор атома,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marL="542925" indent="-542925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i="1" baseline="30000" dirty="0" err="1" smtClean="0">
                <a:latin typeface="Times New Roman" pitchFamily="18" charset="0"/>
                <a:cs typeface="Times New Roman" pitchFamily="18" charset="0"/>
              </a:rPr>
              <a:t>еф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ефективний атомний радіус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2" name="Picture 4" descr="C:\Users\Artem\Documents\OriginLab\851\User Files\Energy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43" t="8137" r="9922"/>
          <a:stretch>
            <a:fillRect/>
          </a:stretch>
        </p:blipFill>
        <p:spPr bwMode="auto">
          <a:xfrm>
            <a:off x="4246806" y="3128844"/>
            <a:ext cx="4603258" cy="3559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Поєднуючи методи комбінаторного пошуку графів хімічних зв’язків молекул, прикладної квантової механіки та власноруч розробленого програмного коду було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досліджені структури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іонів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гідроксиапатиту в газовій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фазі;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Знайдені та приведені найбільш енергетично вигідні структури та їх частка в газовій фазі;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Отримані розподіли попарних міжатомних відстаней показують, що більшість Р-О,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Р-Са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О-О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Са-О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зв'язків в іонах  є ковалентними,  а зв'язки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Са-Са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– іонні;</a:t>
            </a: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Досліджені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ефективні атомні заряди та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знайдені найбільш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ймовірні з них;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Запропонована фізична модель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що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визначає енергію комплексу за графом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хімічних зв’язків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 іоні.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2503437"/>
            <a:ext cx="8229600" cy="1717651"/>
          </a:xfrm>
        </p:spPr>
        <p:txBody>
          <a:bodyPr/>
          <a:lstStyle/>
          <a:p>
            <a:pPr algn="ctr">
              <a:buNone/>
            </a:pPr>
            <a:r>
              <a:rPr lang="uk-UA" sz="7200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r>
              <a:rPr lang="uk-UA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599</Words>
  <Application>Microsoft Office PowerPoint</Application>
  <PresentationFormat>Экран (4:3)</PresentationFormat>
  <Paragraphs>157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Тема Office</vt:lpstr>
      <vt:lpstr>Equation</vt:lpstr>
      <vt:lpstr>MathType 6.0 Equation</vt:lpstr>
      <vt:lpstr>Київський національний університет імені Тараса Шевченка Фізичний факультет Кафедра молекулярної фізики</vt:lpstr>
      <vt:lpstr>Фізична основа дослідження</vt:lpstr>
      <vt:lpstr>Постановка задачі</vt:lpstr>
      <vt:lpstr>Загальний алгоритм дії</vt:lpstr>
      <vt:lpstr>Слайд 5</vt:lpstr>
      <vt:lpstr>Слайд 6</vt:lpstr>
      <vt:lpstr>Слайд 7</vt:lpstr>
      <vt:lpstr>Висновки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Київський національний університет імені Тараса Шевченка Фізичний факультет Кафедра молекулярної фізики</dc:title>
  <dc:creator>Artem</dc:creator>
  <cp:lastModifiedBy>Artem</cp:lastModifiedBy>
  <cp:revision>147</cp:revision>
  <dcterms:created xsi:type="dcterms:W3CDTF">2014-06-02T20:39:02Z</dcterms:created>
  <dcterms:modified xsi:type="dcterms:W3CDTF">2015-06-17T09:31:01Z</dcterms:modified>
</cp:coreProperties>
</file>