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9" r:id="rId6"/>
    <p:sldId id="272" r:id="rId7"/>
    <p:sldId id="271" r:id="rId8"/>
    <p:sldId id="262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01" autoAdjust="0"/>
  </p:normalViewPr>
  <p:slideViewPr>
    <p:cSldViewPr>
      <p:cViewPr>
        <p:scale>
          <a:sx n="80" d="100"/>
          <a:sy n="80" d="100"/>
        </p:scale>
        <p:origin x="216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3382-506F-4430-B761-85F37E1A7D9D}" type="datetimeFigureOut">
              <a:rPr lang="ru-RU" smtClean="0"/>
              <a:pPr/>
              <a:t>16.06.2015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725A-9641-4ABA-88B7-D74A75A5161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-171400"/>
            <a:ext cx="6876256" cy="1944216"/>
          </a:xfrm>
        </p:spPr>
        <p:txBody>
          <a:bodyPr>
            <a:norm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Київський національний університет імені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Тараса Шевченка</a:t>
            </a:r>
            <a:br>
              <a:rPr lang="uk-UA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Фізичний факультет</a:t>
            </a:r>
            <a:br>
              <a:rPr lang="uk-UA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Кафедра молекулярної фізики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348880"/>
            <a:ext cx="7740352" cy="1008112"/>
          </a:xfrm>
        </p:spPr>
        <p:txBody>
          <a:bodyPr>
            <a:noAutofit/>
          </a:bodyPr>
          <a:lstStyle/>
          <a:p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ПРОСТОРОВА СТРУКТУРА КЛАСТЕРІВ ГІДРОКСИАПАТИТУ У ГАЗОВІЙ ФАЗІ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rtem\Desktop\gerb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37" r="15685"/>
          <a:stretch>
            <a:fillRect/>
          </a:stretch>
        </p:blipFill>
        <p:spPr bwMode="auto">
          <a:xfrm>
            <a:off x="0" y="-1"/>
            <a:ext cx="2293053" cy="234888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323232" y="3631664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Магістерська робота</a:t>
            </a:r>
          </a:p>
          <a:p>
            <a:pPr algn="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студента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-го курсу магістратури</a:t>
            </a:r>
          </a:p>
          <a:p>
            <a:pPr algn="r"/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Самцевича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Артема Ігоровича</a:t>
            </a:r>
          </a:p>
          <a:p>
            <a:pPr algn="r"/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Науковий керівник:</a:t>
            </a:r>
          </a:p>
          <a:p>
            <a:pPr algn="r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систент,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к.ф.-м.н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uk-UA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Ніколаєнко Тимофій Юрійович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5520" y="621989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Київ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2015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76"/>
            <a:ext cx="8229600" cy="778098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Фізична основа дослідження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07904" y="764704"/>
            <a:ext cx="5112568" cy="1728192"/>
          </a:xfrm>
        </p:spPr>
        <p:txBody>
          <a:bodyPr>
            <a:noAutofit/>
          </a:bodyPr>
          <a:lstStyle/>
          <a:p>
            <a:pPr marL="0" indent="355600" algn="just">
              <a:buNone/>
            </a:pPr>
            <a:r>
              <a:rPr lang="uk-UA" sz="2400" dirty="0" err="1" smtClean="0">
                <a:latin typeface="Arial Narrow" pitchFamily="34" charset="0"/>
                <a:cs typeface="Times New Roman" pitchFamily="18" charset="0"/>
              </a:rPr>
              <a:t>Гідроксиапатит</a:t>
            </a:r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 (</a:t>
            </a:r>
            <a:r>
              <a:rPr lang="uk-UA" sz="2400" dirty="0" err="1" smtClean="0">
                <a:latin typeface="Arial Narrow" pitchFamily="34" charset="0"/>
                <a:cs typeface="Times New Roman" pitchFamily="18" charset="0"/>
              </a:rPr>
              <a:t>OhAp</a:t>
            </a:r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) (рис.1) – біологічний </a:t>
            </a:r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об’єкт, </a:t>
            </a:r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що застосовується в медичних цілях, як замінник кістки або проміжним шаром між металевим протезом та кістковою тканиною людини.</a:t>
            </a:r>
          </a:p>
        </p:txBody>
      </p:sp>
      <p:pic>
        <p:nvPicPr>
          <p:cNvPr id="2050" name="Picture 2" descr="D:\DNA\Apatites\apat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3026596" cy="18046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256490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Рис. 1. Просторова 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структура гідроксиапатиту Са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10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(РО)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4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(ОН)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endParaRPr lang="ru-RU" baseline="-25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956376" y="6237312"/>
            <a:ext cx="118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5649" y="5608290"/>
            <a:ext cx="36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Рис. 1. </a:t>
            </a:r>
            <a:r>
              <a:rPr lang="uk-UA" dirty="0" err="1" smtClean="0">
                <a:latin typeface="Arial Narrow" pitchFamily="34" charset="0"/>
                <a:cs typeface="Times New Roman" pitchFamily="18" charset="0"/>
              </a:rPr>
              <a:t>Масс-спектр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 позитивних іонів гідроксиапатиту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[1]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0" y="5742781"/>
            <a:ext cx="361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600" dirty="0" smtClean="0">
                <a:latin typeface="Arial Narrow" pitchFamily="34" charset="0"/>
                <a:cs typeface="Times New Roman" pitchFamily="18" charset="0"/>
              </a:rPr>
              <a:t>Табл. 1. </a:t>
            </a:r>
            <a:r>
              <a:rPr lang="uk-UA" sz="1600" dirty="0" smtClean="0">
                <a:latin typeface="Arial Narrow" pitchFamily="34" charset="0"/>
                <a:cs typeface="Times New Roman" pitchFamily="18" charset="0"/>
              </a:rPr>
              <a:t>Характеристичні позитивні іони </a:t>
            </a:r>
            <a:r>
              <a:rPr lang="uk-UA" sz="1600" dirty="0" err="1" smtClean="0">
                <a:latin typeface="Arial Narrow" pitchFamily="34" charset="0"/>
                <a:cs typeface="Times New Roman" pitchFamily="18" charset="0"/>
              </a:rPr>
              <a:t>масс-спектру</a:t>
            </a:r>
            <a:r>
              <a:rPr lang="uk-UA" sz="16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Arial Narrow" pitchFamily="34" charset="0"/>
                <a:cs typeface="Times New Roman" pitchFamily="18" charset="0"/>
              </a:rPr>
              <a:t>[1]</a:t>
            </a:r>
            <a:r>
              <a:rPr lang="uk-UA" sz="1600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sz="1600" dirty="0"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06227" y="3294509"/>
          <a:ext cx="2664296" cy="2468880"/>
        </p:xfrm>
        <a:graphic>
          <a:graphicData uri="http://schemas.openxmlformats.org/drawingml/2006/table">
            <a:tbl>
              <a:tblPr/>
              <a:tblGrid>
                <a:gridCol w="962338"/>
                <a:gridCol w="1701958"/>
              </a:tblGrid>
              <a:tr h="5172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Масове число (m/z)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Передбачувана стехіометрія та 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структура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159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[Ca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, [CaPO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·(</a:t>
                      </a:r>
                      <a:r>
                        <a:rPr lang="uk-UA" sz="12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CaO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)]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 +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168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[3(</a:t>
                      </a:r>
                      <a:r>
                        <a:rPr lang="uk-UA" sz="12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CaO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)]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169</a:t>
                      </a:r>
                      <a:endParaRPr lang="ru-RU" sz="120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[CaOH·2(</a:t>
                      </a:r>
                      <a:r>
                        <a:rPr lang="uk-UA" sz="12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CaO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)]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175</a:t>
                      </a:r>
                      <a:endParaRPr lang="ru-RU" sz="120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[Ca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, [CaPO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·(</a:t>
                      </a:r>
                      <a:r>
                        <a:rPr lang="uk-UA" sz="12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CaO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)]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2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3495" marR="3349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208</a:t>
                      </a:r>
                      <a:endParaRPr lang="ru-RU" sz="90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[Ca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·(</a:t>
                      </a:r>
                      <a:r>
                        <a:rPr lang="uk-UA" sz="1200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CaO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)]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+</a:t>
                      </a:r>
                      <a:endParaRPr lang="ru-RU" sz="9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215</a:t>
                      </a:r>
                      <a:endParaRPr lang="ru-RU" sz="90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[Ca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PO</a:t>
                      </a:r>
                      <a:r>
                        <a:rPr lang="uk-UA" sz="1200" baseline="-25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uk-UA" sz="1200" baseline="30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uk-UA" sz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</a:t>
                      </a:r>
                      <a:endParaRPr lang="ru-RU" sz="9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b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231</a:t>
                      </a:r>
                      <a:endParaRPr lang="ru-RU" sz="90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[Ca</a:t>
                      </a:r>
                      <a:r>
                        <a:rPr lang="uk-UA" sz="1200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2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РO</a:t>
                      </a:r>
                      <a:r>
                        <a:rPr lang="uk-UA" sz="1200" baseline="-25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uk-UA" sz="12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uk-UA" sz="1200" baseline="300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+</a:t>
                      </a:r>
                      <a:endParaRPr lang="ru-RU" sz="900" dirty="0">
                        <a:solidFill>
                          <a:srgbClr val="00000A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638132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1.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Калинкевич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А. Н., Данильченко С. Н.,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Суходуб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Л. Ф.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Идентификация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кальций-фосфатных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биоматериалов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на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основе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характеристических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ионов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 в </a:t>
            </a:r>
            <a:r>
              <a:rPr lang="uk-UA" sz="1200" dirty="0" err="1" smtClean="0">
                <a:latin typeface="Arial Narrow" pitchFamily="34" charset="0"/>
                <a:cs typeface="Times New Roman" pitchFamily="18" charset="0"/>
              </a:rPr>
              <a:t>масс-спектрах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. </a:t>
            </a:r>
            <a:r>
              <a:rPr lang="uk-UA" sz="1200" dirty="0" smtClean="0">
                <a:latin typeface="Arial Narrow" pitchFamily="34" charset="0"/>
                <a:cs typeface="Times New Roman" pitchFamily="18" charset="0"/>
              </a:rPr>
              <a:t>// БІОФІЗИЧНИЙ ВІСНИК.– 2011.-Т.27.-№2.-С.103-110.</a:t>
            </a:r>
            <a:endParaRPr lang="ru-RU" sz="1200" dirty="0"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 l="888" t="2292" r="1500"/>
          <a:stretch>
            <a:fillRect/>
          </a:stretch>
        </p:blipFill>
        <p:spPr bwMode="auto">
          <a:xfrm>
            <a:off x="4499992" y="2730075"/>
            <a:ext cx="3710508" cy="289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>
            <a:normAutofit/>
          </a:bodyPr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Постановка задачі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65618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uk-UA" sz="2800" u="sng" dirty="0" smtClean="0">
                <a:latin typeface="Times New Roman" pitchFamily="18" charset="0"/>
                <a:cs typeface="Times New Roman" pitchFamily="18" charset="0"/>
              </a:rPr>
              <a:t>Мета даної </a:t>
            </a:r>
            <a:r>
              <a:rPr lang="uk-UA" sz="2800" u="sng" dirty="0" smtClean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є визначення структури та властивостей простіших кластерів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іонів гідроксиапатиту.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4221088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64787" y="6373715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840" y="2495240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u="sng" dirty="0" smtClean="0">
                <a:latin typeface="Times New Roman" pitchFamily="18" charset="0"/>
                <a:cs typeface="Times New Roman" pitchFamily="18" charset="0"/>
              </a:rPr>
              <a:t>Задачі: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визначити можливі конформації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кластерів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іонів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гідроксиапатиту, що відповідають єдиній </a:t>
            </a:r>
            <a:r>
              <a:rPr lang="uk-UA" sz="2800" dirty="0" err="1" smtClean="0">
                <a:latin typeface="Times New Roman" pitchFamily="18" charset="0"/>
                <a:cs typeface="Times New Roman" pitchFamily="18" charset="0"/>
              </a:rPr>
              <a:t>брутто-фомулі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іону;</a:t>
            </a:r>
          </a:p>
          <a:p>
            <a:pPr indent="355600" algn="just">
              <a:buFont typeface="Arial" pitchFamily="34" charset="0"/>
              <a:buChar char="•"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визначити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геометрію та властивості конформацій.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4840" y="5157192"/>
            <a:ext cx="72633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u="sng" dirty="0" smtClean="0">
                <a:latin typeface="Times New Roman" pitchFamily="18" charset="0"/>
                <a:cs typeface="Times New Roman" pitchFamily="18" charset="0"/>
              </a:rPr>
              <a:t>Об'єкти дослідження:</a:t>
            </a:r>
            <a:endParaRPr lang="ru-RU" sz="28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Іони Са</a:t>
            </a:r>
            <a:r>
              <a:rPr lang="uk-UA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РО</a:t>
            </a:r>
            <a:r>
              <a:rPr lang="uk-UA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uk-UA" sz="28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, Са</a:t>
            </a:r>
            <a:r>
              <a:rPr lang="uk-UA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РО</a:t>
            </a:r>
            <a:r>
              <a:rPr lang="uk-UA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uk-UA" sz="28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, Са</a:t>
            </a:r>
            <a:r>
              <a:rPr lang="uk-UA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РО</a:t>
            </a:r>
            <a:r>
              <a:rPr lang="uk-UA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uk-UA" sz="28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та Са</a:t>
            </a:r>
            <a:r>
              <a:rPr lang="uk-UA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РО</a:t>
            </a:r>
            <a:r>
              <a:rPr lang="uk-UA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uk-UA" sz="28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uk-UA" sz="28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Скругленный прямоугольник 113"/>
          <p:cNvSpPr/>
          <p:nvPr/>
        </p:nvSpPr>
        <p:spPr>
          <a:xfrm>
            <a:off x="5660912" y="5569984"/>
            <a:ext cx="313151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5706544" y="4689976"/>
            <a:ext cx="3096344" cy="658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>
            <a:normAutofit/>
          </a:bodyPr>
          <a:lstStyle/>
          <a:p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Загальний алгоритм дії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69269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Брутто-формула</a:t>
            </a:r>
            <a:endParaRPr lang="ru-RU" sz="2400" dirty="0">
              <a:latin typeface="Arial Narrow" pitchFamily="34" charset="0"/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>
            <a:stCxn id="5" idx="2"/>
            <a:endCxn id="45" idx="0"/>
          </p:cNvCxnSpPr>
          <p:nvPr/>
        </p:nvCxnSpPr>
        <p:spPr>
          <a:xfrm>
            <a:off x="3347864" y="1154361"/>
            <a:ext cx="328536" cy="28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66346" y="151283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Можливі конформації молекули</a:t>
            </a:r>
            <a:endParaRPr lang="ru-RU" sz="24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4720" y="2861562"/>
            <a:ext cx="320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Оптимізація геометрії </a:t>
            </a:r>
            <a:r>
              <a:rPr lang="uk-UA" sz="2400" dirty="0" err="1" smtClean="0">
                <a:latin typeface="Arial Narrow" pitchFamily="34" charset="0"/>
                <a:cs typeface="Times New Roman" pitchFamily="18" charset="0"/>
              </a:rPr>
              <a:t>квантовохімічними</a:t>
            </a:r>
            <a:r>
              <a:rPr lang="uk-UA" sz="2400" dirty="0" smtClean="0">
                <a:latin typeface="Arial Narrow" pitchFamily="34" charset="0"/>
                <a:cs typeface="Times New Roman" pitchFamily="18" charset="0"/>
              </a:rPr>
              <a:t> методами</a:t>
            </a:r>
            <a:endParaRPr lang="ru-RU" sz="2400" dirty="0">
              <a:latin typeface="Arial Narrow" pitchFamily="34" charset="0"/>
              <a:cs typeface="Times New Roman" pitchFamily="18" charset="0"/>
            </a:endParaRPr>
          </a:p>
        </p:txBody>
      </p:sp>
      <p:cxnSp>
        <p:nvCxnSpPr>
          <p:cNvPr id="24" name="Прямая со стрелкой 23"/>
          <p:cNvCxnSpPr>
            <a:stCxn id="45" idx="2"/>
            <a:endCxn id="44" idx="0"/>
          </p:cNvCxnSpPr>
          <p:nvPr/>
        </p:nvCxnSpPr>
        <p:spPr>
          <a:xfrm>
            <a:off x="3676400" y="2448936"/>
            <a:ext cx="10126" cy="25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4" idx="2"/>
            <a:endCxn id="63" idx="0"/>
          </p:cNvCxnSpPr>
          <p:nvPr/>
        </p:nvCxnSpPr>
        <p:spPr>
          <a:xfrm flipH="1">
            <a:off x="3685213" y="4221088"/>
            <a:ext cx="131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кругленный прямоугольник 44"/>
          <p:cNvSpPr/>
          <p:nvPr/>
        </p:nvSpPr>
        <p:spPr>
          <a:xfrm>
            <a:off x="2046094" y="1440824"/>
            <a:ext cx="3260612" cy="100811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50" idx="3"/>
            <a:endCxn id="45" idx="1"/>
          </p:cNvCxnSpPr>
          <p:nvPr/>
        </p:nvCxnSpPr>
        <p:spPr>
          <a:xfrm>
            <a:off x="1410664" y="1938698"/>
            <a:ext cx="635430" cy="618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102520" y="1707865"/>
            <a:ext cx="151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MOLGEN</a:t>
            </a:r>
            <a:endParaRPr lang="ru-RU" sz="2400" dirty="0">
              <a:solidFill>
                <a:schemeClr val="accent3">
                  <a:lumMod val="7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2066346" y="2708920"/>
            <a:ext cx="3240360" cy="151216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/>
          <p:cNvCxnSpPr>
            <a:stCxn id="58" idx="3"/>
            <a:endCxn id="44" idx="1"/>
          </p:cNvCxnSpPr>
          <p:nvPr/>
        </p:nvCxnSpPr>
        <p:spPr>
          <a:xfrm flipV="1">
            <a:off x="1331640" y="3465004"/>
            <a:ext cx="734706" cy="168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0" y="3235854"/>
            <a:ext cx="133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Arial Narrow" pitchFamily="34" charset="0"/>
                <a:cs typeface="Times New Roman" pitchFamily="18" charset="0"/>
              </a:rPr>
              <a:t>Gaussian</a:t>
            </a:r>
            <a:endParaRPr lang="ru-RU" sz="2400" dirty="0">
              <a:solidFill>
                <a:schemeClr val="tx2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063720" y="4437112"/>
            <a:ext cx="324298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/>
          <p:cNvCxnSpPr>
            <a:stCxn id="67" idx="3"/>
            <a:endCxn id="63" idx="1"/>
          </p:cNvCxnSpPr>
          <p:nvPr/>
        </p:nvCxnSpPr>
        <p:spPr>
          <a:xfrm>
            <a:off x="1656184" y="5443447"/>
            <a:ext cx="407536" cy="177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-36512" y="4843282"/>
            <a:ext cx="169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chemeClr val="tx2"/>
                </a:solidFill>
                <a:latin typeface="Arial Narrow" pitchFamily="34" charset="0"/>
                <a:cs typeface="Times New Roman" pitchFamily="18" charset="0"/>
              </a:rPr>
              <a:t>Власноруч </a:t>
            </a:r>
            <a:r>
              <a:rPr lang="uk-UA" sz="2400" dirty="0" smtClean="0">
                <a:solidFill>
                  <a:schemeClr val="tx2"/>
                </a:solidFill>
                <a:latin typeface="Arial Narrow" pitchFamily="34" charset="0"/>
                <a:cs typeface="Times New Roman" pitchFamily="18" charset="0"/>
              </a:rPr>
              <a:t>написані фільтри</a:t>
            </a:r>
            <a:endParaRPr lang="ru-RU" sz="2400" dirty="0">
              <a:solidFill>
                <a:schemeClr val="tx2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64787" y="6373715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2271118" y="4572502"/>
            <a:ext cx="2664296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2271118" y="5508606"/>
            <a:ext cx="2664296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2559150" y="473677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 Narrow" pitchFamily="34" charset="0"/>
              </a:rPr>
              <a:t>Геометричний</a:t>
            </a:r>
            <a:endParaRPr lang="ru-RU" sz="2400" dirty="0">
              <a:latin typeface="Arial Narrow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87142" y="567287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Arial Narrow" pitchFamily="34" charset="0"/>
              </a:rPr>
              <a:t>Фільтр зв'язності</a:t>
            </a:r>
            <a:endParaRPr lang="ru-RU" sz="2400" dirty="0">
              <a:latin typeface="Arial Narrow" pitchFamily="34" charset="0"/>
            </a:endParaRPr>
          </a:p>
        </p:txBody>
      </p:sp>
      <p:graphicFrame>
        <p:nvGraphicFramePr>
          <p:cNvPr id="99" name="Таблица 98"/>
          <p:cNvGraphicFramePr>
            <a:graphicFrameLocks noGrp="1"/>
          </p:cNvGraphicFramePr>
          <p:nvPr/>
        </p:nvGraphicFramePr>
        <p:xfrm>
          <a:off x="9468544" y="4077072"/>
          <a:ext cx="6096000" cy="1472184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Формула іону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400" baseline="30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</a:t>
                      </a:r>
                      <a:r>
                        <a:rPr lang="uk-UA" sz="1400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uk-UA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</a:t>
                      </a:r>
                      <a:r>
                        <a:rPr lang="uk-UA" sz="1400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uk-UA" sz="1400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uk-UA" sz="1400" baseline="30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</a:t>
                      </a:r>
                      <a:r>
                        <a:rPr lang="uk-UA" sz="1400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uk-UA" sz="1400" baseline="30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MOLGEN</a:t>
                      </a:r>
                      <a:endParaRPr lang="ru-RU" sz="10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216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297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Геометричний</a:t>
                      </a:r>
                      <a:endParaRPr lang="ru-RU" sz="10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216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291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Фільтр звязності</a:t>
                      </a:r>
                      <a:endParaRPr lang="ru-RU" sz="10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94</a:t>
                      </a:r>
                      <a:endParaRPr lang="ru-RU" sz="1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Таблица 105"/>
          <p:cNvGraphicFramePr>
            <a:graphicFrameLocks noGrp="1"/>
          </p:cNvGraphicFramePr>
          <p:nvPr/>
        </p:nvGraphicFramePr>
        <p:xfrm>
          <a:off x="5868144" y="1940244"/>
          <a:ext cx="2808312" cy="322390"/>
        </p:xfrm>
        <a:graphic>
          <a:graphicData uri="http://schemas.openxmlformats.org/drawingml/2006/table">
            <a:tbl>
              <a:tblPr/>
              <a:tblGrid>
                <a:gridCol w="702078"/>
                <a:gridCol w="702078"/>
                <a:gridCol w="702078"/>
                <a:gridCol w="702078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216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297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7" name="Скругленный прямоугольник 106"/>
          <p:cNvSpPr/>
          <p:nvPr/>
        </p:nvSpPr>
        <p:spPr>
          <a:xfrm>
            <a:off x="5652120" y="1713376"/>
            <a:ext cx="3260612" cy="64807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8" name="Таблица 107"/>
          <p:cNvGraphicFramePr>
            <a:graphicFrameLocks noGrp="1"/>
          </p:cNvGraphicFramePr>
          <p:nvPr/>
        </p:nvGraphicFramePr>
        <p:xfrm>
          <a:off x="5864800" y="743776"/>
          <a:ext cx="2808312" cy="864096"/>
        </p:xfrm>
        <a:graphic>
          <a:graphicData uri="http://schemas.openxmlformats.org/drawingml/2006/table">
            <a:tbl>
              <a:tblPr/>
              <a:tblGrid>
                <a:gridCol w="702078"/>
                <a:gridCol w="702078"/>
                <a:gridCol w="702078"/>
                <a:gridCol w="702078"/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</a:t>
                      </a:r>
                      <a:r>
                        <a:rPr lang="uk-UA" sz="1800" baseline="-25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800" baseline="-25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r>
                        <a:rPr lang="uk-UA" sz="1800" baseline="30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</a:t>
                      </a:r>
                      <a:r>
                        <a:rPr lang="uk-UA" sz="1800" baseline="-25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800" baseline="-25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r>
                        <a:rPr lang="uk-UA" sz="1800" baseline="30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800" dirty="0" smtClean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</a:t>
                      </a:r>
                      <a:r>
                        <a:rPr lang="uk-UA" sz="1800" baseline="-25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800" baseline="-25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r>
                        <a:rPr lang="uk-UA" sz="1800" baseline="30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</a:t>
                      </a:r>
                      <a:r>
                        <a:rPr lang="uk-UA" sz="1800" baseline="-25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PO</a:t>
                      </a:r>
                      <a:r>
                        <a:rPr lang="uk-UA" sz="1800" baseline="-25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r>
                        <a:rPr lang="uk-UA" sz="1800" baseline="300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9" name="Таблица 108"/>
          <p:cNvGraphicFramePr>
            <a:graphicFrameLocks noGrp="1"/>
          </p:cNvGraphicFramePr>
          <p:nvPr/>
        </p:nvGraphicFramePr>
        <p:xfrm>
          <a:off x="5796136" y="3230560"/>
          <a:ext cx="2808312" cy="322390"/>
        </p:xfrm>
        <a:graphic>
          <a:graphicData uri="http://schemas.openxmlformats.org/drawingml/2006/table">
            <a:tbl>
              <a:tblPr/>
              <a:tblGrid>
                <a:gridCol w="702078"/>
                <a:gridCol w="702078"/>
                <a:gridCol w="702078"/>
                <a:gridCol w="702078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216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297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0" name="Скругленный прямоугольник 109"/>
          <p:cNvSpPr/>
          <p:nvPr/>
        </p:nvSpPr>
        <p:spPr>
          <a:xfrm>
            <a:off x="5634536" y="2870520"/>
            <a:ext cx="3240360" cy="9361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5850560" y="4897208"/>
          <a:ext cx="2808312" cy="322390"/>
        </p:xfrm>
        <a:graphic>
          <a:graphicData uri="http://schemas.openxmlformats.org/drawingml/2006/table">
            <a:tbl>
              <a:tblPr/>
              <a:tblGrid>
                <a:gridCol w="702078"/>
                <a:gridCol w="702078"/>
                <a:gridCol w="702078"/>
                <a:gridCol w="702078"/>
              </a:tblGrid>
              <a:tr h="245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216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291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Таблица 111"/>
          <p:cNvGraphicFramePr>
            <a:graphicFrameLocks noGrp="1"/>
          </p:cNvGraphicFramePr>
          <p:nvPr/>
        </p:nvGraphicFramePr>
        <p:xfrm>
          <a:off x="5822512" y="5770096"/>
          <a:ext cx="2808312" cy="322390"/>
        </p:xfrm>
        <a:graphic>
          <a:graphicData uri="http://schemas.openxmlformats.org/drawingml/2006/table">
            <a:tbl>
              <a:tblPr/>
              <a:tblGrid>
                <a:gridCol w="702078"/>
                <a:gridCol w="702078"/>
                <a:gridCol w="702078"/>
                <a:gridCol w="702078"/>
              </a:tblGrid>
              <a:tr h="245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94</a:t>
                      </a: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" name="Скругленный прямоугольник 114"/>
          <p:cNvSpPr/>
          <p:nvPr/>
        </p:nvSpPr>
        <p:spPr>
          <a:xfrm>
            <a:off x="5562528" y="4454696"/>
            <a:ext cx="338437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6" name="Прямая со стрелкой 115"/>
          <p:cNvCxnSpPr>
            <a:stCxn id="107" idx="2"/>
            <a:endCxn id="110" idx="0"/>
          </p:cNvCxnSpPr>
          <p:nvPr/>
        </p:nvCxnSpPr>
        <p:spPr>
          <a:xfrm flipH="1">
            <a:off x="7254716" y="2361448"/>
            <a:ext cx="27710" cy="509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110" idx="2"/>
            <a:endCxn id="115" idx="0"/>
          </p:cNvCxnSpPr>
          <p:nvPr/>
        </p:nvCxnSpPr>
        <p:spPr>
          <a:xfrm>
            <a:off x="7254716" y="38066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4787" y="6373715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2624" y="25758"/>
            <a:ext cx="7123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Опис газової фази комплексів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468283" y="4005064"/>
          <a:ext cx="6192688" cy="2713465"/>
        </p:xfrm>
        <a:graphic>
          <a:graphicData uri="http://schemas.openxmlformats.org/drawingml/2006/table">
            <a:tbl>
              <a:tblPr/>
              <a:tblGrid>
                <a:gridCol w="2316845"/>
                <a:gridCol w="2316845"/>
                <a:gridCol w="1558998"/>
              </a:tblGrid>
              <a:tr h="338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ΔG</a:t>
                      </a:r>
                      <a:r>
                        <a:rPr lang="uk-UA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ккал/моль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</a:t>
                      </a:r>
                      <a:endParaRPr lang="ru-RU" sz="160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807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uk-UA" sz="1600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ru-RU" sz="1600" dirty="0" smtClean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0,000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0,999994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11037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7,110</a:t>
                      </a: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r>
                        <a:rPr lang="en-US" sz="16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·10</a:t>
                      </a:r>
                      <a:r>
                        <a:rPr lang="ru-RU" sz="1600" baseline="300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-6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3807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uk-UA" sz="1600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ru-RU" sz="1600" dirty="0" smtClean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0,150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0,99988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3807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5,550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0,00012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625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uk-UA" sz="1600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ru-RU" sz="1600" dirty="0" smtClean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0,000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2535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29,730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&lt;10</a:t>
                      </a:r>
                      <a:r>
                        <a:rPr lang="ru-RU" sz="1600" baseline="300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-22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253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</a:t>
                      </a:r>
                      <a:r>
                        <a:rPr lang="uk-UA" sz="160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r>
                        <a:rPr lang="uk-UA" sz="1600" kern="1200" baseline="30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0,010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62535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21,680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&lt;10</a:t>
                      </a:r>
                      <a:r>
                        <a:rPr lang="ru-RU" sz="1600" baseline="30000" dirty="0">
                          <a:solidFill>
                            <a:srgbClr val="00000A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-16</a:t>
                      </a:r>
                      <a:endParaRPr lang="ru-RU" sz="1600" dirty="0">
                        <a:solidFill>
                          <a:srgbClr val="00000A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4" name="Рисунок 13" descr="D:\DNA\Apatites\parseMolgen\complexes\Ions\xyz_ca2po3Plus\best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1150502"/>
            <a:ext cx="208823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D:\DNA\Apatites\parseMolgen\complexes\Ions\xyz_ca2po4Plus\best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7026" y="692696"/>
            <a:ext cx="201622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D:\DNA\Apatites\parseMolgen\complexes\Ions\xyz_ca3po4Plus\best.jp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62266" y="764704"/>
            <a:ext cx="187220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Рисунок 16" descr="D:\DNA\Apatites\parseMolgen\complexes\Ions\xyz_ca3po5Plus\best.jpg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62464" y="615422"/>
            <a:ext cx="2448274" cy="18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9738" y="2564904"/>
            <a:ext cx="913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Рис. 2. Структура найбільш </a:t>
            </a:r>
            <a:r>
              <a:rPr lang="uk-UA" dirty="0" err="1" smtClean="0">
                <a:latin typeface="Arial Narrow" pitchFamily="34" charset="0"/>
                <a:cs typeface="Times New Roman" pitchFamily="18" charset="0"/>
              </a:rPr>
              <a:t>енергетичновигідних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 комплексів.</a:t>
            </a:r>
            <a:br>
              <a:rPr lang="uk-UA" dirty="0" smtClean="0">
                <a:latin typeface="Arial Narrow" pitchFamily="34" charset="0"/>
                <a:cs typeface="Times New Roman" pitchFamily="18" charset="0"/>
              </a:rPr>
            </a:b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Зліва направо: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Ca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PO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uk-UA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,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Ca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PO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4</a:t>
            </a:r>
            <a:r>
              <a:rPr lang="uk-UA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r>
              <a:rPr lang="ru-RU" dirty="0" smtClean="0">
                <a:solidFill>
                  <a:srgbClr val="00000A"/>
                </a:solidFill>
                <a:latin typeface="Arial Narrow" pitchFamily="34" charset="0"/>
                <a:cs typeface="Times New Roman" pitchFamily="18" charset="0"/>
              </a:rPr>
              <a:t>,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Ca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PO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4</a:t>
            </a:r>
            <a:r>
              <a:rPr lang="uk-UA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r>
              <a:rPr lang="ru-RU" dirty="0" smtClean="0">
                <a:solidFill>
                  <a:srgbClr val="00000A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A"/>
                </a:solidFill>
                <a:latin typeface="Arial Narrow" pitchFamily="34" charset="0"/>
                <a:cs typeface="Times New Roman" pitchFamily="18" charset="0"/>
              </a:rPr>
              <a:t>та 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Ca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en-US" dirty="0" smtClean="0">
                <a:latin typeface="Arial Narrow" pitchFamily="34" charset="0"/>
                <a:cs typeface="Times New Roman" pitchFamily="18" charset="0"/>
              </a:rPr>
              <a:t>PO</a:t>
            </a:r>
            <a:r>
              <a:rPr lang="uk-UA" baseline="-25000" dirty="0" smtClean="0">
                <a:latin typeface="Arial Narrow" pitchFamily="34" charset="0"/>
                <a:cs typeface="Times New Roman" pitchFamily="18" charset="0"/>
              </a:rPr>
              <a:t>5</a:t>
            </a:r>
            <a:r>
              <a:rPr lang="uk-UA" baseline="30000" dirty="0" smtClean="0">
                <a:latin typeface="Arial Narrow" pitchFamily="34" charset="0"/>
                <a:cs typeface="Times New Roman" pitchFamily="18" charset="0"/>
              </a:rPr>
              <a:t>+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 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3318355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Табл. 2. П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ара найбільш </a:t>
            </a:r>
            <a:r>
              <a:rPr lang="uk-UA" dirty="0" err="1" smtClean="0">
                <a:latin typeface="Arial Narrow" pitchFamily="34" charset="0"/>
                <a:cs typeface="Times New Roman" pitchFamily="18" charset="0"/>
              </a:rPr>
              <a:t>енергетичновигідних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 комплексів.</a:t>
            </a:r>
          </a:p>
          <a:p>
            <a:pPr algn="ctr"/>
            <a:r>
              <a:rPr lang="uk-UA" i="1" dirty="0" smtClean="0">
                <a:latin typeface="Arial Narrow" pitchFamily="34" charset="0"/>
                <a:cs typeface="Times New Roman" pitchFamily="18" charset="0"/>
              </a:rPr>
              <a:t>р</a:t>
            </a:r>
            <a:r>
              <a:rPr lang="uk-UA" dirty="0" smtClean="0">
                <a:latin typeface="Arial Narrow" pitchFamily="34" charset="0"/>
                <a:cs typeface="Times New Roman" pitchFamily="18" charset="0"/>
              </a:rPr>
              <a:t> – ймовірність знайти іон з даною енергією в газовій фазі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64787" y="6373715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624" y="25758"/>
            <a:ext cx="7123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Аналіз структури іонів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3" name="Picture 1" descr="C:\Users\Artem\Documents\OriginLab\851\User Files\P_charge.png"/>
          <p:cNvPicPr>
            <a:picLocks noChangeAspect="1" noChangeArrowheads="1"/>
          </p:cNvPicPr>
          <p:nvPr/>
        </p:nvPicPr>
        <p:blipFill>
          <a:blip r:embed="rId2" cstate="print"/>
          <a:srcRect l="8333" t="9876" r="11458" b="3895"/>
          <a:stretch>
            <a:fillRect/>
          </a:stretch>
        </p:blipFill>
        <p:spPr bwMode="auto">
          <a:xfrm>
            <a:off x="5733246" y="828328"/>
            <a:ext cx="3250292" cy="2448272"/>
          </a:xfrm>
          <a:prstGeom prst="rect">
            <a:avLst/>
          </a:prstGeom>
          <a:noFill/>
        </p:spPr>
      </p:pic>
      <p:pic>
        <p:nvPicPr>
          <p:cNvPr id="28675" name="Picture 3" descr="C:\Users\Artem\Documents\OriginLab\851\User Files\O_charg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33" t="10407" r="11458"/>
          <a:stretch>
            <a:fillRect/>
          </a:stretch>
        </p:blipFill>
        <p:spPr bwMode="auto">
          <a:xfrm>
            <a:off x="2951973" y="1009303"/>
            <a:ext cx="2980157" cy="2332361"/>
          </a:xfrm>
          <a:prstGeom prst="rect">
            <a:avLst/>
          </a:prstGeom>
          <a:noFill/>
        </p:spPr>
      </p:pic>
      <p:pic>
        <p:nvPicPr>
          <p:cNvPr id="28676" name="Picture 4" descr="C:\Users\Artem\Documents\OriginLab\851\User Files\Са_charge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23" t="9181" r="10492" b="4514"/>
          <a:stretch>
            <a:fillRect/>
          </a:stretch>
        </p:blipFill>
        <p:spPr bwMode="auto">
          <a:xfrm>
            <a:off x="0" y="855520"/>
            <a:ext cx="3199451" cy="238603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67544" y="3430141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>
                <a:latin typeface="Arial Narrow" pitchFamily="34" charset="0"/>
              </a:rPr>
              <a:t>Рис. 3. Розподіли ефективних атомних зарядів на атомах (зліва направо) кальцію, кисню та фосфору. 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494116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>
                <a:latin typeface="Arial Narrow" pitchFamily="34" charset="0"/>
              </a:rPr>
              <a:t>Сюда</a:t>
            </a:r>
            <a:r>
              <a:rPr lang="uk-UA" dirty="0" smtClean="0">
                <a:latin typeface="Arial Narrow" pitchFamily="34" charset="0"/>
              </a:rPr>
              <a:t> </a:t>
            </a:r>
            <a:r>
              <a:rPr lang="uk-UA" dirty="0" err="1" smtClean="0">
                <a:latin typeface="Arial Narrow" pitchFamily="34" charset="0"/>
              </a:rPr>
              <a:t>такое</a:t>
            </a:r>
            <a:r>
              <a:rPr lang="uk-UA" dirty="0" smtClean="0">
                <a:latin typeface="Arial Narrow" pitchFamily="34" charset="0"/>
              </a:rPr>
              <a:t> же для </a:t>
            </a:r>
            <a:r>
              <a:rPr lang="uk-UA" dirty="0" err="1" smtClean="0">
                <a:latin typeface="Arial Narrow" pitchFamily="34" charset="0"/>
              </a:rPr>
              <a:t>межатомніх</a:t>
            </a:r>
            <a:r>
              <a:rPr lang="uk-UA" dirty="0" smtClean="0">
                <a:latin typeface="Arial Narrow" pitchFamily="34" charset="0"/>
              </a:rPr>
              <a:t> </a:t>
            </a:r>
            <a:r>
              <a:rPr lang="uk-UA" dirty="0" err="1" smtClean="0">
                <a:latin typeface="Arial Narrow" pitchFamily="34" charset="0"/>
              </a:rPr>
              <a:t>расстояний</a:t>
            </a:r>
            <a:r>
              <a:rPr lang="uk-UA" dirty="0" smtClean="0">
                <a:latin typeface="Arial Narrow" pitchFamily="34" charset="0"/>
              </a:rPr>
              <a:t>, </a:t>
            </a:r>
            <a:r>
              <a:rPr lang="uk-UA" dirty="0" err="1" smtClean="0">
                <a:latin typeface="Arial Narrow" pitchFamily="34" charset="0"/>
              </a:rPr>
              <a:t>только</a:t>
            </a:r>
            <a:r>
              <a:rPr lang="uk-UA" dirty="0" smtClean="0">
                <a:latin typeface="Arial Narrow" pitchFamily="34" charset="0"/>
              </a:rPr>
              <a:t> 5 </a:t>
            </a:r>
            <a:r>
              <a:rPr lang="uk-UA" dirty="0" err="1" smtClean="0">
                <a:latin typeface="Arial Narrow" pitchFamily="34" charset="0"/>
              </a:rPr>
              <a:t>рисунков</a:t>
            </a:r>
            <a:endParaRPr lang="ru-RU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6714" y="9758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апроксимації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23528" y="764704"/>
          <a:ext cx="3528393" cy="1134126"/>
        </p:xfrm>
        <a:graphic>
          <a:graphicData uri="http://schemas.openxmlformats.org/presentationml/2006/ole">
            <p:oleObj spid="_x0000_s27649" name="Equation" r:id="rId3" imgW="1066680" imgH="34272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47456" y="836712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uk-UA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– кількість хімічних зв'язків в молекулі</a:t>
            </a:r>
          </a:p>
          <a:p>
            <a:pPr marL="542925" indent="-542925"/>
            <a:r>
              <a:rPr lang="uk-UA" sz="2000" i="1" dirty="0" err="1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0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– коефіцієнти розкладу</a:t>
            </a:r>
          </a:p>
          <a:p>
            <a:pPr marL="542925" indent="-542925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вільна енергія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Гібса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кожного іону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2636912"/>
            <a:ext cx="41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Результати апроксимації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04775" y="3160018"/>
          <a:ext cx="3926532" cy="2927223"/>
        </p:xfrm>
        <a:graphic>
          <a:graphicData uri="http://schemas.openxmlformats.org/drawingml/2006/table">
            <a:tbl>
              <a:tblPr/>
              <a:tblGrid>
                <a:gridCol w="2126332"/>
                <a:gridCol w="1800200"/>
              </a:tblGrid>
              <a:tr h="190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Енергія зв'язку </a:t>
                      </a:r>
                      <a:r>
                        <a:rPr lang="en-US" sz="1800" i="1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800" i="1" baseline="-2500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i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endParaRPr lang="ru-RU" sz="1800" i="1" baseline="-25000" dirty="0" smtClean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uk-UA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ккал/моль</a:t>
                      </a:r>
                      <a:endParaRPr lang="ru-RU" sz="1800" i="1" baseline="-250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Хімічний зв’язок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-3,022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Ca-Ca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-36,461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O-Ca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56,026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O-O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-36,160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O-P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43,464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O=Ca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64,703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O=O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-10,416</a:t>
                      </a:r>
                      <a:endParaRPr lang="ru-RU" sz="180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O=P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26,841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BatangChe"/>
                          <a:cs typeface="Times New Roman"/>
                        </a:rPr>
                        <a:t>P-Ca</a:t>
                      </a:r>
                      <a:endParaRPr lang="ru-RU" sz="1800" dirty="0">
                        <a:solidFill>
                          <a:srgbClr val="00000A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60037" y="6354665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2" descr="C:\Users\Artem\Documents\OriginLab\851\User Files\Energy.png"/>
          <p:cNvPicPr/>
          <p:nvPr/>
        </p:nvPicPr>
        <p:blipFill>
          <a:blip r:embed="rId4" cstate="print"/>
          <a:srcRect l="5859"/>
          <a:stretch>
            <a:fillRect/>
          </a:stretch>
        </p:blipFill>
        <p:spPr bwMode="auto">
          <a:xfrm>
            <a:off x="4644008" y="2204864"/>
            <a:ext cx="403244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Поєднуючи методи комбінаторного пошуку графів хімічних зв’язків молекул, прикладної квантової механіки та власноруч розробленого програмного коду було досліджені </a:t>
            </a:r>
            <a:r>
              <a:rPr lang="uk-UA" smtClean="0">
                <a:latin typeface="Times New Roman" pitchFamily="18" charset="0"/>
                <a:cs typeface="Times New Roman" pitchFamily="18" charset="0"/>
              </a:rPr>
              <a:t>структури </a:t>
            </a:r>
            <a:r>
              <a:rPr lang="uk-UA" smtClean="0">
                <a:latin typeface="Times New Roman" pitchFamily="18" charset="0"/>
                <a:cs typeface="Times New Roman" pitchFamily="18" charset="0"/>
              </a:rPr>
              <a:t>                               іонів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гідроксиапатиту в газовій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фазі;</a:t>
            </a:r>
          </a:p>
          <a:p>
            <a:pPr algn="just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Отримані розподіл попарних міжатомних відстаней показують, що більшість Р-О,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Р-Са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О-О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Са-О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зв'язків в іонах  є ковалентними,  а зв'язки – іонні;</a:t>
            </a:r>
          </a:p>
          <a:p>
            <a:pPr algn="just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Досліджені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ефективні атомні заряди та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знайдені найбільш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ймовірні з них;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Запропонована фізична модель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що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визначає енергію комплексу за графом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хімічних зв’язків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 іоні.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6856" y="2503437"/>
            <a:ext cx="8229600" cy="1717651"/>
          </a:xfrm>
        </p:spPr>
        <p:txBody>
          <a:bodyPr/>
          <a:lstStyle/>
          <a:p>
            <a:pPr algn="ctr">
              <a:buNone/>
            </a:pPr>
            <a:r>
              <a:rPr lang="uk-UA" sz="7200" dirty="0" smtClean="0">
                <a:latin typeface="Times New Roman" pitchFamily="18" charset="0"/>
                <a:cs typeface="Times New Roman" pitchFamily="18" charset="0"/>
              </a:rPr>
              <a:t>Дякую за увагу</a:t>
            </a:r>
            <a:r>
              <a:rPr lang="uk-UA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558</Words>
  <Application>Microsoft Office PowerPoint</Application>
  <PresentationFormat>Экран (4:3)</PresentationFormat>
  <Paragraphs>151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Equation</vt:lpstr>
      <vt:lpstr>Київський національний університет імені Тараса Шевченка Фізичний факультет Кафедра молекулярної фізики</vt:lpstr>
      <vt:lpstr>Фізична основа дослідження</vt:lpstr>
      <vt:lpstr>Постановка задачі</vt:lpstr>
      <vt:lpstr>Загальний алгоритм дії</vt:lpstr>
      <vt:lpstr>Слайд 5</vt:lpstr>
      <vt:lpstr>Слайд 6</vt:lpstr>
      <vt:lpstr>Слайд 7</vt:lpstr>
      <vt:lpstr>Висновки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Київський національний університет імені Тараса Шевченка Фізичний факультет Кафедра молекулярної фізики</dc:title>
  <dc:creator>Artem</dc:creator>
  <cp:lastModifiedBy>Artem</cp:lastModifiedBy>
  <cp:revision>116</cp:revision>
  <dcterms:created xsi:type="dcterms:W3CDTF">2014-06-02T20:39:02Z</dcterms:created>
  <dcterms:modified xsi:type="dcterms:W3CDTF">2015-06-16T21:29:11Z</dcterms:modified>
</cp:coreProperties>
</file>