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15" r:id="rId2"/>
    <p:sldId id="433" r:id="rId3"/>
    <p:sldId id="432" r:id="rId4"/>
    <p:sldId id="463" r:id="rId5"/>
    <p:sldId id="434" r:id="rId6"/>
    <p:sldId id="435" r:id="rId7"/>
    <p:sldId id="436" r:id="rId8"/>
    <p:sldId id="437" r:id="rId9"/>
    <p:sldId id="438" r:id="rId10"/>
    <p:sldId id="439" r:id="rId11"/>
    <p:sldId id="462" r:id="rId12"/>
    <p:sldId id="431" r:id="rId1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ucse" initials="y" lastIdx="5" clrIdx="0"/>
  <p:cmAuthor id="1" name="Ching-Lueh Chang" initials="CC" lastIdx="5" clrIdx="1"/>
  <p:cmAuthor id="2" name="Chang" initials="C" lastIdx="2" clrIdx="2"/>
  <p:cmAuthor id="3" name="bigRat" initials="b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7340E4-E481-4E74-B615-4ECC6CE992A0}" type="datetimeFigureOut">
              <a:rPr lang="zh-TW" altLang="en-US"/>
              <a:pPr>
                <a:defRPr/>
              </a:pPr>
              <a:t>2022/3/8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38AE12-DD38-4ACF-8031-F67EA3E2D6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736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EAA-A53B-4E2B-859A-FB56D2A3097E}" type="datetimeFigureOut">
              <a:rPr lang="zh-TW" altLang="en-US"/>
              <a:pPr>
                <a:defRPr/>
              </a:pPr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57E0C-1315-4270-A59B-DBF4FFB0C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50445-5498-4F39-911C-617AB27CE7C8}" type="datetimeFigureOut">
              <a:rPr lang="zh-TW" altLang="en-US"/>
              <a:pPr>
                <a:defRPr/>
              </a:pPr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AEB5-4B9B-4555-AB6A-411E4203EB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429B5-0F74-4F56-89E8-D1119C4A0CA0}" type="datetimeFigureOut">
              <a:rPr lang="zh-TW" altLang="en-US"/>
              <a:pPr>
                <a:defRPr/>
              </a:pPr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9512-690C-413D-A19C-BE0198E77A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標楷體" pitchFamily="65" charset="-120"/>
              </a:defRPr>
            </a:lvl1pPr>
            <a:lvl2pPr>
              <a:defRPr>
                <a:latin typeface="+mj-lt"/>
                <a:ea typeface="標楷體" pitchFamily="65" charset="-120"/>
              </a:defRPr>
            </a:lvl2pPr>
            <a:lvl3pPr>
              <a:defRPr>
                <a:latin typeface="+mj-lt"/>
                <a:ea typeface="標楷體" pitchFamily="65" charset="-120"/>
              </a:defRPr>
            </a:lvl3pPr>
            <a:lvl4pPr>
              <a:defRPr>
                <a:latin typeface="+mj-lt"/>
                <a:ea typeface="標楷體" pitchFamily="65" charset="-120"/>
              </a:defRPr>
            </a:lvl4pPr>
            <a:lvl5pPr>
              <a:defRPr>
                <a:latin typeface="+mj-lt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1E82-CF97-493B-9A15-1B1CC57891F6}" type="datetimeFigureOut">
              <a:rPr lang="zh-TW" altLang="en-US"/>
              <a:pPr>
                <a:defRPr/>
              </a:pPr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7544-1A88-4B92-8226-B783F1D25F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99AE-6ADA-4096-A7A6-265FC920AD7E}" type="datetimeFigureOut">
              <a:rPr lang="zh-TW" altLang="en-US"/>
              <a:pPr>
                <a:defRPr/>
              </a:pPr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8E4D3-163F-411E-BB39-049A6BD7AF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3D93B-369C-4DB6-8971-AAE36D48467A}" type="datetimeFigureOut">
              <a:rPr lang="zh-TW" altLang="en-US"/>
              <a:pPr>
                <a:defRPr/>
              </a:pPr>
              <a:t>2022/3/8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F3412-0C38-44FB-87C1-BAE7E969B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D66E-049B-480E-BCE9-79B19848B0B3}" type="datetimeFigureOut">
              <a:rPr lang="zh-TW" altLang="en-US"/>
              <a:pPr>
                <a:defRPr/>
              </a:pPr>
              <a:t>2022/3/8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7F47-F275-4CE7-B0C4-EC6623B5B9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37615-C699-4333-819B-5BEEFBEBD404}" type="datetimeFigureOut">
              <a:rPr lang="zh-TW" altLang="en-US"/>
              <a:pPr>
                <a:defRPr/>
              </a:pPr>
              <a:t>2022/3/8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2C20-4893-42EB-BA0B-14F7F2754C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8B46-4100-45C4-A785-B8B95BB543EC}" type="datetimeFigureOut">
              <a:rPr lang="zh-TW" altLang="en-US"/>
              <a:pPr>
                <a:defRPr/>
              </a:pPr>
              <a:t>2022/3/8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8E97D-CBF7-497B-B7AD-030CA243F9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F92EB-6724-4842-969B-25CCB95B6E1F}" type="datetimeFigureOut">
              <a:rPr lang="zh-TW" altLang="en-US"/>
              <a:pPr>
                <a:defRPr/>
              </a:pPr>
              <a:t>2022/3/8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009E-EACD-468A-8488-7B3B6153AA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F114-FE3C-434A-AD87-C607A1323DCC}" type="datetimeFigureOut">
              <a:rPr lang="zh-TW" altLang="en-US"/>
              <a:pPr>
                <a:defRPr/>
              </a:pPr>
              <a:t>2022/3/8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BC93A-FDB9-4E0B-9AC6-61912BF8C5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01C6A-1585-4198-9EFD-6AE8DCE57B8A}" type="datetimeFigureOut">
              <a:rPr lang="zh-TW" altLang="en-US"/>
              <a:pPr>
                <a:defRPr/>
              </a:pPr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1B7FC-FFA9-45E7-BC14-E74466C6F3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w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wmf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Discrete Mathematics</a:t>
            </a:r>
            <a:endParaRPr lang="zh-TW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Spring 2022</a:t>
            </a:r>
            <a:endParaRPr lang="en-US" altLang="zh-TW" dirty="0" smtClean="0"/>
          </a:p>
          <a:p>
            <a:r>
              <a:rPr lang="en-US" altLang="zh-TW" dirty="0" smtClean="0"/>
              <a:t>Yuan </a:t>
            </a:r>
            <a:r>
              <a:rPr lang="en-US" altLang="zh-TW" dirty="0" err="1" smtClean="0"/>
              <a:t>Ze</a:t>
            </a:r>
            <a:r>
              <a:rPr lang="en-US" altLang="zh-TW" dirty="0" smtClean="0"/>
              <a:t> University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So…</a:t>
            </a:r>
            <a:endParaRPr lang="zh-TW" altLang="en-US" dirty="0"/>
          </a:p>
        </p:txBody>
      </p:sp>
      <p:pic>
        <p:nvPicPr>
          <p:cNvPr id="24" name="圖片 2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18367" y="1601335"/>
            <a:ext cx="8368475" cy="756095"/>
          </a:xfrm>
          <a:prstGeom prst="rect">
            <a:avLst/>
          </a:prstGeom>
        </p:spPr>
      </p:pic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Picture 2" descr="C:\Documents and Settings\DavBan\Local Settings\Temporary Internet Files\Content.IE5\OHYVY99L\MC90042707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9398" y="2996952"/>
            <a:ext cx="3859372" cy="3024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strong result (</a:t>
            </a:r>
            <a:r>
              <a:rPr lang="en-US" altLang="zh-TW" smtClean="0"/>
              <a:t>proof omitted)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462201" cy="1518095"/>
          </a:xfrm>
          <a:prstGeom prst="rect">
            <a:avLst/>
          </a:prstGeom>
        </p:spPr>
      </p:pic>
      <p:pic>
        <p:nvPicPr>
          <p:cNvPr id="7" name="Picture 2" descr="C:\Documents and Settings\DavBan\Local Settings\Temporary Internet Files\Content.IE5\OHYVY99L\MC90042720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4628" y="3210928"/>
            <a:ext cx="3925697" cy="3314416"/>
          </a:xfrm>
          <a:prstGeom prst="rect">
            <a:avLst/>
          </a:prstGeom>
          <a:noFill/>
        </p:spPr>
      </p:pic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96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Comments?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zh-TW" altLang="en-US"/>
          </a:p>
        </p:txBody>
      </p:sp>
      <p:pic>
        <p:nvPicPr>
          <p:cNvPr id="4" name="Picture 4" descr="C:\Users\yzucse\AppData\Local\Microsoft\Windows\Temporary Internet Files\Content.IE5\X1OSN9GU\MC9004324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071678"/>
            <a:ext cx="5932154" cy="353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Testing </a:t>
            </a:r>
            <a:r>
              <a:rPr lang="en-US" altLang="zh-TW" dirty="0" err="1" smtClean="0"/>
              <a:t>biconnectivity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4" descr="C:\Documents and Settings\Chang\Local Settings\Temporary Internet Files\Content.IE5\QKWFECIS\MCj043799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3429000"/>
            <a:ext cx="3000375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Biconnected</a:t>
            </a:r>
            <a:r>
              <a:rPr lang="en-US" altLang="zh-TW" dirty="0" smtClean="0"/>
              <a:t> graphs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undirected connected graph is </a:t>
            </a:r>
            <a:r>
              <a:rPr lang="en-US" altLang="zh-TW" dirty="0" err="1" smtClean="0"/>
              <a:t>biconnected</a:t>
            </a:r>
            <a:r>
              <a:rPr lang="en-US" altLang="zh-TW" dirty="0" smtClean="0"/>
              <a:t> if it remains to be a connected </a:t>
            </a:r>
            <a:r>
              <a:rPr lang="en-US" altLang="zh-TW" smtClean="0"/>
              <a:t>graph after removing </a:t>
            </a:r>
            <a:r>
              <a:rPr lang="en-US" altLang="zh-TW" dirty="0" smtClean="0"/>
              <a:t>any single vertex.</a:t>
            </a:r>
            <a:endParaRPr lang="zh-TW" altLang="en-US" dirty="0"/>
          </a:p>
        </p:txBody>
      </p:sp>
      <p:pic>
        <p:nvPicPr>
          <p:cNvPr id="4" name="Picture 2" descr="C:\Users\user\AppData\Local\Microsoft\Windows\Temporary Internet Files\Content.IE5\HD5R1I25\MC90042719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924944"/>
            <a:ext cx="3246316" cy="3393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Boundary conditions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regard the single-vertex graph as not being </a:t>
            </a:r>
            <a:r>
              <a:rPr lang="en-US" altLang="zh-TW" dirty="0" err="1" smtClean="0"/>
              <a:t>biconnected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The 2-vertex graph with exactly one edge is </a:t>
            </a:r>
            <a:r>
              <a:rPr lang="en-US" altLang="zh-TW" dirty="0" err="1" smtClean="0"/>
              <a:t>biconnected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4" name="Picture 2" descr="C:\Documents and Settings\Chang\Local Settings\Temporary Internet Files\Content.IE5\PATZ0WUM\MC90042727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2840" y="3645024"/>
            <a:ext cx="3375006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Articulation points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articulation point of an undirected connected graph is a vertex whose removal disconnects the graph.</a:t>
            </a:r>
          </a:p>
          <a:p>
            <a:r>
              <a:rPr lang="en-US" altLang="zh-TW" dirty="0" smtClean="0"/>
              <a:t>So a </a:t>
            </a:r>
            <a:r>
              <a:rPr lang="en-US" altLang="zh-TW" dirty="0" err="1" smtClean="0"/>
              <a:t>biconnected</a:t>
            </a:r>
            <a:r>
              <a:rPr lang="en-US" altLang="zh-TW" dirty="0" smtClean="0"/>
              <a:t> graph is an undirected connected graph without articulation points.</a:t>
            </a:r>
            <a:endParaRPr lang="zh-TW" altLang="en-US" dirty="0"/>
          </a:p>
        </p:txBody>
      </p:sp>
      <p:pic>
        <p:nvPicPr>
          <p:cNvPr id="4" name="Picture 2" descr="C:\Documents and Settings\DavBan\Local Settings\Temporary Internet Files\Content.IE5\VN3QKVNP\MC90042720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4180617"/>
            <a:ext cx="3196639" cy="24167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original graph has no cross edges of a DFS tree.</a:t>
            </a:r>
            <a:endParaRPr lang="zh-TW" altLang="en-US" dirty="0"/>
          </a:p>
        </p:txBody>
      </p:sp>
      <p:pic>
        <p:nvPicPr>
          <p:cNvPr id="4" name="Picture 2" descr="C:\Documents and Settings\DavBan\Local Settings\Temporary Internet Files\Content.IE5\V68DMUPP\MC90042733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852936"/>
            <a:ext cx="2880320" cy="33057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altLang="zh-TW" dirty="0" smtClean="0"/>
                  <a:t> has no cross edges of a DFS tree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1333" b="-85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Oval 19"/>
          <p:cNvSpPr>
            <a:spLocks noChangeAspect="1"/>
          </p:cNvSpPr>
          <p:nvPr/>
        </p:nvSpPr>
        <p:spPr>
          <a:xfrm>
            <a:off x="4491992" y="163448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等腰三角形 4"/>
          <p:cNvSpPr/>
          <p:nvPr/>
        </p:nvSpPr>
        <p:spPr>
          <a:xfrm>
            <a:off x="428596" y="3071810"/>
            <a:ext cx="2643206" cy="27860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腰三角形 5"/>
          <p:cNvSpPr/>
          <p:nvPr/>
        </p:nvSpPr>
        <p:spPr>
          <a:xfrm>
            <a:off x="3357554" y="3071810"/>
            <a:ext cx="2643206" cy="27860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/>
          <p:cNvSpPr/>
          <p:nvPr/>
        </p:nvSpPr>
        <p:spPr>
          <a:xfrm>
            <a:off x="6143636" y="3071810"/>
            <a:ext cx="2643206" cy="27860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stCxn id="4" idx="4"/>
            <a:endCxn id="11" idx="0"/>
          </p:cNvCxnSpPr>
          <p:nvPr/>
        </p:nvCxnSpPr>
        <p:spPr>
          <a:xfrm rot="5400000">
            <a:off x="2638889" y="1107265"/>
            <a:ext cx="1143008" cy="2928958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/>
          <p:cNvSpPr>
            <a:spLocks noChangeAspect="1"/>
          </p:cNvSpPr>
          <p:nvPr/>
        </p:nvSpPr>
        <p:spPr>
          <a:xfrm>
            <a:off x="1563034" y="314324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Oval 19"/>
          <p:cNvSpPr>
            <a:spLocks noChangeAspect="1"/>
          </p:cNvSpPr>
          <p:nvPr/>
        </p:nvSpPr>
        <p:spPr>
          <a:xfrm>
            <a:off x="4500562" y="314324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Oval 19"/>
          <p:cNvSpPr>
            <a:spLocks noChangeAspect="1"/>
          </p:cNvSpPr>
          <p:nvPr/>
        </p:nvSpPr>
        <p:spPr>
          <a:xfrm>
            <a:off x="7278074" y="314324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4" idx="4"/>
            <a:endCxn id="12" idx="0"/>
          </p:cNvCxnSpPr>
          <p:nvPr/>
        </p:nvCxnSpPr>
        <p:spPr>
          <a:xfrm rot="16200000" flipH="1">
            <a:off x="4107653" y="2567459"/>
            <a:ext cx="1143008" cy="8570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4" idx="4"/>
            <a:endCxn id="13" idx="0"/>
          </p:cNvCxnSpPr>
          <p:nvPr/>
        </p:nvCxnSpPr>
        <p:spPr>
          <a:xfrm rot="16200000" flipH="1">
            <a:off x="5496409" y="1178703"/>
            <a:ext cx="1143008" cy="2786082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27" idx="6"/>
            <a:endCxn id="29" idx="2"/>
          </p:cNvCxnSpPr>
          <p:nvPr/>
        </p:nvCxnSpPr>
        <p:spPr>
          <a:xfrm flipV="1">
            <a:off x="1365860" y="4460566"/>
            <a:ext cx="3483322" cy="642942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9"/>
          <p:cNvSpPr>
            <a:spLocks noChangeAspect="1"/>
          </p:cNvSpPr>
          <p:nvPr/>
        </p:nvSpPr>
        <p:spPr>
          <a:xfrm>
            <a:off x="1000100" y="492062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Oval 19"/>
          <p:cNvSpPr>
            <a:spLocks noChangeAspect="1"/>
          </p:cNvSpPr>
          <p:nvPr/>
        </p:nvSpPr>
        <p:spPr>
          <a:xfrm>
            <a:off x="4849182" y="427768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禁止標誌 30"/>
          <p:cNvSpPr/>
          <p:nvPr/>
        </p:nvSpPr>
        <p:spPr>
          <a:xfrm>
            <a:off x="2714612" y="4229112"/>
            <a:ext cx="914400" cy="9144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9" name="Picture 2" descr="C:\Documents and Settings\DavBan\Local Settings\Temporary Internet Files\Content.IE5\8VTQT0Y4\MC90042732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268760"/>
            <a:ext cx="2088232" cy="1508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 the root an articulation point?</a:t>
            </a:r>
            <a:endParaRPr lang="zh-TW" altLang="en-US" dirty="0"/>
          </a:p>
        </p:txBody>
      </p:sp>
      <p:sp>
        <p:nvSpPr>
          <p:cNvPr id="22" name="內容版面配置區 47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zh-TW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標楷體" pitchFamily="65" charset="-12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標楷體" pitchFamily="65" charset="-120"/>
              <a:cs typeface="+mn-cs"/>
            </a:endParaRPr>
          </a:p>
        </p:txBody>
      </p:sp>
      <p:sp>
        <p:nvSpPr>
          <p:cNvPr id="23" name="Oval 19"/>
          <p:cNvSpPr>
            <a:spLocks noChangeAspect="1"/>
          </p:cNvSpPr>
          <p:nvPr/>
        </p:nvSpPr>
        <p:spPr>
          <a:xfrm>
            <a:off x="4491992" y="163448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等腰三角形 23"/>
          <p:cNvSpPr/>
          <p:nvPr/>
        </p:nvSpPr>
        <p:spPr>
          <a:xfrm>
            <a:off x="428596" y="3071810"/>
            <a:ext cx="2643206" cy="27860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等腰三角形 24"/>
          <p:cNvSpPr/>
          <p:nvPr/>
        </p:nvSpPr>
        <p:spPr>
          <a:xfrm>
            <a:off x="3357554" y="3071810"/>
            <a:ext cx="2643206" cy="27860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等腰三角形 25"/>
          <p:cNvSpPr/>
          <p:nvPr/>
        </p:nvSpPr>
        <p:spPr>
          <a:xfrm>
            <a:off x="6143636" y="3071810"/>
            <a:ext cx="2643206" cy="27860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>
            <a:stCxn id="23" idx="4"/>
            <a:endCxn id="28" idx="0"/>
          </p:cNvCxnSpPr>
          <p:nvPr/>
        </p:nvCxnSpPr>
        <p:spPr>
          <a:xfrm rot="5400000">
            <a:off x="2638889" y="1107265"/>
            <a:ext cx="1143008" cy="2928958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9"/>
          <p:cNvSpPr>
            <a:spLocks noChangeAspect="1"/>
          </p:cNvSpPr>
          <p:nvPr/>
        </p:nvSpPr>
        <p:spPr>
          <a:xfrm>
            <a:off x="1563034" y="314324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Oval 19"/>
          <p:cNvSpPr>
            <a:spLocks noChangeAspect="1"/>
          </p:cNvSpPr>
          <p:nvPr/>
        </p:nvSpPr>
        <p:spPr>
          <a:xfrm>
            <a:off x="4500562" y="314324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Oval 19"/>
          <p:cNvSpPr>
            <a:spLocks noChangeAspect="1"/>
          </p:cNvSpPr>
          <p:nvPr/>
        </p:nvSpPr>
        <p:spPr>
          <a:xfrm>
            <a:off x="7278074" y="314324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>
            <a:stCxn id="23" idx="4"/>
            <a:endCxn id="29" idx="0"/>
          </p:cNvCxnSpPr>
          <p:nvPr/>
        </p:nvCxnSpPr>
        <p:spPr>
          <a:xfrm rot="16200000" flipH="1">
            <a:off x="4107653" y="2567459"/>
            <a:ext cx="1143008" cy="8570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3" idx="4"/>
            <a:endCxn id="31" idx="0"/>
          </p:cNvCxnSpPr>
          <p:nvPr/>
        </p:nvCxnSpPr>
        <p:spPr>
          <a:xfrm rot="16200000" flipH="1">
            <a:off x="5496409" y="1178703"/>
            <a:ext cx="1143008" cy="2786082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圖片 3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557714" y="1714487"/>
            <a:ext cx="228600" cy="228600"/>
          </a:xfrm>
          <a:prstGeom prst="rect">
            <a:avLst/>
          </a:prstGeom>
        </p:spPr>
      </p:pic>
      <p:pic>
        <p:nvPicPr>
          <p:cNvPr id="35" name="圖片 3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31595" y="4653072"/>
            <a:ext cx="8471821" cy="81210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cxnSp>
        <p:nvCxnSpPr>
          <p:cNvPr id="36" name="直線接點 35"/>
          <p:cNvCxnSpPr>
            <a:stCxn id="37" idx="6"/>
            <a:endCxn id="38" idx="2"/>
          </p:cNvCxnSpPr>
          <p:nvPr/>
        </p:nvCxnSpPr>
        <p:spPr>
          <a:xfrm flipV="1">
            <a:off x="1794488" y="3897632"/>
            <a:ext cx="2848950" cy="500066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19"/>
          <p:cNvSpPr>
            <a:spLocks noChangeAspect="1"/>
          </p:cNvSpPr>
          <p:nvPr/>
        </p:nvSpPr>
        <p:spPr>
          <a:xfrm>
            <a:off x="1428728" y="421481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Oval 19"/>
          <p:cNvSpPr>
            <a:spLocks noChangeAspect="1"/>
          </p:cNvSpPr>
          <p:nvPr/>
        </p:nvSpPr>
        <p:spPr>
          <a:xfrm>
            <a:off x="4643438" y="371475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禁止標誌 42"/>
          <p:cNvSpPr/>
          <p:nvPr/>
        </p:nvSpPr>
        <p:spPr>
          <a:xfrm>
            <a:off x="2714612" y="3643314"/>
            <a:ext cx="914400" cy="9144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44" name="Picture 2" descr="C:\Documents and Settings\DavBan\Local Settings\Temporary Internet Files\Content.IE5\8VTQT0Y4\MC90042732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2240" y="1268760"/>
            <a:ext cx="2088232" cy="1508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5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5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9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0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7" grpId="0" animBg="1"/>
      <p:bldP spid="38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 the root an articulation point?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4" name="Oval 19"/>
          <p:cNvSpPr>
            <a:spLocks noChangeAspect="1"/>
          </p:cNvSpPr>
          <p:nvPr/>
        </p:nvSpPr>
        <p:spPr>
          <a:xfrm>
            <a:off x="4491992" y="163448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等腰三角形 14"/>
          <p:cNvSpPr/>
          <p:nvPr/>
        </p:nvSpPr>
        <p:spPr>
          <a:xfrm>
            <a:off x="428596" y="3071810"/>
            <a:ext cx="2643206" cy="27860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14" idx="4"/>
            <a:endCxn id="17" idx="0"/>
          </p:cNvCxnSpPr>
          <p:nvPr/>
        </p:nvCxnSpPr>
        <p:spPr>
          <a:xfrm rot="5400000">
            <a:off x="2638889" y="1107265"/>
            <a:ext cx="1143008" cy="2928958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9"/>
          <p:cNvSpPr>
            <a:spLocks noChangeAspect="1"/>
          </p:cNvSpPr>
          <p:nvPr/>
        </p:nvSpPr>
        <p:spPr>
          <a:xfrm>
            <a:off x="1563034" y="314324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557714" y="1714487"/>
            <a:ext cx="228600" cy="228600"/>
          </a:xfrm>
          <a:prstGeom prst="rect">
            <a:avLst/>
          </a:prstGeom>
        </p:spPr>
      </p:pic>
      <p:pic>
        <p:nvPicPr>
          <p:cNvPr id="19" name="圖片 1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17783" y="4714883"/>
            <a:ext cx="8469059" cy="81210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pic>
        <p:nvPicPr>
          <p:cNvPr id="20" name="Picture 2" descr="C:\Documents and Settings\DavBan\Local Settings\Temporary Internet Files\Content.IE5\8VTQT0Y4\MC90042732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2240" y="1268760"/>
            <a:ext cx="2088232" cy="1508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5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pagestyle{empty}&#10;&#10;\setlength{\textwidth}{3.2in}&#10;&#10;\newtheorem*{theorem}{Theorem}&#10;\newcommand\bs[1]{\boldsymbol{#1}}&#10;&#10;\begin{document}&#10;&#10;$$v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pagestyle{empty}&#10;&#10;\setlength{\textwidth}{3.2in}&#10;&#10;\newtheorem*{theorem}{Theorem}&#10;\newcommand\bs[1]{\boldsymbol{#1}}&#10;&#10;\begin{document}&#10;&#10;\noindent&#10;If the root $v$ of a DFS tree $T$ (of $G$) has two or more children in $T$,&#10;then $v$ is an articulation point (of $G$).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pagestyle{empty}&#10;&#10;\setlength{\textwidth}{3.2in}&#10;&#10;\newtheorem*{theorem}{Theorem}&#10;\newcommand\bs[1]{\boldsymbol{#1}}&#10;&#10;\begin{document}&#10;&#10;$$v$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pagestyle{empty}&#10;&#10;\setlength{\textwidth}{3.2in}&#10;&#10;\newtheorem*{theorem}{Theorem}&#10;\newcommand\bs[1]{\boldsymbol{#1}}&#10;&#10;\begin{document}&#10;&#10;\noindent&#10;If the root $v$ of a DFS tree $T$ (of $G$) has only one child in $T$,&#10;then $v$ is not an articulation point (of $G$).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pagestyle{empty}&#10;&#10;\setlength{\textwidth}{3.4in}&#10;&#10;\newtheorem*{theorem}{Theorem}&#10;\newcommand\bs[1]{\boldsymbol{#1}}&#10;&#10;\begin{document}&#10;&#10;\noindent&#10;The root of a DFS tree $T$ (of $G$)&#10;is an articulation point (of $G$) if and only if&#10;it has two or more children in $T$.&#10;%has two or more children in $T$,&#10;%then $v$ is an articulation point.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setlength{\textwidth}{3.5in}&#10;\newtheorem*{theorem}{Theorem}&#10;&#10;\begin{document}&#10;&#10;\begin{theorem}&#10;Given&#10;%a simple&#10;an&#10;undirected connected graph $G=(V,E)$ with&#10;$|V|\ge2$,&#10;the articulation points of $G$ can be found in $O(|E|)$ time.&#10;In particular,&#10;whether $G$ is biconnected can be answered in $O(|E|)$ time.&#10;\end{theorem}&#10;&#10;\end{document}"/>
  <p:tag name="IGUANATEXSIZE" val="2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6561</TotalTime>
  <Words>132</Words>
  <Application>Microsoft Office PowerPoint</Application>
  <PresentationFormat>如螢幕大小 (4:3)</PresentationFormat>
  <Paragraphs>20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Cambria Math</vt:lpstr>
      <vt:lpstr>Office 佈景主題</vt:lpstr>
      <vt:lpstr>Discrete Mathematics</vt:lpstr>
      <vt:lpstr>Testing biconnectivity</vt:lpstr>
      <vt:lpstr>Biconnected graphs</vt:lpstr>
      <vt:lpstr>Boundary conditions</vt:lpstr>
      <vt:lpstr>Articulation points</vt:lpstr>
      <vt:lpstr>Recap</vt:lpstr>
      <vt:lpstr>G has no cross edges of a DFS tree</vt:lpstr>
      <vt:lpstr>Is the root an articulation point?</vt:lpstr>
      <vt:lpstr>Is the root an articulation point?</vt:lpstr>
      <vt:lpstr>So…</vt:lpstr>
      <vt:lpstr>A strong result (proof omitted)</vt:lpstr>
      <vt:lpstr>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電腦與網路安全概論</dc:title>
  <dc:creator>yzucse</dc:creator>
  <cp:lastModifiedBy>Clchang</cp:lastModifiedBy>
  <cp:revision>1452</cp:revision>
  <dcterms:created xsi:type="dcterms:W3CDTF">2010-09-08T08:22:56Z</dcterms:created>
  <dcterms:modified xsi:type="dcterms:W3CDTF">2022-03-08T04:40:08Z</dcterms:modified>
</cp:coreProperties>
</file>