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Add all team member names here&gt;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Sayali Mule</a:t>
            </a:r>
            <a:endParaRPr dirty="0"/>
          </a:p>
        </p:txBody>
      </p:sp>
      <p:sp>
        <p:nvSpPr>
          <p:cNvPr id="152" name="Spring 2021 ECEN 58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br>
              <a:rPr lang="en-US" dirty="0"/>
            </a:br>
            <a:r>
              <a:rPr lang="en-US" dirty="0"/>
              <a:t>Fall</a:t>
            </a:r>
            <a:r>
              <a:rPr dirty="0"/>
              <a:t> 2021 ECEN 5823</a:t>
            </a:r>
          </a:p>
        </p:txBody>
      </p:sp>
      <p:sp>
        <p:nvSpPr>
          <p:cNvPr id="153" name="University of Colorado, Boulder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18184">
              <a:defRPr sz="4785"/>
            </a:pPr>
            <a:r>
              <a:rPr dirty="0"/>
              <a:t>University of Colorado, Boulder</a:t>
            </a:r>
          </a:p>
          <a:p>
            <a:pPr defTabSz="718184">
              <a:defRPr sz="4785"/>
            </a:pPr>
            <a:r>
              <a:rPr dirty="0"/>
              <a:t>IoT Embedded Firmware : </a:t>
            </a:r>
            <a:r>
              <a:rPr lang="en-US" dirty="0"/>
              <a:t>Health Tracker</a:t>
            </a:r>
            <a:r>
              <a:rPr dirty="0"/>
              <a:t> Proof-of-Concept Demonstration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56" name="&lt;State which option you selected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 have selected </a:t>
            </a:r>
            <a:r>
              <a:rPr lang="en-US" b="1" dirty="0"/>
              <a:t>option 1: BLE with custom GATT server </a:t>
            </a:r>
            <a:endParaRPr b="1" dirty="0"/>
          </a:p>
          <a:p>
            <a:r>
              <a:rPr lang="en-US" dirty="0"/>
              <a:t> Design </a:t>
            </a:r>
            <a:r>
              <a:rPr lang="en-US" b="1" u="sng" dirty="0"/>
              <a:t>Health tracker system</a:t>
            </a:r>
          </a:p>
          <a:p>
            <a:pPr lvl="1"/>
            <a:r>
              <a:rPr lang="en-US" dirty="0"/>
              <a:t> Measure heartbeat in BPM</a:t>
            </a:r>
          </a:p>
          <a:p>
            <a:pPr lvl="1"/>
            <a:r>
              <a:rPr lang="en-US" dirty="0"/>
              <a:t>Detection of free fall of person(</a:t>
            </a:r>
            <a:r>
              <a:rPr lang="en-US" dirty="0" err="1"/>
              <a:t>i.e</a:t>
            </a:r>
            <a:r>
              <a:rPr lang="en-US" dirty="0"/>
              <a:t> when person falls unconscious)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</a:t>
            </a:r>
          </a:p>
        </p:txBody>
      </p:sp>
      <p:sp>
        <p:nvSpPr>
          <p:cNvPr id="159" name="&lt;discuss/describe the most important high-level requirements in 1 slide&gt;"/>
          <p:cNvSpPr txBox="1">
            <a:spLocks noGrp="1"/>
          </p:cNvSpPr>
          <p:nvPr>
            <p:ph type="body" idx="1"/>
          </p:nvPr>
        </p:nvSpPr>
        <p:spPr>
          <a:xfrm>
            <a:off x="1206500" y="2873829"/>
            <a:ext cx="21971000" cy="9630687"/>
          </a:xfrm>
          <a:prstGeom prst="rect">
            <a:avLst/>
          </a:prstGeo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The server shall establish the encrypted link with the client via bonding.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Two services: </a:t>
            </a:r>
            <a:r>
              <a:rPr lang="en-US" dirty="0">
                <a:latin typeface="Arial" panose="020B0604020202020204" pitchFamily="34" charset="0"/>
              </a:rPr>
              <a:t>1)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Free fall detection (Accelerometer)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            2) Heartbeat (pulse rate sensor).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Provision for user to enable or disable pulse rate sensor using pushbutton PB1.</a:t>
            </a:r>
          </a:p>
          <a:p>
            <a:r>
              <a:rPr lang="en-US" dirty="0">
                <a:latin typeface="Arial" panose="020B0604020202020204" pitchFamily="34" charset="0"/>
              </a:rPr>
              <a:t>Server will be in Energy mode EM2.</a:t>
            </a:r>
          </a:p>
          <a:p>
            <a:r>
              <a:rPr lang="en-US" dirty="0">
                <a:latin typeface="Arial" panose="020B0604020202020204" pitchFamily="34" charset="0"/>
              </a:rPr>
              <a:t>LCD displays value of Heart rate in BPM, and free fall event(Boolean value)</a:t>
            </a:r>
          </a:p>
          <a:p>
            <a:r>
              <a:rPr lang="en-US" dirty="0">
                <a:latin typeface="Arial" panose="020B0604020202020204" pitchFamily="34" charset="0"/>
              </a:rPr>
              <a:t>Client mobile app(EFR32) will display value of heart rate and free fall.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b="0" i="0" u="none" strike="noStrike" baseline="0" dirty="0">
              <a:solidFill>
                <a:srgbClr val="000000"/>
              </a:solidFill>
            </a:endParaRP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ardware Block Diagram"/>
          <p:cNvSpPr txBox="1">
            <a:spLocks noGrp="1"/>
          </p:cNvSpPr>
          <p:nvPr>
            <p:ph type="title"/>
          </p:nvPr>
        </p:nvSpPr>
        <p:spPr>
          <a:xfrm>
            <a:off x="2232867" y="766563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Hardware Block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87BE2-C275-41F3-85BD-725DE00B27E4}"/>
              </a:ext>
            </a:extLst>
          </p:cNvPr>
          <p:cNvCxnSpPr>
            <a:cxnSpLocks/>
          </p:cNvCxnSpPr>
          <p:nvPr/>
        </p:nvCxnSpPr>
        <p:spPr>
          <a:xfrm>
            <a:off x="1828800" y="4433985"/>
            <a:ext cx="9983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06E944-DBF3-4D8B-99AA-FC9BD60CB0EC}"/>
              </a:ext>
            </a:extLst>
          </p:cNvPr>
          <p:cNvSpPr txBox="1"/>
          <p:nvPr/>
        </p:nvSpPr>
        <p:spPr>
          <a:xfrm flipH="1">
            <a:off x="5084249" y="3809563"/>
            <a:ext cx="24730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4C657D-4ACF-43C1-B4FA-2CCCF48ADFAA}"/>
              </a:ext>
            </a:extLst>
          </p:cNvPr>
          <p:cNvCxnSpPr/>
          <p:nvPr/>
        </p:nvCxnSpPr>
        <p:spPr>
          <a:xfrm>
            <a:off x="17578874" y="4433985"/>
            <a:ext cx="2649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5F68A-CFAB-4B7C-AA4C-CA02A6525A50}"/>
              </a:ext>
            </a:extLst>
          </p:cNvPr>
          <p:cNvSpPr txBox="1"/>
          <p:nvPr/>
        </p:nvSpPr>
        <p:spPr>
          <a:xfrm>
            <a:off x="17784148" y="3885812"/>
            <a:ext cx="1866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5E3C2-0D83-495A-A8DF-9852E9F7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456173"/>
            <a:ext cx="20247429" cy="66516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A637D6-64EB-4864-8B54-C57D6AFC145B}"/>
              </a:ext>
            </a:extLst>
          </p:cNvPr>
          <p:cNvSpPr txBox="1"/>
          <p:nvPr/>
        </p:nvSpPr>
        <p:spPr>
          <a:xfrm>
            <a:off x="3825551" y="12174972"/>
            <a:ext cx="122790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Pulse sensor is read using ADC and converted into BPM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Accelerometer sensor generates interrupt on its INT pin connected to MCU GPIO.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F06B-1A47-474E-8447-4D10405D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used: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A8ED-AC53-47F5-95F4-B86404A6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Pulse rate sensor(</a:t>
            </a:r>
            <a:r>
              <a:rPr lang="en-US" b="0" i="0" cap="all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SEN-11574</a:t>
            </a:r>
            <a:r>
              <a:rPr lang="en-US" dirty="0"/>
              <a:t>)                     Accelerometer(ADXL345)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6BECB-81C3-45BA-A611-5A3B3C16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85" y="5408645"/>
            <a:ext cx="8877300" cy="681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F7B53-D907-4884-A3EF-941ED6D5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080" y="5661885"/>
            <a:ext cx="6334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453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88A15-23C2-4519-AAED-CACD62A5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04" y="2986574"/>
            <a:ext cx="7138211" cy="927071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13EF61-378C-48DC-94B5-A0C4F9A02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2693"/>
              </p:ext>
            </p:extLst>
          </p:nvPr>
        </p:nvGraphicFramePr>
        <p:xfrm>
          <a:off x="9322579" y="5094551"/>
          <a:ext cx="13854921" cy="414037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618307">
                  <a:extLst>
                    <a:ext uri="{9D8B030D-6E8A-4147-A177-3AD203B41FA5}">
                      <a16:colId xmlns:a16="http://schemas.microsoft.com/office/drawing/2014/main" val="1430810643"/>
                    </a:ext>
                  </a:extLst>
                </a:gridCol>
                <a:gridCol w="4618307">
                  <a:extLst>
                    <a:ext uri="{9D8B030D-6E8A-4147-A177-3AD203B41FA5}">
                      <a16:colId xmlns:a16="http://schemas.microsoft.com/office/drawing/2014/main" val="501443038"/>
                    </a:ext>
                  </a:extLst>
                </a:gridCol>
                <a:gridCol w="4618307">
                  <a:extLst>
                    <a:ext uri="{9D8B030D-6E8A-4147-A177-3AD203B41FA5}">
                      <a16:colId xmlns:a16="http://schemas.microsoft.com/office/drawing/2014/main" val="3190757512"/>
                    </a:ext>
                  </a:extLst>
                </a:gridCol>
              </a:tblGrid>
              <a:tr h="1380125">
                <a:tc>
                  <a:txBody>
                    <a:bodyPr/>
                    <a:lstStyle/>
                    <a:p>
                      <a:r>
                        <a:rPr lang="en-US" sz="3000" b="1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30056"/>
                  </a:ext>
                </a:extLst>
              </a:tr>
              <a:tr h="1380125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HeartBeat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uint8_t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53788"/>
                  </a:ext>
                </a:extLst>
              </a:tr>
              <a:tr h="1380125">
                <a:tc>
                  <a:txBody>
                    <a:bodyPr/>
                    <a:lstStyle/>
                    <a:p>
                      <a:r>
                        <a:rPr lang="en-US" sz="3000" b="1" dirty="0"/>
                        <a:t>Free 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uint8_t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090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3DCD6C-51C9-4A2F-8B19-D9A464B2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556" y="524931"/>
            <a:ext cx="9853126" cy="12602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B7F75-1A8A-42E7-B98B-ADCF567ED425}"/>
              </a:ext>
            </a:extLst>
          </p:cNvPr>
          <p:cNvSpPr txBox="1"/>
          <p:nvPr/>
        </p:nvSpPr>
        <p:spPr>
          <a:xfrm>
            <a:off x="1119673" y="2173282"/>
            <a:ext cx="354563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sng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33463384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hallenges and Block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 and Blockages</a:t>
            </a:r>
          </a:p>
        </p:txBody>
      </p:sp>
      <p:sp>
        <p:nvSpPr>
          <p:cNvPr id="168" name="&lt;discuss any requirements that you were not able to complete and the reasons: ran out of time, technical bugs etc. 1 slide&gt;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Initially tried using PC10 to detect interrupt generated by accelerometer. However, PC10 is already used by LCD, this led to false interrupt detection. Solution was to use a different pin for accelerometer interrupt.</a:t>
            </a:r>
          </a:p>
          <a:p>
            <a:r>
              <a:rPr lang="en-US" dirty="0"/>
              <a:t>Free fall is detected when acceleration drops below certain threshold. Many test/trials were done in order to get proper free fall threshold.</a:t>
            </a:r>
          </a:p>
          <a:p>
            <a:r>
              <a:rPr lang="en-US" dirty="0"/>
              <a:t> Initially, push buttons were configured to generate interrupt on both falling/rising edge, this led to two events generation for one button press, solution was to configure GPIO to only set event on falling edge of button.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monstrate Y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Demonstrate Your Project</a:t>
            </a:r>
          </a:p>
        </p:txBody>
      </p:sp>
      <p:sp>
        <p:nvSpPr>
          <p:cNvPr id="171" name="&lt;each team member is required to present/explain/demo a portion of the project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Helvetica Neue Medium</vt:lpstr>
      <vt:lpstr>21_BasicWhite</vt:lpstr>
      <vt:lpstr> Fall 2021 ECEN 5823</vt:lpstr>
      <vt:lpstr>Overview</vt:lpstr>
      <vt:lpstr>Requirements</vt:lpstr>
      <vt:lpstr>Hardware Block Diagram</vt:lpstr>
      <vt:lpstr>Sensors used:</vt:lpstr>
      <vt:lpstr>Software</vt:lpstr>
      <vt:lpstr>PowerPoint Presentation</vt:lpstr>
      <vt:lpstr>Challenges and Blockages</vt:lpstr>
      <vt:lpstr>Demonstrate Your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2021 ECEN 5823</dc:title>
  <dc:creator>mules</dc:creator>
  <cp:lastModifiedBy>Sayali Mule</cp:lastModifiedBy>
  <cp:revision>1</cp:revision>
  <dcterms:modified xsi:type="dcterms:W3CDTF">2021-12-05T00:35:36Z</dcterms:modified>
</cp:coreProperties>
</file>