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9"/>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1922" autoAdjust="0"/>
  </p:normalViewPr>
  <p:slideViewPr>
    <p:cSldViewPr>
      <p:cViewPr varScale="1">
        <p:scale>
          <a:sx n="74" d="100"/>
          <a:sy n="74" d="100"/>
        </p:scale>
        <p:origin x="-123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8DD0E-1F6F-405A-949B-14E875C06001}" type="datetimeFigureOut">
              <a:rPr lang="en-US" smtClean="0"/>
              <a:t>7/13/2019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C32D1-8BB3-4DFD-8336-075D74B38ED8}" type="slidenum">
              <a:rPr lang="en-US" smtClean="0"/>
              <a:t>‹#›</a:t>
            </a:fld>
            <a:endParaRPr lang="en-US" dirty="0"/>
          </a:p>
        </p:txBody>
      </p:sp>
    </p:spTree>
    <p:extLst>
      <p:ext uri="{BB962C8B-B14F-4D97-AF65-F5344CB8AC3E}">
        <p14:creationId xmlns:p14="http://schemas.microsoft.com/office/powerpoint/2010/main" val="338006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C32D1-8BB3-4DFD-8336-075D74B38ED8}" type="slidenum">
              <a:rPr lang="en-US" smtClean="0"/>
              <a:t>1</a:t>
            </a:fld>
            <a:endParaRPr lang="en-US" dirty="0"/>
          </a:p>
        </p:txBody>
      </p:sp>
    </p:spTree>
    <p:extLst>
      <p:ext uri="{BB962C8B-B14F-4D97-AF65-F5344CB8AC3E}">
        <p14:creationId xmlns:p14="http://schemas.microsoft.com/office/powerpoint/2010/main" val="206259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7/13/2019</a:t>
            </a:fld>
            <a:endParaRPr lang="en-US"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924800" cy="2209799"/>
          </a:xfrm>
        </p:spPr>
        <p:txBody>
          <a:bodyPr>
            <a:normAutofit/>
          </a:bodyPr>
          <a:lstStyle/>
          <a:p>
            <a:r>
              <a:rPr lang="en-US" sz="2000" dirty="0" smtClean="0"/>
              <a:t>Addis Ababa University</a:t>
            </a:r>
            <a:br>
              <a:rPr lang="en-US" sz="2000" dirty="0" smtClean="0"/>
            </a:br>
            <a:r>
              <a:rPr lang="en-US" sz="2000" dirty="0" smtClean="0"/>
              <a:t>Addis Ababa Institute of Technology</a:t>
            </a:r>
            <a:br>
              <a:rPr lang="en-US" sz="2000" dirty="0" smtClean="0"/>
            </a:br>
            <a:r>
              <a:rPr lang="en-US" sz="2000" dirty="0" smtClean="0"/>
              <a:t>Center of Information Technology and Scientific Computing(ITSC) </a:t>
            </a:r>
            <a:br>
              <a:rPr lang="en-US" sz="2000" dirty="0" smtClean="0"/>
            </a:br>
            <a:endParaRPr lang="en-US" sz="2000" dirty="0"/>
          </a:p>
        </p:txBody>
      </p:sp>
      <p:sp>
        <p:nvSpPr>
          <p:cNvPr id="3" name="Subtitle 2"/>
          <p:cNvSpPr>
            <a:spLocks noGrp="1"/>
          </p:cNvSpPr>
          <p:nvPr>
            <p:ph type="subTitle" idx="1"/>
          </p:nvPr>
        </p:nvSpPr>
        <p:spPr>
          <a:xfrm>
            <a:off x="685800" y="1981200"/>
            <a:ext cx="7772400" cy="4724400"/>
          </a:xfrm>
        </p:spPr>
        <p:txBody>
          <a:bodyPr>
            <a:normAutofit/>
          </a:bodyPr>
          <a:lstStyle/>
          <a:p>
            <a:r>
              <a:rPr lang="en-US" sz="1800" cap="none" dirty="0" smtClean="0"/>
              <a:t>Department Of Software Engineering</a:t>
            </a:r>
          </a:p>
          <a:p>
            <a:r>
              <a:rPr lang="en-US" sz="1800" cap="none" dirty="0" smtClean="0"/>
              <a:t>Section – 3</a:t>
            </a:r>
          </a:p>
          <a:p>
            <a:r>
              <a:rPr lang="en-US" sz="1800" cap="none" dirty="0" smtClean="0"/>
              <a:t>Developed By:</a:t>
            </a:r>
          </a:p>
          <a:p>
            <a:r>
              <a:rPr lang="en-US" sz="1800" cap="none" dirty="0" smtClean="0"/>
              <a:t>     1.Beleyhun </a:t>
            </a:r>
            <a:r>
              <a:rPr lang="en-US" sz="1800" cap="none" dirty="0" smtClean="0"/>
              <a:t>Arage</a:t>
            </a:r>
            <a:endParaRPr lang="en-US" sz="1800" cap="none" dirty="0" smtClean="0"/>
          </a:p>
          <a:p>
            <a:r>
              <a:rPr lang="en-US" sz="1800" cap="none" dirty="0" smtClean="0"/>
              <a:t>     2.Endalkachewu </a:t>
            </a:r>
            <a:r>
              <a:rPr lang="en-US" sz="1800" cap="none" dirty="0" smtClean="0"/>
              <a:t>Yalew</a:t>
            </a:r>
            <a:endParaRPr lang="en-US" sz="1800" cap="none" dirty="0" smtClean="0"/>
          </a:p>
          <a:p>
            <a:r>
              <a:rPr lang="en-US" sz="1800" cap="none" dirty="0" smtClean="0"/>
              <a:t>     3.Fantahun Fekadu</a:t>
            </a:r>
          </a:p>
          <a:p>
            <a:r>
              <a:rPr lang="en-US" sz="1800" cap="none" dirty="0" smtClean="0"/>
              <a:t>     4.Mekdes </a:t>
            </a:r>
            <a:r>
              <a:rPr lang="en-US" sz="1800" cap="none" dirty="0" smtClean="0"/>
              <a:t>Genetu</a:t>
            </a:r>
            <a:endParaRPr lang="en-US" sz="1800" cap="none" dirty="0"/>
          </a:p>
          <a:p>
            <a:r>
              <a:rPr lang="en-US" sz="1800" cap="none" dirty="0" smtClean="0"/>
              <a:t>     5.Samuel </a:t>
            </a:r>
            <a:r>
              <a:rPr lang="en-US" sz="1800" cap="none" dirty="0" smtClean="0"/>
              <a:t>Adnew</a:t>
            </a:r>
            <a:endParaRPr lang="en-US" sz="1800" cap="none" dirty="0"/>
          </a:p>
          <a:p>
            <a:r>
              <a:rPr lang="en-US" sz="1800" cap="none" dirty="0" smtClean="0"/>
              <a:t>     6.Meti </a:t>
            </a:r>
            <a:r>
              <a:rPr lang="en-US" sz="1800" cap="none" dirty="0" smtClean="0"/>
              <a:t>Tadele</a:t>
            </a:r>
            <a:endParaRPr lang="en-US" sz="1800" cap="none" dirty="0" smtClean="0"/>
          </a:p>
          <a:p>
            <a:endParaRPr lang="en-US" sz="1800" cap="none" dirty="0" smtClean="0"/>
          </a:p>
          <a:p>
            <a:r>
              <a:rPr lang="en-US" sz="1800" cap="none" dirty="0" smtClean="0"/>
              <a:t>                                    </a:t>
            </a:r>
            <a:r>
              <a:rPr lang="en-US" sz="1800" cap="none" dirty="0" smtClean="0"/>
              <a:t>Advidisors</a:t>
            </a:r>
            <a:r>
              <a:rPr lang="en-US" sz="1800" cap="none" dirty="0" smtClean="0"/>
              <a:t>: -Mr. </a:t>
            </a:r>
            <a:r>
              <a:rPr lang="en-US" sz="1800" cap="none" dirty="0" smtClean="0"/>
              <a:t>Kassahun</a:t>
            </a:r>
            <a:r>
              <a:rPr lang="en-US" sz="1800" cap="none" dirty="0" smtClean="0"/>
              <a:t> A.</a:t>
            </a:r>
          </a:p>
          <a:p>
            <a:r>
              <a:rPr lang="en-US" sz="1800" cap="none" dirty="0" smtClean="0"/>
              <a:t>                                                    -</a:t>
            </a:r>
            <a:r>
              <a:rPr lang="en-US" sz="1800" cap="none" dirty="0" smtClean="0"/>
              <a:t>Mis</a:t>
            </a:r>
            <a:r>
              <a:rPr lang="en-US" sz="1800" cap="none" dirty="0" smtClean="0"/>
              <a:t>. </a:t>
            </a:r>
            <a:r>
              <a:rPr lang="en-US" sz="1800" cap="none" dirty="0" smtClean="0"/>
              <a:t>Fikir</a:t>
            </a:r>
            <a:endParaRPr lang="en-US" sz="1800" cap="none" dirty="0" smtClean="0"/>
          </a:p>
          <a:p>
            <a:endParaRPr lang="en-US" sz="1800" cap="none" dirty="0"/>
          </a:p>
          <a:p>
            <a:r>
              <a:rPr lang="en-US" sz="1800" dirty="0" smtClean="0"/>
              <a:t>                                                              July 2019 </a:t>
            </a:r>
            <a:r>
              <a:rPr lang="en-US" sz="1800" dirty="0"/>
              <a:t>GC</a:t>
            </a:r>
            <a:endParaRPr lang="en-US" sz="1800" cap="none" dirty="0" smtClean="0"/>
          </a:p>
          <a:p>
            <a:endParaRPr lang="en-US" sz="1800" cap="none" dirty="0"/>
          </a:p>
          <a:p>
            <a:endParaRPr lang="en-US" sz="1800" cap="none" dirty="0"/>
          </a:p>
        </p:txBody>
      </p:sp>
      <p:pic>
        <p:nvPicPr>
          <p:cNvPr id="4" name="Picture 3"/>
          <p:cNvPicPr/>
          <p:nvPr/>
        </p:nvPicPr>
        <p:blipFill>
          <a:blip r:embed="rId3"/>
          <a:srcRect/>
          <a:stretch>
            <a:fillRect/>
          </a:stretch>
        </p:blipFill>
        <p:spPr bwMode="auto">
          <a:xfrm>
            <a:off x="3656189" y="228600"/>
            <a:ext cx="1857375" cy="914400"/>
          </a:xfrm>
          <a:prstGeom prst="rect">
            <a:avLst/>
          </a:prstGeom>
          <a:noFill/>
          <a:ln w="9525">
            <a:noFill/>
            <a:miter lim="800000"/>
            <a:headEnd/>
            <a:tailEnd/>
          </a:ln>
        </p:spPr>
      </p:pic>
    </p:spTree>
    <p:extLst>
      <p:ext uri="{BB962C8B-B14F-4D97-AF65-F5344CB8AC3E}">
        <p14:creationId xmlns:p14="http://schemas.microsoft.com/office/powerpoint/2010/main" val="214897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Non-Functional Requirement</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definition for a non-functional requirement is that it essentially specifies how the system should behave and that it is a constraint upon the systems </a:t>
            </a:r>
            <a:r>
              <a:rPr lang="en-US" sz="2000" dirty="0" smtClean="0">
                <a:latin typeface="Times New Roman" pitchFamily="18" charset="0"/>
                <a:cs typeface="Times New Roman" pitchFamily="18" charset="0"/>
              </a:rPr>
              <a:t>behavior. </a:t>
            </a:r>
            <a:r>
              <a:rPr lang="en-US" sz="2000" dirty="0">
                <a:latin typeface="Times New Roman" pitchFamily="18" charset="0"/>
                <a:cs typeface="Times New Roman" pitchFamily="18" charset="0"/>
              </a:rPr>
              <a:t>One could also think of non-functional requirements as quality attributes for of a system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Our system </a:t>
            </a:r>
            <a:r>
              <a:rPr lang="en-US" sz="2000" dirty="0" smtClean="0">
                <a:latin typeface="Times New Roman" pitchFamily="18" charset="0"/>
                <a:cs typeface="Times New Roman" pitchFamily="18" charset="0"/>
              </a:rPr>
              <a:t>Afalagi</a:t>
            </a:r>
            <a:r>
              <a:rPr lang="en-US" sz="2000" dirty="0" smtClean="0">
                <a:latin typeface="Times New Roman" pitchFamily="18" charset="0"/>
                <a:cs typeface="Times New Roman" pitchFamily="18" charset="0"/>
              </a:rPr>
              <a:t> is database based system which meets non-functional requirements such as  </a:t>
            </a:r>
            <a:r>
              <a:rPr lang="en-US" sz="2000" dirty="0"/>
              <a:t>Performance – for example Response Time, Throughput, Utilization, Static Volumetric</a:t>
            </a:r>
          </a:p>
          <a:p>
            <a:pPr fontAlgn="base"/>
            <a:r>
              <a:rPr lang="en-US" sz="2000" dirty="0" smtClean="0"/>
              <a:t>Scalability, Capacity, Availability, Reliability, Recoverability, Maintainability, Serviceability, Security, Regulatory, Manageability, Environmental, Data Integrity, Usability, Interoperability.</a:t>
            </a:r>
          </a:p>
          <a:p>
            <a:pPr fontAlgn="base"/>
            <a:r>
              <a:rPr lang="en-US" sz="2000" dirty="0" smtClean="0"/>
              <a:t>Generally our system satisfies almost the above indicated non-functional requirements using different techniques.</a:t>
            </a:r>
            <a:endParaRPr lang="en-US" sz="2000" dirty="0"/>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8831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Sub-system decomposition</a:t>
            </a:r>
            <a:endParaRPr lang="en-US" dirty="0"/>
          </a:p>
        </p:txBody>
      </p:sp>
      <p:sp>
        <p:nvSpPr>
          <p:cNvPr id="3" name="Content Placeholder 2"/>
          <p:cNvSpPr>
            <a:spLocks noGrp="1"/>
          </p:cNvSpPr>
          <p:nvPr>
            <p:ph idx="1"/>
          </p:nvPr>
        </p:nvSpPr>
        <p:spPr/>
        <p:txBody>
          <a:bodyPr>
            <a:noAutofit/>
          </a:bodyPr>
          <a:lstStyle/>
          <a:p>
            <a:r>
              <a:rPr lang="en-US" sz="1900" dirty="0">
                <a:latin typeface="Times New Roman" pitchFamily="18" charset="0"/>
                <a:cs typeface="Times New Roman" pitchFamily="18" charset="0"/>
              </a:rPr>
              <a:t>This component </a:t>
            </a:r>
            <a:r>
              <a:rPr lang="en-US" sz="1900" dirty="0" smtClean="0">
                <a:latin typeface="Times New Roman" pitchFamily="18" charset="0"/>
                <a:cs typeface="Times New Roman" pitchFamily="18" charset="0"/>
              </a:rPr>
              <a:t>or AFALAGI system is </a:t>
            </a:r>
            <a:r>
              <a:rPr lang="en-US" sz="1900" dirty="0">
                <a:latin typeface="Times New Roman" pitchFamily="18" charset="0"/>
                <a:cs typeface="Times New Roman" pitchFamily="18" charset="0"/>
              </a:rPr>
              <a:t>classified into multiple sub system the system has to include at the development of the system.</a:t>
            </a:r>
          </a:p>
          <a:p>
            <a:r>
              <a:rPr lang="en-US" sz="1900" b="1" i="1" dirty="0">
                <a:latin typeface="Times New Roman" pitchFamily="18" charset="0"/>
                <a:cs typeface="Times New Roman" pitchFamily="18" charset="0"/>
              </a:rPr>
              <a:t> Administration Tools:</a:t>
            </a:r>
            <a:r>
              <a:rPr lang="en-US" sz="1900" dirty="0">
                <a:latin typeface="Times New Roman" pitchFamily="18" charset="0"/>
                <a:cs typeface="Times New Roman" pitchFamily="18" charset="0"/>
              </a:rPr>
              <a:t>  This component is responsible for all the functionalities that only the web app controllers are allowed to use. It is decomposed into these sub systems.</a:t>
            </a:r>
          </a:p>
          <a:p>
            <a:r>
              <a:rPr lang="en-US" sz="1900" b="1" i="1" dirty="0">
                <a:latin typeface="Times New Roman" pitchFamily="18" charset="0"/>
                <a:cs typeface="Times New Roman" pitchFamily="18" charset="0"/>
              </a:rPr>
              <a:t>Manage users: </a:t>
            </a:r>
            <a:r>
              <a:rPr lang="en-US" sz="1900" dirty="0">
                <a:latin typeface="Times New Roman" pitchFamily="18" charset="0"/>
                <a:cs typeface="Times New Roman" pitchFamily="18" charset="0"/>
              </a:rPr>
              <a:t>This contains the functionalities of adding / deleting users  </a:t>
            </a:r>
          </a:p>
          <a:p>
            <a:r>
              <a:rPr lang="en-US" sz="1900" b="1" i="1" dirty="0">
                <a:latin typeface="Times New Roman" pitchFamily="18" charset="0"/>
                <a:cs typeface="Times New Roman" pitchFamily="18" charset="0"/>
              </a:rPr>
              <a:t>Manage Reports:</a:t>
            </a:r>
            <a:r>
              <a:rPr lang="en-US" sz="1900" dirty="0">
                <a:latin typeface="Times New Roman" pitchFamily="18" charset="0"/>
                <a:cs typeface="Times New Roman" pitchFamily="18" charset="0"/>
              </a:rPr>
              <a:t> This contains the functionality of reviewing and delivering  actions towards these reports.</a:t>
            </a:r>
          </a:p>
          <a:p>
            <a:r>
              <a:rPr lang="en-US" sz="1900" b="1" i="1" dirty="0">
                <a:latin typeface="Times New Roman" pitchFamily="18" charset="0"/>
                <a:cs typeface="Times New Roman" pitchFamily="18" charset="0"/>
              </a:rPr>
              <a:t>Notification :</a:t>
            </a:r>
            <a:r>
              <a:rPr lang="en-US" sz="1900" dirty="0">
                <a:latin typeface="Times New Roman" pitchFamily="18" charset="0"/>
                <a:cs typeface="Times New Roman" pitchFamily="18" charset="0"/>
              </a:rPr>
              <a:t> This component is responsible for delivering notifications that rise form votes (up vote and down vote) comments and reports towards a given posted petition.</a:t>
            </a:r>
          </a:p>
          <a:p>
            <a:r>
              <a:rPr lang="en-US" sz="1900" b="1" i="1" dirty="0">
                <a:latin typeface="Times New Roman" pitchFamily="18" charset="0"/>
                <a:cs typeface="Times New Roman" pitchFamily="18" charset="0"/>
              </a:rPr>
              <a:t>Communication to Database</a:t>
            </a:r>
            <a:r>
              <a:rPr lang="en-US" sz="1900" dirty="0">
                <a:latin typeface="Times New Roman" pitchFamily="18" charset="0"/>
                <a:cs typeface="Times New Roman" pitchFamily="18" charset="0"/>
              </a:rPr>
              <a:t>: the system users will communicate with the database and the server by using the queries on their machine (Browser).</a:t>
            </a:r>
          </a:p>
          <a:p>
            <a:r>
              <a:rPr lang="en-US" sz="1900" dirty="0">
                <a:latin typeface="Times New Roman" pitchFamily="18" charset="0"/>
                <a:cs typeface="Times New Roman" pitchFamily="18" charset="0"/>
              </a:rPr>
              <a:t> </a:t>
            </a:r>
            <a:r>
              <a:rPr lang="en-US" sz="1900" b="1" i="1" dirty="0">
                <a:latin typeface="Times New Roman" pitchFamily="18" charset="0"/>
                <a:cs typeface="Times New Roman" pitchFamily="18" charset="0"/>
              </a:rPr>
              <a:t>System Components of the system</a:t>
            </a:r>
            <a:r>
              <a:rPr lang="en-US" sz="1900" dirty="0">
                <a:latin typeface="Times New Roman" pitchFamily="18" charset="0"/>
                <a:cs typeface="Times New Roman" pitchFamily="18" charset="0"/>
              </a:rPr>
              <a:t> : depending on the three platforms and the separation of the components of the system the system will be classified in to multiple components of the system.</a:t>
            </a:r>
          </a:p>
        </p:txBody>
      </p:sp>
    </p:spTree>
    <p:extLst>
      <p:ext uri="{BB962C8B-B14F-4D97-AF65-F5344CB8AC3E}">
        <p14:creationId xmlns:p14="http://schemas.microsoft.com/office/powerpoint/2010/main" val="351404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descr="C:\Users\belayhun arage\Desktop\FinalUML.PNG"/>
          <p:cNvPicPr>
            <a:picLocks noGrp="1"/>
          </p:cNvPicPr>
          <p:nvPr>
            <p:ph idx="1"/>
          </p:nvPr>
        </p:nvPicPr>
        <p:blipFill>
          <a:blip r:embed="rId2"/>
          <a:stretch>
            <a:fillRect/>
          </a:stretch>
        </p:blipFill>
        <p:spPr bwMode="auto">
          <a:xfrm>
            <a:off x="2438401" y="1527174"/>
            <a:ext cx="4114800" cy="4721225"/>
          </a:xfrm>
          <a:prstGeom prst="rect">
            <a:avLst/>
          </a:prstGeom>
        </p:spPr>
      </p:pic>
    </p:spTree>
    <p:extLst>
      <p:ext uri="{BB962C8B-B14F-4D97-AF65-F5344CB8AC3E}">
        <p14:creationId xmlns:p14="http://schemas.microsoft.com/office/powerpoint/2010/main" val="99499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descr="C:\Users\belayhun arage\Pictures\FinalSDS.PNG"/>
          <p:cNvPicPr>
            <a:picLocks noGrp="1"/>
          </p:cNvPicPr>
          <p:nvPr>
            <p:ph idx="1"/>
          </p:nvPr>
        </p:nvPicPr>
        <p:blipFill>
          <a:blip r:embed="rId2"/>
          <a:stretch>
            <a:fillRect/>
          </a:stretch>
        </p:blipFill>
        <p:spPr bwMode="auto">
          <a:xfrm>
            <a:off x="2740465" y="1600200"/>
            <a:ext cx="3663069" cy="4525963"/>
          </a:xfrm>
          <a:prstGeom prst="rect">
            <a:avLst/>
          </a:prstGeom>
        </p:spPr>
      </p:pic>
    </p:spTree>
    <p:extLst>
      <p:ext uri="{BB962C8B-B14F-4D97-AF65-F5344CB8AC3E}">
        <p14:creationId xmlns:p14="http://schemas.microsoft.com/office/powerpoint/2010/main" val="418768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system</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Layering of approaches ,  Three Tier Architectures and MVC  – the system is composed of three components (tiers )  , Follows Layered Approach  and Model View Control for the Design and development.</a:t>
            </a:r>
          </a:p>
          <a:p>
            <a:r>
              <a:rPr lang="en-US" sz="2000" dirty="0">
                <a:latin typeface="Times New Roman" pitchFamily="18" charset="0"/>
                <a:cs typeface="Times New Roman" pitchFamily="18" charset="0"/>
              </a:rPr>
              <a:t>We  have chosen the Three tier architecture because of Our system is Web based and the hardware and the software requirements of the system will be easily maintainable if the development Architecture goes in this way.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9747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Architecture cont.….</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And the selected layer parts are :-</a:t>
            </a:r>
          </a:p>
          <a:p>
            <a:r>
              <a:rPr lang="en-US" sz="2000" b="1" dirty="0">
                <a:latin typeface="Times New Roman" pitchFamily="18" charset="0"/>
                <a:cs typeface="Times New Roman" pitchFamily="18" charset="0"/>
              </a:rPr>
              <a:t>Presentation layer</a:t>
            </a:r>
            <a:r>
              <a:rPr lang="en-US" sz="2000" dirty="0">
                <a:latin typeface="Times New Roman" pitchFamily="18" charset="0"/>
                <a:cs typeface="Times New Roman" pitchFamily="18" charset="0"/>
              </a:rPr>
              <a:t>. This layer contains the user oriented functionality responsible for  managing user interaction with the system, and generally consists of components that provide a common bridge into the core business logic encapsulated in the business layer. </a:t>
            </a:r>
          </a:p>
          <a:p>
            <a:r>
              <a:rPr lang="en-US" sz="2000" b="1" dirty="0">
                <a:latin typeface="Times New Roman" pitchFamily="18" charset="0"/>
                <a:cs typeface="Times New Roman" pitchFamily="18" charset="0"/>
              </a:rPr>
              <a:t> Service layer.</a:t>
            </a:r>
            <a:r>
              <a:rPr lang="en-US" sz="2000" dirty="0">
                <a:latin typeface="Times New Roman" pitchFamily="18" charset="0"/>
                <a:cs typeface="Times New Roman" pitchFamily="18" charset="0"/>
              </a:rPr>
              <a:t> This layer is important when the application must provide services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other applications, as well as implementing features to support clients directly (System Administrators in our case).</a:t>
            </a:r>
          </a:p>
          <a:p>
            <a:r>
              <a:rPr lang="en-US" sz="2000" b="1" dirty="0">
                <a:latin typeface="Times New Roman" pitchFamily="18" charset="0"/>
                <a:cs typeface="Times New Roman" pitchFamily="18" charset="0"/>
              </a:rPr>
              <a:t>Business layer</a:t>
            </a:r>
            <a:r>
              <a:rPr lang="en-US" sz="2000" dirty="0">
                <a:latin typeface="Times New Roman" pitchFamily="18" charset="0"/>
                <a:cs typeface="Times New Roman" pitchFamily="18" charset="0"/>
              </a:rPr>
              <a:t>. This layer implements the core functionality of the system, and encapsulates the relevant business logic.  </a:t>
            </a:r>
          </a:p>
          <a:p>
            <a:r>
              <a:rPr lang="en-US" sz="2000" b="1" dirty="0">
                <a:latin typeface="Times New Roman" pitchFamily="18" charset="0"/>
                <a:cs typeface="Times New Roman" pitchFamily="18" charset="0"/>
              </a:rPr>
              <a:t>Data layer. </a:t>
            </a:r>
            <a:r>
              <a:rPr lang="en-US" sz="2000" dirty="0">
                <a:latin typeface="Times New Roman" pitchFamily="18" charset="0"/>
                <a:cs typeface="Times New Roman" pitchFamily="18" charset="0"/>
              </a:rPr>
              <a:t>This layer provides access to data hosted within the boundaries of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system.</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7725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pic>
        <p:nvPicPr>
          <p:cNvPr id="4" name="Content Placeholder 3" descr="C:\Users\Administrator\Desktop\SDS3.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7470" y="2238942"/>
            <a:ext cx="5449060" cy="3248478"/>
          </a:xfrm>
          <a:prstGeom prst="rect">
            <a:avLst/>
          </a:prstGeom>
          <a:noFill/>
          <a:ln>
            <a:noFill/>
          </a:ln>
        </p:spPr>
      </p:pic>
    </p:spTree>
    <p:extLst>
      <p:ext uri="{BB962C8B-B14F-4D97-AF65-F5344CB8AC3E}">
        <p14:creationId xmlns:p14="http://schemas.microsoft.com/office/powerpoint/2010/main" val="27830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sz="2000" dirty="0" smtClean="0"/>
              <a:t>We have the implementation video with in the container folder. Go and refer to the implementation video to view the implementation of the system.</a:t>
            </a:r>
            <a:endParaRPr lang="en-US" sz="2000" dirty="0"/>
          </a:p>
        </p:txBody>
      </p:sp>
    </p:spTree>
    <p:extLst>
      <p:ext uri="{BB962C8B-B14F-4D97-AF65-F5344CB8AC3E}">
        <p14:creationId xmlns:p14="http://schemas.microsoft.com/office/powerpoint/2010/main" val="346883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1800" dirty="0">
                <a:latin typeface="Times New Roman" pitchFamily="18" charset="0"/>
                <a:cs typeface="Times New Roman" pitchFamily="18" charset="0"/>
              </a:rPr>
              <a:t>Due to development of world and the advent of information and communication technology through different communication medias for the sake of information exchange has led this world to a narrow village and has solved multiple problems . But , the existence of some unresolved problems and difficulties shows the existence of some problems that should and could be resolved using the technology. Even if solving a problem is not a one night task , observing and trying to solve your things using the material near you is a vital way of using the technology.</a:t>
            </a:r>
          </a:p>
          <a:p>
            <a:r>
              <a:rPr lang="en-US" sz="1800" dirty="0">
                <a:latin typeface="Times New Roman" pitchFamily="18" charset="0"/>
                <a:cs typeface="Times New Roman" pitchFamily="18" charset="0"/>
              </a:rPr>
              <a:t>	In our country context , the problem related to searching and finding individuals for different reason without fill information or interference of cajolers is difficult thing that our society forced to face. From those searching for maids or indoor worker who can satisfy your and your families amiss at home and can communicate with you easily is the need of most families especially for most families some maids could be their life time life time servant and life long families because of the presence of those maid from happiest moment to the saddest moment of the family. But , looking for such workers is one of the </a:t>
            </a:r>
            <a:r>
              <a:rPr lang="en-US" sz="1800" dirty="0">
                <a:latin typeface="Times New Roman" pitchFamily="18" charset="0"/>
                <a:cs typeface="Times New Roman" pitchFamily="18" charset="0"/>
              </a:rPr>
              <a:t>tedios</a:t>
            </a:r>
            <a:r>
              <a:rPr lang="en-US" sz="1800" dirty="0">
                <a:latin typeface="Times New Roman" pitchFamily="18" charset="0"/>
                <a:cs typeface="Times New Roman" pitchFamily="18" charset="0"/>
              </a:rPr>
              <a:t> thing to face so that the Employer would be forced to go to the worker who have a connection to find them a good employee and pay a lot of money for that service. </a:t>
            </a:r>
          </a:p>
          <a:p>
            <a:pPr marL="0" indent="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354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a:xfrm>
            <a:off x="301752" y="1600200"/>
            <a:ext cx="8503920" cy="4498848"/>
          </a:xfrm>
        </p:spPr>
        <p:txBody>
          <a:bodyPr>
            <a:noAutofit/>
          </a:bodyPr>
          <a:lstStyle/>
          <a:p>
            <a:r>
              <a:rPr lang="en-US" sz="2000" dirty="0">
                <a:latin typeface="Times New Roman" pitchFamily="18" charset="0"/>
                <a:cs typeface="Times New Roman" pitchFamily="18" charset="0"/>
              </a:rPr>
              <a:t>One of the other looking we observe and that needs to be solved using the technology is the challenge for having a mate who could fulfill your criterion and who match your </a:t>
            </a:r>
            <a:r>
              <a:rPr lang="en-US" sz="2000" dirty="0" smtClean="0">
                <a:latin typeface="Times New Roman" pitchFamily="18" charset="0"/>
                <a:cs typeface="Times New Roman" pitchFamily="18" charset="0"/>
              </a:rPr>
              <a:t>physical </a:t>
            </a:r>
            <a:r>
              <a:rPr lang="en-US" sz="2000" dirty="0">
                <a:latin typeface="Times New Roman" pitchFamily="18" charset="0"/>
                <a:cs typeface="Times New Roman" pitchFamily="18" charset="0"/>
              </a:rPr>
              <a:t>and cast of mind preference. For many cases the first cause for divorce is the unrelated cast of mind of the two individuals. But, trying to find a mate with those personality in your vision is the most difficult and tedious task to go through.</a:t>
            </a:r>
          </a:p>
          <a:p>
            <a:r>
              <a:rPr lang="en-US" sz="2000" dirty="0" smtClean="0">
                <a:latin typeface="Times New Roman" pitchFamily="18" charset="0"/>
                <a:cs typeface="Times New Roman" pitchFamily="18" charset="0"/>
              </a:rPr>
              <a:t>Additionally</a:t>
            </a:r>
            <a:r>
              <a:rPr lang="en-US" sz="2000" dirty="0">
                <a:latin typeface="Times New Roman" pitchFamily="18" charset="0"/>
                <a:cs typeface="Times New Roman" pitchFamily="18" charset="0"/>
              </a:rPr>
              <a:t>, the tutor need of most students due to their heavy load of study ,unable to understand things your way due to some different way of view or the need to have additional course apart the regular study curriculum using your time going nowhere was un  some of the difficulties for students to see their study harder way.</a:t>
            </a:r>
          </a:p>
          <a:p>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168173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Finally, after reading this all challenges and problem above we can think of  what material near you can solve this problem. Well, as we all know the presence of some diversely introduced electronic devices like mobile phone , computer  create a network known as web using that platform and the existence of this medias everywhere  makes the exchange of information using those medias a best way. So that, in our project we will be using those medias to make the information’s related to situations listed above be accessible and usable around the world using the previously mentioned devices and without any fee for any cajoler(broker) every one can register and search for a maid or indoor worker near his or her village or search for a tutor online expert in his course or search for a tutor who resides in or near your village and communicate or search for a mate that has a personality as you need and chat with using the platform . This is all we are trying to introduce.</a:t>
            </a:r>
          </a:p>
          <a:p>
            <a:endParaRPr lang="en-US" sz="2000" dirty="0"/>
          </a:p>
        </p:txBody>
      </p:sp>
    </p:spTree>
    <p:extLst>
      <p:ext uri="{BB962C8B-B14F-4D97-AF65-F5344CB8AC3E}">
        <p14:creationId xmlns:p14="http://schemas.microsoft.com/office/powerpoint/2010/main" val="67345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lstStyle/>
          <a:p>
            <a:r>
              <a:rPr lang="en-US" dirty="0" smtClean="0"/>
              <a:t>Purpose of The System</a:t>
            </a:r>
            <a:endParaRPr lang="en-US" dirty="0"/>
          </a:p>
        </p:txBody>
      </p:sp>
      <p:sp>
        <p:nvSpPr>
          <p:cNvPr id="3" name="Content Placeholder 2"/>
          <p:cNvSpPr>
            <a:spLocks noGrp="1"/>
          </p:cNvSpPr>
          <p:nvPr>
            <p:ph idx="1"/>
          </p:nvPr>
        </p:nvSpPr>
        <p:spPr>
          <a:xfrm>
            <a:off x="301752" y="2057400"/>
            <a:ext cx="8503920" cy="4041648"/>
          </a:xfrm>
        </p:spPr>
        <p:txBody>
          <a:bodyPr>
            <a:normAutofit/>
          </a:bodyPr>
          <a:lstStyle/>
          <a:p>
            <a:r>
              <a:rPr lang="en-US" sz="2000" dirty="0" smtClean="0">
                <a:latin typeface="Times New Roman" pitchFamily="18" charset="0"/>
                <a:cs typeface="Times New Roman" pitchFamily="18" charset="0"/>
              </a:rPr>
              <a:t>The main purpose of the system is to </a:t>
            </a:r>
            <a:r>
              <a:rPr lang="en-US" sz="2000" dirty="0">
                <a:latin typeface="Times New Roman" pitchFamily="18" charset="0"/>
                <a:cs typeface="Times New Roman" pitchFamily="18" charset="0"/>
              </a:rPr>
              <a:t>develop a website which helps users find their choice online.</a:t>
            </a: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6276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Our system </a:t>
            </a:r>
            <a:r>
              <a:rPr lang="en-US" sz="2000" i="1" dirty="0">
                <a:latin typeface="Times New Roman" pitchFamily="18" charset="0"/>
                <a:cs typeface="Times New Roman" pitchFamily="18" charset="0"/>
              </a:rPr>
              <a:t>Afalagi</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 which w are going to develop is a system which contains three different template platforms giving distinct services.</a:t>
            </a:r>
          </a:p>
          <a:p>
            <a:r>
              <a:rPr lang="en-US" sz="2000" dirty="0">
                <a:latin typeface="Times New Roman" pitchFamily="18" charset="0"/>
                <a:cs typeface="Times New Roman" pitchFamily="18" charset="0"/>
              </a:rPr>
              <a:t>There are three services we are going to develop in this semester (Given amount of time ) are as follow-:) the system will be developed starting from front end and the elements of the three platforms will be finished encompassing the a forms database , interactive frontend features and the page will be expected to have some interactivity with the database and the users can be able to see permitted  the data of the user  including the address. So that, they can communicate using the addresses find in the site and the communication or chatting on our web site using the platforms like video chatting, text Chatting, voice calls </a:t>
            </a:r>
            <a:r>
              <a:rPr lang="en-US" sz="2000" dirty="0">
                <a:latin typeface="Times New Roman" pitchFamily="18" charset="0"/>
                <a:cs typeface="Times New Roman" pitchFamily="18" charset="0"/>
              </a:rPr>
              <a:t>etc</a:t>
            </a:r>
            <a:r>
              <a:rPr lang="en-US" sz="2000" dirty="0">
                <a:latin typeface="Times New Roman" pitchFamily="18" charset="0"/>
                <a:cs typeface="Times New Roman" pitchFamily="18" charset="0"/>
              </a:rPr>
              <a:t> will not be in this phase of development of the project. Simply in this  in the platform the user will be able to share there addresses and links addresses.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7454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cont.…</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1. users can be able to register and be a official user of the site and additional services that need additional profile of the user and force the users to create additional specifically functioning account.</a:t>
            </a:r>
          </a:p>
          <a:p>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The every user will have the capability that doesn’t need additional information such as watching a tutor doesn’t need any other account. But, dating sites and maid and worker interactions and also a tutor person need to have an account in accordance with the service requirement.</a:t>
            </a:r>
          </a:p>
          <a:p>
            <a:r>
              <a:rPr lang="en-US" sz="2000" dirty="0">
                <a:latin typeface="Times New Roman" pitchFamily="18" charset="0"/>
                <a:cs typeface="Times New Roman" pitchFamily="18" charset="0"/>
              </a:rPr>
              <a:t>3. we will be using interactive server to response for the user actions which control the user interaction with the database.</a:t>
            </a:r>
          </a:p>
          <a:p>
            <a:r>
              <a:rPr lang="en-US" sz="2000" dirty="0">
                <a:latin typeface="Times New Roman" pitchFamily="18" charset="0"/>
                <a:cs typeface="Times New Roman" pitchFamily="18" charset="0"/>
              </a:rPr>
              <a:t>As we tried to show above we planned to develop a simple interactive web site in this semester.</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700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of the System</a:t>
            </a:r>
            <a:endParaRPr lang="en-US" dirty="0"/>
          </a:p>
        </p:txBody>
      </p:sp>
      <p:sp>
        <p:nvSpPr>
          <p:cNvPr id="3" name="Content Placeholder 2"/>
          <p:cNvSpPr>
            <a:spLocks noGrp="1"/>
          </p:cNvSpPr>
          <p:nvPr>
            <p:ph idx="1"/>
          </p:nvPr>
        </p:nvSpPr>
        <p:spPr/>
        <p:txBody>
          <a:bodyPr/>
          <a:lstStyle/>
          <a:p>
            <a:r>
              <a:rPr lang="en-US" sz="2000" dirty="0" smtClean="0"/>
              <a:t>Functional Requirement</a:t>
            </a:r>
          </a:p>
          <a:p>
            <a:pPr marL="0" indent="0">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official definition of ‘a functional requirement’ is that it essentially specifies something the system should do</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Afalagi</a:t>
            </a:r>
            <a:r>
              <a:rPr lang="en-US" sz="2000" dirty="0" smtClean="0">
                <a:latin typeface="Times New Roman" pitchFamily="18" charset="0"/>
                <a:cs typeface="Times New Roman" pitchFamily="18" charset="0"/>
              </a:rPr>
              <a:t> system does the </a:t>
            </a:r>
            <a:r>
              <a:rPr lang="en-US" sz="2000" dirty="0" smtClean="0">
                <a:latin typeface="Times New Roman" pitchFamily="18" charset="0"/>
                <a:cs typeface="Times New Roman" pitchFamily="18" charset="0"/>
              </a:rPr>
              <a:t>following.These</a:t>
            </a:r>
            <a:r>
              <a:rPr lang="en-US" sz="2000" dirty="0" smtClean="0">
                <a:latin typeface="Times New Roman" pitchFamily="18" charset="0"/>
                <a:cs typeface="Times New Roman" pitchFamily="18" charset="0"/>
              </a:rPr>
              <a:t> are:</a:t>
            </a:r>
          </a:p>
          <a:p>
            <a:pPr marL="0" indent="0">
              <a:buNone/>
            </a:pPr>
            <a:r>
              <a:rPr lang="en-US" sz="2000" dirty="0" smtClean="0">
                <a:latin typeface="Times New Roman" pitchFamily="18" charset="0"/>
                <a:cs typeface="Times New Roman" pitchFamily="18" charset="0"/>
              </a:rPr>
              <a:t>- Users can find their date mate.</a:t>
            </a:r>
          </a:p>
          <a:p>
            <a:pPr marL="0" indent="0">
              <a:buNone/>
            </a:pPr>
            <a:r>
              <a:rPr lang="en-US" sz="2000" dirty="0" smtClean="0">
                <a:latin typeface="Times New Roman" pitchFamily="18" charset="0"/>
                <a:cs typeface="Times New Roman" pitchFamily="18" charset="0"/>
              </a:rPr>
              <a:t>- Users can find and employee home maid.</a:t>
            </a:r>
          </a:p>
          <a:p>
            <a:pPr marL="0" indent="0">
              <a:buNone/>
            </a:pPr>
            <a:r>
              <a:rPr lang="en-US" sz="2000" dirty="0" smtClean="0">
                <a:latin typeface="Times New Roman" pitchFamily="18" charset="0"/>
                <a:cs typeface="Times New Roman" pitchFamily="18" charset="0"/>
              </a:rPr>
              <a:t>- Users also can employee lecturer or teacher.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0083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4" name="Image1"/>
          <p:cNvPicPr>
            <a:picLocks noGrp="1"/>
          </p:cNvPicPr>
          <p:nvPr>
            <p:ph idx="1"/>
          </p:nvPr>
        </p:nvPicPr>
        <p:blipFill>
          <a:blip r:embed="rId2">
            <a:lum/>
            <a:alphaModFix/>
          </a:blip>
          <a:stretch>
            <a:fillRect/>
          </a:stretch>
        </p:blipFill>
        <p:spPr>
          <a:xfrm>
            <a:off x="676275" y="1729581"/>
            <a:ext cx="7791450" cy="4267200"/>
          </a:xfrm>
          <a:prstGeom prst="rect">
            <a:avLst/>
          </a:prstGeom>
          <a:noFill/>
          <a:ln>
            <a:noFill/>
            <a:prstDash/>
          </a:ln>
        </p:spPr>
      </p:pic>
    </p:spTree>
    <p:extLst>
      <p:ext uri="{BB962C8B-B14F-4D97-AF65-F5344CB8AC3E}">
        <p14:creationId xmlns:p14="http://schemas.microsoft.com/office/powerpoint/2010/main" val="541191750"/>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181</TotalTime>
  <Words>1240</Words>
  <Application>Microsoft Office PowerPoint</Application>
  <PresentationFormat>On-screen Show (4:3)</PresentationFormat>
  <Paragraphs>70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Thatch</vt:lpstr>
      <vt:lpstr>Addis Ababa University Addis Ababa Institute of Technology Center of Information Technology and Scientific Computing(ITSC)  </vt:lpstr>
      <vt:lpstr>INTRODUCTION</vt:lpstr>
      <vt:lpstr>Introduction cont...</vt:lpstr>
      <vt:lpstr>Introduction cont..</vt:lpstr>
      <vt:lpstr>Purpose of The System</vt:lpstr>
      <vt:lpstr>Scope</vt:lpstr>
      <vt:lpstr>Scope cont.…</vt:lpstr>
      <vt:lpstr>Requirement of the System</vt:lpstr>
      <vt:lpstr>Use case</vt:lpstr>
      <vt:lpstr>Non-Functional Requirement</vt:lpstr>
      <vt:lpstr>Sub-system decomposition</vt:lpstr>
      <vt:lpstr>Class Diagram</vt:lpstr>
      <vt:lpstr>Sequence Diagram</vt:lpstr>
      <vt:lpstr>Architecture of the system</vt:lpstr>
      <vt:lpstr>System Architecture cont.….</vt:lpstr>
      <vt:lpstr>Deployment Diagram</vt:lpstr>
      <vt:lpstr>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Addis Ababa University Addis Ababa Institute of Technology Department of Information Technology and Scientific Computing(ITSC)</dc:title>
  <dc:creator>fani man</dc:creator>
  <cp:lastModifiedBy>GENET</cp:lastModifiedBy>
  <cp:revision>17</cp:revision>
  <dcterms:created xsi:type="dcterms:W3CDTF">2006-08-16T00:00:00Z</dcterms:created>
  <dcterms:modified xsi:type="dcterms:W3CDTF">2019-07-13T11:19:31Z</dcterms:modified>
</cp:coreProperties>
</file>