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300" r:id="rId4"/>
    <p:sldId id="262" r:id="rId5"/>
    <p:sldId id="261" r:id="rId6"/>
    <p:sldId id="263" r:id="rId7"/>
    <p:sldId id="264" r:id="rId8"/>
    <p:sldId id="298" r:id="rId9"/>
    <p:sldId id="265" r:id="rId10"/>
    <p:sldId id="299" r:id="rId11"/>
    <p:sldId id="278" r:id="rId12"/>
    <p:sldId id="26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96" r:id="rId22"/>
    <p:sldId id="297" r:id="rId2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3" d="100"/>
          <a:sy n="103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FC51CC0-8F53-4A78-80C1-8F0FBAA50E70}" type="datetimeFigureOut">
              <a:rPr lang="pt-BR" smtClean="0"/>
              <a:pPr/>
              <a:t>21/03/2024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B08666-EAB2-4DAB-B82E-CB51A28C1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9D2B53-BECD-4B19-910A-2B50EDD510EF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9300-93DE-4F48-A4FD-39F261D9B3F3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EF20-3834-426D-BB44-B6CD25350679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0BEB16-AE1E-43F1-B373-AB556AD2F605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4846E-5826-43BA-84FF-D65059F7FD14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4EF-7A66-4351-AE9F-06D95256692B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0DB1-8602-4211-847A-65CE9D98CDC1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17C85A-7DCE-4EBE-8D49-8E7DF0FDB3DF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4032-DB2B-4B50-969F-9D0D2BF2B463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AD66AC-4531-4EB5-9094-369D1B369C3E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0CA7B9-7E48-46C9-A790-E72AEDB9D6D1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AF3203-FB3F-4CDF-8288-E2F26CEEF5ED}" type="datetime1">
              <a:rPr lang="pt-BR" smtClean="0"/>
              <a:pPr/>
              <a:t>21/03/2024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462464" cy="1371600"/>
          </a:xfrm>
        </p:spPr>
        <p:txBody>
          <a:bodyPr/>
          <a:lstStyle/>
          <a:p>
            <a:pPr algn="r"/>
            <a:r>
              <a:rPr lang="pt-BR" dirty="0"/>
              <a:t>Emerson Alberto Marconato</a:t>
            </a:r>
          </a:p>
          <a:p>
            <a:pPr algn="r"/>
            <a:r>
              <a:rPr lang="pt-BR" dirty="0"/>
              <a:t>marconato@univem.edu.br</a:t>
            </a:r>
          </a:p>
          <a:p>
            <a:pPr algn="r"/>
            <a:r>
              <a:rPr lang="pt-BR" dirty="0"/>
              <a:t>Março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DTL</a:t>
            </a:r>
          </a:p>
          <a:p>
            <a:endParaRPr lang="en-US" sz="2800" dirty="0"/>
          </a:p>
          <a:p>
            <a:r>
              <a:rPr lang="en-US" sz="2800" dirty="0"/>
              <a:t>Data Transaction Language (DTL) :</a:t>
            </a:r>
          </a:p>
          <a:p>
            <a:r>
              <a:rPr lang="en-US" sz="2800" dirty="0"/>
              <a:t>BEGIN TRANSACTION (  </a:t>
            </a:r>
            <a:r>
              <a:rPr lang="en-US" sz="2800" dirty="0" err="1"/>
              <a:t>ou</a:t>
            </a:r>
            <a:r>
              <a:rPr lang="en-US" sz="2800" dirty="0"/>
              <a:t> begin work ) – </a:t>
            </a:r>
            <a:r>
              <a:rPr lang="en-US" sz="2800" dirty="0" err="1"/>
              <a:t>início</a:t>
            </a:r>
            <a:r>
              <a:rPr lang="en-US" sz="2800" dirty="0"/>
              <a:t> de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transação</a:t>
            </a:r>
            <a:endParaRPr lang="en-US" sz="2800" dirty="0"/>
          </a:p>
          <a:p>
            <a:r>
              <a:rPr lang="en-US" sz="2800" dirty="0"/>
              <a:t>COMMIT – </a:t>
            </a:r>
            <a:r>
              <a:rPr lang="en-US" sz="2800" dirty="0" err="1"/>
              <a:t>finaliza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transação</a:t>
            </a:r>
            <a:r>
              <a:rPr lang="en-US" sz="2800" dirty="0"/>
              <a:t>, </a:t>
            </a:r>
            <a:r>
              <a:rPr lang="en-US" sz="2800" dirty="0" err="1"/>
              <a:t>persistindo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 no banco de dados.</a:t>
            </a:r>
          </a:p>
          <a:p>
            <a:r>
              <a:rPr lang="en-US" sz="2800" dirty="0"/>
              <a:t>ROLLBACK – </a:t>
            </a:r>
            <a:r>
              <a:rPr lang="en-US" sz="2800" dirty="0" err="1"/>
              <a:t>descarta</a:t>
            </a:r>
            <a:r>
              <a:rPr lang="en-US" sz="2800" dirty="0"/>
              <a:t> </a:t>
            </a:r>
            <a:r>
              <a:rPr lang="en-US" sz="2800" dirty="0" err="1"/>
              <a:t>todas</a:t>
            </a:r>
            <a:r>
              <a:rPr lang="en-US" sz="2800" dirty="0"/>
              <a:t> as </a:t>
            </a:r>
            <a:r>
              <a:rPr lang="en-US" sz="2800" dirty="0" err="1"/>
              <a:t>alteração</a:t>
            </a:r>
            <a:r>
              <a:rPr lang="en-US" sz="2800" dirty="0"/>
              <a:t> </a:t>
            </a:r>
            <a:r>
              <a:rPr lang="en-US" sz="2800" dirty="0" err="1"/>
              <a:t>realizadas</a:t>
            </a:r>
            <a:r>
              <a:rPr lang="en-US" sz="2800" dirty="0"/>
              <a:t> </a:t>
            </a:r>
            <a:r>
              <a:rPr lang="en-US" sz="2800" dirty="0" err="1"/>
              <a:t>após</a:t>
            </a:r>
            <a:r>
              <a:rPr lang="en-US" sz="2800" dirty="0"/>
              <a:t> um COMMIT </a:t>
            </a:r>
            <a:r>
              <a:rPr lang="en-US" sz="2800" dirty="0" err="1"/>
              <a:t>ou</a:t>
            </a:r>
            <a:r>
              <a:rPr lang="en-US" sz="2800" dirty="0"/>
              <a:t> BEGIN TRANSACTION 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DDL</a:t>
            </a:r>
          </a:p>
          <a:p>
            <a:r>
              <a:rPr lang="en-US" sz="2800" dirty="0" err="1"/>
              <a:t>Criação</a:t>
            </a:r>
            <a:r>
              <a:rPr lang="en-US" sz="2800" dirty="0"/>
              <a:t> de </a:t>
            </a:r>
            <a:r>
              <a:rPr lang="en-US" sz="2800" dirty="0" err="1"/>
              <a:t>tabela</a:t>
            </a:r>
            <a:r>
              <a:rPr lang="en-US" sz="2800" dirty="0"/>
              <a:t> no </a:t>
            </a:r>
            <a:r>
              <a:rPr lang="en-US" sz="2800" dirty="0" err="1"/>
              <a:t>Banco</a:t>
            </a:r>
            <a:r>
              <a:rPr lang="en-US" sz="2800" dirty="0"/>
              <a:t> de Dados </a:t>
            </a:r>
            <a:r>
              <a:rPr lang="en-US" sz="2800" dirty="0" err="1"/>
              <a:t>Mysql</a:t>
            </a:r>
            <a:endParaRPr lang="en-US" sz="2800" dirty="0"/>
          </a:p>
          <a:p>
            <a:r>
              <a:rPr lang="en-US" sz="2800" dirty="0"/>
              <a:t>Antes de </a:t>
            </a:r>
            <a:r>
              <a:rPr lang="en-US" sz="2800" dirty="0" err="1"/>
              <a:t>criar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tabela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-se </a:t>
            </a:r>
            <a:r>
              <a:rPr lang="en-US" sz="2800" dirty="0" err="1"/>
              <a:t>criar</a:t>
            </a:r>
            <a:r>
              <a:rPr lang="en-US" sz="2800" dirty="0"/>
              <a:t> um </a:t>
            </a:r>
            <a:r>
              <a:rPr lang="en-US" sz="2800" dirty="0" err="1"/>
              <a:t>Banco</a:t>
            </a:r>
            <a:r>
              <a:rPr lang="en-US" sz="2800" dirty="0"/>
              <a:t> de Dados: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CREATE DATABASE aula01; </a:t>
            </a:r>
            <a:br>
              <a:rPr lang="en-US" sz="2800" dirty="0"/>
            </a:br>
            <a:r>
              <a:rPr lang="en-US" sz="2800" dirty="0" err="1"/>
              <a:t>ou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CREATE SCHEMA aula01; ( </a:t>
            </a:r>
            <a:r>
              <a:rPr lang="en-US" sz="2800" dirty="0" err="1"/>
              <a:t>versão</a:t>
            </a:r>
            <a:r>
              <a:rPr lang="en-US" sz="2800" dirty="0"/>
              <a:t> 8 e posterior)</a:t>
            </a:r>
          </a:p>
          <a:p>
            <a:r>
              <a:rPr lang="en-US" sz="2800" dirty="0" err="1"/>
              <a:t>Após</a:t>
            </a:r>
            <a:r>
              <a:rPr lang="en-US" sz="2800" dirty="0"/>
              <a:t> a </a:t>
            </a:r>
            <a:r>
              <a:rPr lang="en-US" sz="2800" dirty="0" err="1"/>
              <a:t>criação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-se </a:t>
            </a:r>
            <a:r>
              <a:rPr lang="en-US" sz="2800" dirty="0" err="1"/>
              <a:t>selecionar</a:t>
            </a:r>
            <a:r>
              <a:rPr lang="en-US" sz="2800" dirty="0"/>
              <a:t> o </a:t>
            </a:r>
            <a:r>
              <a:rPr lang="en-US" sz="2800" dirty="0" err="1"/>
              <a:t>Banco</a:t>
            </a:r>
            <a:r>
              <a:rPr lang="en-US" sz="2800" dirty="0"/>
              <a:t> de Dados: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USE aula01;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DDL</a:t>
            </a:r>
          </a:p>
          <a:p>
            <a:r>
              <a:rPr lang="en-US" sz="2800" dirty="0"/>
              <a:t>CREATE TABLE</a:t>
            </a:r>
          </a:p>
          <a:p>
            <a:r>
              <a:rPr lang="en-US" sz="2800" dirty="0" err="1"/>
              <a:t>Sintaxe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CREATE TABLE &lt;</a:t>
            </a:r>
            <a:r>
              <a:rPr lang="en-US" sz="2800" dirty="0" err="1"/>
              <a:t>nome</a:t>
            </a:r>
            <a:r>
              <a:rPr lang="en-US" sz="2800" dirty="0"/>
              <a:t>&gt; (</a:t>
            </a:r>
          </a:p>
          <a:p>
            <a:pPr>
              <a:buNone/>
            </a:pPr>
            <a:r>
              <a:rPr lang="en-US" sz="2800" dirty="0" err="1"/>
              <a:t>Nome_coluna</a:t>
            </a:r>
            <a:r>
              <a:rPr lang="en-US" sz="2800" dirty="0"/>
              <a:t> </a:t>
            </a:r>
            <a:r>
              <a:rPr lang="en-US" sz="2800" dirty="0" err="1"/>
              <a:t>tipo_de_dado</a:t>
            </a:r>
            <a:r>
              <a:rPr lang="en-US" sz="2800" dirty="0"/>
              <a:t> [NULL|NOT NULL] [DEFAULT],</a:t>
            </a:r>
          </a:p>
          <a:p>
            <a:pPr>
              <a:buNone/>
            </a:pPr>
            <a:r>
              <a:rPr lang="en-US" sz="2800" dirty="0"/>
              <a:t>…</a:t>
            </a:r>
          </a:p>
          <a:p>
            <a:pPr>
              <a:buNone/>
            </a:pPr>
            <a:r>
              <a:rPr lang="en-US" sz="2800" dirty="0"/>
              <a:t>CONSTRAINT &lt;</a:t>
            </a:r>
            <a:r>
              <a:rPr lang="en-US" sz="2800" dirty="0" err="1"/>
              <a:t>nome</a:t>
            </a:r>
            <a:r>
              <a:rPr lang="en-US" sz="2800" dirty="0"/>
              <a:t>&gt; &lt;PRIMARY KEY|FOREIGN KEY …|UNIQUE&gt;,</a:t>
            </a:r>
          </a:p>
          <a:p>
            <a:pPr>
              <a:buNone/>
            </a:pPr>
            <a:r>
              <a:rPr lang="en-US" sz="2800"/>
              <a:t>….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);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Tipos</a:t>
            </a:r>
            <a:r>
              <a:rPr lang="en-US" sz="2800" dirty="0"/>
              <a:t> de Dados do </a:t>
            </a:r>
            <a:r>
              <a:rPr lang="en-US" sz="2800" dirty="0" err="1"/>
              <a:t>Mysql</a:t>
            </a:r>
            <a:r>
              <a:rPr lang="en-US" sz="2800" dirty="0"/>
              <a:t> (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comuns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Dividem</a:t>
            </a:r>
            <a:r>
              <a:rPr lang="en-US" sz="2800" dirty="0"/>
              <a:t>-se </a:t>
            </a:r>
            <a:r>
              <a:rPr lang="en-US" sz="2800" dirty="0" err="1"/>
              <a:t>em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Numéricos</a:t>
            </a:r>
            <a:r>
              <a:rPr lang="en-US" sz="2800" dirty="0"/>
              <a:t>;</a:t>
            </a:r>
          </a:p>
          <a:p>
            <a:r>
              <a:rPr lang="en-US" sz="2800" dirty="0"/>
              <a:t>Data e </a:t>
            </a:r>
            <a:r>
              <a:rPr lang="en-US" sz="2800" dirty="0" err="1"/>
              <a:t>Hora</a:t>
            </a:r>
            <a:r>
              <a:rPr lang="en-US" sz="2800" dirty="0"/>
              <a:t>;</a:t>
            </a:r>
          </a:p>
          <a:p>
            <a:r>
              <a:rPr lang="en-US" sz="2800" dirty="0"/>
              <a:t>String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Numéricos</a:t>
            </a:r>
            <a:r>
              <a:rPr lang="en-US" sz="2800" dirty="0"/>
              <a:t> – </a:t>
            </a:r>
            <a:r>
              <a:rPr lang="en-US" sz="2800" dirty="0" err="1"/>
              <a:t>Inteiros</a:t>
            </a:r>
            <a:r>
              <a:rPr lang="en-US" sz="2800" dirty="0"/>
              <a:t>;</a:t>
            </a:r>
          </a:p>
          <a:p>
            <a:pPr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539552" y="2132856"/>
          <a:ext cx="7488831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Armaz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Valor Mínimo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Valor Máximo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Sinal/Sem Sinal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Sinal/Sem Sinal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TINYINT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SMALLINT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-8388608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8388607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16777215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-2147483648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2147483647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4294967295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BIGINT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-9223372036854775808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9223372036854775807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18446744073709551615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Numéricos</a:t>
            </a:r>
            <a:r>
              <a:rPr lang="en-US" sz="2800" dirty="0"/>
              <a:t> – </a:t>
            </a:r>
            <a:r>
              <a:rPr lang="en-US" sz="2800" dirty="0" err="1"/>
              <a:t>Decimais</a:t>
            </a:r>
            <a:r>
              <a:rPr lang="en-US" sz="2800" dirty="0"/>
              <a:t>:</a:t>
            </a:r>
          </a:p>
          <a:p>
            <a:r>
              <a:rPr lang="en-US" sz="2800" dirty="0"/>
              <a:t>O </a:t>
            </a:r>
            <a:r>
              <a:rPr lang="en-US" sz="2800" dirty="0" err="1"/>
              <a:t>tipo</a:t>
            </a:r>
            <a:r>
              <a:rPr lang="en-US" sz="2800" dirty="0"/>
              <a:t> NUMBER no </a:t>
            </a:r>
            <a:r>
              <a:rPr lang="en-US" sz="2800" dirty="0" err="1"/>
              <a:t>Mysql</a:t>
            </a:r>
            <a:r>
              <a:rPr lang="en-US" sz="2800" dirty="0"/>
              <a:t> é </a:t>
            </a:r>
            <a:r>
              <a:rPr lang="en-US" sz="2800" dirty="0" err="1"/>
              <a:t>representado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DECIMAL;</a:t>
            </a:r>
          </a:p>
          <a:p>
            <a:r>
              <a:rPr lang="en-US" sz="2800" dirty="0" err="1"/>
              <a:t>Formato</a:t>
            </a:r>
            <a:r>
              <a:rPr lang="en-US" sz="2800" dirty="0"/>
              <a:t>: DECIMAL(M,D), </a:t>
            </a:r>
            <a:r>
              <a:rPr lang="en-US" sz="2800" dirty="0" err="1"/>
              <a:t>onde</a:t>
            </a:r>
            <a:r>
              <a:rPr lang="en-US" sz="2800" dirty="0"/>
              <a:t> M é a </a:t>
            </a:r>
            <a:r>
              <a:rPr lang="en-US" sz="2800" dirty="0" err="1"/>
              <a:t>precisão</a:t>
            </a:r>
            <a:r>
              <a:rPr lang="en-US" sz="2800" dirty="0"/>
              <a:t> e D a </a:t>
            </a:r>
            <a:r>
              <a:rPr lang="en-US" sz="2800" dirty="0" err="1"/>
              <a:t>escala</a:t>
            </a:r>
            <a:r>
              <a:rPr lang="en-US" sz="2800" dirty="0"/>
              <a:t>;</a:t>
            </a:r>
          </a:p>
          <a:p>
            <a:r>
              <a:rPr lang="en-US" sz="2800" dirty="0"/>
              <a:t>O valor defaults </a:t>
            </a:r>
            <a:r>
              <a:rPr lang="en-US" sz="2800" dirty="0" err="1"/>
              <a:t>são</a:t>
            </a:r>
            <a:r>
              <a:rPr lang="en-US" sz="2800" dirty="0"/>
              <a:t> M = 10 e D = 0;</a:t>
            </a:r>
          </a:p>
          <a:p>
            <a:r>
              <a:rPr lang="en-US" sz="2800" dirty="0"/>
              <a:t>O Valor </a:t>
            </a:r>
            <a:r>
              <a:rPr lang="en-US" sz="2800" dirty="0" err="1"/>
              <a:t>máximo</a:t>
            </a:r>
            <a:r>
              <a:rPr lang="en-US" sz="2800" dirty="0"/>
              <a:t> de </a:t>
            </a:r>
            <a:r>
              <a:rPr lang="en-US" sz="2800" dirty="0" err="1"/>
              <a:t>dígitos</a:t>
            </a:r>
            <a:r>
              <a:rPr lang="en-US" sz="2800" dirty="0"/>
              <a:t> é 65.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Numéricos</a:t>
            </a:r>
            <a:r>
              <a:rPr lang="en-US" sz="2800" dirty="0"/>
              <a:t> – Ponto </a:t>
            </a:r>
            <a:r>
              <a:rPr lang="en-US" sz="2800" dirty="0" err="1"/>
              <a:t>Flutuante</a:t>
            </a:r>
            <a:r>
              <a:rPr lang="en-US" sz="2800" dirty="0"/>
              <a:t>:</a:t>
            </a:r>
          </a:p>
          <a:p>
            <a:r>
              <a:rPr lang="en-US" sz="2800" dirty="0"/>
              <a:t>FLOATE, REAL DOUBLE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</a:t>
            </a:r>
            <a:r>
              <a:rPr lang="en-US" sz="2800" dirty="0" err="1"/>
              <a:t>numéricos</a:t>
            </a:r>
            <a:r>
              <a:rPr lang="en-US" sz="2800" dirty="0"/>
              <a:t> </a:t>
            </a:r>
            <a:r>
              <a:rPr lang="en-US" sz="2800" dirty="0" err="1"/>
              <a:t>utilizados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armazenar</a:t>
            </a:r>
            <a:r>
              <a:rPr lang="en-US" sz="2800" dirty="0"/>
              <a:t> </a:t>
            </a:r>
            <a:r>
              <a:rPr lang="en-US" sz="2800" dirty="0" err="1"/>
              <a:t>ponto</a:t>
            </a:r>
            <a:r>
              <a:rPr lang="en-US" sz="2800" dirty="0"/>
              <a:t> </a:t>
            </a:r>
            <a:r>
              <a:rPr lang="en-US" sz="2800" dirty="0" err="1"/>
              <a:t>flutuante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Formato</a:t>
            </a:r>
            <a:r>
              <a:rPr lang="en-US" sz="2800" dirty="0"/>
              <a:t>: FLOAT(M,D), </a:t>
            </a:r>
            <a:r>
              <a:rPr lang="en-US" sz="2800" dirty="0" err="1"/>
              <a:t>onde</a:t>
            </a:r>
            <a:r>
              <a:rPr lang="en-US" sz="2800" dirty="0"/>
              <a:t> M é a </a:t>
            </a:r>
            <a:r>
              <a:rPr lang="en-US" sz="2800" dirty="0" err="1"/>
              <a:t>precisão</a:t>
            </a:r>
            <a:r>
              <a:rPr lang="en-US" sz="2800" dirty="0"/>
              <a:t> e D a </a:t>
            </a:r>
            <a:r>
              <a:rPr lang="en-US" sz="2800" dirty="0" err="1"/>
              <a:t>escala</a:t>
            </a:r>
            <a:r>
              <a:rPr lang="en-US" sz="2800" dirty="0"/>
              <a:t>.</a:t>
            </a:r>
          </a:p>
          <a:p>
            <a:pPr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e </a:t>
            </a:r>
            <a:r>
              <a:rPr lang="en-US" sz="2800" dirty="0" err="1"/>
              <a:t>Hora</a:t>
            </a:r>
            <a:endParaRPr lang="en-US" sz="2800" dirty="0"/>
          </a:p>
          <a:p>
            <a:endParaRPr lang="en-US" dirty="0"/>
          </a:p>
          <a:p>
            <a:r>
              <a:rPr lang="en-US" dirty="0" err="1"/>
              <a:t>Tipo</a:t>
            </a:r>
            <a:r>
              <a:rPr lang="en-US" dirty="0"/>
              <a:t>: Date – Data no </a:t>
            </a:r>
            <a:r>
              <a:rPr lang="en-US" dirty="0" err="1"/>
              <a:t>formato</a:t>
            </a:r>
            <a:r>
              <a:rPr lang="en-US" dirty="0"/>
              <a:t>  ‘YYYY-MM-DD’</a:t>
            </a:r>
          </a:p>
          <a:p>
            <a:r>
              <a:rPr lang="en-US" dirty="0" err="1"/>
              <a:t>Intervalo</a:t>
            </a:r>
            <a:r>
              <a:rPr lang="en-US" dirty="0"/>
              <a:t> </a:t>
            </a:r>
            <a:r>
              <a:rPr lang="en-US" dirty="0" err="1"/>
              <a:t>válido</a:t>
            </a:r>
            <a:r>
              <a:rPr lang="en-US" dirty="0"/>
              <a:t>: ‘1000-01-01’ </a:t>
            </a:r>
            <a:r>
              <a:rPr lang="en-US" dirty="0" err="1"/>
              <a:t>até</a:t>
            </a:r>
            <a:r>
              <a:rPr lang="en-US" dirty="0"/>
              <a:t> ‘9999-12-31’</a:t>
            </a:r>
          </a:p>
          <a:p>
            <a:endParaRPr lang="en-US" dirty="0"/>
          </a:p>
          <a:p>
            <a:r>
              <a:rPr lang="en-US" dirty="0"/>
              <a:t>Tipo: Datetime – Data e hora no </a:t>
            </a:r>
            <a:r>
              <a:rPr lang="en-US" dirty="0" err="1"/>
              <a:t>formato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‘YYYY-MM-DD HH:MI:SS’</a:t>
            </a:r>
          </a:p>
          <a:p>
            <a:r>
              <a:rPr lang="en-US" dirty="0" err="1"/>
              <a:t>Intervalo</a:t>
            </a:r>
            <a:r>
              <a:rPr lang="en-US" dirty="0"/>
              <a:t> </a:t>
            </a:r>
            <a:r>
              <a:rPr lang="en-US" dirty="0" err="1"/>
              <a:t>válidos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‘1000-01-01 00:00:00’ </a:t>
            </a:r>
            <a:r>
              <a:rPr lang="en-US" dirty="0" err="1"/>
              <a:t>até</a:t>
            </a:r>
            <a:r>
              <a:rPr lang="en-US" dirty="0"/>
              <a:t> ‘9999-12-31 23:59:59’</a:t>
            </a:r>
          </a:p>
          <a:p>
            <a:endParaRPr lang="en-US" dirty="0"/>
          </a:p>
          <a:p>
            <a:pPr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String</a:t>
            </a:r>
          </a:p>
          <a:p>
            <a:endParaRPr lang="en-US" dirty="0"/>
          </a:p>
          <a:p>
            <a:r>
              <a:rPr lang="pt-BR" dirty="0"/>
              <a:t>Tipo: CHAR – </a:t>
            </a:r>
            <a:r>
              <a:rPr lang="pt-BR" dirty="0" err="1"/>
              <a:t>Caracter</a:t>
            </a:r>
            <a:r>
              <a:rPr lang="pt-BR" dirty="0"/>
              <a:t> de tamanho fixo</a:t>
            </a:r>
          </a:p>
          <a:p>
            <a:r>
              <a:rPr lang="pt-BR" dirty="0"/>
              <a:t>Precisão de 0 </a:t>
            </a:r>
            <a:r>
              <a:rPr lang="pt-BR"/>
              <a:t>a 255;</a:t>
            </a:r>
            <a:endParaRPr lang="pt-BR" dirty="0"/>
          </a:p>
          <a:p>
            <a:r>
              <a:rPr lang="pt-BR" dirty="0"/>
              <a:t>Tipo: VARCHAR – </a:t>
            </a:r>
            <a:r>
              <a:rPr lang="pt-BR" dirty="0" err="1"/>
              <a:t>Caracter</a:t>
            </a:r>
            <a:r>
              <a:rPr lang="pt-BR" dirty="0"/>
              <a:t> de tamanho variável</a:t>
            </a:r>
          </a:p>
          <a:p>
            <a:r>
              <a:rPr lang="pt-BR" dirty="0"/>
              <a:t>Precisão de 0 a 65.535;</a:t>
            </a:r>
          </a:p>
          <a:p>
            <a:r>
              <a:rPr lang="pt-BR" dirty="0"/>
              <a:t>Tipo: BLOB –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– 65535 caracteres;</a:t>
            </a:r>
          </a:p>
          <a:p>
            <a:r>
              <a:rPr lang="pt-BR" dirty="0"/>
              <a:t>Precisão: 4294967295 caracteres (BIGBLOB)</a:t>
            </a:r>
          </a:p>
          <a:p>
            <a:r>
              <a:rPr lang="pt-BR" dirty="0"/>
              <a:t>Tipo: TEXT – 65535 caracteres;</a:t>
            </a:r>
          </a:p>
          <a:p>
            <a:r>
              <a:rPr lang="pt-BR" dirty="0"/>
              <a:t>Precisão: 4294967295 caracteres (BIGTEXT).</a:t>
            </a:r>
          </a:p>
          <a:p>
            <a:endParaRPr lang="en-US" dirty="0"/>
          </a:p>
          <a:p>
            <a:pPr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Constraint</a:t>
            </a:r>
            <a:endParaRPr lang="pt-BR" sz="2800" dirty="0"/>
          </a:p>
          <a:p>
            <a:r>
              <a:rPr lang="pt-BR" sz="2800" dirty="0"/>
              <a:t>Chave Primária -&gt; </a:t>
            </a:r>
            <a:r>
              <a:rPr lang="pt-BR" sz="2800" dirty="0" err="1"/>
              <a:t>Primary</a:t>
            </a:r>
            <a:r>
              <a:rPr lang="pt-BR" sz="2800" dirty="0"/>
              <a:t> </a:t>
            </a:r>
            <a:r>
              <a:rPr lang="pt-BR" sz="2800" dirty="0" err="1"/>
              <a:t>Key</a:t>
            </a:r>
            <a:r>
              <a:rPr lang="pt-BR" sz="2800" dirty="0"/>
              <a:t>;</a:t>
            </a:r>
          </a:p>
          <a:p>
            <a:r>
              <a:rPr lang="pt-BR" sz="2800" dirty="0"/>
              <a:t>Chave Estrangeira -&gt; </a:t>
            </a:r>
            <a:r>
              <a:rPr lang="pt-BR" sz="2800" dirty="0" err="1"/>
              <a:t>Foreign</a:t>
            </a:r>
            <a:r>
              <a:rPr lang="pt-BR" sz="2800" dirty="0"/>
              <a:t> </a:t>
            </a:r>
            <a:r>
              <a:rPr lang="pt-BR" sz="2800" dirty="0" err="1"/>
              <a:t>Key</a:t>
            </a:r>
            <a:r>
              <a:rPr lang="pt-BR" sz="2800" dirty="0"/>
              <a:t>;</a:t>
            </a:r>
          </a:p>
          <a:p>
            <a:r>
              <a:rPr lang="pt-BR" sz="2800" dirty="0" err="1"/>
              <a:t>Check</a:t>
            </a:r>
            <a:r>
              <a:rPr lang="pt-BR" sz="2800" dirty="0"/>
              <a:t> </a:t>
            </a:r>
            <a:r>
              <a:rPr lang="pt-BR" sz="2800" dirty="0" err="1"/>
              <a:t>Constraint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Podem ser criada em nível de coluna ou em nível de tabela;</a:t>
            </a:r>
            <a:endParaRPr lang="pt-BR" dirty="0"/>
          </a:p>
          <a:p>
            <a:endParaRPr lang="en-US" dirty="0"/>
          </a:p>
          <a:p>
            <a:pPr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História do SQL</a:t>
            </a:r>
          </a:p>
          <a:p>
            <a:r>
              <a:rPr lang="pt-BR" sz="2800" dirty="0"/>
              <a:t>Tipos de SQL</a:t>
            </a:r>
          </a:p>
          <a:p>
            <a:r>
              <a:rPr lang="pt-BR" sz="2800" dirty="0"/>
              <a:t>Principais tipos de Dados do </a:t>
            </a:r>
            <a:r>
              <a:rPr lang="pt-BR" sz="2800" dirty="0" err="1"/>
              <a:t>Mysql</a:t>
            </a:r>
            <a:endParaRPr lang="pt-BR" sz="28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Exemplo Criação Tabela</a:t>
            </a:r>
          </a:p>
          <a:p>
            <a:pPr>
              <a:buNone/>
            </a:pPr>
            <a:r>
              <a:rPr lang="pt-BR" sz="2800" dirty="0"/>
              <a:t>CREATE TABLE departamento (</a:t>
            </a:r>
          </a:p>
          <a:p>
            <a:pPr>
              <a:buNone/>
            </a:pPr>
            <a:r>
              <a:rPr lang="pt-BR" sz="2800" dirty="0" err="1"/>
              <a:t>codigo</a:t>
            </a:r>
            <a:r>
              <a:rPr lang="pt-BR" sz="2800" dirty="0"/>
              <a:t> INT UNSIGNED NOT NULL,</a:t>
            </a:r>
          </a:p>
          <a:p>
            <a:pPr>
              <a:buNone/>
            </a:pPr>
            <a:r>
              <a:rPr lang="pt-BR" sz="2800" dirty="0" err="1"/>
              <a:t>descricao</a:t>
            </a:r>
            <a:r>
              <a:rPr lang="pt-BR" sz="2800" dirty="0"/>
              <a:t> VARCHAR(50) NOT NULL,</a:t>
            </a:r>
          </a:p>
          <a:p>
            <a:pPr>
              <a:buNone/>
            </a:pPr>
            <a:r>
              <a:rPr lang="pt-BR" sz="2800" dirty="0"/>
              <a:t>CONSTRAINT </a:t>
            </a:r>
            <a:r>
              <a:rPr lang="pt-BR" sz="2800" dirty="0" err="1"/>
              <a:t>pk_departamento</a:t>
            </a:r>
            <a:r>
              <a:rPr lang="pt-BR" sz="2800" dirty="0"/>
              <a:t> PRIMARY KEY (</a:t>
            </a:r>
            <a:r>
              <a:rPr lang="pt-BR" sz="2800" dirty="0" err="1"/>
              <a:t>codigo</a:t>
            </a:r>
            <a:r>
              <a:rPr lang="pt-BR" sz="2800" dirty="0"/>
              <a:t>));</a:t>
            </a: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/>
              <a:t>OBS: UNSIGNED (sem sinal) – significa que serão aceitos somente valores positivos, no caso de 0 até 4294967295, vide slide 11.</a:t>
            </a:r>
          </a:p>
          <a:p>
            <a:pPr>
              <a:buNone/>
            </a:pPr>
            <a:r>
              <a:rPr lang="pt-BR" sz="2800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 Criação Tabela</a:t>
            </a:r>
          </a:p>
          <a:p>
            <a:pPr>
              <a:buNone/>
            </a:pPr>
            <a:r>
              <a:rPr lang="pt-BR" sz="2800" dirty="0"/>
              <a:t>CREATE TABLE </a:t>
            </a:r>
            <a:r>
              <a:rPr lang="pt-BR" sz="2800" dirty="0" err="1"/>
              <a:t>funcionario</a:t>
            </a:r>
            <a:r>
              <a:rPr lang="pt-BR" sz="2800" dirty="0"/>
              <a:t> (</a:t>
            </a:r>
          </a:p>
          <a:p>
            <a:pPr>
              <a:buNone/>
            </a:pPr>
            <a:r>
              <a:rPr lang="pt-BR" sz="2800" dirty="0"/>
              <a:t>id INT NOT NULL,</a:t>
            </a:r>
          </a:p>
          <a:p>
            <a:pPr>
              <a:buNone/>
            </a:pPr>
            <a:r>
              <a:rPr lang="pt-BR" sz="2800" dirty="0"/>
              <a:t>nome VARCHAR(80) NOT NULL,</a:t>
            </a:r>
          </a:p>
          <a:p>
            <a:pPr>
              <a:buNone/>
            </a:pPr>
            <a:r>
              <a:rPr lang="pt-BR" sz="2800" dirty="0"/>
              <a:t>sexo CHAR(1) NULL,</a:t>
            </a:r>
          </a:p>
          <a:p>
            <a:pPr>
              <a:buNone/>
            </a:pPr>
            <a:r>
              <a:rPr lang="pt-BR" sz="2800" dirty="0"/>
              <a:t>nascimento DATE NULL,</a:t>
            </a:r>
          </a:p>
          <a:p>
            <a:pPr>
              <a:buNone/>
            </a:pPr>
            <a:r>
              <a:rPr lang="pt-BR" sz="2800" dirty="0" err="1"/>
              <a:t>salario</a:t>
            </a:r>
            <a:r>
              <a:rPr lang="pt-BR" sz="2800" dirty="0"/>
              <a:t> DECIMAL(8,2) NULL,</a:t>
            </a:r>
          </a:p>
          <a:p>
            <a:pPr>
              <a:buNone/>
            </a:pPr>
            <a:r>
              <a:rPr lang="pt-BR" sz="2800" dirty="0" err="1"/>
              <a:t>cod_depto</a:t>
            </a:r>
            <a:r>
              <a:rPr lang="pt-BR" sz="2800" dirty="0"/>
              <a:t> INT UNSIGNED NOT NULL,</a:t>
            </a:r>
          </a:p>
          <a:p>
            <a:pPr>
              <a:buNone/>
            </a:pPr>
            <a:r>
              <a:rPr lang="pt-BR" sz="2800" dirty="0"/>
              <a:t>CONSTRAINT </a:t>
            </a:r>
            <a:r>
              <a:rPr lang="pt-BR" sz="2800" dirty="0" err="1"/>
              <a:t>pk_funcionario</a:t>
            </a:r>
            <a:r>
              <a:rPr lang="pt-BR" sz="2800" dirty="0"/>
              <a:t> PRIMARY KEY (id),</a:t>
            </a:r>
          </a:p>
          <a:p>
            <a:pPr>
              <a:buNone/>
            </a:pPr>
            <a:r>
              <a:rPr lang="pt-BR" sz="2800" dirty="0"/>
              <a:t>CONSTRAINT </a:t>
            </a:r>
            <a:r>
              <a:rPr lang="pt-BR" sz="2800" dirty="0" err="1"/>
              <a:t>chk_salario</a:t>
            </a:r>
            <a:r>
              <a:rPr lang="pt-BR" sz="2800" dirty="0"/>
              <a:t> CHECK(</a:t>
            </a:r>
            <a:r>
              <a:rPr lang="pt-BR" sz="2800" dirty="0" err="1"/>
              <a:t>salario</a:t>
            </a:r>
            <a:r>
              <a:rPr lang="pt-BR" sz="2800" dirty="0"/>
              <a:t> &gt; 0),</a:t>
            </a:r>
          </a:p>
          <a:p>
            <a:pPr>
              <a:buNone/>
            </a:pPr>
            <a:r>
              <a:rPr lang="pt-BR" sz="2800" dirty="0"/>
              <a:t>CONSTRAINT </a:t>
            </a:r>
            <a:r>
              <a:rPr lang="pt-BR" sz="2800" dirty="0" err="1"/>
              <a:t>fk_departamento</a:t>
            </a:r>
            <a:r>
              <a:rPr lang="pt-BR" sz="2800" dirty="0"/>
              <a:t> FOREIGN KEY (</a:t>
            </a:r>
            <a:r>
              <a:rPr lang="pt-BR" sz="2800" dirty="0" err="1"/>
              <a:t>cod_depto</a:t>
            </a:r>
            <a:r>
              <a:rPr lang="pt-BR" sz="2800" dirty="0"/>
              <a:t>) REFERENCES departamento (</a:t>
            </a:r>
            <a:r>
              <a:rPr lang="pt-BR" sz="2800" dirty="0" err="1"/>
              <a:t>codigo</a:t>
            </a:r>
            <a:r>
              <a:rPr lang="pt-BR" sz="2800" dirty="0"/>
              <a:t>)</a:t>
            </a:r>
          </a:p>
          <a:p>
            <a:pPr>
              <a:buNone/>
            </a:pPr>
            <a:r>
              <a:rPr lang="pt-BR" sz="2800" dirty="0"/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Alteração da Tabela</a:t>
            </a:r>
          </a:p>
          <a:p>
            <a:r>
              <a:rPr lang="pt-BR" sz="2800" dirty="0"/>
              <a:t>Sintaxe:</a:t>
            </a:r>
          </a:p>
          <a:p>
            <a:r>
              <a:rPr lang="pt-BR" sz="2800" dirty="0"/>
              <a:t>ALTER TABLE </a:t>
            </a:r>
            <a:r>
              <a:rPr lang="pt-BR" sz="2800" dirty="0" err="1"/>
              <a:t>ADD|DROP</a:t>
            </a:r>
            <a:r>
              <a:rPr lang="pt-BR" sz="2800" dirty="0"/>
              <a:t> COLUMN &lt;nome coluna&gt; &lt;tipo&gt; [opções] |CONSTRAINT &lt;nome&gt; PRIMARY | FOREIGN ... KEY ..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r>
              <a:rPr lang="pt-BR" sz="2800" dirty="0"/>
              <a:t>ALTER TABLE departamento ADD COLUMN telefone VARCHAR(15) NULL;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SQL ( </a:t>
            </a:r>
            <a:r>
              <a:rPr lang="pt-BR" sz="2800" dirty="0" err="1"/>
              <a:t>Structured</a:t>
            </a:r>
            <a:r>
              <a:rPr lang="pt-BR" sz="2800" dirty="0"/>
              <a:t> </a:t>
            </a:r>
            <a:r>
              <a:rPr lang="pt-BR" sz="2800" dirty="0" err="1"/>
              <a:t>Query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, ou Linguagem de Consulta Estruturada)</a:t>
            </a:r>
          </a:p>
          <a:p>
            <a:r>
              <a:rPr lang="pt-BR" sz="2800" dirty="0"/>
              <a:t>É uma linguagem de pesquisa declarativa para Bancos de Dados Relacionais.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Desenvolvida originalmente no início dos anos 70 nos laboratórios da IBM em </a:t>
            </a:r>
            <a:r>
              <a:rPr lang="pt-BR" sz="2800" dirty="0" err="1"/>
              <a:t>San</a:t>
            </a:r>
            <a:r>
              <a:rPr lang="pt-BR" sz="2800" dirty="0"/>
              <a:t> Jose, dentro do projeto System R</a:t>
            </a:r>
          </a:p>
          <a:p>
            <a:r>
              <a:rPr lang="pt-BR" sz="2800" dirty="0"/>
              <a:t>O objetivo era demonstrar a viabilidade da implementação do modelo relacional proposto por E. F. </a:t>
            </a:r>
            <a:r>
              <a:rPr lang="pt-BR" sz="2800" dirty="0" err="1"/>
              <a:t>Codd</a:t>
            </a:r>
            <a:r>
              <a:rPr lang="pt-BR" sz="2800" dirty="0"/>
              <a:t>.</a:t>
            </a:r>
          </a:p>
          <a:p>
            <a:r>
              <a:rPr lang="pt-BR" sz="2800" dirty="0"/>
              <a:t>O nome original da linguagem era SEQUEL, acrônimo para "</a:t>
            </a:r>
            <a:r>
              <a:rPr lang="pt-BR" sz="2800" dirty="0" err="1"/>
              <a:t>Structured</a:t>
            </a:r>
            <a:r>
              <a:rPr lang="pt-BR" sz="2800" dirty="0"/>
              <a:t> </a:t>
            </a:r>
            <a:r>
              <a:rPr lang="pt-BR" sz="2800" dirty="0" err="1"/>
              <a:t>English</a:t>
            </a:r>
            <a:r>
              <a:rPr lang="pt-BR" sz="2800" dirty="0"/>
              <a:t> </a:t>
            </a:r>
            <a:r>
              <a:rPr lang="pt-BR" sz="2800" dirty="0" err="1"/>
              <a:t>Query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Padronizada pela </a:t>
            </a:r>
            <a:r>
              <a:rPr lang="pt-BR" sz="2800" dirty="0" err="1"/>
              <a:t>American</a:t>
            </a:r>
            <a:r>
              <a:rPr lang="pt-BR" sz="2800" dirty="0"/>
              <a:t> </a:t>
            </a:r>
            <a:r>
              <a:rPr lang="pt-BR" sz="2800" dirty="0" err="1"/>
              <a:t>National</a:t>
            </a:r>
            <a:r>
              <a:rPr lang="pt-BR" sz="2800" dirty="0"/>
              <a:t> Standards </a:t>
            </a:r>
            <a:r>
              <a:rPr lang="pt-BR" sz="2800" dirty="0" err="1"/>
              <a:t>Institute</a:t>
            </a:r>
            <a:r>
              <a:rPr lang="pt-BR" sz="2800" dirty="0"/>
              <a:t> (ANSI) em 1986 e ISO em 1987;</a:t>
            </a:r>
          </a:p>
          <a:p>
            <a:r>
              <a:rPr lang="pt-BR" sz="2800" dirty="0"/>
              <a:t>SQL foi revisto em 1992 (SQL-92); </a:t>
            </a:r>
          </a:p>
          <a:p>
            <a:r>
              <a:rPr lang="pt-BR" sz="2800" dirty="0"/>
              <a:t>Foi revisto novamente em 1999 (SQL-99  ou SQL3) e </a:t>
            </a:r>
          </a:p>
          <a:p>
            <a:r>
              <a:rPr lang="pt-BR" sz="2800" dirty="0"/>
              <a:t>Em 2003 outra revisão (SQL:2003)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DDL</a:t>
            </a:r>
          </a:p>
          <a:p>
            <a:endParaRPr lang="en-US" sz="2800" dirty="0"/>
          </a:p>
          <a:p>
            <a:r>
              <a:rPr lang="en-US" sz="2800" dirty="0"/>
              <a:t>Data Definition Language (DDL) </a:t>
            </a:r>
            <a:r>
              <a:rPr lang="en-US" sz="2800" dirty="0" err="1"/>
              <a:t>utilizada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definir</a:t>
            </a:r>
            <a:r>
              <a:rPr lang="en-US" sz="2800" dirty="0"/>
              <a:t> a </a:t>
            </a:r>
            <a:r>
              <a:rPr lang="en-US" sz="2800" dirty="0" err="1"/>
              <a:t>estrutura</a:t>
            </a:r>
            <a:r>
              <a:rPr lang="en-US" sz="2800" dirty="0"/>
              <a:t> do </a:t>
            </a:r>
            <a:r>
              <a:rPr lang="en-US" sz="2800" dirty="0" err="1"/>
              <a:t>banco</a:t>
            </a:r>
            <a:r>
              <a:rPr lang="en-US" sz="2800" dirty="0"/>
              <a:t> de dados:</a:t>
            </a:r>
          </a:p>
          <a:p>
            <a:r>
              <a:rPr lang="en-US" sz="2800" dirty="0"/>
              <a:t>CREATE – </a:t>
            </a:r>
            <a:r>
              <a:rPr lang="en-US" sz="2800" dirty="0" err="1"/>
              <a:t>cria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no </a:t>
            </a:r>
            <a:r>
              <a:rPr lang="en-US" sz="2800" dirty="0" err="1"/>
              <a:t>banco</a:t>
            </a:r>
            <a:r>
              <a:rPr lang="en-US" sz="2800" dirty="0"/>
              <a:t> de dados;</a:t>
            </a:r>
          </a:p>
          <a:p>
            <a:r>
              <a:rPr lang="en-US" sz="2800" dirty="0"/>
              <a:t>ALTER – </a:t>
            </a:r>
            <a:r>
              <a:rPr lang="en-US" sz="2800" dirty="0" err="1"/>
              <a:t>altera</a:t>
            </a:r>
            <a:r>
              <a:rPr lang="en-US" sz="2800" dirty="0"/>
              <a:t> a </a:t>
            </a:r>
            <a:r>
              <a:rPr lang="en-US" sz="2800" dirty="0" err="1"/>
              <a:t>estrutura</a:t>
            </a:r>
            <a:r>
              <a:rPr lang="en-US" sz="2800" dirty="0"/>
              <a:t> de </a:t>
            </a:r>
            <a:r>
              <a:rPr lang="en-US" sz="2800" dirty="0" err="1"/>
              <a:t>objetos</a:t>
            </a:r>
            <a:r>
              <a:rPr lang="en-US" sz="2800" dirty="0"/>
              <a:t> no </a:t>
            </a:r>
            <a:r>
              <a:rPr lang="en-US" sz="2800" dirty="0" err="1"/>
              <a:t>banco</a:t>
            </a:r>
            <a:r>
              <a:rPr lang="en-US" sz="2800" dirty="0"/>
              <a:t> de dados;</a:t>
            </a:r>
          </a:p>
          <a:p>
            <a:r>
              <a:rPr lang="en-US" sz="2800" dirty="0"/>
              <a:t>DROP – </a:t>
            </a:r>
            <a:r>
              <a:rPr lang="en-US" sz="2800" dirty="0" err="1"/>
              <a:t>deleta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do </a:t>
            </a:r>
            <a:r>
              <a:rPr lang="en-US" sz="2800" dirty="0" err="1"/>
              <a:t>banco</a:t>
            </a:r>
            <a:r>
              <a:rPr lang="en-US" sz="2800" dirty="0"/>
              <a:t> de dados;</a:t>
            </a:r>
          </a:p>
          <a:p>
            <a:r>
              <a:rPr lang="en-US" sz="2800" dirty="0"/>
              <a:t>COMMENT – </a:t>
            </a:r>
            <a:r>
              <a:rPr lang="en-US" sz="2800" dirty="0" err="1"/>
              <a:t>adiciona</a:t>
            </a:r>
            <a:r>
              <a:rPr lang="en-US" sz="2800" dirty="0"/>
              <a:t> </a:t>
            </a:r>
            <a:r>
              <a:rPr lang="en-US" sz="2800" dirty="0" err="1"/>
              <a:t>comentários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dicionário</a:t>
            </a:r>
            <a:r>
              <a:rPr lang="en-US" sz="2800" dirty="0"/>
              <a:t> de dados;</a:t>
            </a:r>
          </a:p>
          <a:p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DML</a:t>
            </a:r>
          </a:p>
          <a:p>
            <a:endParaRPr lang="en-US" sz="2800" dirty="0"/>
          </a:p>
          <a:p>
            <a:r>
              <a:rPr lang="en-US" sz="2800" dirty="0"/>
              <a:t>Data Manipulation Language (DML) </a:t>
            </a:r>
            <a:r>
              <a:rPr lang="en-US" sz="2800" dirty="0" err="1"/>
              <a:t>declarações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manipulam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dados:</a:t>
            </a:r>
          </a:p>
          <a:p>
            <a:r>
              <a:rPr lang="en-US" sz="2800" dirty="0"/>
              <a:t>INSERT – </a:t>
            </a:r>
            <a:r>
              <a:rPr lang="en-US" sz="2800" dirty="0" err="1"/>
              <a:t>insere</a:t>
            </a:r>
            <a:r>
              <a:rPr lang="en-US" sz="2800" dirty="0"/>
              <a:t> dados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tabela</a:t>
            </a:r>
            <a:r>
              <a:rPr lang="en-US" sz="2800" dirty="0"/>
              <a:t>;</a:t>
            </a:r>
          </a:p>
          <a:p>
            <a:r>
              <a:rPr lang="en-US" sz="2800" dirty="0"/>
              <a:t>UPDATE – </a:t>
            </a:r>
            <a:r>
              <a:rPr lang="en-US" sz="2800" dirty="0" err="1"/>
              <a:t>altera</a:t>
            </a:r>
            <a:r>
              <a:rPr lang="en-US" sz="2800" dirty="0"/>
              <a:t> dados </a:t>
            </a:r>
            <a:r>
              <a:rPr lang="en-US" sz="2800" dirty="0" err="1"/>
              <a:t>existentes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tabela</a:t>
            </a:r>
            <a:r>
              <a:rPr lang="en-US" sz="2800" dirty="0"/>
              <a:t>;</a:t>
            </a:r>
          </a:p>
          <a:p>
            <a:r>
              <a:rPr lang="en-US" sz="2800" dirty="0"/>
              <a:t>DELETE – </a:t>
            </a:r>
            <a:r>
              <a:rPr lang="en-US" sz="2800" dirty="0" err="1"/>
              <a:t>deleta</a:t>
            </a:r>
            <a:r>
              <a:rPr lang="en-US" sz="2800" dirty="0"/>
              <a:t> </a:t>
            </a:r>
            <a:r>
              <a:rPr lang="en-US" sz="2800" dirty="0" err="1"/>
              <a:t>registros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tabela</a:t>
            </a:r>
            <a:r>
              <a:rPr lang="en-US" sz="2800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DQL</a:t>
            </a:r>
          </a:p>
          <a:p>
            <a:endParaRPr lang="en-US" sz="2800" dirty="0"/>
          </a:p>
          <a:p>
            <a:r>
              <a:rPr lang="en-US" sz="2800" dirty="0"/>
              <a:t>Data Query Language (DQL) </a:t>
            </a:r>
            <a:r>
              <a:rPr lang="en-US" sz="2800" dirty="0" err="1"/>
              <a:t>declarações</a:t>
            </a:r>
            <a:r>
              <a:rPr lang="en-US" sz="2800" dirty="0"/>
              <a:t> que </a:t>
            </a:r>
            <a:r>
              <a:rPr lang="en-US" sz="2800" dirty="0" err="1"/>
              <a:t>consultam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dados:</a:t>
            </a:r>
          </a:p>
          <a:p>
            <a:r>
              <a:rPr lang="en-US" sz="2800" dirty="0"/>
              <a:t>SELECT – </a:t>
            </a:r>
            <a:r>
              <a:rPr lang="en-US" sz="2800" dirty="0" err="1"/>
              <a:t>recupera</a:t>
            </a:r>
            <a:r>
              <a:rPr lang="en-US" sz="2800" dirty="0"/>
              <a:t> dados da banco de dados;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1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DCL</a:t>
            </a:r>
          </a:p>
          <a:p>
            <a:endParaRPr lang="en-US" sz="2800" dirty="0"/>
          </a:p>
          <a:p>
            <a:r>
              <a:rPr lang="en-US" sz="2800" dirty="0"/>
              <a:t>Data Control Language (DCL) :</a:t>
            </a:r>
          </a:p>
          <a:p>
            <a:r>
              <a:rPr lang="en-US" sz="2800" dirty="0"/>
              <a:t>GRANT – concede </a:t>
            </a:r>
            <a:r>
              <a:rPr lang="en-US" sz="2800" dirty="0" err="1"/>
              <a:t>privilégios</a:t>
            </a:r>
            <a:r>
              <a:rPr lang="en-US" sz="2800" dirty="0"/>
              <a:t> </a:t>
            </a:r>
            <a:r>
              <a:rPr lang="en-US" sz="2800" dirty="0" err="1"/>
              <a:t>aos</a:t>
            </a:r>
            <a:r>
              <a:rPr lang="en-US" sz="2800" dirty="0"/>
              <a:t> </a:t>
            </a:r>
            <a:r>
              <a:rPr lang="en-US" sz="2800" dirty="0" err="1"/>
              <a:t>usuários</a:t>
            </a:r>
            <a:endParaRPr lang="en-US" sz="2800" dirty="0"/>
          </a:p>
          <a:p>
            <a:r>
              <a:rPr lang="en-US" sz="2800" dirty="0"/>
              <a:t>REVOKE – </a:t>
            </a:r>
            <a:r>
              <a:rPr lang="en-US" sz="2800" dirty="0" err="1"/>
              <a:t>retira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privilégios</a:t>
            </a:r>
            <a:r>
              <a:rPr lang="en-US" sz="2800" dirty="0"/>
              <a:t> dos </a:t>
            </a:r>
            <a:r>
              <a:rPr lang="en-US" sz="2800" dirty="0" err="1"/>
              <a:t>usuários</a:t>
            </a:r>
            <a:r>
              <a:rPr lang="en-US" sz="2800" dirty="0"/>
              <a:t>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1063</TotalTime>
  <Words>992</Words>
  <Application>Microsoft Office PowerPoint</Application>
  <PresentationFormat>Apresentação na tela (4:3)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Century Schoolbook</vt:lpstr>
      <vt:lpstr>Wingdings</vt:lpstr>
      <vt:lpstr>Wingdings 2</vt:lpstr>
      <vt:lpstr>Balcão Envidraçado</vt:lpstr>
      <vt:lpstr>Modelagem de Banco de Dados</vt:lpstr>
      <vt:lpstr>Objetivos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Oracle 11g – Módulo I</dc:title>
  <dc:creator>Emerson Alberto Marconato</dc:creator>
  <cp:lastModifiedBy>Combr Soluções Web Empresariais</cp:lastModifiedBy>
  <cp:revision>223</cp:revision>
  <dcterms:created xsi:type="dcterms:W3CDTF">2012-03-03T01:35:33Z</dcterms:created>
  <dcterms:modified xsi:type="dcterms:W3CDTF">2024-03-21T20:45:34Z</dcterms:modified>
</cp:coreProperties>
</file>