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3"/>
  </p:notesMasterIdLst>
  <p:sldIdLst>
    <p:sldId id="256" r:id="rId2"/>
    <p:sldId id="289" r:id="rId3"/>
    <p:sldId id="264" r:id="rId4"/>
    <p:sldId id="290" r:id="rId5"/>
    <p:sldId id="267" r:id="rId6"/>
    <p:sldId id="268" r:id="rId7"/>
    <p:sldId id="269" r:id="rId8"/>
    <p:sldId id="270" r:id="rId9"/>
    <p:sldId id="271" r:id="rId10"/>
    <p:sldId id="291" r:id="rId11"/>
    <p:sldId id="292" r:id="rId12"/>
  </p:sldIdLst>
  <p:sldSz cx="9144000" cy="6858000" type="screen4x3"/>
  <p:notesSz cx="7099300" cy="102346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12" autoAdjust="0"/>
    <p:restoredTop sz="94660"/>
  </p:normalViewPr>
  <p:slideViewPr>
    <p:cSldViewPr>
      <p:cViewPr varScale="1">
        <p:scale>
          <a:sx n="95" d="100"/>
          <a:sy n="95" d="100"/>
        </p:scale>
        <p:origin x="186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DFC51CC0-8F53-4A78-80C1-8F0FBAA50E70}" type="datetimeFigureOut">
              <a:rPr lang="pt-BR" smtClean="0"/>
              <a:pPr/>
              <a:t>27/03/2024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13B08666-EAB2-4DAB-B82E-CB51A28C1AD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00B6CC7B-2C07-4257-8C63-C9846E9B87C2}" type="datetime1">
              <a:rPr lang="pt-BR" smtClean="0"/>
              <a:t>27/03/2024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pt-BR"/>
          </a:p>
        </p:txBody>
      </p:sp>
      <p:sp>
        <p:nvSpPr>
          <p:cNvPr id="10" name="Retângulo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tângulo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tângulo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Conector reto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Conector reto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Conector reto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tângulo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e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e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Elipse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Elipse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Elipse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438E4785-3F42-467A-B776-394AAB6F8B8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5398-4F4A-466F-8AFA-3122B8C23FFB}" type="datetime1">
              <a:rPr lang="pt-BR" smtClean="0"/>
              <a:t>27/03/2024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E4785-3F42-467A-B776-394AAB6F8B8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967BD-8229-483B-ACE3-429B18F28197}" type="datetime1">
              <a:rPr lang="pt-BR" smtClean="0"/>
              <a:t>27/03/2024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E4785-3F42-467A-B776-394AAB6F8B8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B360C75-B74C-4689-A35C-F6A82B048007}" type="datetime1">
              <a:rPr lang="pt-BR" smtClean="0"/>
              <a:t>27/03/2024</a:t>
            </a:fld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438E4785-3F42-467A-B776-394AAB6F8B8A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3719C9F4-8BCA-4D1B-9C72-3AC2D74FF63B}" type="datetime1">
              <a:rPr lang="pt-BR" smtClean="0"/>
              <a:t>27/03/2024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pt-BR"/>
          </a:p>
        </p:txBody>
      </p:sp>
      <p:sp>
        <p:nvSpPr>
          <p:cNvPr id="9" name="Retângulo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tângulo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Conector reto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Conector reto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tângulo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Elipse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Elipse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e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lipse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e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Conector reto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438E4785-3F42-467A-B776-394AAB6F8B8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9EA13-8BA6-4891-8068-2D35FF212BF2}" type="datetime1">
              <a:rPr lang="pt-BR" smtClean="0"/>
              <a:t>27/03/2024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E4785-3F42-467A-B776-394AAB6F8B8A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FEA8C-D56B-46A1-8DAE-18CAFCB2F513}" type="datetime1">
              <a:rPr lang="pt-BR" smtClean="0"/>
              <a:t>27/03/2024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E4785-3F42-467A-B776-394AAB6F8B8A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12" name="Espaço Reservado para Texto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14" name="Espaço Reservado para Texto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807BD9F-C692-4444-926B-EFF2DAEDED26}" type="datetime1">
              <a:rPr lang="pt-BR" smtClean="0"/>
              <a:t>27/03/2024</a:t>
            </a:fld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38E4785-3F42-467A-B776-394AAB6F8B8A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56E4A-023D-427F-BA17-C674C3B594E5}" type="datetime1">
              <a:rPr lang="pt-BR" smtClean="0"/>
              <a:t>27/03/2024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E4785-3F42-467A-B776-394AAB6F8B8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Elipse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Espaço Reservado para Conteúdo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21" name="Espaço Reservado para Data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CB64C209-AD4F-4BA0-81BD-31A452EF2AB9}" type="datetime1">
              <a:rPr lang="pt-BR" smtClean="0"/>
              <a:t>27/03/2024</a:t>
            </a:fld>
            <a:endParaRPr lang="pt-BR"/>
          </a:p>
        </p:txBody>
      </p:sp>
      <p:sp>
        <p:nvSpPr>
          <p:cNvPr id="22" name="Espaço Reservado para Número de Slide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438E4785-3F42-467A-B776-394AAB6F8B8A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3" name="Espaço Reservado para Rodapé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Elipse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pt-BR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tângulo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ector reto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Conector reto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Conector reto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Espaço Reservado para Data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5327D63-A962-4E1A-86C0-618E9047F39B}" type="datetime1">
              <a:rPr lang="pt-BR" smtClean="0"/>
              <a:t>27/03/2024</a:t>
            </a:fld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38E4785-3F42-467A-B776-394AAB6F8B8A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1" name="Espaço Reservado para Rodapé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os estilos do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62FE37E5-287B-4D01-B447-65EF1E3B79CF}" type="datetime1">
              <a:rPr lang="pt-BR" smtClean="0"/>
              <a:t>27/03/2024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tângulo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Elipse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438E4785-3F42-467A-B776-394AAB6F8B8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606480" cy="1894362"/>
          </a:xfrm>
        </p:spPr>
        <p:txBody>
          <a:bodyPr/>
          <a:lstStyle/>
          <a:p>
            <a:r>
              <a:rPr lang="pt-BR" dirty="0"/>
              <a:t>Modelagem de Banco de Dados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462464" cy="1371600"/>
          </a:xfrm>
        </p:spPr>
        <p:txBody>
          <a:bodyPr>
            <a:normAutofit/>
          </a:bodyPr>
          <a:lstStyle/>
          <a:p>
            <a:pPr algn="r"/>
            <a:r>
              <a:rPr lang="pt-BR" dirty="0"/>
              <a:t>Emerson Alberto Marconato</a:t>
            </a:r>
          </a:p>
          <a:p>
            <a:pPr algn="r"/>
            <a:r>
              <a:rPr lang="pt-BR" dirty="0"/>
              <a:t>marconato@univem.edu.br</a:t>
            </a:r>
          </a:p>
          <a:p>
            <a:pPr algn="r"/>
            <a:r>
              <a:rPr lang="pt-BR" dirty="0"/>
              <a:t>Maio 2024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89740D85-58F5-66DB-C0FA-35416F7E1C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44550" y="214951"/>
            <a:ext cx="7454900" cy="765778"/>
          </a:xfrm>
        </p:spPr>
        <p:txBody>
          <a:bodyPr>
            <a:normAutofit/>
          </a:bodyPr>
          <a:lstStyle/>
          <a:p>
            <a:r>
              <a:rPr lang="pt-BR" altLang="pt-BR" sz="4000" dirty="0"/>
              <a:t>CASE</a:t>
            </a:r>
            <a:endParaRPr lang="pt-BR" altLang="pt-BR" sz="4000" dirty="0">
              <a:solidFill>
                <a:srgbClr val="FF0000"/>
              </a:solidFill>
            </a:endParaRPr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0D9D092D-0530-A233-FF29-4447F6D427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pt-BR" altLang="pt-BR"/>
          </a:p>
        </p:txBody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FC5BDDE0-E96C-A480-3CC0-9BCF61AC86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pt-BR" altLang="pt-BR"/>
          </a:p>
        </p:txBody>
      </p:sp>
      <p:sp>
        <p:nvSpPr>
          <p:cNvPr id="10356" name="Retângulo 7">
            <a:extLst>
              <a:ext uri="{FF2B5EF4-FFF2-40B4-BE49-F238E27FC236}">
                <a16:creationId xmlns:a16="http://schemas.microsoft.com/office/drawing/2014/main" id="{FE0BB3D1-56B8-D57E-068D-A6C2B3E9C7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384" y="1188066"/>
            <a:ext cx="7480302" cy="535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dirty="0"/>
              <a:t>CASE :</a:t>
            </a:r>
          </a:p>
          <a:p>
            <a:pPr lvl="1"/>
            <a:r>
              <a:rPr lang="pt-BR" dirty="0"/>
              <a:t>Sintaxe</a:t>
            </a:r>
          </a:p>
          <a:p>
            <a:pPr lvl="1"/>
            <a:r>
              <a:rPr lang="en-US" dirty="0"/>
              <a:t>case( expression , WHEN search  THEN result [, WHEN search THEN result]... [, ELSE] )</a:t>
            </a:r>
          </a:p>
          <a:p>
            <a:pPr lvl="1"/>
            <a:r>
              <a:rPr lang="en-US" i="1" dirty="0"/>
              <a:t>expression</a:t>
            </a:r>
            <a:r>
              <a:rPr lang="en-US" dirty="0"/>
              <a:t> o valor a ser </a:t>
            </a:r>
            <a:r>
              <a:rPr lang="en-US" dirty="0" err="1"/>
              <a:t>comparado</a:t>
            </a:r>
            <a:r>
              <a:rPr lang="en-US" dirty="0"/>
              <a:t>.</a:t>
            </a:r>
          </a:p>
          <a:p>
            <a:pPr lvl="1"/>
            <a:r>
              <a:rPr lang="en-US" i="1" dirty="0"/>
              <a:t>Search</a:t>
            </a:r>
            <a:r>
              <a:rPr lang="en-US" dirty="0"/>
              <a:t> o valor que </a:t>
            </a:r>
            <a:r>
              <a:rPr lang="en-US" dirty="0" err="1"/>
              <a:t>será</a:t>
            </a:r>
            <a:r>
              <a:rPr lang="en-US" dirty="0"/>
              <a:t> </a:t>
            </a:r>
            <a:r>
              <a:rPr lang="en-US" dirty="0" err="1"/>
              <a:t>comparado</a:t>
            </a:r>
            <a:r>
              <a:rPr lang="en-US" dirty="0"/>
              <a:t> com a </a:t>
            </a:r>
            <a:r>
              <a:rPr lang="en-US" i="1" dirty="0"/>
              <a:t>expression</a:t>
            </a:r>
            <a:r>
              <a:rPr lang="en-US" dirty="0"/>
              <a:t>.</a:t>
            </a:r>
          </a:p>
          <a:p>
            <a:pPr lvl="1"/>
            <a:r>
              <a:rPr lang="en-US" i="1" dirty="0"/>
              <a:t>Result</a:t>
            </a:r>
            <a:r>
              <a:rPr lang="en-US" dirty="0"/>
              <a:t> o valor </a:t>
            </a:r>
            <a:r>
              <a:rPr lang="en-US" dirty="0" err="1"/>
              <a:t>retornado</a:t>
            </a:r>
            <a:r>
              <a:rPr lang="en-US" dirty="0"/>
              <a:t>, se a </a:t>
            </a:r>
            <a:r>
              <a:rPr lang="en-US" i="1" dirty="0"/>
              <a:t>expression</a:t>
            </a:r>
            <a:r>
              <a:rPr lang="en-US" dirty="0"/>
              <a:t> for </a:t>
            </a:r>
            <a:r>
              <a:rPr lang="en-US" dirty="0" err="1"/>
              <a:t>igual</a:t>
            </a:r>
            <a:r>
              <a:rPr lang="en-US" dirty="0"/>
              <a:t> a </a:t>
            </a:r>
            <a:r>
              <a:rPr lang="en-US" i="1" dirty="0"/>
              <a:t>search</a:t>
            </a:r>
            <a:r>
              <a:rPr lang="en-US" dirty="0"/>
              <a:t>.</a:t>
            </a:r>
          </a:p>
          <a:p>
            <a:pPr lvl="1"/>
            <a:r>
              <a:rPr lang="en-US" i="1" dirty="0"/>
              <a:t>ELSE</a:t>
            </a:r>
            <a:r>
              <a:rPr lang="en-US" dirty="0"/>
              <a:t> - </a:t>
            </a:r>
            <a:r>
              <a:rPr lang="en-US" dirty="0" err="1"/>
              <a:t>opcional</a:t>
            </a:r>
            <a:r>
              <a:rPr lang="en-US" dirty="0"/>
              <a:t>. </a:t>
            </a:r>
            <a:r>
              <a:rPr lang="en-US" dirty="0" err="1"/>
              <a:t>Monstrada</a:t>
            </a:r>
            <a:r>
              <a:rPr lang="en-US" dirty="0"/>
              <a:t> </a:t>
            </a:r>
            <a:r>
              <a:rPr lang="en-US" dirty="0" err="1"/>
              <a:t>quando</a:t>
            </a:r>
            <a:r>
              <a:rPr lang="en-US" dirty="0"/>
              <a:t> o CASE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encontra</a:t>
            </a:r>
            <a:r>
              <a:rPr lang="en-US" dirty="0"/>
              <a:t> um </a:t>
            </a:r>
            <a:r>
              <a:rPr lang="en-US" dirty="0" err="1"/>
              <a:t>resultado</a:t>
            </a:r>
            <a:r>
              <a:rPr lang="en-US" dirty="0"/>
              <a:t> </a:t>
            </a:r>
            <a:r>
              <a:rPr lang="en-US" dirty="0" err="1"/>
              <a:t>compatível</a:t>
            </a:r>
            <a:r>
              <a:rPr lang="en-US" dirty="0"/>
              <a:t>.</a:t>
            </a:r>
          </a:p>
          <a:p>
            <a:pPr lvl="1"/>
            <a:r>
              <a:rPr lang="pt-BR" dirty="0"/>
              <a:t>Ex.:</a:t>
            </a:r>
          </a:p>
          <a:p>
            <a:pPr lvl="1"/>
            <a:r>
              <a:rPr lang="en-US" dirty="0"/>
              <a:t> </a:t>
            </a:r>
            <a:r>
              <a:rPr lang="pt-BR" dirty="0"/>
              <a:t>SELECT </a:t>
            </a:r>
            <a:r>
              <a:rPr lang="pt-BR" dirty="0" err="1"/>
              <a:t>valor_unitario</a:t>
            </a:r>
            <a:r>
              <a:rPr lang="pt-BR" dirty="0"/>
              <a:t>, </a:t>
            </a:r>
          </a:p>
          <a:p>
            <a:pPr lvl="1"/>
            <a:r>
              <a:rPr lang="pt-BR" dirty="0"/>
              <a:t>     CASE </a:t>
            </a:r>
            <a:r>
              <a:rPr lang="pt-BR" dirty="0" err="1"/>
              <a:t>valor_unitario</a:t>
            </a:r>
            <a:r>
              <a:rPr lang="pt-BR" dirty="0"/>
              <a:t>   </a:t>
            </a:r>
          </a:p>
          <a:p>
            <a:pPr lvl="1"/>
            <a:r>
              <a:rPr lang="pt-BR" dirty="0"/>
              <a:t>          WHEN 0.98 THEN 'Baixo’   </a:t>
            </a:r>
          </a:p>
          <a:p>
            <a:pPr lvl="1"/>
            <a:r>
              <a:rPr lang="pt-BR" dirty="0"/>
              <a:t>          WHEN 1.20 THEN '</a:t>
            </a:r>
            <a:r>
              <a:rPr lang="pt-BR" dirty="0" err="1"/>
              <a:t>Medio</a:t>
            </a:r>
            <a:r>
              <a:rPr lang="pt-BR" dirty="0"/>
              <a:t>’   </a:t>
            </a:r>
          </a:p>
          <a:p>
            <a:pPr lvl="1"/>
            <a:r>
              <a:rPr lang="pt-BR" dirty="0"/>
              <a:t>          WHEN 5.8 THEN 'Alto’   </a:t>
            </a:r>
          </a:p>
          <a:p>
            <a:pPr lvl="1"/>
            <a:r>
              <a:rPr lang="pt-BR" dirty="0"/>
              <a:t>          WHEN 38.59 THEN 'Muito alto’   </a:t>
            </a:r>
          </a:p>
          <a:p>
            <a:pPr lvl="1"/>
            <a:r>
              <a:rPr lang="pt-BR" dirty="0"/>
              <a:t>           ELSE 'Indeterminado’</a:t>
            </a:r>
          </a:p>
          <a:p>
            <a:pPr lvl="1"/>
            <a:r>
              <a:rPr lang="pt-BR" dirty="0"/>
              <a:t>     END as </a:t>
            </a:r>
            <a:r>
              <a:rPr lang="pt-BR" dirty="0" err="1"/>
              <a:t>Classificacao</a:t>
            </a:r>
            <a:endParaRPr lang="pt-BR" dirty="0"/>
          </a:p>
          <a:p>
            <a:pPr lvl="1"/>
            <a:r>
              <a:rPr lang="pt-BR" dirty="0"/>
              <a:t>FROM produto;</a:t>
            </a:r>
            <a:endParaRPr lang="en-US" dirty="0"/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E10FC7CB-A1F5-14CA-C312-3580526DCA1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38E4785-3F42-467A-B776-394AAB6F8B8A}" type="slidenum">
              <a:rPr lang="pt-BR" smtClean="0"/>
              <a:pPr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85201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89740D85-58F5-66DB-C0FA-35416F7E1C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44550" y="214951"/>
            <a:ext cx="7454900" cy="765778"/>
          </a:xfrm>
        </p:spPr>
        <p:txBody>
          <a:bodyPr>
            <a:normAutofit/>
          </a:bodyPr>
          <a:lstStyle/>
          <a:p>
            <a:r>
              <a:rPr lang="pt-BR" altLang="pt-BR" sz="4000" dirty="0" err="1"/>
              <a:t>Having</a:t>
            </a:r>
            <a:endParaRPr lang="pt-BR" altLang="pt-BR" sz="4000" dirty="0">
              <a:solidFill>
                <a:srgbClr val="FF0000"/>
              </a:solidFill>
            </a:endParaRPr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0D9D092D-0530-A233-FF29-4447F6D427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pt-BR" altLang="pt-BR"/>
          </a:p>
        </p:txBody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FC5BDDE0-E96C-A480-3CC0-9BCF61AC86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pt-BR" altLang="pt-BR"/>
          </a:p>
        </p:txBody>
      </p:sp>
      <p:sp>
        <p:nvSpPr>
          <p:cNvPr id="10356" name="Retângulo 7">
            <a:extLst>
              <a:ext uri="{FF2B5EF4-FFF2-40B4-BE49-F238E27FC236}">
                <a16:creationId xmlns:a16="http://schemas.microsoft.com/office/drawing/2014/main" id="{FE0BB3D1-56B8-D57E-068D-A6C2B3E9C7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536" y="1770711"/>
            <a:ext cx="7480302" cy="2585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dirty="0" err="1"/>
              <a:t>Having</a:t>
            </a:r>
            <a:r>
              <a:rPr lang="pt-BR" dirty="0"/>
              <a:t> :</a:t>
            </a:r>
          </a:p>
          <a:p>
            <a:r>
              <a:rPr lang="pt-BR" dirty="0"/>
              <a:t>    Utilizado para filtrar valores obtidos com funções de grupo</a:t>
            </a:r>
          </a:p>
          <a:p>
            <a:endParaRPr lang="pt-BR" dirty="0"/>
          </a:p>
          <a:p>
            <a:r>
              <a:rPr lang="pt-BR" dirty="0"/>
              <a:t>Exemplo:</a:t>
            </a:r>
          </a:p>
          <a:p>
            <a:r>
              <a:rPr lang="pt-BR" dirty="0"/>
              <a:t>SELECT numero, SUM(quantidade) </a:t>
            </a:r>
            <a:r>
              <a:rPr lang="pt-BR" dirty="0" err="1"/>
              <a:t>Qtde</a:t>
            </a:r>
            <a:r>
              <a:rPr lang="pt-BR" dirty="0"/>
              <a:t>  </a:t>
            </a:r>
          </a:p>
          <a:p>
            <a:r>
              <a:rPr lang="pt-BR" dirty="0"/>
              <a:t>   FROM </a:t>
            </a:r>
            <a:r>
              <a:rPr lang="pt-BR" dirty="0" err="1"/>
              <a:t>item_nfe</a:t>
            </a:r>
            <a:r>
              <a:rPr lang="pt-BR" dirty="0"/>
              <a:t>  </a:t>
            </a:r>
          </a:p>
          <a:p>
            <a:r>
              <a:rPr lang="pt-BR" dirty="0"/>
              <a:t> GROUP BY numero  </a:t>
            </a:r>
          </a:p>
          <a:p>
            <a:r>
              <a:rPr lang="pt-BR" dirty="0"/>
              <a:t> </a:t>
            </a:r>
            <a:r>
              <a:rPr lang="pt-BR" dirty="0">
                <a:solidFill>
                  <a:srgbClr val="FF0000"/>
                </a:solidFill>
              </a:rPr>
              <a:t>HAVING</a:t>
            </a:r>
            <a:r>
              <a:rPr lang="pt-BR" dirty="0"/>
              <a:t> </a:t>
            </a:r>
            <a:r>
              <a:rPr lang="pt-BR" dirty="0" err="1"/>
              <a:t>Qtde</a:t>
            </a:r>
            <a:r>
              <a:rPr lang="pt-BR" dirty="0"/>
              <a:t> &gt; 10;</a:t>
            </a:r>
          </a:p>
          <a:p>
            <a:endParaRPr lang="pt-BR" dirty="0"/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E10FC7CB-A1F5-14CA-C312-3580526DCA1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38E4785-3F42-467A-B776-394AAB6F8B8A}" type="slidenum">
              <a:rPr lang="pt-BR" smtClean="0"/>
              <a:pPr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720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sz="2800" dirty="0"/>
              <a:t>Conceitos sobre </a:t>
            </a:r>
            <a:r>
              <a:rPr lang="pt-BR" sz="2800" dirty="0" err="1"/>
              <a:t>Subqueries</a:t>
            </a:r>
            <a:r>
              <a:rPr lang="pt-BR" sz="2800" dirty="0"/>
              <a:t> e Queries Correlatas</a:t>
            </a:r>
          </a:p>
          <a:p>
            <a:r>
              <a:rPr lang="pt-BR" sz="2800" dirty="0"/>
              <a:t>Cláusula CASE</a:t>
            </a:r>
          </a:p>
          <a:p>
            <a:r>
              <a:rPr lang="pt-BR" sz="2800" dirty="0"/>
              <a:t>Cláusula HAVING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A99A97E-BCE0-4976-B49B-93BA78B0152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38E4785-3F42-467A-B776-394AAB6F8B8A}" type="slidenum">
              <a:rPr lang="pt-BR" smtClean="0"/>
              <a:pPr/>
              <a:t>2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B961B89C-B4A7-59EF-9E21-6A721E27C9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Subqueries</a:t>
            </a:r>
          </a:p>
        </p:txBody>
      </p:sp>
      <p:sp>
        <p:nvSpPr>
          <p:cNvPr id="4099" name="Retângulo 5">
            <a:extLst>
              <a:ext uri="{FF2B5EF4-FFF2-40B4-BE49-F238E27FC236}">
                <a16:creationId xmlns:a16="http://schemas.microsoft.com/office/drawing/2014/main" id="{10FB4BD4-2BF8-0849-8CCE-C681AB0A8A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716" y="1844824"/>
            <a:ext cx="7912100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2400" b="0" dirty="0" err="1">
                <a:solidFill>
                  <a:schemeClr val="tx2"/>
                </a:solidFill>
              </a:rPr>
              <a:t>Subquery</a:t>
            </a:r>
            <a:r>
              <a:rPr lang="pt-BR" altLang="pt-BR" sz="2400" b="0" dirty="0">
                <a:solidFill>
                  <a:schemeClr val="tx2"/>
                </a:solidFill>
              </a:rPr>
              <a:t> é um comando SELECT que foi "embutido" em outro comando SELECT, UPDATE, DELETE ou dentro de outra </a:t>
            </a:r>
            <a:r>
              <a:rPr lang="pt-BR" altLang="pt-BR" sz="2400" b="0" dirty="0" err="1">
                <a:solidFill>
                  <a:schemeClr val="tx2"/>
                </a:solidFill>
              </a:rPr>
              <a:t>subquery</a:t>
            </a:r>
            <a:r>
              <a:rPr lang="pt-BR" altLang="pt-BR" sz="2400" b="0" dirty="0">
                <a:solidFill>
                  <a:schemeClr val="tx2"/>
                </a:solidFill>
              </a:rPr>
              <a:t>.</a:t>
            </a:r>
          </a:p>
          <a:p>
            <a:pPr eaLnBrk="1" hangingPunct="1"/>
            <a:r>
              <a:rPr lang="pt-BR" altLang="pt-BR" sz="2400" b="0" dirty="0">
                <a:solidFill>
                  <a:schemeClr val="tx2"/>
                </a:solidFill>
              </a:rPr>
              <a:t>A finalidade da </a:t>
            </a:r>
            <a:r>
              <a:rPr lang="pt-BR" altLang="pt-BR" sz="2400" b="0" dirty="0" err="1">
                <a:solidFill>
                  <a:schemeClr val="tx2"/>
                </a:solidFill>
              </a:rPr>
              <a:t>subquery</a:t>
            </a:r>
            <a:r>
              <a:rPr lang="pt-BR" altLang="pt-BR" sz="2400" b="0" dirty="0">
                <a:solidFill>
                  <a:schemeClr val="tx2"/>
                </a:solidFill>
              </a:rPr>
              <a:t> é retornar um conjunto de linhas para a query principal.</a:t>
            </a:r>
            <a:br>
              <a:rPr lang="pt-BR" altLang="pt-BR" sz="2400" b="0" dirty="0">
                <a:solidFill>
                  <a:schemeClr val="tx2"/>
                </a:solidFill>
              </a:rPr>
            </a:br>
            <a:endParaRPr lang="pt-BR" altLang="pt-BR" sz="2400" b="0" dirty="0">
              <a:solidFill>
                <a:schemeClr val="tx2"/>
              </a:solidFill>
            </a:endParaRPr>
          </a:p>
          <a:p>
            <a:pPr eaLnBrk="1" hangingPunct="1"/>
            <a:r>
              <a:rPr lang="pt-BR" altLang="pt-BR" sz="2400" u="sng" dirty="0">
                <a:solidFill>
                  <a:schemeClr val="tx2"/>
                </a:solidFill>
              </a:rPr>
              <a:t>Utilização</a:t>
            </a:r>
          </a:p>
          <a:p>
            <a:pPr eaLnBrk="1" hangingPunct="1"/>
            <a:r>
              <a:rPr lang="pt-BR" altLang="pt-BR" sz="2400" b="0" dirty="0">
                <a:solidFill>
                  <a:schemeClr val="tx2"/>
                </a:solidFill>
              </a:rPr>
              <a:t>Tipicamente utiliza-se </a:t>
            </a:r>
            <a:r>
              <a:rPr lang="pt-BR" altLang="pt-BR" sz="2400" b="0" dirty="0" err="1">
                <a:solidFill>
                  <a:schemeClr val="tx2"/>
                </a:solidFill>
              </a:rPr>
              <a:t>subqueries</a:t>
            </a:r>
            <a:r>
              <a:rPr lang="pt-BR" altLang="pt-BR" sz="2400" b="0" dirty="0">
                <a:solidFill>
                  <a:schemeClr val="tx2"/>
                </a:solidFill>
              </a:rPr>
              <a:t> na filtragem de pesquisas (=cláusula WHERE) nas cláusulas IN() e EXISTS(), mas </a:t>
            </a:r>
            <a:r>
              <a:rPr lang="pt-BR" altLang="pt-BR" sz="2400" b="0" dirty="0" err="1">
                <a:solidFill>
                  <a:schemeClr val="tx2"/>
                </a:solidFill>
              </a:rPr>
              <a:t>subqueries</a:t>
            </a:r>
            <a:r>
              <a:rPr lang="pt-BR" altLang="pt-BR" sz="2400" b="0" dirty="0">
                <a:solidFill>
                  <a:schemeClr val="tx2"/>
                </a:solidFill>
              </a:rPr>
              <a:t> também podem aparecer também na cláusula FROM ou como substituto de expressões</a:t>
            </a:r>
            <a:r>
              <a:rPr lang="pt-PT" altLang="pt-BR" sz="2400" b="0" dirty="0">
                <a:solidFill>
                  <a:schemeClr val="tx2"/>
                </a:solidFill>
              </a:rPr>
              <a:t>.</a:t>
            </a: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AEA40BDF-465E-48FF-D249-CE7ED921B8E8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38E4785-3F42-467A-B776-394AAB6F8B8A}" type="slidenum">
              <a:rPr lang="pt-BR" smtClean="0"/>
              <a:pPr/>
              <a:t>3</a:t>
            </a:fld>
            <a:endParaRPr lang="pt-B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1024F556-EAD6-895B-FEA4-618F94F0D1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altLang="pt-BR" sz="4000"/>
              <a:t>Utilizando uma subquery em conjunto com a cláusula </a:t>
            </a:r>
            <a:r>
              <a:rPr lang="pt-BR" altLang="pt-BR" sz="4000">
                <a:solidFill>
                  <a:srgbClr val="FF0000"/>
                </a:solidFill>
              </a:rPr>
              <a:t>IN</a:t>
            </a:r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E9871B97-18D5-EAEA-EBF4-10D3CA0773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pt-BR" altLang="pt-BR"/>
          </a:p>
        </p:txBody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E715E9B7-51BF-44D4-1649-FE975D183A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pt-BR" altLang="pt-BR"/>
          </a:p>
        </p:txBody>
      </p:sp>
      <p:sp>
        <p:nvSpPr>
          <p:cNvPr id="5184" name="Retângulo 8">
            <a:extLst>
              <a:ext uri="{FF2B5EF4-FFF2-40B4-BE49-F238E27FC236}">
                <a16:creationId xmlns:a16="http://schemas.microsoft.com/office/drawing/2014/main" id="{A0B1EB12-1270-8BB4-E988-941CCB5594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516" y="3489603"/>
            <a:ext cx="8166100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pt-BR" dirty="0">
                <a:solidFill>
                  <a:schemeClr val="tx2"/>
                </a:solidFill>
              </a:rPr>
              <a:t>SELECT </a:t>
            </a:r>
            <a:r>
              <a:rPr lang="en-US" altLang="pt-BR" dirty="0" err="1">
                <a:solidFill>
                  <a:schemeClr val="tx2"/>
                </a:solidFill>
              </a:rPr>
              <a:t>numero</a:t>
            </a:r>
            <a:r>
              <a:rPr lang="en-US" altLang="pt-BR" dirty="0">
                <a:solidFill>
                  <a:schemeClr val="tx2"/>
                </a:solidFill>
              </a:rPr>
              <a:t>   </a:t>
            </a:r>
          </a:p>
          <a:p>
            <a:pPr eaLnBrk="1" hangingPunct="1"/>
            <a:r>
              <a:rPr lang="en-US" altLang="pt-BR" dirty="0">
                <a:solidFill>
                  <a:schemeClr val="tx2"/>
                </a:solidFill>
              </a:rPr>
              <a:t>   FROM </a:t>
            </a:r>
            <a:r>
              <a:rPr lang="en-US" altLang="pt-BR" dirty="0" err="1">
                <a:solidFill>
                  <a:schemeClr val="tx2"/>
                </a:solidFill>
              </a:rPr>
              <a:t>nfe</a:t>
            </a:r>
            <a:r>
              <a:rPr lang="en-US" altLang="pt-BR" dirty="0">
                <a:solidFill>
                  <a:schemeClr val="tx2"/>
                </a:solidFill>
              </a:rPr>
              <a:t> </a:t>
            </a:r>
          </a:p>
          <a:p>
            <a:pPr eaLnBrk="1" hangingPunct="1"/>
            <a:r>
              <a:rPr lang="en-US" altLang="pt-BR" dirty="0">
                <a:solidFill>
                  <a:schemeClr val="tx2"/>
                </a:solidFill>
              </a:rPr>
              <a:t>WHERE </a:t>
            </a:r>
            <a:r>
              <a:rPr lang="en-US" altLang="pt-BR" dirty="0" err="1">
                <a:solidFill>
                  <a:schemeClr val="tx2"/>
                </a:solidFill>
              </a:rPr>
              <a:t>numero</a:t>
            </a:r>
            <a:r>
              <a:rPr lang="en-US" altLang="pt-BR" dirty="0">
                <a:solidFill>
                  <a:schemeClr val="tx2"/>
                </a:solidFill>
              </a:rPr>
              <a:t> </a:t>
            </a:r>
            <a:r>
              <a:rPr lang="en-US" altLang="pt-BR" dirty="0">
                <a:solidFill>
                  <a:srgbClr val="FF0000"/>
                </a:solidFill>
              </a:rPr>
              <a:t>IN</a:t>
            </a:r>
            <a:r>
              <a:rPr lang="en-US" altLang="pt-BR" dirty="0">
                <a:solidFill>
                  <a:schemeClr val="tx2"/>
                </a:solidFill>
              </a:rPr>
              <a:t> (SELECT </a:t>
            </a:r>
            <a:r>
              <a:rPr lang="en-US" altLang="pt-BR" dirty="0" err="1">
                <a:solidFill>
                  <a:schemeClr val="tx2"/>
                </a:solidFill>
              </a:rPr>
              <a:t>numero</a:t>
            </a:r>
            <a:r>
              <a:rPr lang="en-US" altLang="pt-BR" dirty="0">
                <a:solidFill>
                  <a:schemeClr val="tx2"/>
                </a:solidFill>
              </a:rPr>
              <a:t> </a:t>
            </a:r>
          </a:p>
          <a:p>
            <a:pPr eaLnBrk="1" hangingPunct="1"/>
            <a:r>
              <a:rPr lang="en-US" altLang="pt-BR" dirty="0">
                <a:solidFill>
                  <a:schemeClr val="tx2"/>
                </a:solidFill>
              </a:rPr>
              <a:t>                                      FROM </a:t>
            </a:r>
            <a:r>
              <a:rPr lang="en-US" altLang="pt-BR" dirty="0" err="1">
                <a:solidFill>
                  <a:schemeClr val="tx2"/>
                </a:solidFill>
              </a:rPr>
              <a:t>item_nfe</a:t>
            </a:r>
            <a:r>
              <a:rPr lang="en-US" altLang="pt-BR" dirty="0">
                <a:solidFill>
                  <a:schemeClr val="tx2"/>
                </a:solidFill>
              </a:rPr>
              <a:t> </a:t>
            </a:r>
          </a:p>
          <a:p>
            <a:pPr eaLnBrk="1" hangingPunct="1"/>
            <a:r>
              <a:rPr lang="en-US" altLang="pt-BR" dirty="0">
                <a:solidFill>
                  <a:schemeClr val="tx2"/>
                </a:solidFill>
              </a:rPr>
              <a:t>                                   WHERE </a:t>
            </a:r>
            <a:r>
              <a:rPr lang="en-US" altLang="pt-BR" dirty="0" err="1">
                <a:solidFill>
                  <a:schemeClr val="tx2"/>
                </a:solidFill>
              </a:rPr>
              <a:t>quantidade</a:t>
            </a:r>
            <a:r>
              <a:rPr lang="en-US" altLang="pt-BR" dirty="0">
                <a:solidFill>
                  <a:schemeClr val="tx2"/>
                </a:solidFill>
              </a:rPr>
              <a:t> &gt;= 10);</a:t>
            </a:r>
            <a:endParaRPr lang="pt-PT" altLang="pt-BR" dirty="0">
              <a:solidFill>
                <a:schemeClr val="tx2"/>
              </a:solidFill>
            </a:endParaRPr>
          </a:p>
        </p:txBody>
      </p:sp>
      <p:sp>
        <p:nvSpPr>
          <p:cNvPr id="5185" name="Retângulo 8">
            <a:extLst>
              <a:ext uri="{FF2B5EF4-FFF2-40B4-BE49-F238E27FC236}">
                <a16:creationId xmlns:a16="http://schemas.microsoft.com/office/drawing/2014/main" id="{B33DE734-1949-969D-0DB0-D3E7BE98C5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664" y="5197079"/>
            <a:ext cx="8568952" cy="446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PT" altLang="pt-BR" sz="2300" dirty="0">
                <a:solidFill>
                  <a:srgbClr val="3333CC"/>
                </a:solidFill>
              </a:rPr>
              <a:t>Quais nfe possuem quantidades de itens maiores que 10??</a:t>
            </a: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5E561B7E-E096-EA3F-8D06-D27D9A6EEF5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38E4785-3F42-467A-B776-394AAB6F8B8A}" type="slidenum">
              <a:rPr lang="pt-BR" smtClean="0"/>
              <a:pPr/>
              <a:t>4</a:t>
            </a:fld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B98338C-616F-4658-952A-341EFB901B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2257199"/>
            <a:ext cx="1762371" cy="857370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C7C7220A-553E-4630-A401-94CF64E9EE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8104" y="2267525"/>
            <a:ext cx="1800476" cy="1486107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F44E8F76-71B7-4E3D-A60D-BCD821FC4A85}"/>
              </a:ext>
            </a:extLst>
          </p:cNvPr>
          <p:cNvSpPr txBox="1"/>
          <p:nvPr/>
        </p:nvSpPr>
        <p:spPr>
          <a:xfrm>
            <a:off x="683568" y="1903102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NFE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3CC7513-51A8-40E2-84FF-40099F564B27}"/>
              </a:ext>
            </a:extLst>
          </p:cNvPr>
          <p:cNvSpPr txBox="1"/>
          <p:nvPr/>
        </p:nvSpPr>
        <p:spPr>
          <a:xfrm>
            <a:off x="5485995" y="1887867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Item_NFE</a:t>
            </a:r>
            <a:endParaRPr lang="pt-B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DBBF26CE-12C2-1627-9BA3-070FD60D6B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7544" y="254000"/>
            <a:ext cx="7454900" cy="1527175"/>
          </a:xfrm>
        </p:spPr>
        <p:txBody>
          <a:bodyPr>
            <a:normAutofit fontScale="90000"/>
          </a:bodyPr>
          <a:lstStyle/>
          <a:p>
            <a:r>
              <a:rPr lang="pt-BR" altLang="pt-BR" sz="4000" dirty="0"/>
              <a:t>Utilizando uma </a:t>
            </a:r>
            <a:r>
              <a:rPr lang="pt-BR" altLang="pt-BR" sz="4000" dirty="0" err="1"/>
              <a:t>subquery</a:t>
            </a:r>
            <a:r>
              <a:rPr lang="pt-BR" altLang="pt-BR" sz="4000" dirty="0"/>
              <a:t> como "alvo" da cláusula FROM </a:t>
            </a: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88B8B09F-9EA9-D82D-9C3E-C2E629197F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pt-BR" altLang="pt-BR"/>
          </a:p>
        </p:txBody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8F540CAC-ED95-918A-8EDE-85594DBF96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pt-BR" altLang="pt-BR"/>
          </a:p>
        </p:txBody>
      </p:sp>
      <p:sp>
        <p:nvSpPr>
          <p:cNvPr id="6260" name="Retângulo 8">
            <a:extLst>
              <a:ext uri="{FF2B5EF4-FFF2-40B4-BE49-F238E27FC236}">
                <a16:creationId xmlns:a16="http://schemas.microsoft.com/office/drawing/2014/main" id="{3FF856FD-5E1F-61DE-7023-0C05AE93A8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372" y="4365104"/>
            <a:ext cx="6545932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PT" altLang="pt-BR" dirty="0">
                <a:solidFill>
                  <a:schemeClr val="tx2"/>
                </a:solidFill>
              </a:rPr>
              <a:t>SELECT cidade.idcidade, cidade.nome, TB.Qtde_Bairro  </a:t>
            </a:r>
          </a:p>
          <a:p>
            <a:pPr eaLnBrk="1" hangingPunct="1"/>
            <a:r>
              <a:rPr lang="pt-PT" altLang="pt-BR" dirty="0">
                <a:solidFill>
                  <a:schemeClr val="tx2"/>
                </a:solidFill>
              </a:rPr>
              <a:t>   FROM cidade  </a:t>
            </a:r>
          </a:p>
          <a:p>
            <a:pPr eaLnBrk="1" hangingPunct="1"/>
            <a:r>
              <a:rPr lang="pt-PT" altLang="pt-BR" dirty="0">
                <a:solidFill>
                  <a:schemeClr val="tx2"/>
                </a:solidFill>
              </a:rPr>
              <a:t>     JOIN </a:t>
            </a:r>
            <a:r>
              <a:rPr lang="pt-PT" altLang="pt-BR" dirty="0">
                <a:solidFill>
                  <a:srgbClr val="FF0000"/>
                </a:solidFill>
              </a:rPr>
              <a:t>(</a:t>
            </a:r>
            <a:r>
              <a:rPr lang="pt-PT" altLang="pt-BR" dirty="0">
                <a:solidFill>
                  <a:schemeClr val="tx2"/>
                </a:solidFill>
              </a:rPr>
              <a:t>SELECT idcidade, COUNT(*) AS Qtde_Bairro                </a:t>
            </a:r>
          </a:p>
          <a:p>
            <a:pPr eaLnBrk="1" hangingPunct="1"/>
            <a:r>
              <a:rPr lang="pt-PT" altLang="pt-BR" dirty="0">
                <a:solidFill>
                  <a:schemeClr val="tx2"/>
                </a:solidFill>
              </a:rPr>
              <a:t>                   FROM bairro                </a:t>
            </a:r>
          </a:p>
          <a:p>
            <a:pPr eaLnBrk="1" hangingPunct="1"/>
            <a:r>
              <a:rPr lang="pt-PT" altLang="pt-BR" dirty="0">
                <a:solidFill>
                  <a:schemeClr val="tx2"/>
                </a:solidFill>
              </a:rPr>
              <a:t>                 GROUP BY idcidade</a:t>
            </a:r>
            <a:r>
              <a:rPr lang="pt-PT" altLang="pt-BR" dirty="0">
                <a:solidFill>
                  <a:srgbClr val="FF0000"/>
                </a:solidFill>
              </a:rPr>
              <a:t>)</a:t>
            </a:r>
            <a:r>
              <a:rPr lang="pt-PT" altLang="pt-BR" dirty="0">
                <a:solidFill>
                  <a:schemeClr val="tx2"/>
                </a:solidFill>
              </a:rPr>
              <a:t> </a:t>
            </a:r>
            <a:r>
              <a:rPr lang="pt-PT" altLang="pt-BR" dirty="0">
                <a:solidFill>
                  <a:srgbClr val="FF0000"/>
                </a:solidFill>
              </a:rPr>
              <a:t>TB</a:t>
            </a:r>
            <a:r>
              <a:rPr lang="pt-PT" altLang="pt-BR" dirty="0">
                <a:solidFill>
                  <a:schemeClr val="tx2"/>
                </a:solidFill>
              </a:rPr>
              <a:t>           </a:t>
            </a:r>
          </a:p>
          <a:p>
            <a:pPr eaLnBrk="1" hangingPunct="1"/>
            <a:r>
              <a:rPr lang="pt-PT" altLang="pt-BR" dirty="0">
                <a:solidFill>
                  <a:schemeClr val="tx2"/>
                </a:solidFill>
              </a:rPr>
              <a:t>        ON (cidade.idcidade = TB.idcidade);</a:t>
            </a: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18970219-4E38-E95C-3983-81918341EE1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38E4785-3F42-467A-B776-394AAB6F8B8A}" type="slidenum">
              <a:rPr lang="pt-BR" smtClean="0"/>
              <a:pPr/>
              <a:t>5</a:t>
            </a:fld>
            <a:endParaRPr lang="pt-BR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2F672E9A-EABA-483A-88F6-BCC66F9E93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3950" y="2332507"/>
            <a:ext cx="2200582" cy="1829055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D68EAA66-09E5-40BC-9865-8160CC318DE9}"/>
              </a:ext>
            </a:extLst>
          </p:cNvPr>
          <p:cNvSpPr txBox="1"/>
          <p:nvPr/>
        </p:nvSpPr>
        <p:spPr>
          <a:xfrm>
            <a:off x="4483950" y="1963175"/>
            <a:ext cx="87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Bairro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6FF9EB0-BA5A-4CED-8BC2-7B8283D451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2419209"/>
            <a:ext cx="1533739" cy="1009791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0173DE55-AEE5-4EFA-ABDA-F6D57FE48BEC}"/>
              </a:ext>
            </a:extLst>
          </p:cNvPr>
          <p:cNvSpPr txBox="1"/>
          <p:nvPr/>
        </p:nvSpPr>
        <p:spPr>
          <a:xfrm>
            <a:off x="1115616" y="1963175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Cidade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F000CDBD-FA38-7BF8-23E8-16A7983394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9552" y="257442"/>
            <a:ext cx="7454900" cy="1527175"/>
          </a:xfrm>
        </p:spPr>
        <p:txBody>
          <a:bodyPr>
            <a:normAutofit fontScale="90000"/>
          </a:bodyPr>
          <a:lstStyle/>
          <a:p>
            <a:r>
              <a:rPr lang="pt-BR" altLang="pt-BR" sz="4000" dirty="0"/>
              <a:t>Utilizando uma </a:t>
            </a:r>
            <a:r>
              <a:rPr lang="pt-BR" altLang="pt-BR" sz="4000" dirty="0" err="1"/>
              <a:t>subquery</a:t>
            </a:r>
            <a:r>
              <a:rPr lang="pt-BR" altLang="pt-BR" sz="4000" dirty="0"/>
              <a:t> para substituir uma expressão</a:t>
            </a:r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70875281-4BB9-B911-C6DC-E4C6E1E1B1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pt-BR" altLang="pt-BR"/>
          </a:p>
        </p:txBody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352AB8B2-E4D3-5298-5FC8-8337FDE1F4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pt-BR" altLang="pt-BR"/>
          </a:p>
        </p:txBody>
      </p:sp>
      <p:sp>
        <p:nvSpPr>
          <p:cNvPr id="7284" name="Retângulo 8">
            <a:extLst>
              <a:ext uri="{FF2B5EF4-FFF2-40B4-BE49-F238E27FC236}">
                <a16:creationId xmlns:a16="http://schemas.microsoft.com/office/drawing/2014/main" id="{2A7F856B-9C05-1C47-67B4-BD5189AB4A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223" y="4077072"/>
            <a:ext cx="758376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PT" altLang="pt-BR" dirty="0">
                <a:solidFill>
                  <a:schemeClr val="tx2"/>
                </a:solidFill>
              </a:rPr>
              <a:t> SELECT descricao, valor_unitario,          </a:t>
            </a:r>
          </a:p>
          <a:p>
            <a:pPr eaLnBrk="1" hangingPunct="1"/>
            <a:r>
              <a:rPr lang="pt-PT" altLang="pt-BR" dirty="0">
                <a:solidFill>
                  <a:schemeClr val="tx2"/>
                </a:solidFill>
              </a:rPr>
              <a:t>                </a:t>
            </a:r>
            <a:r>
              <a:rPr lang="pt-PT" altLang="pt-BR" dirty="0">
                <a:solidFill>
                  <a:srgbClr val="FF0000"/>
                </a:solidFill>
              </a:rPr>
              <a:t>(</a:t>
            </a:r>
            <a:r>
              <a:rPr lang="pt-PT" altLang="pt-BR" dirty="0">
                <a:solidFill>
                  <a:schemeClr val="tx2"/>
                </a:solidFill>
              </a:rPr>
              <a:t>SELECT AVG(valor_unitario)             </a:t>
            </a:r>
          </a:p>
          <a:p>
            <a:pPr eaLnBrk="1" hangingPunct="1"/>
            <a:r>
              <a:rPr lang="pt-PT" altLang="pt-BR" dirty="0">
                <a:solidFill>
                  <a:schemeClr val="tx2"/>
                </a:solidFill>
              </a:rPr>
              <a:t>                    FROM produto</a:t>
            </a:r>
            <a:r>
              <a:rPr lang="pt-PT" altLang="pt-BR" dirty="0">
                <a:solidFill>
                  <a:srgbClr val="FF0000"/>
                </a:solidFill>
              </a:rPr>
              <a:t>)</a:t>
            </a:r>
            <a:r>
              <a:rPr lang="pt-PT" altLang="pt-BR" dirty="0">
                <a:solidFill>
                  <a:schemeClr val="tx2"/>
                </a:solidFill>
              </a:rPr>
              <a:t> Media    </a:t>
            </a:r>
          </a:p>
          <a:p>
            <a:pPr eaLnBrk="1" hangingPunct="1"/>
            <a:r>
              <a:rPr lang="pt-PT" altLang="pt-BR" dirty="0">
                <a:solidFill>
                  <a:schemeClr val="tx2"/>
                </a:solidFill>
              </a:rPr>
              <a:t>    FROM produto;</a:t>
            </a: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46960DD5-9EB2-0FC8-B77B-88AB891926E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38E4785-3F42-467A-B776-394AAB6F8B8A}" type="slidenum">
              <a:rPr lang="pt-BR" smtClean="0"/>
              <a:pPr/>
              <a:t>6</a:t>
            </a:fld>
            <a:endParaRPr lang="pt-BR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D5CD0169-3C10-44C5-A640-6472058B51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2586364"/>
            <a:ext cx="3010320" cy="1000265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BEAB5AAA-E997-4B33-AD66-75844FFBF091}"/>
              </a:ext>
            </a:extLst>
          </p:cNvPr>
          <p:cNvSpPr txBox="1"/>
          <p:nvPr/>
        </p:nvSpPr>
        <p:spPr>
          <a:xfrm>
            <a:off x="673223" y="2206648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Produto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33C2699A-601F-B57B-41FF-6F7B2D61F8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63771" y="202636"/>
            <a:ext cx="7454900" cy="1527175"/>
          </a:xfrm>
        </p:spPr>
        <p:txBody>
          <a:bodyPr/>
          <a:lstStyle/>
          <a:p>
            <a:r>
              <a:rPr lang="pt-BR" altLang="pt-BR" sz="4000" dirty="0"/>
              <a:t>Query Correlata</a:t>
            </a:r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D8E5F255-09AE-F970-824C-6C226FAE4F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pt-BR" altLang="pt-BR"/>
          </a:p>
        </p:txBody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3A5BC1EF-A52A-5008-A0CA-E04C696C15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pt-BR" altLang="pt-BR"/>
          </a:p>
        </p:txBody>
      </p:sp>
      <p:sp>
        <p:nvSpPr>
          <p:cNvPr id="8197" name="Retângulo 5">
            <a:extLst>
              <a:ext uri="{FF2B5EF4-FFF2-40B4-BE49-F238E27FC236}">
                <a16:creationId xmlns:a16="http://schemas.microsoft.com/office/drawing/2014/main" id="{60F9FBF4-2EB5-0B5A-B58B-A6F32359D9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950" y="2060848"/>
            <a:ext cx="79121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2400" b="0" dirty="0">
                <a:solidFill>
                  <a:schemeClr val="tx2"/>
                </a:solidFill>
              </a:rPr>
              <a:t>Quando uma </a:t>
            </a:r>
            <a:r>
              <a:rPr lang="pt-BR" altLang="pt-BR" sz="2400" b="0" dirty="0" err="1">
                <a:solidFill>
                  <a:schemeClr val="tx2"/>
                </a:solidFill>
              </a:rPr>
              <a:t>subquery</a:t>
            </a:r>
            <a:r>
              <a:rPr lang="pt-BR" altLang="pt-BR" sz="2400" b="0" dirty="0">
                <a:solidFill>
                  <a:schemeClr val="tx2"/>
                </a:solidFill>
              </a:rPr>
              <a:t> referencia colunas da query principal, recebe o nome de </a:t>
            </a:r>
            <a:r>
              <a:rPr lang="pt-BR" altLang="pt-BR" sz="2400" b="0" dirty="0" err="1">
                <a:solidFill>
                  <a:schemeClr val="tx2"/>
                </a:solidFill>
              </a:rPr>
              <a:t>Subquery</a:t>
            </a:r>
            <a:r>
              <a:rPr lang="pt-BR" altLang="pt-BR" sz="2400" b="0" dirty="0">
                <a:solidFill>
                  <a:schemeClr val="tx2"/>
                </a:solidFill>
              </a:rPr>
              <a:t> Correlata. </a:t>
            </a:r>
          </a:p>
          <a:p>
            <a:pPr eaLnBrk="1" hangingPunct="1"/>
            <a:r>
              <a:rPr lang="pt-BR" altLang="pt-BR" sz="2400" b="0" dirty="0">
                <a:solidFill>
                  <a:schemeClr val="tx2"/>
                </a:solidFill>
              </a:rPr>
              <a:t>Diferentemente das </a:t>
            </a:r>
            <a:r>
              <a:rPr lang="pt-BR" altLang="pt-BR" sz="2400" b="0" dirty="0" err="1">
                <a:solidFill>
                  <a:schemeClr val="tx2"/>
                </a:solidFill>
              </a:rPr>
              <a:t>subqueries</a:t>
            </a:r>
            <a:r>
              <a:rPr lang="pt-BR" altLang="pt-BR" sz="2400" b="0" dirty="0">
                <a:solidFill>
                  <a:schemeClr val="tx2"/>
                </a:solidFill>
              </a:rPr>
              <a:t> convencionais, a </a:t>
            </a:r>
            <a:r>
              <a:rPr lang="pt-BR" altLang="pt-BR" sz="2400" b="0" dirty="0" err="1">
                <a:solidFill>
                  <a:schemeClr val="tx2"/>
                </a:solidFill>
              </a:rPr>
              <a:t>Subquery</a:t>
            </a:r>
            <a:r>
              <a:rPr lang="pt-BR" altLang="pt-BR" sz="2400" b="0" dirty="0">
                <a:solidFill>
                  <a:schemeClr val="tx2"/>
                </a:solidFill>
              </a:rPr>
              <a:t> Correlata será executada tantas vezes quantas forem as linhas de output da query principal, num processo de </a:t>
            </a:r>
            <a:r>
              <a:rPr lang="pt-BR" altLang="pt-BR" sz="2400" b="0" dirty="0" err="1">
                <a:solidFill>
                  <a:schemeClr val="tx2"/>
                </a:solidFill>
              </a:rPr>
              <a:t>Nested</a:t>
            </a:r>
            <a:r>
              <a:rPr lang="pt-BR" altLang="pt-BR" sz="2400" b="0" dirty="0">
                <a:solidFill>
                  <a:schemeClr val="tx2"/>
                </a:solidFill>
              </a:rPr>
              <a:t> Loop </a:t>
            </a:r>
            <a:r>
              <a:rPr lang="pt-BR" altLang="pt-BR" sz="2400" b="0" dirty="0" err="1">
                <a:solidFill>
                  <a:schemeClr val="tx2"/>
                </a:solidFill>
              </a:rPr>
              <a:t>Join</a:t>
            </a:r>
            <a:r>
              <a:rPr lang="pt-BR" altLang="pt-BR" sz="2400" b="0" dirty="0">
                <a:solidFill>
                  <a:schemeClr val="tx2"/>
                </a:solidFill>
              </a:rPr>
              <a:t>. </a:t>
            </a: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87C831AC-8C81-51A4-6607-E34AAB9E5A9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38E4785-3F42-467A-B776-394AAB6F8B8A}" type="slidenum">
              <a:rPr lang="pt-BR" smtClean="0"/>
              <a:pPr/>
              <a:t>7</a:t>
            </a:fld>
            <a:endParaRPr lang="pt-BR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8215F0EF-FD46-65A1-142A-BB0DF24B14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0" y="206375"/>
            <a:ext cx="7454900" cy="1527175"/>
          </a:xfrm>
        </p:spPr>
        <p:txBody>
          <a:bodyPr/>
          <a:lstStyle/>
          <a:p>
            <a:r>
              <a:rPr lang="pt-BR" altLang="pt-BR" sz="4000"/>
              <a:t>Query Correlata</a:t>
            </a: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9B1184CB-3B23-9D4A-0B35-6386729696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pt-BR" altLang="pt-BR"/>
          </a:p>
        </p:txBody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1E080797-6FE0-AD9F-6A3B-2CC6E8E2DF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pt-BR" altLang="pt-BR"/>
          </a:p>
        </p:txBody>
      </p:sp>
      <p:sp>
        <p:nvSpPr>
          <p:cNvPr id="9332" name="Retângulo 7">
            <a:extLst>
              <a:ext uri="{FF2B5EF4-FFF2-40B4-BE49-F238E27FC236}">
                <a16:creationId xmlns:a16="http://schemas.microsoft.com/office/drawing/2014/main" id="{6E49C25E-A43A-18A8-90A3-69AFDF1BB8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520" y="4078498"/>
            <a:ext cx="7949504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PT" altLang="pt-BR" dirty="0">
                <a:solidFill>
                  <a:schemeClr val="tx2"/>
                </a:solidFill>
              </a:rPr>
              <a:t> SELECT numero, data,         </a:t>
            </a:r>
          </a:p>
          <a:p>
            <a:pPr eaLnBrk="1" hangingPunct="1"/>
            <a:r>
              <a:rPr lang="pt-PT" altLang="pt-BR" dirty="0">
                <a:solidFill>
                  <a:schemeClr val="tx2"/>
                </a:solidFill>
              </a:rPr>
              <a:t>               </a:t>
            </a:r>
            <a:r>
              <a:rPr lang="pt-PT" altLang="pt-BR" dirty="0">
                <a:solidFill>
                  <a:srgbClr val="FF0000"/>
                </a:solidFill>
              </a:rPr>
              <a:t>(</a:t>
            </a:r>
            <a:r>
              <a:rPr lang="pt-PT" altLang="pt-BR" dirty="0">
                <a:solidFill>
                  <a:schemeClr val="tx2"/>
                </a:solidFill>
              </a:rPr>
              <a:t>SELECT SUM(quantidade * valor_unitario)            </a:t>
            </a:r>
          </a:p>
          <a:p>
            <a:pPr eaLnBrk="1" hangingPunct="1"/>
            <a:r>
              <a:rPr lang="pt-PT" altLang="pt-BR" dirty="0">
                <a:solidFill>
                  <a:schemeClr val="tx2"/>
                </a:solidFill>
              </a:rPr>
              <a:t>                  FROM item_nfe            </a:t>
            </a:r>
          </a:p>
          <a:p>
            <a:pPr eaLnBrk="1" hangingPunct="1"/>
            <a:r>
              <a:rPr lang="pt-PT" altLang="pt-BR" dirty="0">
                <a:solidFill>
                  <a:schemeClr val="tx2"/>
                </a:solidFill>
              </a:rPr>
              <a:t>                    JOIN produto ON (item_nfe.idproduto = produto.idproduto)                      </a:t>
            </a:r>
          </a:p>
          <a:p>
            <a:pPr eaLnBrk="1" hangingPunct="1"/>
            <a:r>
              <a:rPr lang="pt-PT" altLang="pt-BR" dirty="0">
                <a:solidFill>
                  <a:schemeClr val="tx2"/>
                </a:solidFill>
              </a:rPr>
              <a:t>               WHERE item_nfe.numero = </a:t>
            </a:r>
            <a:r>
              <a:rPr lang="pt-PT" altLang="pt-BR" dirty="0">
                <a:solidFill>
                  <a:srgbClr val="FF0000"/>
                </a:solidFill>
              </a:rPr>
              <a:t>nfe.numero )</a:t>
            </a:r>
            <a:r>
              <a:rPr lang="pt-PT" altLang="pt-BR" dirty="0">
                <a:solidFill>
                  <a:schemeClr val="tx2"/>
                </a:solidFill>
              </a:rPr>
              <a:t> as Total  </a:t>
            </a:r>
          </a:p>
          <a:p>
            <a:pPr eaLnBrk="1" hangingPunct="1"/>
            <a:r>
              <a:rPr lang="pt-PT" altLang="pt-BR" dirty="0">
                <a:solidFill>
                  <a:schemeClr val="tx2"/>
                </a:solidFill>
              </a:rPr>
              <a:t>   FROM nfe;</a:t>
            </a: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A0A1334-0D8D-45F7-6409-083016DFF34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38E4785-3F42-467A-B776-394AAB6F8B8A}" type="slidenum">
              <a:rPr lang="pt-BR" smtClean="0"/>
              <a:pPr/>
              <a:t>8</a:t>
            </a:fld>
            <a:endParaRPr lang="pt-BR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1147B285-B2C1-4A0D-A7F5-96AD7AEAD3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2257199"/>
            <a:ext cx="1762371" cy="857370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0C5E19E7-E064-4077-A643-149CFA8687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5816" y="2272434"/>
            <a:ext cx="1800476" cy="1486107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74B6FED2-9EEF-4501-AD58-A3431E05301C}"/>
              </a:ext>
            </a:extLst>
          </p:cNvPr>
          <p:cNvSpPr txBox="1"/>
          <p:nvPr/>
        </p:nvSpPr>
        <p:spPr>
          <a:xfrm>
            <a:off x="683568" y="1903102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NFE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DE052BF4-8D4C-43A7-B856-CB35D632BA29}"/>
              </a:ext>
            </a:extLst>
          </p:cNvPr>
          <p:cNvSpPr txBox="1"/>
          <p:nvPr/>
        </p:nvSpPr>
        <p:spPr>
          <a:xfrm>
            <a:off x="2841084" y="1920120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Item_NFE</a:t>
            </a:r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EC54161-0651-4F5F-B581-8DEA12CA2D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8696" y="2260585"/>
            <a:ext cx="3010320" cy="1000265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0994053E-BB6C-4922-B1A9-3F781A55675F}"/>
              </a:ext>
            </a:extLst>
          </p:cNvPr>
          <p:cNvSpPr txBox="1"/>
          <p:nvPr/>
        </p:nvSpPr>
        <p:spPr>
          <a:xfrm>
            <a:off x="5079689" y="1903102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Produto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89740D85-58F5-66DB-C0FA-35416F7E1C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44550" y="214950"/>
            <a:ext cx="7454900" cy="1527175"/>
          </a:xfrm>
        </p:spPr>
        <p:txBody>
          <a:bodyPr>
            <a:normAutofit fontScale="90000"/>
          </a:bodyPr>
          <a:lstStyle/>
          <a:p>
            <a:r>
              <a:rPr lang="pt-BR" altLang="pt-BR" sz="4000" dirty="0"/>
              <a:t>Query Correlata em conjunto com a cláusula </a:t>
            </a:r>
            <a:r>
              <a:rPr lang="pt-BR" altLang="pt-BR" sz="4000" dirty="0" err="1">
                <a:solidFill>
                  <a:srgbClr val="FF0000"/>
                </a:solidFill>
              </a:rPr>
              <a:t>Exists</a:t>
            </a:r>
            <a:endParaRPr lang="pt-BR" altLang="pt-BR" sz="4000" dirty="0">
              <a:solidFill>
                <a:srgbClr val="FF0000"/>
              </a:solidFill>
            </a:endParaRPr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0D9D092D-0530-A233-FF29-4447F6D427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pt-BR" altLang="pt-BR"/>
          </a:p>
        </p:txBody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FC5BDDE0-E96C-A480-3CC0-9BCF61AC86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pt-BR" altLang="pt-BR"/>
          </a:p>
        </p:txBody>
      </p:sp>
      <p:sp>
        <p:nvSpPr>
          <p:cNvPr id="10356" name="Retângulo 7">
            <a:extLst>
              <a:ext uri="{FF2B5EF4-FFF2-40B4-BE49-F238E27FC236}">
                <a16:creationId xmlns:a16="http://schemas.microsoft.com/office/drawing/2014/main" id="{FE0BB3D1-56B8-D57E-068D-A6C2B3E9C7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520" y="4400550"/>
            <a:ext cx="7480302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pt-BR" dirty="0">
                <a:solidFill>
                  <a:schemeClr val="tx2"/>
                </a:solidFill>
              </a:rPr>
              <a:t>SELECT *     </a:t>
            </a:r>
          </a:p>
          <a:p>
            <a:pPr eaLnBrk="1" hangingPunct="1"/>
            <a:r>
              <a:rPr lang="en-US" altLang="pt-BR" dirty="0">
                <a:solidFill>
                  <a:schemeClr val="tx2"/>
                </a:solidFill>
              </a:rPr>
              <a:t>   FROM </a:t>
            </a:r>
            <a:r>
              <a:rPr lang="en-US" altLang="pt-BR" dirty="0" err="1">
                <a:solidFill>
                  <a:schemeClr val="tx2"/>
                </a:solidFill>
              </a:rPr>
              <a:t>bairro</a:t>
            </a:r>
            <a:r>
              <a:rPr lang="en-US" altLang="pt-BR" dirty="0">
                <a:solidFill>
                  <a:schemeClr val="tx2"/>
                </a:solidFill>
              </a:rPr>
              <a:t>   </a:t>
            </a:r>
          </a:p>
          <a:p>
            <a:pPr eaLnBrk="1" hangingPunct="1"/>
            <a:r>
              <a:rPr lang="en-US" altLang="pt-BR" dirty="0">
                <a:solidFill>
                  <a:schemeClr val="tx2"/>
                </a:solidFill>
              </a:rPr>
              <a:t>WHERE </a:t>
            </a:r>
            <a:r>
              <a:rPr lang="en-US" altLang="pt-BR" dirty="0">
                <a:solidFill>
                  <a:srgbClr val="FF0000"/>
                </a:solidFill>
              </a:rPr>
              <a:t>EXISTS</a:t>
            </a:r>
            <a:r>
              <a:rPr lang="en-US" altLang="pt-BR" dirty="0">
                <a:solidFill>
                  <a:schemeClr val="tx2"/>
                </a:solidFill>
              </a:rPr>
              <a:t> </a:t>
            </a:r>
            <a:r>
              <a:rPr lang="en-US" altLang="pt-BR" dirty="0">
                <a:solidFill>
                  <a:srgbClr val="FF0000"/>
                </a:solidFill>
              </a:rPr>
              <a:t>(</a:t>
            </a:r>
            <a:r>
              <a:rPr lang="en-US" altLang="pt-BR" dirty="0">
                <a:solidFill>
                  <a:schemeClr val="tx2"/>
                </a:solidFill>
              </a:rPr>
              <a:t>SELECT 1 </a:t>
            </a:r>
          </a:p>
          <a:p>
            <a:pPr eaLnBrk="1" hangingPunct="1"/>
            <a:r>
              <a:rPr lang="en-US" altLang="pt-BR" dirty="0">
                <a:solidFill>
                  <a:schemeClr val="tx2"/>
                </a:solidFill>
              </a:rPr>
              <a:t>                                FROM ceps </a:t>
            </a:r>
          </a:p>
          <a:p>
            <a:pPr eaLnBrk="1" hangingPunct="1"/>
            <a:r>
              <a:rPr lang="en-US" altLang="pt-BR" dirty="0">
                <a:solidFill>
                  <a:schemeClr val="tx2"/>
                </a:solidFill>
              </a:rPr>
              <a:t>                              WHERE </a:t>
            </a:r>
            <a:r>
              <a:rPr lang="en-US" altLang="pt-BR" dirty="0" err="1">
                <a:solidFill>
                  <a:schemeClr val="tx2"/>
                </a:solidFill>
              </a:rPr>
              <a:t>ceps.idbairro</a:t>
            </a:r>
            <a:r>
              <a:rPr lang="en-US" altLang="pt-BR" dirty="0">
                <a:solidFill>
                  <a:schemeClr val="tx2"/>
                </a:solidFill>
              </a:rPr>
              <a:t> = </a:t>
            </a:r>
            <a:r>
              <a:rPr lang="en-US" altLang="pt-BR" dirty="0" err="1">
                <a:solidFill>
                  <a:srgbClr val="FF0000"/>
                </a:solidFill>
              </a:rPr>
              <a:t>bairro.idbairro</a:t>
            </a:r>
            <a:r>
              <a:rPr lang="en-US" altLang="pt-BR" dirty="0">
                <a:solidFill>
                  <a:schemeClr val="tx2"/>
                </a:solidFill>
              </a:rPr>
              <a:t>      </a:t>
            </a:r>
          </a:p>
          <a:p>
            <a:pPr eaLnBrk="1" hangingPunct="1"/>
            <a:r>
              <a:rPr lang="en-US" altLang="pt-BR" dirty="0">
                <a:solidFill>
                  <a:schemeClr val="tx2"/>
                </a:solidFill>
              </a:rPr>
              <a:t>                                    AND </a:t>
            </a:r>
            <a:r>
              <a:rPr lang="en-US" altLang="pt-BR" dirty="0" err="1">
                <a:solidFill>
                  <a:schemeClr val="tx2"/>
                </a:solidFill>
              </a:rPr>
              <a:t>auxiliar</a:t>
            </a:r>
            <a:r>
              <a:rPr lang="en-US" altLang="pt-BR" dirty="0">
                <a:solidFill>
                  <a:schemeClr val="tx2"/>
                </a:solidFill>
              </a:rPr>
              <a:t> IS NOT NULL</a:t>
            </a:r>
            <a:r>
              <a:rPr lang="en-US" altLang="pt-BR" dirty="0">
                <a:solidFill>
                  <a:srgbClr val="FF0000"/>
                </a:solidFill>
              </a:rPr>
              <a:t>)</a:t>
            </a:r>
            <a:r>
              <a:rPr lang="en-US" altLang="pt-BR" dirty="0">
                <a:solidFill>
                  <a:schemeClr val="tx2"/>
                </a:solidFill>
              </a:rPr>
              <a:t> ;</a:t>
            </a:r>
            <a:endParaRPr lang="pt-PT" altLang="pt-BR" dirty="0">
              <a:solidFill>
                <a:schemeClr val="tx2"/>
              </a:solidFill>
            </a:endParaRP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E10FC7CB-A1F5-14CA-C312-3580526DCA1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38E4785-3F42-467A-B776-394AAB6F8B8A}" type="slidenum">
              <a:rPr lang="pt-BR" smtClean="0"/>
              <a:pPr/>
              <a:t>9</a:t>
            </a:fld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4D7C5F6-DC81-4F02-B93B-883C7103BB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2276872"/>
            <a:ext cx="2200582" cy="1829055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2CA83D28-8D12-4C22-9263-2FDB35A31A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1960" y="2276872"/>
            <a:ext cx="3124636" cy="695422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111881F1-192C-42B6-870C-761ECD8A2E9D}"/>
              </a:ext>
            </a:extLst>
          </p:cNvPr>
          <p:cNvSpPr txBox="1"/>
          <p:nvPr/>
        </p:nvSpPr>
        <p:spPr>
          <a:xfrm>
            <a:off x="971600" y="1852082"/>
            <a:ext cx="87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Bairro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5A5CBE9-1BB0-4C62-A446-F02D803C8715}"/>
              </a:ext>
            </a:extLst>
          </p:cNvPr>
          <p:cNvSpPr txBox="1"/>
          <p:nvPr/>
        </p:nvSpPr>
        <p:spPr>
          <a:xfrm>
            <a:off x="4211960" y="1885456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CEPs</a:t>
            </a:r>
            <a:endParaRPr lang="pt-BR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lcão Envidraçado">
  <a:themeElements>
    <a:clrScheme name="Balcão Envidraçado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Balcão Envidraçado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Balcão Envidraçad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1222</TotalTime>
  <Words>555</Words>
  <Application>Microsoft Office PowerPoint</Application>
  <PresentationFormat>Apresentação na tela (4:3)</PresentationFormat>
  <Paragraphs>96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Century Schoolbook</vt:lpstr>
      <vt:lpstr>Wingdings</vt:lpstr>
      <vt:lpstr>Wingdings 2</vt:lpstr>
      <vt:lpstr>Balcão Envidraçado</vt:lpstr>
      <vt:lpstr>Modelagem de Banco de Dados</vt:lpstr>
      <vt:lpstr>Objetivos</vt:lpstr>
      <vt:lpstr>Subqueries</vt:lpstr>
      <vt:lpstr>Utilizando uma subquery em conjunto com a cláusula IN</vt:lpstr>
      <vt:lpstr>Utilizando uma subquery como "alvo" da cláusula FROM </vt:lpstr>
      <vt:lpstr>Utilizando uma subquery para substituir uma expressão</vt:lpstr>
      <vt:lpstr>Query Correlata</vt:lpstr>
      <vt:lpstr>Query Correlata</vt:lpstr>
      <vt:lpstr>Query Correlata em conjunto com a cláusula Exists</vt:lpstr>
      <vt:lpstr>CASE</vt:lpstr>
      <vt:lpstr>Having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DBA Oracle 11g – Módulo I</dc:title>
  <dc:creator>Emerson Alberto Marconato</dc:creator>
  <cp:lastModifiedBy>Combr Soluções Web Empresariais</cp:lastModifiedBy>
  <cp:revision>255</cp:revision>
  <dcterms:created xsi:type="dcterms:W3CDTF">2012-03-03T01:35:33Z</dcterms:created>
  <dcterms:modified xsi:type="dcterms:W3CDTF">2024-03-28T01:52:07Z</dcterms:modified>
</cp:coreProperties>
</file>