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60" r:id="rId3"/>
    <p:sldId id="262" r:id="rId4"/>
    <p:sldId id="309" r:id="rId5"/>
    <p:sldId id="263" r:id="rId6"/>
    <p:sldId id="264" r:id="rId7"/>
    <p:sldId id="311" r:id="rId8"/>
    <p:sldId id="312" r:id="rId9"/>
    <p:sldId id="313" r:id="rId10"/>
    <p:sldId id="31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103" d="100"/>
          <a:sy n="103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FC51CC0-8F53-4A78-80C1-8F0FBAA50E70}" type="datetimeFigureOut">
              <a:rPr lang="pt-BR" smtClean="0"/>
              <a:pPr/>
              <a:t>22/02/2024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B08666-EAB2-4DAB-B82E-CB51A28C1AD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99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2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89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40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08666-EAB2-4DAB-B82E-CB51A28C1AD4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59D2B53-BECD-4B19-910A-2B50EDD510EF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9300-93DE-4F48-A4FD-39F261D9B3F3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5EF20-3834-426D-BB44-B6CD25350679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0BEB16-AE1E-43F1-B373-AB556AD2F605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A84846E-5826-43BA-84FF-D65059F7FD14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4EF-7A66-4351-AE9F-06D95256692B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D0DB1-8602-4211-847A-65CE9D98CDC1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917C85A-7DCE-4EBE-8D49-8E7DF0FDB3DF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4032-DB2B-4B50-969F-9D0D2BF2B463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AD66AC-4531-4EB5-9094-369D1B369C3E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0CA7B9-7E48-46C9-A790-E72AEDB9D6D1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AF3203-FB3F-4CDF-8288-E2F26CEEF5ED}" type="datetime1">
              <a:rPr lang="pt-BR" smtClean="0"/>
              <a:pPr/>
              <a:t>22/02/2024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38E4785-3F42-467A-B776-394AAB6F8B8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606480" cy="1894362"/>
          </a:xfrm>
        </p:spPr>
        <p:txBody>
          <a:bodyPr/>
          <a:lstStyle/>
          <a:p>
            <a:r>
              <a:rPr lang="pt-BR" dirty="0"/>
              <a:t>Modelagem de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t-BR" dirty="0"/>
              <a:t>Emerson Alberto Marconato</a:t>
            </a:r>
          </a:p>
          <a:p>
            <a:pPr algn="r"/>
            <a:r>
              <a:rPr lang="pt-BR" dirty="0"/>
              <a:t>marconato@univem.edu.br</a:t>
            </a:r>
          </a:p>
          <a:p>
            <a:pPr algn="r"/>
            <a:r>
              <a:rPr lang="pt-BR"/>
              <a:t>Fevereiro 2024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600" dirty="0"/>
              <a:t>Ferramenta CASE </a:t>
            </a:r>
            <a:r>
              <a:rPr lang="pt-BR" sz="2600"/>
              <a:t>da MySQL </a:t>
            </a:r>
            <a:r>
              <a:rPr lang="pt-BR" sz="2600" dirty="0"/>
              <a:t>– MySQL Workbench:</a:t>
            </a:r>
          </a:p>
          <a:p>
            <a:pPr lvl="2">
              <a:buNone/>
            </a:pPr>
            <a:endParaRPr lang="pt-BR" sz="2500" dirty="0"/>
          </a:p>
          <a:p>
            <a:pPr lvl="2">
              <a:buNone/>
            </a:pPr>
            <a:endParaRPr lang="pt-BR" sz="25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ED806F6-4F03-4C33-AC97-A8DE836A1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29000"/>
            <a:ext cx="2987299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 fontScale="77500" lnSpcReduction="20000"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Tipos de Atributos:</a:t>
            </a:r>
          </a:p>
          <a:p>
            <a:pPr lvl="2"/>
            <a:r>
              <a:rPr lang="pt-BR" sz="2500" dirty="0"/>
              <a:t>Identificadores ou Determinante (chave): identifica univocamente as instâncias de uma entidade.</a:t>
            </a:r>
          </a:p>
          <a:p>
            <a:pPr lvl="3"/>
            <a:r>
              <a:rPr lang="pt-BR" sz="2500" dirty="0"/>
              <a:t>Podem ser sublinhando-se o nome do atributo ou com a elipse em uma cor de destaque. </a:t>
            </a:r>
          </a:p>
          <a:p>
            <a:pPr lvl="2"/>
            <a:r>
              <a:rPr lang="pt-BR" sz="2500" dirty="0"/>
              <a:t>Descritores (não chave) Utilizados para descrever característica não únicas.</a:t>
            </a:r>
          </a:p>
          <a:p>
            <a:pPr lvl="2"/>
            <a:r>
              <a:rPr lang="pt-BR" sz="2500" dirty="0"/>
              <a:t>Podem ser: </a:t>
            </a:r>
          </a:p>
          <a:p>
            <a:pPr lvl="3"/>
            <a:r>
              <a:rPr lang="pt-BR" sz="2500" dirty="0"/>
              <a:t>Simples – não possui qualquer característica especial.</a:t>
            </a:r>
          </a:p>
          <a:p>
            <a:pPr lvl="3"/>
            <a:r>
              <a:rPr lang="pt-BR" sz="2500" dirty="0"/>
              <a:t>Composto – formado por itens menores</a:t>
            </a:r>
          </a:p>
          <a:p>
            <a:pPr lvl="4"/>
            <a:r>
              <a:rPr lang="pt-BR" sz="2000" dirty="0"/>
              <a:t>Ex: Endereço – formado por CEP, Rua, Bairro</a:t>
            </a:r>
          </a:p>
          <a:p>
            <a:pPr lvl="3"/>
            <a:r>
              <a:rPr lang="pt-BR" sz="2500" dirty="0"/>
              <a:t>Multivalorado – conteúdo pode ser formado por mais de uma informação.</a:t>
            </a:r>
          </a:p>
          <a:p>
            <a:pPr lvl="2"/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Relacionamento:</a:t>
            </a:r>
          </a:p>
          <a:p>
            <a:pPr lvl="1"/>
            <a:r>
              <a:rPr lang="pt-BR" sz="2800" dirty="0"/>
              <a:t>É o tipo de ocorrência entre entidades.</a:t>
            </a:r>
          </a:p>
          <a:p>
            <a:pPr lvl="1"/>
            <a:r>
              <a:rPr lang="pt-BR" sz="2800" dirty="0"/>
              <a:t>Símbolo que representa no modelo E-R:</a:t>
            </a:r>
          </a:p>
          <a:p>
            <a:pPr lvl="2"/>
            <a:r>
              <a:rPr lang="pt-BR" sz="2500" dirty="0"/>
              <a:t>Losango:</a:t>
            </a:r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12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3347864" y="4077072"/>
            <a:ext cx="1800200" cy="1656184"/>
            <a:chOff x="3347864" y="4077072"/>
            <a:chExt cx="1800200" cy="1656184"/>
          </a:xfrm>
        </p:grpSpPr>
        <p:sp>
          <p:nvSpPr>
            <p:cNvPr id="5" name="Losango 4"/>
            <p:cNvSpPr/>
            <p:nvPr/>
          </p:nvSpPr>
          <p:spPr>
            <a:xfrm>
              <a:off x="3347864" y="4077072"/>
              <a:ext cx="1800200" cy="1656184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680028" y="47251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Pertence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Tipos de Relacionamento:</a:t>
            </a:r>
          </a:p>
          <a:p>
            <a:pPr lvl="1"/>
            <a:r>
              <a:rPr lang="pt-BR" sz="2800" dirty="0" err="1"/>
              <a:t>Um-Para-Um</a:t>
            </a:r>
            <a:r>
              <a:rPr lang="pt-BR" sz="2800" dirty="0"/>
              <a:t> – cada instância da entidade A se relaciona com uma instância da entidade B.</a:t>
            </a:r>
          </a:p>
          <a:p>
            <a:pPr lvl="1"/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1187624" y="4509120"/>
            <a:ext cx="6336704" cy="1080120"/>
            <a:chOff x="1187624" y="4509120"/>
            <a:chExt cx="6336704" cy="1080120"/>
          </a:xfrm>
        </p:grpSpPr>
        <p:sp>
          <p:nvSpPr>
            <p:cNvPr id="8" name="Retângulo 7"/>
            <p:cNvSpPr/>
            <p:nvPr/>
          </p:nvSpPr>
          <p:spPr>
            <a:xfrm>
              <a:off x="1187624" y="4725144"/>
              <a:ext cx="1224136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Losango 8"/>
            <p:cNvSpPr/>
            <p:nvPr/>
          </p:nvSpPr>
          <p:spPr>
            <a:xfrm>
              <a:off x="3707904" y="4509120"/>
              <a:ext cx="1368152" cy="1080120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300192" y="4725144"/>
              <a:ext cx="1224136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8" idx="3"/>
              <a:endCxn id="9" idx="1"/>
            </p:cNvCxnSpPr>
            <p:nvPr/>
          </p:nvCxnSpPr>
          <p:spPr>
            <a:xfrm>
              <a:off x="2411760" y="5049180"/>
              <a:ext cx="12961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9" idx="3"/>
              <a:endCxn id="10" idx="1"/>
            </p:cNvCxnSpPr>
            <p:nvPr/>
          </p:nvCxnSpPr>
          <p:spPr>
            <a:xfrm>
              <a:off x="5076056" y="5049180"/>
              <a:ext cx="122413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1259632" y="485986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Gerente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541621" y="486916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Seção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923928" y="486916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Chefia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411760" y="45811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87286" y="45811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Tipos de Relacionamento:</a:t>
            </a:r>
          </a:p>
          <a:p>
            <a:pPr lvl="1"/>
            <a:r>
              <a:rPr lang="pt-BR" sz="2800" dirty="0" err="1"/>
              <a:t>Um-Para-Vários</a:t>
            </a:r>
            <a:r>
              <a:rPr lang="pt-BR" sz="2800" dirty="0"/>
              <a:t> – cada instância da entidade A se relaciona com uma </a:t>
            </a:r>
            <a:r>
              <a:rPr lang="pt-BR" sz="2800"/>
              <a:t>ou mais </a:t>
            </a:r>
            <a:r>
              <a:rPr lang="pt-BR" sz="2800" dirty="0"/>
              <a:t>instância da entidade B.</a:t>
            </a:r>
          </a:p>
          <a:p>
            <a:pPr lvl="1"/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21" name="Grupo 20"/>
          <p:cNvGrpSpPr/>
          <p:nvPr/>
        </p:nvGrpSpPr>
        <p:grpSpPr>
          <a:xfrm>
            <a:off x="1187624" y="4509120"/>
            <a:ext cx="6624736" cy="1080120"/>
            <a:chOff x="1187624" y="4509120"/>
            <a:chExt cx="6624736" cy="1080120"/>
          </a:xfrm>
        </p:grpSpPr>
        <p:sp>
          <p:nvSpPr>
            <p:cNvPr id="8" name="Retângulo 7"/>
            <p:cNvSpPr/>
            <p:nvPr/>
          </p:nvSpPr>
          <p:spPr>
            <a:xfrm>
              <a:off x="1187624" y="4725144"/>
              <a:ext cx="1224136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Losango 8"/>
            <p:cNvSpPr/>
            <p:nvPr/>
          </p:nvSpPr>
          <p:spPr>
            <a:xfrm>
              <a:off x="3707904" y="4509120"/>
              <a:ext cx="1368152" cy="1080120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300192" y="4725144"/>
              <a:ext cx="151216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8" idx="3"/>
              <a:endCxn id="9" idx="1"/>
            </p:cNvCxnSpPr>
            <p:nvPr/>
          </p:nvCxnSpPr>
          <p:spPr>
            <a:xfrm>
              <a:off x="2411760" y="5049180"/>
              <a:ext cx="129614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9" idx="3"/>
              <a:endCxn id="10" idx="1"/>
            </p:cNvCxnSpPr>
            <p:nvPr/>
          </p:nvCxnSpPr>
          <p:spPr>
            <a:xfrm>
              <a:off x="5076056" y="5049180"/>
              <a:ext cx="122413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1429053" y="485986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Seção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6350228" y="4869160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Funcionário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851920" y="4869160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Trabalha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411760" y="45811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40152" y="45811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Tipos de Relacionamento:</a:t>
            </a:r>
          </a:p>
          <a:p>
            <a:pPr lvl="1"/>
            <a:r>
              <a:rPr lang="pt-BR" sz="2800" dirty="0" err="1"/>
              <a:t>Vários-Para-Vários</a:t>
            </a:r>
            <a:r>
              <a:rPr lang="pt-BR" sz="2800" dirty="0"/>
              <a:t> – Várias instâncias (N) da entidade A se relacionam com várias instâncias da entidade B.</a:t>
            </a:r>
          </a:p>
          <a:p>
            <a:pPr lvl="1"/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603757" y="486916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827584" y="4509120"/>
            <a:ext cx="6984776" cy="1080120"/>
            <a:chOff x="827584" y="4509120"/>
            <a:chExt cx="6984776" cy="1080120"/>
          </a:xfrm>
        </p:grpSpPr>
        <p:sp>
          <p:nvSpPr>
            <p:cNvPr id="8" name="Retângulo 7"/>
            <p:cNvSpPr/>
            <p:nvPr/>
          </p:nvSpPr>
          <p:spPr>
            <a:xfrm>
              <a:off x="827584" y="4725144"/>
              <a:ext cx="1584176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Losango 8"/>
            <p:cNvSpPr/>
            <p:nvPr/>
          </p:nvSpPr>
          <p:spPr>
            <a:xfrm>
              <a:off x="3419872" y="4509120"/>
              <a:ext cx="1872208" cy="1080120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6300192" y="4725144"/>
              <a:ext cx="151216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8" idx="3"/>
              <a:endCxn id="9" idx="1"/>
            </p:cNvCxnSpPr>
            <p:nvPr/>
          </p:nvCxnSpPr>
          <p:spPr>
            <a:xfrm>
              <a:off x="2411760" y="5049180"/>
              <a:ext cx="100811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>
              <a:stCxn id="9" idx="3"/>
              <a:endCxn id="10" idx="1"/>
            </p:cNvCxnSpPr>
            <p:nvPr/>
          </p:nvCxnSpPr>
          <p:spPr>
            <a:xfrm>
              <a:off x="5292080" y="5049180"/>
              <a:ext cx="100811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/>
            <p:cNvSpPr txBox="1"/>
            <p:nvPr/>
          </p:nvSpPr>
          <p:spPr>
            <a:xfrm>
              <a:off x="899592" y="485986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Fornecedor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563888" y="4869160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Fornecimento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411760" y="45811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940152" y="458112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Dois relacionamentos: </a:t>
            </a:r>
          </a:p>
          <a:p>
            <a:pPr lvl="2"/>
            <a:r>
              <a:rPr lang="pt-BR" sz="2500" dirty="0"/>
              <a:t>Uma entidade pode ter mais de um relacionamento com outra entidade.</a:t>
            </a:r>
          </a:p>
          <a:p>
            <a:pPr lvl="1">
              <a:buNone/>
            </a:pP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16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1043608" y="3789040"/>
            <a:ext cx="6264696" cy="2880320"/>
            <a:chOff x="1043608" y="3789040"/>
            <a:chExt cx="6264696" cy="2880320"/>
          </a:xfrm>
        </p:grpSpPr>
        <p:grpSp>
          <p:nvGrpSpPr>
            <p:cNvPr id="44" name="Grupo 43"/>
            <p:cNvGrpSpPr/>
            <p:nvPr/>
          </p:nvGrpSpPr>
          <p:grpSpPr>
            <a:xfrm>
              <a:off x="1043608" y="3789040"/>
              <a:ext cx="6264696" cy="2880320"/>
              <a:chOff x="1043608" y="3789040"/>
              <a:chExt cx="6264696" cy="2880320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1043608" y="4869160"/>
                <a:ext cx="1872208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436096" y="4869160"/>
                <a:ext cx="1872208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1187624" y="5013176"/>
                <a:ext cx="1646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Departamento</a:t>
                </a: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5714980" y="5013176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Empregado</a:t>
                </a:r>
              </a:p>
            </p:txBody>
          </p:sp>
          <p:sp>
            <p:nvSpPr>
              <p:cNvPr id="26" name="Losango 25"/>
              <p:cNvSpPr/>
              <p:nvPr/>
            </p:nvSpPr>
            <p:spPr>
              <a:xfrm>
                <a:off x="3491880" y="3789040"/>
                <a:ext cx="1368152" cy="1224136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Losango 26"/>
              <p:cNvSpPr/>
              <p:nvPr/>
            </p:nvSpPr>
            <p:spPr>
              <a:xfrm>
                <a:off x="3491880" y="5445224"/>
                <a:ext cx="1368152" cy="1224136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9" name="Conector reto 28"/>
              <p:cNvCxnSpPr>
                <a:endCxn id="27" idx="1"/>
              </p:cNvCxnSpPr>
              <p:nvPr/>
            </p:nvCxnSpPr>
            <p:spPr>
              <a:xfrm>
                <a:off x="2915816" y="5517232"/>
                <a:ext cx="576064" cy="5400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>
                <a:stCxn id="27" idx="3"/>
              </p:cNvCxnSpPr>
              <p:nvPr/>
            </p:nvCxnSpPr>
            <p:spPr>
              <a:xfrm flipV="1">
                <a:off x="4860032" y="5517232"/>
                <a:ext cx="576064" cy="54006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>
                <a:endCxn id="26" idx="1"/>
              </p:cNvCxnSpPr>
              <p:nvPr/>
            </p:nvCxnSpPr>
            <p:spPr>
              <a:xfrm flipV="1">
                <a:off x="2915816" y="4401108"/>
                <a:ext cx="576064" cy="4680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>
                <a:stCxn id="26" idx="3"/>
              </p:cNvCxnSpPr>
              <p:nvPr/>
            </p:nvCxnSpPr>
            <p:spPr>
              <a:xfrm>
                <a:off x="4860032" y="4401108"/>
                <a:ext cx="576064" cy="468052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/>
              <p:cNvSpPr txBox="1"/>
              <p:nvPr/>
            </p:nvSpPr>
            <p:spPr>
              <a:xfrm>
                <a:off x="3710613" y="4221088"/>
                <a:ext cx="1005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Lotação</a:t>
                </a:r>
              </a:p>
            </p:txBody>
          </p:sp>
          <p:sp>
            <p:nvSpPr>
              <p:cNvPr id="43" name="CaixaDeTexto 42"/>
              <p:cNvSpPr txBox="1"/>
              <p:nvPr/>
            </p:nvSpPr>
            <p:spPr>
              <a:xfrm>
                <a:off x="3635896" y="5877272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Gerência</a:t>
                </a:r>
              </a:p>
            </p:txBody>
          </p:sp>
        </p:grpSp>
        <p:sp>
          <p:nvSpPr>
            <p:cNvPr id="45" name="CaixaDeTexto 44"/>
            <p:cNvSpPr txBox="1"/>
            <p:nvPr/>
          </p:nvSpPr>
          <p:spPr>
            <a:xfrm>
              <a:off x="2699792" y="44278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2890942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5051182" y="52919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5364088" y="443711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4744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Relacionamento N:M: </a:t>
            </a:r>
          </a:p>
          <a:p>
            <a:pPr lvl="1"/>
            <a:endParaRPr lang="pt-BR" sz="2500" dirty="0"/>
          </a:p>
          <a:p>
            <a:pPr lvl="1">
              <a:buNone/>
            </a:pP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28" name="Imagem 27" descr="Npar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9257" y="2852936"/>
            <a:ext cx="8079167" cy="280831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E1DECE8-1754-4FA9-B732-996B9F010318}"/>
              </a:ext>
            </a:extLst>
          </p:cNvPr>
          <p:cNvSpPr/>
          <p:nvPr/>
        </p:nvSpPr>
        <p:spPr>
          <a:xfrm>
            <a:off x="1835696" y="3109528"/>
            <a:ext cx="1512168" cy="3600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0887618-FCF6-44EC-905E-0AAEB115E942}"/>
              </a:ext>
            </a:extLst>
          </p:cNvPr>
          <p:cNvSpPr/>
          <p:nvPr/>
        </p:nvSpPr>
        <p:spPr>
          <a:xfrm>
            <a:off x="5220072" y="3107506"/>
            <a:ext cx="1584176" cy="46551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DACA811-5CC9-43E2-A6DA-EAC5D3B59D44}"/>
              </a:ext>
            </a:extLst>
          </p:cNvPr>
          <p:cNvSpPr/>
          <p:nvPr/>
        </p:nvSpPr>
        <p:spPr>
          <a:xfrm>
            <a:off x="7195550" y="4006490"/>
            <a:ext cx="1120866" cy="430622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43607CF-9885-4A93-856E-1AFCF6C41B06}"/>
              </a:ext>
            </a:extLst>
          </p:cNvPr>
          <p:cNvSpPr/>
          <p:nvPr/>
        </p:nvSpPr>
        <p:spPr>
          <a:xfrm>
            <a:off x="309257" y="4005064"/>
            <a:ext cx="1382423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23523F-1D0F-4687-8ECC-8100408F94B5}"/>
              </a:ext>
            </a:extLst>
          </p:cNvPr>
          <p:cNvSpPr/>
          <p:nvPr/>
        </p:nvSpPr>
        <p:spPr>
          <a:xfrm>
            <a:off x="309257" y="4869160"/>
            <a:ext cx="2174511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F07D872-4A2E-4B52-A68D-C984D96A0CE2}"/>
              </a:ext>
            </a:extLst>
          </p:cNvPr>
          <p:cNvSpPr/>
          <p:nvPr/>
        </p:nvSpPr>
        <p:spPr>
          <a:xfrm>
            <a:off x="2699792" y="4869160"/>
            <a:ext cx="1224136" cy="3886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DCF89F0-17E1-4E24-A610-D5BC7CD1E1F8}"/>
              </a:ext>
            </a:extLst>
          </p:cNvPr>
          <p:cNvSpPr/>
          <p:nvPr/>
        </p:nvSpPr>
        <p:spPr>
          <a:xfrm>
            <a:off x="4211960" y="4869160"/>
            <a:ext cx="1368152" cy="3886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DA21430-2F2F-40EE-8D3D-ECABA9C4992B}"/>
              </a:ext>
            </a:extLst>
          </p:cNvPr>
          <p:cNvSpPr/>
          <p:nvPr/>
        </p:nvSpPr>
        <p:spPr>
          <a:xfrm>
            <a:off x="5652120" y="4869160"/>
            <a:ext cx="792088" cy="3886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4744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endParaRPr lang="pt-BR" sz="2500" dirty="0"/>
          </a:p>
          <a:p>
            <a:pPr lvl="1">
              <a:buNone/>
            </a:pP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8" name="Imagem 7" descr="NparaM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2276872"/>
            <a:ext cx="7728328" cy="3672409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E103D10-356D-40F3-A6A4-D224700DE66F}"/>
              </a:ext>
            </a:extLst>
          </p:cNvPr>
          <p:cNvSpPr/>
          <p:nvPr/>
        </p:nvSpPr>
        <p:spPr>
          <a:xfrm>
            <a:off x="323528" y="2276872"/>
            <a:ext cx="158417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95B3DA8-1768-48C5-8513-030A9DEAA612}"/>
              </a:ext>
            </a:extLst>
          </p:cNvPr>
          <p:cNvSpPr/>
          <p:nvPr/>
        </p:nvSpPr>
        <p:spPr>
          <a:xfrm>
            <a:off x="3995936" y="2276872"/>
            <a:ext cx="1296144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7E2D149-07F2-4008-9983-741F6A1DD8B0}"/>
              </a:ext>
            </a:extLst>
          </p:cNvPr>
          <p:cNvSpPr/>
          <p:nvPr/>
        </p:nvSpPr>
        <p:spPr>
          <a:xfrm>
            <a:off x="7236296" y="2276872"/>
            <a:ext cx="688504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FB2E08C-5884-4BBE-AE93-FF40290F443E}"/>
              </a:ext>
            </a:extLst>
          </p:cNvPr>
          <p:cNvSpPr/>
          <p:nvPr/>
        </p:nvSpPr>
        <p:spPr>
          <a:xfrm>
            <a:off x="7236296" y="2996952"/>
            <a:ext cx="616496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8930487-332C-4CA4-9868-DF1DDE32D678}"/>
              </a:ext>
            </a:extLst>
          </p:cNvPr>
          <p:cNvSpPr/>
          <p:nvPr/>
        </p:nvSpPr>
        <p:spPr>
          <a:xfrm>
            <a:off x="7236296" y="3717032"/>
            <a:ext cx="820712" cy="50405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6F3CF1E-2F91-4C8F-8CD2-026D34D10521}"/>
              </a:ext>
            </a:extLst>
          </p:cNvPr>
          <p:cNvSpPr/>
          <p:nvPr/>
        </p:nvSpPr>
        <p:spPr>
          <a:xfrm>
            <a:off x="5940152" y="2996952"/>
            <a:ext cx="1008112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8C1F9F9-75FE-4F1A-B048-E269E3C3FBCA}"/>
              </a:ext>
            </a:extLst>
          </p:cNvPr>
          <p:cNvSpPr/>
          <p:nvPr/>
        </p:nvSpPr>
        <p:spPr>
          <a:xfrm>
            <a:off x="5148064" y="3717032"/>
            <a:ext cx="1296144" cy="50405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328A9F5-D534-4BAE-8CA5-ED93230828D0}"/>
              </a:ext>
            </a:extLst>
          </p:cNvPr>
          <p:cNvSpPr/>
          <p:nvPr/>
        </p:nvSpPr>
        <p:spPr>
          <a:xfrm>
            <a:off x="3491880" y="3717032"/>
            <a:ext cx="1512168" cy="50405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2201C46-DFC9-40DF-9244-3FC6821B843A}"/>
              </a:ext>
            </a:extLst>
          </p:cNvPr>
          <p:cNvSpPr/>
          <p:nvPr/>
        </p:nvSpPr>
        <p:spPr>
          <a:xfrm>
            <a:off x="1403648" y="3789040"/>
            <a:ext cx="864096" cy="3600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53E6CE-3E38-40FA-88C7-48EA99243818}"/>
              </a:ext>
            </a:extLst>
          </p:cNvPr>
          <p:cNvSpPr/>
          <p:nvPr/>
        </p:nvSpPr>
        <p:spPr>
          <a:xfrm>
            <a:off x="2267744" y="4797152"/>
            <a:ext cx="936104" cy="36004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9612B762-EFBE-4000-A51C-917F44BE3347}"/>
              </a:ext>
            </a:extLst>
          </p:cNvPr>
          <p:cNvSpPr/>
          <p:nvPr/>
        </p:nvSpPr>
        <p:spPr>
          <a:xfrm>
            <a:off x="2262592" y="5517232"/>
            <a:ext cx="1512168" cy="4320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Relacionamento Ternário: </a:t>
            </a:r>
          </a:p>
          <a:p>
            <a:pPr lvl="2"/>
            <a:r>
              <a:rPr lang="pt-BR" sz="2500" dirty="0"/>
              <a:t> Alguns relacionamentos precisam ligar três entidades.</a:t>
            </a:r>
          </a:p>
          <a:p>
            <a:pPr lvl="1">
              <a:buNone/>
            </a:pP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1115616" y="4221088"/>
            <a:ext cx="15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Fornecedor</a:t>
            </a:r>
          </a:p>
        </p:txBody>
      </p:sp>
      <p:grpSp>
        <p:nvGrpSpPr>
          <p:cNvPr id="19" name="Grupo 18"/>
          <p:cNvGrpSpPr/>
          <p:nvPr/>
        </p:nvGrpSpPr>
        <p:grpSpPr>
          <a:xfrm>
            <a:off x="971600" y="3789040"/>
            <a:ext cx="6696744" cy="2664296"/>
            <a:chOff x="971600" y="3789040"/>
            <a:chExt cx="6696744" cy="2664296"/>
          </a:xfrm>
        </p:grpSpPr>
        <p:sp>
          <p:nvSpPr>
            <p:cNvPr id="22" name="Retângulo 21"/>
            <p:cNvSpPr/>
            <p:nvPr/>
          </p:nvSpPr>
          <p:spPr>
            <a:xfrm>
              <a:off x="971600" y="4077072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96136" y="4077072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00192" y="422108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Peça</a:t>
              </a:r>
            </a:p>
          </p:txBody>
        </p:sp>
        <p:sp>
          <p:nvSpPr>
            <p:cNvPr id="26" name="Losango 25"/>
            <p:cNvSpPr/>
            <p:nvPr/>
          </p:nvSpPr>
          <p:spPr>
            <a:xfrm>
              <a:off x="3491880" y="3789040"/>
              <a:ext cx="1368152" cy="1224136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4211960" y="4941168"/>
              <a:ext cx="0" cy="86409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/>
            <p:cNvCxnSpPr>
              <a:stCxn id="22" idx="3"/>
              <a:endCxn id="26" idx="1"/>
            </p:cNvCxnSpPr>
            <p:nvPr/>
          </p:nvCxnSpPr>
          <p:spPr>
            <a:xfrm>
              <a:off x="2843808" y="4401108"/>
              <a:ext cx="64807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26" idx="3"/>
              <a:endCxn id="23" idx="1"/>
            </p:cNvCxnSpPr>
            <p:nvPr/>
          </p:nvCxnSpPr>
          <p:spPr>
            <a:xfrm>
              <a:off x="4860032" y="4401108"/>
              <a:ext cx="93610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851920" y="422108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PFPj</a:t>
              </a:r>
              <a:endParaRPr lang="pt-BR" dirty="0"/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2987824" y="39330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3707904" y="530120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</a:t>
              </a: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779912" y="594928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Projeto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275856" y="5805264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5220072" y="393305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Objetivos</a:t>
            </a:r>
          </a:p>
          <a:p>
            <a:pPr lvl="1"/>
            <a:r>
              <a:rPr lang="pt-BR" sz="2800" dirty="0"/>
              <a:t>Conceitos de Modelo Entidade-Relacionamento (MER)</a:t>
            </a:r>
          </a:p>
          <a:p>
            <a:pPr lvl="1"/>
            <a:r>
              <a:rPr lang="pt-BR" sz="2800" dirty="0"/>
              <a:t>Conceitos de Diagrama de Entidade e Relacionamento (DER)</a:t>
            </a:r>
          </a:p>
          <a:p>
            <a:pPr lvl="1"/>
            <a:r>
              <a:rPr lang="pt-BR" sz="2800" dirty="0"/>
              <a:t>Elemento do MER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 err="1"/>
              <a:t>Auto-relacionamento</a:t>
            </a:r>
            <a:r>
              <a:rPr lang="pt-BR" sz="2800" dirty="0"/>
              <a:t>: </a:t>
            </a:r>
          </a:p>
          <a:p>
            <a:pPr lvl="2"/>
            <a:r>
              <a:rPr lang="pt-BR" sz="2500" dirty="0"/>
              <a:t> Uma entidade pode se relacionar com ela mesma.</a:t>
            </a:r>
          </a:p>
          <a:p>
            <a:pPr lvl="1">
              <a:buNone/>
            </a:pP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6948264" y="48691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491880" y="3789040"/>
            <a:ext cx="4176464" cy="2016224"/>
            <a:chOff x="3491880" y="3789040"/>
            <a:chExt cx="4176464" cy="2016224"/>
          </a:xfrm>
        </p:grpSpPr>
        <p:sp>
          <p:nvSpPr>
            <p:cNvPr id="23" name="Retângulo 22"/>
            <p:cNvSpPr/>
            <p:nvPr/>
          </p:nvSpPr>
          <p:spPr>
            <a:xfrm>
              <a:off x="5796136" y="4077072"/>
              <a:ext cx="1872208" cy="64807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012160" y="4221088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Empregado</a:t>
              </a:r>
            </a:p>
          </p:txBody>
        </p:sp>
        <p:sp>
          <p:nvSpPr>
            <p:cNvPr id="26" name="Losango 25"/>
            <p:cNvSpPr/>
            <p:nvPr/>
          </p:nvSpPr>
          <p:spPr>
            <a:xfrm>
              <a:off x="3491880" y="3789040"/>
              <a:ext cx="1368152" cy="1224136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4211960" y="5013176"/>
              <a:ext cx="0" cy="79208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26" idx="3"/>
              <a:endCxn id="23" idx="1"/>
            </p:cNvCxnSpPr>
            <p:nvPr/>
          </p:nvCxnSpPr>
          <p:spPr>
            <a:xfrm>
              <a:off x="4860032" y="4401108"/>
              <a:ext cx="936104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/>
            <p:cNvSpPr txBox="1"/>
            <p:nvPr/>
          </p:nvSpPr>
          <p:spPr>
            <a:xfrm>
              <a:off x="3792493" y="4221088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Chefia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5364088" y="400506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4211960" y="5805264"/>
              <a:ext cx="259228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 flipV="1">
              <a:off x="6804248" y="4725144"/>
              <a:ext cx="0" cy="10801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Entidade Dependente: </a:t>
            </a:r>
          </a:p>
          <a:p>
            <a:pPr lvl="2"/>
            <a:r>
              <a:rPr lang="pt-BR" sz="2500" dirty="0"/>
              <a:t> Uma entidade pode ter sua existência vinculada a outra entidade.</a:t>
            </a:r>
          </a:p>
          <a:p>
            <a:pPr lvl="1">
              <a:buNone/>
            </a:pP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21</a:t>
            </a:fld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971600" y="3789040"/>
            <a:ext cx="6840760" cy="1224136"/>
            <a:chOff x="971600" y="3789040"/>
            <a:chExt cx="6840760" cy="1224136"/>
          </a:xfrm>
        </p:grpSpPr>
        <p:cxnSp>
          <p:nvCxnSpPr>
            <p:cNvPr id="37" name="Conector reto 36"/>
            <p:cNvCxnSpPr>
              <a:stCxn id="22" idx="3"/>
              <a:endCxn id="26" idx="1"/>
            </p:cNvCxnSpPr>
            <p:nvPr/>
          </p:nvCxnSpPr>
          <p:spPr>
            <a:xfrm>
              <a:off x="2843808" y="4401108"/>
              <a:ext cx="64807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o 15"/>
            <p:cNvGrpSpPr/>
            <p:nvPr/>
          </p:nvGrpSpPr>
          <p:grpSpPr>
            <a:xfrm>
              <a:off x="971600" y="3789040"/>
              <a:ext cx="6840760" cy="1224136"/>
              <a:chOff x="971600" y="3789040"/>
              <a:chExt cx="6840760" cy="1224136"/>
            </a:xfrm>
          </p:grpSpPr>
          <p:sp>
            <p:nvSpPr>
              <p:cNvPr id="22" name="Retângulo 21"/>
              <p:cNvSpPr/>
              <p:nvPr/>
            </p:nvSpPr>
            <p:spPr>
              <a:xfrm>
                <a:off x="971600" y="4077072"/>
                <a:ext cx="1872208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/>
              <p:cNvSpPr/>
              <p:nvPr/>
            </p:nvSpPr>
            <p:spPr>
              <a:xfrm>
                <a:off x="5796136" y="4077072"/>
                <a:ext cx="1872208" cy="64807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1115616" y="4221088"/>
                <a:ext cx="1502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Empregado</a:t>
                </a:r>
              </a:p>
            </p:txBody>
          </p:sp>
          <p:sp>
            <p:nvSpPr>
              <p:cNvPr id="25" name="CaixaDeTexto 24"/>
              <p:cNvSpPr txBox="1"/>
              <p:nvPr/>
            </p:nvSpPr>
            <p:spPr>
              <a:xfrm>
                <a:off x="5778287" y="4190015"/>
                <a:ext cx="1962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Histórico Cargos</a:t>
                </a:r>
              </a:p>
            </p:txBody>
          </p:sp>
          <p:sp>
            <p:nvSpPr>
              <p:cNvPr id="26" name="Losango 25"/>
              <p:cNvSpPr/>
              <p:nvPr/>
            </p:nvSpPr>
            <p:spPr>
              <a:xfrm>
                <a:off x="3491880" y="3789040"/>
                <a:ext cx="1368152" cy="1224136"/>
              </a:xfrm>
              <a:prstGeom prst="diamond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0" name="Conector reto 39"/>
              <p:cNvCxnSpPr>
                <a:stCxn id="26" idx="3"/>
                <a:endCxn id="20" idx="1"/>
              </p:cNvCxnSpPr>
              <p:nvPr/>
            </p:nvCxnSpPr>
            <p:spPr>
              <a:xfrm>
                <a:off x="4860032" y="4401108"/>
                <a:ext cx="792088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/>
              <p:cNvSpPr txBox="1"/>
              <p:nvPr/>
            </p:nvSpPr>
            <p:spPr>
              <a:xfrm>
                <a:off x="3707904" y="422108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Possui</a:t>
                </a:r>
              </a:p>
            </p:txBody>
          </p:sp>
          <p:sp>
            <p:nvSpPr>
              <p:cNvPr id="45" name="CaixaDeTexto 44"/>
              <p:cNvSpPr txBox="1"/>
              <p:nvPr/>
            </p:nvSpPr>
            <p:spPr>
              <a:xfrm>
                <a:off x="2915816" y="39330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5220072" y="3789040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N</a:t>
                </a: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5652120" y="3933056"/>
                <a:ext cx="2160240" cy="93610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Relacionamento </a:t>
            </a:r>
            <a:r>
              <a:rPr lang="pt-BR" sz="2800" dirty="0" err="1"/>
              <a:t>É-Um</a:t>
            </a:r>
            <a:r>
              <a:rPr lang="pt-BR" sz="2800" dirty="0"/>
              <a:t> (Generalização/Especialização): </a:t>
            </a:r>
          </a:p>
          <a:p>
            <a:pPr lvl="2"/>
            <a:r>
              <a:rPr lang="pt-BR" sz="2500" dirty="0"/>
              <a:t> Ocorre quando uma entidade com seus atributos, engloba entidades especializadas com seus atributos específicos.</a:t>
            </a:r>
          </a:p>
          <a:p>
            <a:pPr lvl="1">
              <a:buNone/>
            </a:pPr>
            <a:r>
              <a:rPr lang="pt-BR" sz="2800" dirty="0"/>
              <a:t>Ex: Cliente – engloba atributos específicos da entidade Pessoa Física, assim como os de Pessoa Jurídica.</a:t>
            </a:r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Relacionamento </a:t>
            </a:r>
            <a:r>
              <a:rPr lang="pt-BR" sz="2800" dirty="0" err="1"/>
              <a:t>É-Um</a:t>
            </a:r>
            <a:endParaRPr lang="pt-BR" sz="2800" dirty="0"/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23</a:t>
            </a:fld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1187624" y="3068960"/>
            <a:ext cx="5976664" cy="2664296"/>
            <a:chOff x="1187624" y="3068960"/>
            <a:chExt cx="5976664" cy="2664296"/>
          </a:xfrm>
        </p:grpSpPr>
        <p:grpSp>
          <p:nvGrpSpPr>
            <p:cNvPr id="15" name="Grupo 14"/>
            <p:cNvGrpSpPr/>
            <p:nvPr/>
          </p:nvGrpSpPr>
          <p:grpSpPr>
            <a:xfrm>
              <a:off x="1187624" y="3068960"/>
              <a:ext cx="5976664" cy="2664296"/>
              <a:chOff x="1187624" y="3068960"/>
              <a:chExt cx="5976664" cy="2664296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131840" y="3068960"/>
                <a:ext cx="2016224" cy="57606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1187624" y="5157192"/>
                <a:ext cx="2016224" cy="57606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5148064" y="5157192"/>
                <a:ext cx="2016224" cy="57606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/>
              <p:cNvSpPr txBox="1"/>
              <p:nvPr/>
            </p:nvSpPr>
            <p:spPr>
              <a:xfrm>
                <a:off x="3669189" y="3140968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Cliente</a:t>
                </a:r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1403648" y="5291916"/>
                <a:ext cx="1633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Pessoa Física</a:t>
                </a:r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5292080" y="5301208"/>
                <a:ext cx="1826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Pessoa Jurídica</a:t>
                </a:r>
              </a:p>
            </p:txBody>
          </p:sp>
          <p:sp>
            <p:nvSpPr>
              <p:cNvPr id="12" name="Fluxograma: Mesclar 11"/>
              <p:cNvSpPr/>
              <p:nvPr/>
            </p:nvSpPr>
            <p:spPr>
              <a:xfrm>
                <a:off x="3707904" y="4077072"/>
                <a:ext cx="864096" cy="432048"/>
              </a:xfrm>
              <a:prstGeom prst="flowChartMerge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4" name="Conector reto 13"/>
              <p:cNvCxnSpPr>
                <a:stCxn id="7" idx="0"/>
                <a:endCxn id="12" idx="1"/>
              </p:cNvCxnSpPr>
              <p:nvPr/>
            </p:nvCxnSpPr>
            <p:spPr>
              <a:xfrm flipV="1">
                <a:off x="2195736" y="4293096"/>
                <a:ext cx="1728192" cy="8640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>
                <a:stCxn id="8" idx="0"/>
                <a:endCxn id="12" idx="3"/>
              </p:cNvCxnSpPr>
              <p:nvPr/>
            </p:nvCxnSpPr>
            <p:spPr>
              <a:xfrm flipH="1" flipV="1">
                <a:off x="4355976" y="4293096"/>
                <a:ext cx="1800200" cy="864096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ector reto 18"/>
            <p:cNvCxnSpPr>
              <a:stCxn id="12" idx="0"/>
              <a:endCxn id="5" idx="2"/>
            </p:cNvCxnSpPr>
            <p:nvPr/>
          </p:nvCxnSpPr>
          <p:spPr>
            <a:xfrm flipV="1">
              <a:off x="4139952" y="3645024"/>
              <a:ext cx="0" cy="4320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Agregação:</a:t>
            </a:r>
          </a:p>
          <a:p>
            <a:pPr lvl="2"/>
            <a:r>
              <a:rPr lang="pt-BR" sz="2500" dirty="0"/>
              <a:t>Utilizada quando necessitamos relacionar não uma entidade a outra, mas sim um relacionamento a uma entidade.</a:t>
            </a:r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Agregação:</a:t>
            </a:r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827584" y="306896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Consulta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755576" y="3068960"/>
            <a:ext cx="7056784" cy="13681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Losango 23"/>
          <p:cNvSpPr/>
          <p:nvPr/>
        </p:nvSpPr>
        <p:spPr>
          <a:xfrm>
            <a:off x="3347864" y="4941168"/>
            <a:ext cx="1872208" cy="936104"/>
          </a:xfrm>
          <a:prstGeom prst="diamon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/>
          <p:cNvSpPr/>
          <p:nvPr/>
        </p:nvSpPr>
        <p:spPr>
          <a:xfrm>
            <a:off x="3275856" y="6165304"/>
            <a:ext cx="2016224" cy="5760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>
            <a:stCxn id="24" idx="0"/>
            <a:endCxn id="23" idx="2"/>
          </p:cNvCxnSpPr>
          <p:nvPr/>
        </p:nvCxnSpPr>
        <p:spPr>
          <a:xfrm flipV="1">
            <a:off x="4283968" y="4437112"/>
            <a:ext cx="0" cy="50405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4" idx="2"/>
            <a:endCxn id="25" idx="0"/>
          </p:cNvCxnSpPr>
          <p:nvPr/>
        </p:nvCxnSpPr>
        <p:spPr>
          <a:xfrm>
            <a:off x="4283968" y="5877272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3851920" y="623731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Exame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07904" y="52292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Prescrição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427984" y="450912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827584" y="3429000"/>
            <a:ext cx="6840760" cy="864096"/>
            <a:chOff x="827584" y="3429000"/>
            <a:chExt cx="6840760" cy="864096"/>
          </a:xfrm>
        </p:grpSpPr>
        <p:sp>
          <p:nvSpPr>
            <p:cNvPr id="7" name="Retângulo 6"/>
            <p:cNvSpPr/>
            <p:nvPr/>
          </p:nvSpPr>
          <p:spPr>
            <a:xfrm>
              <a:off x="827584" y="3573016"/>
              <a:ext cx="2016224" cy="57606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5652120" y="3573016"/>
              <a:ext cx="2016224" cy="57606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331640" y="364502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Médico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012160" y="363573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Paciente</a:t>
              </a:r>
            </a:p>
          </p:txBody>
        </p:sp>
        <p:sp>
          <p:nvSpPr>
            <p:cNvPr id="15" name="Losango 14"/>
            <p:cNvSpPr/>
            <p:nvPr/>
          </p:nvSpPr>
          <p:spPr>
            <a:xfrm>
              <a:off x="3707904" y="3429000"/>
              <a:ext cx="1080120" cy="864096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779912" y="3635732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Atende</a:t>
              </a:r>
            </a:p>
          </p:txBody>
        </p:sp>
        <p:cxnSp>
          <p:nvCxnSpPr>
            <p:cNvPr id="20" name="Conector reto 19"/>
            <p:cNvCxnSpPr>
              <a:stCxn id="7" idx="3"/>
              <a:endCxn id="15" idx="1"/>
            </p:cNvCxnSpPr>
            <p:nvPr/>
          </p:nvCxnSpPr>
          <p:spPr>
            <a:xfrm>
              <a:off x="2843808" y="3861048"/>
              <a:ext cx="86409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15" idx="3"/>
              <a:endCxn id="8" idx="1"/>
            </p:cNvCxnSpPr>
            <p:nvPr/>
          </p:nvCxnSpPr>
          <p:spPr>
            <a:xfrm>
              <a:off x="4788024" y="3861048"/>
              <a:ext cx="86409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/>
            <p:cNvSpPr txBox="1"/>
            <p:nvPr/>
          </p:nvSpPr>
          <p:spPr>
            <a:xfrm>
              <a:off x="2915816" y="34290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5220072" y="342900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</a:t>
              </a:r>
            </a:p>
          </p:txBody>
        </p:sp>
      </p:grpSp>
      <p:sp>
        <p:nvSpPr>
          <p:cNvPr id="51" name="CaixaDeTexto 50"/>
          <p:cNvSpPr txBox="1"/>
          <p:nvPr/>
        </p:nvSpPr>
        <p:spPr>
          <a:xfrm>
            <a:off x="4499992" y="58052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  <p:bldP spid="23" grpId="0" animBg="1"/>
      <p:bldP spid="24" grpId="0" animBg="1"/>
      <p:bldP spid="25" grpId="0" animBg="1"/>
      <p:bldP spid="37" grpId="0"/>
      <p:bldP spid="38" grpId="0"/>
      <p:bldP spid="49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Agregação:</a:t>
            </a:r>
          </a:p>
          <a:p>
            <a:pPr lvl="1"/>
            <a:endParaRPr lang="pt-BR" sz="2500" dirty="0"/>
          </a:p>
          <a:p>
            <a:pPr lvl="1"/>
            <a:endParaRPr lang="pt-BR" sz="2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26" name="Imagem 25" descr="agregaca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2780928"/>
            <a:ext cx="7486775" cy="3219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400" dirty="0"/>
              <a:t>Modelo Entidade-Relacionamento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Definido por Peter Pin-</a:t>
            </a:r>
            <a:r>
              <a:rPr lang="pt-BR" sz="2800" dirty="0" err="1"/>
              <a:t>Shan</a:t>
            </a:r>
            <a:r>
              <a:rPr lang="pt-BR" sz="2800" dirty="0"/>
              <a:t> Chen em 1976.</a:t>
            </a:r>
          </a:p>
          <a:p>
            <a:pPr lvl="1"/>
            <a:r>
              <a:rPr lang="pt-BR" sz="2400" dirty="0"/>
              <a:t>Baseia-se na percepção do mundo real;</a:t>
            </a:r>
          </a:p>
          <a:p>
            <a:pPr lvl="1"/>
            <a:r>
              <a:rPr lang="pt-BR" sz="2500" dirty="0"/>
              <a:t>Constituído por um conjunto de objetos básicos: entidades e relacionamentos</a:t>
            </a:r>
          </a:p>
          <a:p>
            <a:pPr lvl="1"/>
            <a:r>
              <a:rPr lang="pt-BR" sz="2500" dirty="0"/>
              <a:t>Define uma técnica de diagramação para modelos de dados: Diagrama de Entidades e Relacionamentos (DER)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400" dirty="0"/>
              <a:t>Modelo Entidade-Relacionamento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Composto de três classes de objetos: </a:t>
            </a:r>
          </a:p>
          <a:p>
            <a:pPr lvl="2"/>
            <a:r>
              <a:rPr lang="pt-BR" sz="2500" dirty="0"/>
              <a:t> e</a:t>
            </a:r>
            <a:r>
              <a:rPr lang="pt-BR" sz="2500" i="1" dirty="0"/>
              <a:t>ntidades</a:t>
            </a:r>
            <a:endParaRPr lang="pt-BR" sz="2500" dirty="0"/>
          </a:p>
          <a:p>
            <a:pPr lvl="2"/>
            <a:r>
              <a:rPr lang="pt-BR" sz="2500" i="1" dirty="0"/>
              <a:t> relacionamentos</a:t>
            </a:r>
            <a:endParaRPr lang="pt-BR" sz="2500" dirty="0"/>
          </a:p>
          <a:p>
            <a:pPr lvl="2"/>
            <a:r>
              <a:rPr lang="pt-BR" sz="2500" dirty="0"/>
              <a:t> atributos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42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800" dirty="0"/>
              <a:t>Entidade – é um objeto que existe e é distinguível de outros objetos.</a:t>
            </a:r>
          </a:p>
          <a:p>
            <a:pPr lvl="1"/>
            <a:r>
              <a:rPr lang="pt-BR" sz="2800" dirty="0"/>
              <a:t>Símbolo que representa no modelo E-R:</a:t>
            </a:r>
          </a:p>
          <a:p>
            <a:pPr lvl="2"/>
            <a:r>
              <a:rPr lang="pt-BR" sz="2500" dirty="0"/>
              <a:t>Retângulo:</a:t>
            </a:r>
          </a:p>
          <a:p>
            <a:pPr lvl="2"/>
            <a:endParaRPr lang="pt-BR" sz="2500" dirty="0"/>
          </a:p>
          <a:p>
            <a:pPr lvl="2">
              <a:buNone/>
            </a:pPr>
            <a:endParaRPr lang="pt-BR" sz="25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5</a:t>
            </a:fld>
            <a:endParaRPr lang="pt-BR"/>
          </a:p>
        </p:txBody>
      </p:sp>
      <p:grpSp>
        <p:nvGrpSpPr>
          <p:cNvPr id="9" name="Grupo 8"/>
          <p:cNvGrpSpPr/>
          <p:nvPr/>
        </p:nvGrpSpPr>
        <p:grpSpPr>
          <a:xfrm>
            <a:off x="2987824" y="4437112"/>
            <a:ext cx="2376264" cy="792088"/>
            <a:chOff x="2411760" y="4437112"/>
            <a:chExt cx="2376264" cy="792088"/>
          </a:xfrm>
        </p:grpSpPr>
        <p:sp>
          <p:nvSpPr>
            <p:cNvPr id="10" name="Retângulo 9"/>
            <p:cNvSpPr/>
            <p:nvPr/>
          </p:nvSpPr>
          <p:spPr>
            <a:xfrm>
              <a:off x="2411760" y="4437112"/>
              <a:ext cx="2376264" cy="792088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3090247" y="4648490"/>
              <a:ext cx="91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Pessoa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600" dirty="0"/>
              <a:t>Atributos – características de uma entidade que as descrevem detalhadamente.</a:t>
            </a:r>
          </a:p>
          <a:p>
            <a:pPr lvl="1"/>
            <a:r>
              <a:rPr lang="pt-BR" sz="2600" dirty="0"/>
              <a:t>Peter Chen apresenta o atributo no interior de uma elipse conectado a entidade:</a:t>
            </a:r>
          </a:p>
          <a:p>
            <a:pPr lvl="2">
              <a:buNone/>
            </a:pPr>
            <a:endParaRPr lang="pt-BR" sz="2500" dirty="0"/>
          </a:p>
          <a:p>
            <a:pPr lvl="2">
              <a:buNone/>
            </a:pPr>
            <a:endParaRPr lang="pt-BR" sz="25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6</a:t>
            </a:fld>
            <a:endParaRPr lang="pt-BR"/>
          </a:p>
        </p:txBody>
      </p:sp>
      <p:grpSp>
        <p:nvGrpSpPr>
          <p:cNvPr id="17" name="Grupo 16"/>
          <p:cNvGrpSpPr/>
          <p:nvPr/>
        </p:nvGrpSpPr>
        <p:grpSpPr>
          <a:xfrm>
            <a:off x="2339752" y="4725144"/>
            <a:ext cx="4264619" cy="854804"/>
            <a:chOff x="2267744" y="4437112"/>
            <a:chExt cx="4264619" cy="792088"/>
          </a:xfrm>
        </p:grpSpPr>
        <p:grpSp>
          <p:nvGrpSpPr>
            <p:cNvPr id="4" name="Grupo 8"/>
            <p:cNvGrpSpPr/>
            <p:nvPr/>
          </p:nvGrpSpPr>
          <p:grpSpPr>
            <a:xfrm>
              <a:off x="2267744" y="4437112"/>
              <a:ext cx="2376264" cy="792088"/>
              <a:chOff x="2411760" y="4437112"/>
              <a:chExt cx="2376264" cy="792088"/>
            </a:xfrm>
          </p:grpSpPr>
          <p:sp>
            <p:nvSpPr>
              <p:cNvPr id="10" name="Retângulo 9"/>
              <p:cNvSpPr/>
              <p:nvPr/>
            </p:nvSpPr>
            <p:spPr>
              <a:xfrm>
                <a:off x="2411760" y="4437112"/>
                <a:ext cx="2376264" cy="79208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/>
              <p:cNvSpPr txBox="1"/>
              <p:nvPr/>
            </p:nvSpPr>
            <p:spPr>
              <a:xfrm>
                <a:off x="3085244" y="4648490"/>
                <a:ext cx="91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Pessoa</a:t>
                </a:r>
              </a:p>
            </p:txBody>
          </p:sp>
        </p:grpSp>
        <p:cxnSp>
          <p:nvCxnSpPr>
            <p:cNvPr id="15" name="Conector reto 14"/>
            <p:cNvCxnSpPr>
              <a:cxnSpLocks/>
              <a:endCxn id="5" idx="2"/>
            </p:cNvCxnSpPr>
            <p:nvPr/>
          </p:nvCxnSpPr>
          <p:spPr>
            <a:xfrm>
              <a:off x="4644008" y="4765206"/>
              <a:ext cx="100624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/>
            <p:cNvSpPr txBox="1"/>
            <p:nvPr/>
          </p:nvSpPr>
          <p:spPr>
            <a:xfrm>
              <a:off x="5724128" y="458112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34AD288B-9E4E-4AC0-9B69-6AA00E196F0C}"/>
              </a:ext>
            </a:extLst>
          </p:cNvPr>
          <p:cNvSpPr/>
          <p:nvPr/>
        </p:nvSpPr>
        <p:spPr>
          <a:xfrm>
            <a:off x="5722263" y="4801240"/>
            <a:ext cx="936104" cy="503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0675E6-52B9-4D50-8C30-6EAE4BEFC275}"/>
              </a:ext>
            </a:extLst>
          </p:cNvPr>
          <p:cNvSpPr txBox="1"/>
          <p:nvPr/>
        </p:nvSpPr>
        <p:spPr>
          <a:xfrm>
            <a:off x="5601852" y="571730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5DF6C12-2A43-4B91-8D45-72E85937E862}"/>
              </a:ext>
            </a:extLst>
          </p:cNvPr>
          <p:cNvSpPr/>
          <p:nvPr/>
        </p:nvSpPr>
        <p:spPr>
          <a:xfrm>
            <a:off x="5508104" y="5557234"/>
            <a:ext cx="1296144" cy="69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A894F0-9C43-4165-A8D4-6C2E4CED8599}"/>
              </a:ext>
            </a:extLst>
          </p:cNvPr>
          <p:cNvCxnSpPr/>
          <p:nvPr/>
        </p:nvCxnSpPr>
        <p:spPr>
          <a:xfrm flipH="1" flipV="1">
            <a:off x="4716016" y="5257800"/>
            <a:ext cx="792088" cy="691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4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8D0F7B7-4D36-4D50-A715-37332E235E40}"/>
              </a:ext>
            </a:extLst>
          </p:cNvPr>
          <p:cNvSpPr/>
          <p:nvPr/>
        </p:nvSpPr>
        <p:spPr>
          <a:xfrm>
            <a:off x="2987824" y="4365104"/>
            <a:ext cx="2376264" cy="50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600" dirty="0" err="1"/>
              <a:t>Rumbaugh</a:t>
            </a:r>
            <a:r>
              <a:rPr lang="pt-BR" sz="2600" dirty="0"/>
              <a:t> coloca uma lista de atributos dentro do retângulo da entidade, deixando sobre ele o nome da entidade:</a:t>
            </a:r>
          </a:p>
          <a:p>
            <a:pPr lvl="2">
              <a:buNone/>
            </a:pPr>
            <a:endParaRPr lang="pt-BR" sz="2500" dirty="0"/>
          </a:p>
          <a:p>
            <a:pPr lvl="2">
              <a:buNone/>
            </a:pPr>
            <a:endParaRPr lang="pt-BR" sz="25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5CC3610-13C2-4391-8541-65AF14279087}"/>
              </a:ext>
            </a:extLst>
          </p:cNvPr>
          <p:cNvSpPr/>
          <p:nvPr/>
        </p:nvSpPr>
        <p:spPr>
          <a:xfrm>
            <a:off x="2987824" y="4869160"/>
            <a:ext cx="2376264" cy="1386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5C3D19-CB63-441F-AB20-AE4BB8B06657}"/>
              </a:ext>
            </a:extLst>
          </p:cNvPr>
          <p:cNvSpPr/>
          <p:nvPr/>
        </p:nvSpPr>
        <p:spPr>
          <a:xfrm>
            <a:off x="2987824" y="4365104"/>
            <a:ext cx="2376264" cy="1890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3C17A6C-960E-4DEF-8F44-393A40F32FA3}"/>
              </a:ext>
            </a:extLst>
          </p:cNvPr>
          <p:cNvSpPr txBox="1"/>
          <p:nvPr/>
        </p:nvSpPr>
        <p:spPr>
          <a:xfrm>
            <a:off x="3719741" y="4408547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Pessoa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3B46B9-8E45-43F9-8498-AEBC1248C2FD}"/>
              </a:ext>
            </a:extLst>
          </p:cNvPr>
          <p:cNvSpPr txBox="1"/>
          <p:nvPr/>
        </p:nvSpPr>
        <p:spPr>
          <a:xfrm>
            <a:off x="3659571" y="496044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0DB5AA-3DBF-49B4-A637-BEE584AD4B16}"/>
              </a:ext>
            </a:extLst>
          </p:cNvPr>
          <p:cNvSpPr txBox="1"/>
          <p:nvPr/>
        </p:nvSpPr>
        <p:spPr>
          <a:xfrm>
            <a:off x="3654562" y="53306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Endereço</a:t>
            </a:r>
          </a:p>
        </p:txBody>
      </p:sp>
    </p:spTree>
    <p:extLst>
      <p:ext uri="{BB962C8B-B14F-4D97-AF65-F5344CB8AC3E}">
        <p14:creationId xmlns:p14="http://schemas.microsoft.com/office/powerpoint/2010/main" val="351738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uiExpand="1" build="p"/>
      <p:bldP spid="12" grpId="0" animBg="1"/>
      <p:bldP spid="13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600" dirty="0"/>
              <a:t>Ferramenta CASE da Oracle – SQL </a:t>
            </a:r>
            <a:r>
              <a:rPr lang="pt-BR" sz="2600" dirty="0" err="1"/>
              <a:t>Developer</a:t>
            </a:r>
            <a:r>
              <a:rPr lang="pt-BR" sz="2600" dirty="0"/>
              <a:t> Data </a:t>
            </a:r>
            <a:r>
              <a:rPr lang="pt-BR" sz="2600" dirty="0" err="1"/>
              <a:t>Modeler</a:t>
            </a:r>
            <a:r>
              <a:rPr lang="pt-BR" sz="2600" dirty="0"/>
              <a:t>:</a:t>
            </a:r>
          </a:p>
          <a:p>
            <a:pPr lvl="2">
              <a:buNone/>
            </a:pPr>
            <a:endParaRPr lang="pt-BR" sz="2500" dirty="0"/>
          </a:p>
          <a:p>
            <a:pPr lvl="2">
              <a:buNone/>
            </a:pPr>
            <a:endParaRPr lang="pt-BR" sz="25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BD0D6-DC18-40DA-BE32-9DDB19AD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046960"/>
            <a:ext cx="4740051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2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349080"/>
          </a:xfrm>
        </p:spPr>
        <p:txBody>
          <a:bodyPr>
            <a:normAutofit/>
          </a:bodyPr>
          <a:lstStyle/>
          <a:p>
            <a:r>
              <a:rPr lang="pt-BR" sz="3400" dirty="0"/>
              <a:t>Elementos do Modelo E-R</a:t>
            </a:r>
            <a:r>
              <a:rPr lang="pt-BR" sz="3100" dirty="0"/>
              <a:t>:</a:t>
            </a:r>
          </a:p>
          <a:p>
            <a:pPr lvl="1"/>
            <a:r>
              <a:rPr lang="pt-BR" sz="2600" dirty="0"/>
              <a:t>Ferramenta CASE da Oracle – SQL </a:t>
            </a:r>
            <a:r>
              <a:rPr lang="pt-BR" sz="2600" dirty="0" err="1"/>
              <a:t>Developer</a:t>
            </a:r>
            <a:r>
              <a:rPr lang="pt-BR" sz="2600" dirty="0"/>
              <a:t> Data </a:t>
            </a:r>
            <a:r>
              <a:rPr lang="pt-BR" sz="2600" dirty="0" err="1"/>
              <a:t>Modeler</a:t>
            </a:r>
            <a:r>
              <a:rPr lang="pt-BR" sz="2600" dirty="0"/>
              <a:t>:</a:t>
            </a:r>
          </a:p>
          <a:p>
            <a:pPr lvl="2">
              <a:buNone/>
            </a:pPr>
            <a:endParaRPr lang="pt-BR" sz="2500" dirty="0"/>
          </a:p>
          <a:p>
            <a:pPr lvl="2">
              <a:buNone/>
            </a:pPr>
            <a:endParaRPr lang="pt-BR" sz="25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Entidade-Relacionamento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38E4785-3F42-467A-B776-394AAB6F8B8A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6B02C0-1D32-4AE4-BF9A-D8BC9566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31203"/>
            <a:ext cx="560118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893</TotalTime>
  <Words>765</Words>
  <Application>Microsoft Office PowerPoint</Application>
  <PresentationFormat>Apresentação na tela (4:3)</PresentationFormat>
  <Paragraphs>228</Paragraphs>
  <Slides>26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Calibri</vt:lpstr>
      <vt:lpstr>Century Schoolbook</vt:lpstr>
      <vt:lpstr>Wingdings</vt:lpstr>
      <vt:lpstr>Wingdings 2</vt:lpstr>
      <vt:lpstr>Balcão Envidraçado</vt:lpstr>
      <vt:lpstr>Modelagem de Banco de Dados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Oracle 11g – Módulo I</dc:title>
  <dc:creator>Emerson Alberto Marconato</dc:creator>
  <cp:lastModifiedBy>Combr Soluções Web Empresariais</cp:lastModifiedBy>
  <cp:revision>173</cp:revision>
  <dcterms:created xsi:type="dcterms:W3CDTF">2012-03-03T01:35:33Z</dcterms:created>
  <dcterms:modified xsi:type="dcterms:W3CDTF">2024-02-22T21:11:17Z</dcterms:modified>
</cp:coreProperties>
</file>