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60" r:id="rId3"/>
    <p:sldId id="270" r:id="rId4"/>
    <p:sldId id="311" r:id="rId5"/>
    <p:sldId id="310" r:id="rId6"/>
    <p:sldId id="312" r:id="rId7"/>
    <p:sldId id="283" r:id="rId8"/>
    <p:sldId id="313" r:id="rId9"/>
    <p:sldId id="314" r:id="rId10"/>
    <p:sldId id="309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5" r:id="rId22"/>
    <p:sldId id="296" r:id="rId23"/>
    <p:sldId id="297" r:id="rId24"/>
    <p:sldId id="298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03" d="100"/>
          <a:sy n="103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FC51CC0-8F53-4A78-80C1-8F0FBAA50E70}" type="datetimeFigureOut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B08666-EAB2-4DAB-B82E-CB51A28C1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552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7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36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73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9D2B53-BECD-4B19-910A-2B50EDD510EF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9300-93DE-4F48-A4FD-39F261D9B3F3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EF20-3834-426D-BB44-B6CD25350679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0BEB16-AE1E-43F1-B373-AB556AD2F605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4846E-5826-43BA-84FF-D65059F7FD14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4EF-7A66-4351-AE9F-06D95256692B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0DB1-8602-4211-847A-65CE9D98CDC1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17C85A-7DCE-4EBE-8D49-8E7DF0FDB3DF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4032-DB2B-4B50-969F-9D0D2BF2B463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AD66AC-4531-4EB5-9094-369D1B369C3E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0CA7B9-7E48-46C9-A790-E72AEDB9D6D1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AF3203-FB3F-4CDF-8288-E2F26CEEF5ED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06480" cy="1894362"/>
          </a:xfrm>
        </p:spPr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Emerson Alberto Marconato</a:t>
            </a:r>
          </a:p>
          <a:p>
            <a:pPr algn="r"/>
            <a:r>
              <a:rPr lang="pt-BR" dirty="0"/>
              <a:t>marconato@univem.edu.br</a:t>
            </a:r>
          </a:p>
          <a:p>
            <a:pPr algn="r"/>
            <a:r>
              <a:rPr lang="pt-BR"/>
              <a:t>Fevereiro 2024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É a tradução do Modelo Entidade-Relacionamento para formatos mais próximos do que será utilizado no projeto físico – organização física dos arquivos.</a:t>
            </a:r>
          </a:p>
          <a:p>
            <a:pPr lvl="1"/>
            <a:r>
              <a:rPr lang="pt-BR" sz="2800" dirty="0"/>
              <a:t>Um Diagrama E-D é composto pelas estruturas de dados a descrição dos atributos.</a:t>
            </a:r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 lnSpcReduction="10000"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As estruturas de dados são formadas a partir das regras de formação:</a:t>
            </a:r>
          </a:p>
          <a:p>
            <a:pPr marL="1188720" lvl="2" indent="-457200">
              <a:buClrTx/>
              <a:buFont typeface="+mj-lt"/>
              <a:buAutoNum type="arabicPeriod"/>
            </a:pPr>
            <a:r>
              <a:rPr lang="pt-BR" sz="2200" dirty="0"/>
              <a:t>Entidade no Modelo E-R se transformam em estruturas no Diagrama E-D, com os mesmos atributos;</a:t>
            </a:r>
          </a:p>
          <a:p>
            <a:pPr marL="1188720" lvl="2" indent="-457200">
              <a:buClrTx/>
              <a:buFont typeface="+mj-lt"/>
              <a:buAutoNum type="arabicPeriod"/>
            </a:pPr>
            <a:r>
              <a:rPr lang="pt-BR" sz="2200" dirty="0"/>
              <a:t>Um relacionamento </a:t>
            </a:r>
            <a:r>
              <a:rPr lang="pt-BR" sz="2200" b="1" dirty="0"/>
              <a:t>1:N</a:t>
            </a:r>
            <a:r>
              <a:rPr lang="pt-BR" sz="2200" dirty="0"/>
              <a:t> no Modelo E-R atribui à estrutura de dados gerada a partir da entidade com várias ocorrências(</a:t>
            </a:r>
            <a:r>
              <a:rPr lang="pt-BR" sz="2200" b="1" dirty="0"/>
              <a:t>N</a:t>
            </a:r>
            <a:r>
              <a:rPr lang="pt-BR" sz="2200" dirty="0"/>
              <a:t>), um atributo que é o determinante da outra unidade. As estruturas são ligadas por uma seta da entidade 1 para a entidade N.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12</a:t>
            </a:fld>
            <a:endParaRPr lang="pt-BR"/>
          </a:p>
        </p:txBody>
      </p:sp>
      <p:grpSp>
        <p:nvGrpSpPr>
          <p:cNvPr id="23" name="Grupo 22"/>
          <p:cNvGrpSpPr/>
          <p:nvPr/>
        </p:nvGrpSpPr>
        <p:grpSpPr>
          <a:xfrm>
            <a:off x="1043608" y="2492896"/>
            <a:ext cx="6768752" cy="1584176"/>
            <a:chOff x="1043608" y="2492896"/>
            <a:chExt cx="6768752" cy="1584176"/>
          </a:xfrm>
        </p:grpSpPr>
        <p:grpSp>
          <p:nvGrpSpPr>
            <p:cNvPr id="5" name="Grupo 4"/>
            <p:cNvGrpSpPr/>
            <p:nvPr/>
          </p:nvGrpSpPr>
          <p:grpSpPr>
            <a:xfrm>
              <a:off x="1187624" y="2996952"/>
              <a:ext cx="6624736" cy="1080120"/>
              <a:chOff x="1187624" y="4509120"/>
              <a:chExt cx="6624736" cy="1080120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1187624" y="4725144"/>
                <a:ext cx="1224136" cy="6480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Losango 7"/>
              <p:cNvSpPr/>
              <p:nvPr/>
            </p:nvSpPr>
            <p:spPr>
              <a:xfrm>
                <a:off x="3707904" y="4509120"/>
                <a:ext cx="1368152" cy="1080120"/>
              </a:xfrm>
              <a:prstGeom prst="diamond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6300192" y="4725144"/>
                <a:ext cx="1512168" cy="6480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Conector reto 9"/>
              <p:cNvCxnSpPr>
                <a:stCxn id="7" idx="3"/>
                <a:endCxn id="8" idx="1"/>
              </p:cNvCxnSpPr>
              <p:nvPr/>
            </p:nvCxnSpPr>
            <p:spPr>
              <a:xfrm>
                <a:off x="2411760" y="5049180"/>
                <a:ext cx="129614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>
                <a:stCxn id="8" idx="3"/>
                <a:endCxn id="9" idx="1"/>
              </p:cNvCxnSpPr>
              <p:nvPr/>
            </p:nvCxnSpPr>
            <p:spPr>
              <a:xfrm>
                <a:off x="5076056" y="5049180"/>
                <a:ext cx="1224136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/>
              <p:cNvSpPr txBox="1"/>
              <p:nvPr/>
            </p:nvSpPr>
            <p:spPr>
              <a:xfrm>
                <a:off x="1429053" y="4859868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Seção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6350228" y="4869160"/>
                <a:ext cx="1390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Funcionário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3851920" y="4869160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Trabalha</a:t>
                </a:r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411760" y="45811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5940152" y="458112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N</a:t>
                </a:r>
              </a:p>
            </p:txBody>
          </p:sp>
        </p:grpSp>
        <p:sp>
          <p:nvSpPr>
            <p:cNvPr id="17" name="CaixaDeTexto 16"/>
            <p:cNvSpPr txBox="1"/>
            <p:nvPr/>
          </p:nvSpPr>
          <p:spPr>
            <a:xfrm>
              <a:off x="1043608" y="2492896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Modelo E-R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1187624" y="4365104"/>
            <a:ext cx="5278556" cy="1368152"/>
            <a:chOff x="1187624" y="4365104"/>
            <a:chExt cx="5278556" cy="1368152"/>
          </a:xfrm>
        </p:grpSpPr>
        <p:sp>
          <p:nvSpPr>
            <p:cNvPr id="21" name="Retângulo 20"/>
            <p:cNvSpPr/>
            <p:nvPr/>
          </p:nvSpPr>
          <p:spPr>
            <a:xfrm>
              <a:off x="4932040" y="5085184"/>
              <a:ext cx="151216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1187624" y="4365104"/>
              <a:ext cx="5278556" cy="1368152"/>
              <a:chOff x="1187624" y="4365104"/>
              <a:chExt cx="5278556" cy="1368152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1763688" y="5085184"/>
                <a:ext cx="1224136" cy="6480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2005117" y="5219908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Seção</a:t>
                </a: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5076056" y="5229200"/>
                <a:ext cx="1390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Funcionário</a:t>
                </a:r>
              </a:p>
            </p:txBody>
          </p:sp>
          <p:cxnSp>
            <p:nvCxnSpPr>
              <p:cNvPr id="30" name="Conector de seta reta 29"/>
              <p:cNvCxnSpPr>
                <a:stCxn id="19" idx="3"/>
                <a:endCxn id="21" idx="1"/>
              </p:cNvCxnSpPr>
              <p:nvPr/>
            </p:nvCxnSpPr>
            <p:spPr>
              <a:xfrm>
                <a:off x="2987824" y="5409220"/>
                <a:ext cx="19442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CaixaDeTexto 30"/>
              <p:cNvSpPr txBox="1"/>
              <p:nvPr/>
            </p:nvSpPr>
            <p:spPr>
              <a:xfrm>
                <a:off x="1187624" y="4365104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Diagrama E-D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marL="1188720" lvl="2" indent="-457200">
              <a:buClrTx/>
              <a:buFont typeface="+mj-lt"/>
              <a:buAutoNum type="arabicPeriod" startAt="3"/>
            </a:pPr>
            <a:r>
              <a:rPr lang="pt-BR" sz="2200" dirty="0"/>
              <a:t>Um relacionamento </a:t>
            </a:r>
            <a:r>
              <a:rPr lang="pt-BR" sz="2200" b="1" dirty="0"/>
              <a:t>N:M</a:t>
            </a:r>
            <a:r>
              <a:rPr lang="pt-BR" sz="2200" dirty="0"/>
              <a:t> no Modelo E-R, se transforma numa estrutura de dados com os mesmos atributos do relacionamento, mais os atributos determinantes de ambas as entidades envolvidas.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13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331640" y="4437112"/>
            <a:ext cx="6624736" cy="1080120"/>
            <a:chOff x="1187624" y="4509120"/>
            <a:chExt cx="6624736" cy="1080120"/>
          </a:xfrm>
        </p:grpSpPr>
        <p:sp>
          <p:nvSpPr>
            <p:cNvPr id="7" name="Retângulo 6"/>
            <p:cNvSpPr/>
            <p:nvPr/>
          </p:nvSpPr>
          <p:spPr>
            <a:xfrm>
              <a:off x="1187624" y="4725144"/>
              <a:ext cx="1440160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Losango 7"/>
            <p:cNvSpPr/>
            <p:nvPr/>
          </p:nvSpPr>
          <p:spPr>
            <a:xfrm>
              <a:off x="3563888" y="4509120"/>
              <a:ext cx="1944216" cy="1080120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300192" y="4725144"/>
              <a:ext cx="151216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>
              <a:stCxn id="7" idx="3"/>
              <a:endCxn id="8" idx="1"/>
            </p:cNvCxnSpPr>
            <p:nvPr/>
          </p:nvCxnSpPr>
          <p:spPr>
            <a:xfrm>
              <a:off x="2627784" y="5049180"/>
              <a:ext cx="93610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8" idx="3"/>
              <a:endCxn id="9" idx="1"/>
            </p:cNvCxnSpPr>
            <p:nvPr/>
          </p:nvCxnSpPr>
          <p:spPr>
            <a:xfrm>
              <a:off x="5508104" y="5049180"/>
              <a:ext cx="7920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187624" y="485986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Fornecedor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588224" y="486916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Produto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779912" y="4869160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Fornecimento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699792" y="45811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940152" y="45811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467544" y="407707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E-R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331640" y="6021288"/>
            <a:ext cx="1656184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923928" y="6021288"/>
            <a:ext cx="1656184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475656" y="61653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Fornecedor</a:t>
            </a:r>
          </a:p>
        </p:txBody>
      </p:sp>
      <p:cxnSp>
        <p:nvCxnSpPr>
          <p:cNvPr id="21" name="Conector de seta reta 20"/>
          <p:cNvCxnSpPr>
            <a:stCxn id="18" idx="3"/>
            <a:endCxn id="19" idx="1"/>
          </p:cNvCxnSpPr>
          <p:nvPr/>
        </p:nvCxnSpPr>
        <p:spPr>
          <a:xfrm>
            <a:off x="2987824" y="634532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39552" y="551723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E-D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923928" y="60932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Fornecimento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660232" y="6021288"/>
            <a:ext cx="1160512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732240" y="60932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cxnSp>
        <p:nvCxnSpPr>
          <p:cNvPr id="37" name="Conector de seta reta 36"/>
          <p:cNvCxnSpPr>
            <a:stCxn id="34" idx="1"/>
            <a:endCxn id="19" idx="3"/>
          </p:cNvCxnSpPr>
          <p:nvPr/>
        </p:nvCxnSpPr>
        <p:spPr>
          <a:xfrm flipH="1">
            <a:off x="5580112" y="6309320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 animBg="1"/>
      <p:bldP spid="19" grpId="0" animBg="1"/>
      <p:bldP spid="20" grpId="0"/>
      <p:bldP spid="22" grpId="0"/>
      <p:bldP spid="32" grpId="0"/>
      <p:bldP spid="34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marL="1188720" lvl="2" indent="-457200">
              <a:buClrTx/>
              <a:buFont typeface="+mj-lt"/>
              <a:buAutoNum type="arabicPeriod" startAt="4"/>
            </a:pPr>
            <a:r>
              <a:rPr lang="pt-BR" sz="2200" dirty="0"/>
              <a:t>Um </a:t>
            </a:r>
            <a:r>
              <a:rPr lang="pt-BR" sz="2200" dirty="0" err="1"/>
              <a:t>auto-relacionamento</a:t>
            </a:r>
            <a:r>
              <a:rPr lang="pt-BR" sz="2200" dirty="0"/>
              <a:t> no Modelo E-R, cria uma estrutura de dados com o nome do relacionamento e com dois atributos determinantes da outra entidade.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67544" y="37170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E-R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796136" y="4365104"/>
            <a:ext cx="151216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868144" y="6021288"/>
            <a:ext cx="1368152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6084168" y="501317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724128" y="37797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E-D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868144" y="450912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Empregado</a:t>
            </a:r>
          </a:p>
        </p:txBody>
      </p:sp>
      <p:cxnSp>
        <p:nvCxnSpPr>
          <p:cNvPr id="29" name="Conector reto 28"/>
          <p:cNvCxnSpPr>
            <a:stCxn id="28" idx="3"/>
            <a:endCxn id="26" idx="1"/>
          </p:cNvCxnSpPr>
          <p:nvPr/>
        </p:nvCxnSpPr>
        <p:spPr>
          <a:xfrm>
            <a:off x="1691680" y="5121188"/>
            <a:ext cx="93610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323528" y="4509120"/>
            <a:ext cx="4176464" cy="1656184"/>
            <a:chOff x="3491880" y="3789040"/>
            <a:chExt cx="4176464" cy="1656184"/>
          </a:xfrm>
        </p:grpSpPr>
        <p:sp>
          <p:nvSpPr>
            <p:cNvPr id="26" name="Retângulo 25"/>
            <p:cNvSpPr/>
            <p:nvPr/>
          </p:nvSpPr>
          <p:spPr>
            <a:xfrm>
              <a:off x="5796136" y="4077072"/>
              <a:ext cx="187220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012160" y="422108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Empregado</a:t>
              </a: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91880" y="3789040"/>
              <a:ext cx="1368152" cy="1224136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707904" y="422108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Chefia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364088" y="40050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948264" y="48691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4211960" y="544522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V="1">
              <a:off x="4211960" y="5013176"/>
              <a:ext cx="0" cy="4320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V="1">
              <a:off x="6804248" y="4725144"/>
              <a:ext cx="0" cy="720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ector de seta reta 49"/>
          <p:cNvCxnSpPr/>
          <p:nvPr/>
        </p:nvCxnSpPr>
        <p:spPr>
          <a:xfrm>
            <a:off x="7020272" y="501317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168757" y="616530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Chefia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 animBg="1"/>
      <p:bldP spid="19" grpId="0" animBg="1"/>
      <p:bldP spid="22" grpId="0"/>
      <p:bldP spid="32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marL="1188720" lvl="2" indent="-457200">
              <a:buClrTx/>
              <a:buFont typeface="+mj-lt"/>
              <a:buAutoNum type="arabicPeriod" startAt="5"/>
            </a:pPr>
            <a:r>
              <a:rPr lang="pt-BR" sz="2200" dirty="0"/>
              <a:t>Um relacionamento ternário no Modelo E-R, cria uma estrutura de dados com o nome do relacionamento e com os três atributos determinantes das entidades envolvidas.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67544" y="37170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E-R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971600" y="4365104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796136" y="4365104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15616" y="4509120"/>
            <a:ext cx="15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Fornecedor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300192" y="45091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Peça</a:t>
            </a:r>
          </a:p>
        </p:txBody>
      </p:sp>
      <p:sp>
        <p:nvSpPr>
          <p:cNvPr id="38" name="Losango 37"/>
          <p:cNvSpPr/>
          <p:nvPr/>
        </p:nvSpPr>
        <p:spPr>
          <a:xfrm>
            <a:off x="3491880" y="4077072"/>
            <a:ext cx="1368152" cy="1224136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>
            <a:stCxn id="38" idx="2"/>
            <a:endCxn id="48" idx="0"/>
          </p:cNvCxnSpPr>
          <p:nvPr/>
        </p:nvCxnSpPr>
        <p:spPr>
          <a:xfrm>
            <a:off x="4175956" y="5301208"/>
            <a:ext cx="36004" cy="7920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25" idx="3"/>
            <a:endCxn id="38" idx="1"/>
          </p:cNvCxnSpPr>
          <p:nvPr/>
        </p:nvCxnSpPr>
        <p:spPr>
          <a:xfrm>
            <a:off x="2843808" y="468914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8" idx="3"/>
            <a:endCxn id="34" idx="1"/>
          </p:cNvCxnSpPr>
          <p:nvPr/>
        </p:nvCxnSpPr>
        <p:spPr>
          <a:xfrm>
            <a:off x="4860032" y="4689140"/>
            <a:ext cx="93610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851920" y="450912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PFPj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987824" y="42210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707904" y="55892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779912" y="623731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Projeto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3275856" y="6093296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5220072" y="42210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25" grpId="0" animBg="1"/>
      <p:bldP spid="34" grpId="0" animBg="1"/>
      <p:bldP spid="35" grpId="0"/>
      <p:bldP spid="37" grpId="0"/>
      <p:bldP spid="38" grpId="0" animBg="1"/>
      <p:bldP spid="44" grpId="0"/>
      <p:bldP spid="45" grpId="0"/>
      <p:bldP spid="46" grpId="0"/>
      <p:bldP spid="47" grpId="0"/>
      <p:bldP spid="48" grpId="0" animBg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95536" y="263691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E-D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11560" y="3573016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156176" y="3573016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827584" y="3717032"/>
            <a:ext cx="15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Fornecedor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813877" y="371703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Peça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031213" y="37170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PFPj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3995936" y="54452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Projeto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3419872" y="5301208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419872" y="3573016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>
            <a:stCxn id="25" idx="3"/>
            <a:endCxn id="20" idx="1"/>
          </p:cNvCxnSpPr>
          <p:nvPr/>
        </p:nvCxnSpPr>
        <p:spPr>
          <a:xfrm>
            <a:off x="2483768" y="38970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34" idx="1"/>
            <a:endCxn id="20" idx="3"/>
          </p:cNvCxnSpPr>
          <p:nvPr/>
        </p:nvCxnSpPr>
        <p:spPr>
          <a:xfrm flipH="1">
            <a:off x="5292080" y="38970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48" idx="0"/>
            <a:endCxn id="20" idx="2"/>
          </p:cNvCxnSpPr>
          <p:nvPr/>
        </p:nvCxnSpPr>
        <p:spPr>
          <a:xfrm flipV="1">
            <a:off x="4355976" y="4221088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25" grpId="0" animBg="1"/>
      <p:bldP spid="34" grpId="0" animBg="1"/>
      <p:bldP spid="35" grpId="0"/>
      <p:bldP spid="37" grpId="0"/>
      <p:bldP spid="44" grpId="0"/>
      <p:bldP spid="47" grpId="0"/>
      <p:bldP spid="4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Cada estrutura de dados é descrita com seus atributos numa documentação (formato das estruturas de dados) anexa ao Diagrama E-D.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67544" y="37797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E-R</a:t>
            </a:r>
          </a:p>
        </p:txBody>
      </p:sp>
      <p:pic>
        <p:nvPicPr>
          <p:cNvPr id="21" name="Imagem 20" descr="Npa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293096"/>
            <a:ext cx="7056784" cy="2452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Cada estrutura de dados é descrita </a:t>
            </a:r>
            <a:r>
              <a:rPr lang="pt-BR" sz="2500"/>
              <a:t>com seus </a:t>
            </a:r>
            <a:r>
              <a:rPr lang="pt-BR" sz="2500" dirty="0"/>
              <a:t>atributos numa documentação (formato das estruturas de dados) anexa ao Diagrama E-D.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67544" y="37797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E-D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1560" y="4509120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156176" y="4509120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15616" y="4653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Peça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660232" y="465313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851920" y="46531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Adquire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419872" y="4509120"/>
            <a:ext cx="187220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stCxn id="7" idx="3"/>
            <a:endCxn id="12" idx="1"/>
          </p:cNvCxnSpPr>
          <p:nvPr/>
        </p:nvCxnSpPr>
        <p:spPr>
          <a:xfrm>
            <a:off x="2483768" y="483315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8" idx="1"/>
            <a:endCxn id="12" idx="3"/>
          </p:cNvCxnSpPr>
          <p:nvPr/>
        </p:nvCxnSpPr>
        <p:spPr>
          <a:xfrm flipH="1">
            <a:off x="5292080" y="48331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7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539553" y="3212976"/>
          <a:ext cx="792087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Adquire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Código-Peça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Código-Cliente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Código-Peça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Código-Cliente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Quantidade-Estoque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*Telefone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Data-Compra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Preço-Unitário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Diagrama de Estrutura de Dados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Formato das Estruturas de Dados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Objetivos</a:t>
            </a:r>
          </a:p>
          <a:p>
            <a:pPr lvl="1"/>
            <a:r>
              <a:rPr lang="pt-BR" sz="2800" dirty="0"/>
              <a:t>Entender o que é Cardinalidade;</a:t>
            </a:r>
          </a:p>
          <a:p>
            <a:pPr lvl="1"/>
            <a:r>
              <a:rPr lang="pt-BR" sz="2800" dirty="0"/>
              <a:t>Conceitos sobre Diagrama de Estrutura de Dados – DED;</a:t>
            </a:r>
          </a:p>
          <a:p>
            <a:pPr lvl="1"/>
            <a:r>
              <a:rPr lang="pt-BR" sz="2800" dirty="0"/>
              <a:t>Entender como obter a Normalização dos diagramas.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Modelo Relacional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Tabela ou relação é uma forma de se organizar os dados em linhas e colunas;</a:t>
            </a:r>
          </a:p>
          <a:p>
            <a:pPr marL="914400" lvl="1" indent="-457200">
              <a:buClrTx/>
            </a:pPr>
            <a:r>
              <a:rPr lang="pt-BR" sz="2500" dirty="0"/>
              <a:t>Na intersecção de uma linha com uma coluna encontra-se um dado.</a:t>
            </a:r>
          </a:p>
          <a:p>
            <a:pPr marL="914400" lvl="1" indent="-457200">
              <a:buClrTx/>
            </a:pPr>
            <a:r>
              <a:rPr lang="pt-BR" sz="2500" dirty="0"/>
              <a:t>Cada linha (registro ou </a:t>
            </a:r>
            <a:r>
              <a:rPr lang="pt-BR" sz="2500" dirty="0" err="1"/>
              <a:t>tupla</a:t>
            </a:r>
            <a:r>
              <a:rPr lang="pt-BR" sz="2500" dirty="0"/>
              <a:t>): uma ocorrência da entidade.</a:t>
            </a:r>
          </a:p>
          <a:p>
            <a:pPr marL="914400" lvl="1" indent="-457200">
              <a:buClrTx/>
            </a:pPr>
            <a:r>
              <a:rPr lang="pt-BR" sz="2500" dirty="0"/>
              <a:t>Cada coluna (campo ou atributo): representa um atributo da entidade.</a:t>
            </a:r>
            <a:endParaRPr lang="pt-BR" sz="22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 fontScale="92500"/>
          </a:bodyPr>
          <a:lstStyle/>
          <a:p>
            <a:r>
              <a:rPr lang="pt-BR" sz="3400" dirty="0"/>
              <a:t>Modelo Relacional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Chave Primária:</a:t>
            </a:r>
          </a:p>
          <a:p>
            <a:pPr marL="1188720" lvl="2" indent="-457200">
              <a:buClrTx/>
            </a:pPr>
            <a:r>
              <a:rPr lang="pt-BR" sz="2200" dirty="0"/>
              <a:t>É o atributo ou conjunto de atributos que identifica univocamente as </a:t>
            </a:r>
            <a:r>
              <a:rPr lang="pt-BR" sz="2200" dirty="0" err="1"/>
              <a:t>tuplas</a:t>
            </a:r>
            <a:r>
              <a:rPr lang="pt-BR" sz="2200" dirty="0"/>
              <a:t>;</a:t>
            </a:r>
          </a:p>
          <a:p>
            <a:pPr marL="1188720" lvl="2" indent="-457200">
              <a:buClrTx/>
            </a:pPr>
            <a:r>
              <a:rPr lang="pt-BR" sz="2200" dirty="0"/>
              <a:t>Atributo determinante/identificados no modelo E-R.</a:t>
            </a:r>
          </a:p>
          <a:p>
            <a:pPr marL="914400" lvl="1" indent="-457200">
              <a:buClrTx/>
            </a:pPr>
            <a:r>
              <a:rPr lang="pt-BR" sz="2500" dirty="0"/>
              <a:t>Chave Candidata:</a:t>
            </a:r>
          </a:p>
          <a:p>
            <a:pPr marL="1188720" lvl="2" indent="-457200">
              <a:buClrTx/>
            </a:pPr>
            <a:r>
              <a:rPr lang="pt-BR" sz="2200" dirty="0"/>
              <a:t>É qualquer conjunto de atributos que consegue satisfazer ao critério de chave primária.</a:t>
            </a:r>
          </a:p>
          <a:p>
            <a:pPr marL="914400" lvl="1" indent="-457200">
              <a:buClrTx/>
            </a:pPr>
            <a:r>
              <a:rPr lang="pt-BR" sz="2500" dirty="0"/>
              <a:t>Chave Estrangeira:</a:t>
            </a:r>
          </a:p>
          <a:p>
            <a:pPr marL="1188720" lvl="2" indent="-457200">
              <a:buClrTx/>
            </a:pPr>
            <a:r>
              <a:rPr lang="pt-BR" sz="2200" dirty="0"/>
              <a:t>É o atributo de uma tabela que é chave primária de outra tabela.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600" dirty="0"/>
              <a:t>Geração de Tabelas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A partir do Diagrama E-D ou</a:t>
            </a:r>
          </a:p>
          <a:p>
            <a:pPr marL="914400" lvl="1" indent="-457200">
              <a:buClrTx/>
            </a:pPr>
            <a:r>
              <a:rPr lang="pt-BR" sz="2500" dirty="0"/>
              <a:t>Diretamente do Modelo E-R</a:t>
            </a:r>
            <a:endParaRPr lang="pt-BR" sz="22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420888"/>
            <a:ext cx="7467600" cy="360040"/>
          </a:xfrm>
        </p:spPr>
        <p:txBody>
          <a:bodyPr>
            <a:normAutofit lnSpcReduction="10000"/>
          </a:bodyPr>
          <a:lstStyle/>
          <a:p>
            <a:pPr lvl="1"/>
            <a:r>
              <a:rPr lang="pt-BR" sz="1800" dirty="0"/>
              <a:t>Formato das estruturas de dados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23</a:t>
            </a:fld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611560" y="1700808"/>
            <a:ext cx="7416824" cy="648072"/>
            <a:chOff x="611560" y="1700808"/>
            <a:chExt cx="7416824" cy="648072"/>
          </a:xfrm>
        </p:grpSpPr>
        <p:sp>
          <p:nvSpPr>
            <p:cNvPr id="5" name="Retângulo 4"/>
            <p:cNvSpPr/>
            <p:nvPr/>
          </p:nvSpPr>
          <p:spPr>
            <a:xfrm>
              <a:off x="611560" y="1700808"/>
              <a:ext cx="187220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156176" y="1700808"/>
              <a:ext cx="187220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115616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Peça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60232" y="1844824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Cliente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851920" y="1844824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Adquire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419872" y="1700808"/>
              <a:ext cx="187220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de seta reta 11"/>
            <p:cNvCxnSpPr>
              <a:stCxn id="5" idx="3"/>
              <a:endCxn id="11" idx="1"/>
            </p:cNvCxnSpPr>
            <p:nvPr/>
          </p:nvCxnSpPr>
          <p:spPr>
            <a:xfrm>
              <a:off x="2483768" y="202484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7" idx="1"/>
              <a:endCxn id="11" idx="3"/>
            </p:cNvCxnSpPr>
            <p:nvPr/>
          </p:nvCxnSpPr>
          <p:spPr>
            <a:xfrm flipH="1">
              <a:off x="5292080" y="2024844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67544" y="2852936"/>
          <a:ext cx="7344816" cy="1711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162">
                <a:tc>
                  <a:txBody>
                    <a:bodyPr/>
                    <a:lstStyle/>
                    <a:p>
                      <a:r>
                        <a:rPr lang="pt-BR" sz="1600" dirty="0"/>
                        <a:t>Peça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Adquire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04">
                <a:tc>
                  <a:txBody>
                    <a:bodyPr/>
                    <a:lstStyle/>
                    <a:p>
                      <a:r>
                        <a:rPr lang="pt-BR" sz="1600" u="sng" dirty="0"/>
                        <a:t>Código-Peça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sng" dirty="0"/>
                        <a:t>Código-Cliente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sng" dirty="0"/>
                        <a:t>Código-Peça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04"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sng" dirty="0"/>
                        <a:t>Código-Cliente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04">
                <a:tc>
                  <a:txBody>
                    <a:bodyPr/>
                    <a:lstStyle/>
                    <a:p>
                      <a:r>
                        <a:rPr lang="pt-BR" sz="1600" dirty="0"/>
                        <a:t>Quantidade-Estoque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*Telefone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sng" dirty="0"/>
                        <a:t>Data-Compra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04">
                <a:tc>
                  <a:txBody>
                    <a:bodyPr/>
                    <a:lstStyle/>
                    <a:p>
                      <a:r>
                        <a:rPr lang="pt-BR" sz="1600" dirty="0"/>
                        <a:t>Preço-Unitário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539552" y="5052338"/>
          <a:ext cx="2160240" cy="154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r>
                        <a:rPr lang="pt-BR" sz="1600" dirty="0"/>
                        <a:t>Peça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734">
                <a:tc>
                  <a:txBody>
                    <a:bodyPr/>
                    <a:lstStyle/>
                    <a:p>
                      <a:r>
                        <a:rPr lang="pt-BR" sz="1600" u="sng" dirty="0"/>
                        <a:t>Código-Peça</a:t>
                      </a:r>
                    </a:p>
                    <a:p>
                      <a:r>
                        <a:rPr lang="pt-BR" sz="1600" dirty="0"/>
                        <a:t>Descrição</a:t>
                      </a:r>
                    </a:p>
                    <a:p>
                      <a:r>
                        <a:rPr lang="pt-BR" sz="1600" dirty="0"/>
                        <a:t>Quantidade-Estoque</a:t>
                      </a:r>
                    </a:p>
                    <a:p>
                      <a:r>
                        <a:rPr lang="pt-BR" sz="1600" dirty="0"/>
                        <a:t>Preço-Unitário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539552" y="4581128"/>
            <a:ext cx="7467600" cy="36004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dirty="0"/>
              <a:t>Diagrama E-D </a:t>
            </a:r>
            <a:r>
              <a:rPr lang="pt-BR" dirty="0">
                <a:latin typeface="Times New Roman"/>
                <a:cs typeface="Times New Roman"/>
              </a:rPr>
              <a:t>→</a:t>
            </a:r>
            <a:r>
              <a:rPr lang="pt-BR" dirty="0"/>
              <a:t> Geram-se as seguintes tabelas: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2987824" y="5052338"/>
          <a:ext cx="2160240" cy="154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r>
                        <a:rPr lang="pt-BR" sz="1600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734">
                <a:tc>
                  <a:txBody>
                    <a:bodyPr/>
                    <a:lstStyle/>
                    <a:p>
                      <a:r>
                        <a:rPr lang="pt-BR" sz="1600" u="sng" dirty="0"/>
                        <a:t>Código-Cliente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Nome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*Telefone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436096" y="5052338"/>
          <a:ext cx="2160240" cy="154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r>
                        <a:rPr lang="pt-BR" sz="1600" dirty="0"/>
                        <a:t>Adquire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734">
                <a:tc>
                  <a:txBody>
                    <a:bodyPr/>
                    <a:lstStyle/>
                    <a:p>
                      <a:r>
                        <a:rPr lang="pt-BR" sz="1600" u="sng" dirty="0"/>
                        <a:t>Código-Peça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sng" dirty="0"/>
                        <a:t>Código-Cliente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sng" dirty="0"/>
                        <a:t>Data-Compra</a:t>
                      </a:r>
                    </a:p>
                    <a:p>
                      <a:endParaRPr lang="pt-BR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604664"/>
          </a:xfrm>
        </p:spPr>
        <p:txBody>
          <a:bodyPr/>
          <a:lstStyle/>
          <a:p>
            <a:r>
              <a:rPr lang="pt-BR" dirty="0"/>
              <a:t>Modelo E-R</a:t>
            </a:r>
          </a:p>
          <a:p>
            <a:endParaRPr lang="pt-BR" dirty="0"/>
          </a:p>
        </p:txBody>
      </p:sp>
      <p:pic>
        <p:nvPicPr>
          <p:cNvPr id="7" name="Imagem 6" descr="Modelo_E-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132856"/>
            <a:ext cx="5587195" cy="1518790"/>
          </a:xfrm>
          <a:prstGeom prst="rect">
            <a:avLst/>
          </a:prstGeom>
        </p:spPr>
      </p:pic>
      <p:pic>
        <p:nvPicPr>
          <p:cNvPr id="8" name="Imagem 7" descr="Diagrama_Tabela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1" y="4029638"/>
            <a:ext cx="4464497" cy="2828361"/>
          </a:xfrm>
          <a:prstGeom prst="rect">
            <a:avLst/>
          </a:prstGeom>
        </p:spPr>
      </p:pic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467544" y="3616424"/>
            <a:ext cx="7467600" cy="6046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Diagrama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das Tabelas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/>
              <a:t>Normalização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Regras de organização</a:t>
            </a:r>
          </a:p>
          <a:p>
            <a:pPr marL="914400" lvl="1" indent="-457200">
              <a:buClrTx/>
            </a:pPr>
            <a:r>
              <a:rPr lang="pt-BR" sz="2500" dirty="0"/>
              <a:t>Não normalizado </a:t>
            </a:r>
            <a:r>
              <a:rPr lang="pt-BR" sz="2500" dirty="0">
                <a:latin typeface="Times New Roman"/>
                <a:cs typeface="Times New Roman"/>
              </a:rPr>
              <a:t>→</a:t>
            </a:r>
            <a:r>
              <a:rPr lang="pt-BR" sz="2500" dirty="0"/>
              <a:t> Refazer Modelo E-R</a:t>
            </a:r>
          </a:p>
          <a:p>
            <a:pPr marL="914400" lvl="1" indent="-457200">
              <a:buClrTx/>
            </a:pPr>
            <a:r>
              <a:rPr lang="pt-BR" sz="2500" dirty="0"/>
              <a:t>Primeira forma normal: </a:t>
            </a:r>
          </a:p>
          <a:p>
            <a:pPr marL="1188720" lvl="2" indent="-457200">
              <a:buClrTx/>
            </a:pPr>
            <a:r>
              <a:rPr lang="pt-BR" sz="2200" dirty="0"/>
              <a:t>Tipo de registro;</a:t>
            </a:r>
          </a:p>
          <a:p>
            <a:pPr marL="1188720" lvl="2" indent="-457200">
              <a:buClrTx/>
            </a:pPr>
            <a:r>
              <a:rPr lang="pt-BR" sz="2200" dirty="0"/>
              <a:t>Arquivo em forma de tabela.</a:t>
            </a:r>
          </a:p>
          <a:p>
            <a:pPr marL="914400" lvl="1" indent="-457200">
              <a:buClrTx/>
            </a:pPr>
            <a:r>
              <a:rPr lang="pt-BR" sz="2500" dirty="0"/>
              <a:t>Segunda e Terceira formas normais: </a:t>
            </a:r>
          </a:p>
          <a:p>
            <a:pPr marL="1188720" lvl="2" indent="-457200">
              <a:buClrTx/>
            </a:pPr>
            <a:r>
              <a:rPr lang="pt-BR" sz="2200" dirty="0"/>
              <a:t>Relacionamento entre campos chave e </a:t>
            </a:r>
            <a:r>
              <a:rPr lang="pt-BR" sz="2200" dirty="0" err="1"/>
              <a:t>não-chave</a:t>
            </a:r>
            <a:r>
              <a:rPr lang="pt-BR" sz="2200" dirty="0"/>
              <a:t>;</a:t>
            </a:r>
          </a:p>
          <a:p>
            <a:pPr marL="1188720" lvl="2" indent="-457200">
              <a:buClrTx/>
            </a:pPr>
            <a:r>
              <a:rPr lang="pt-BR" sz="2200" dirty="0"/>
              <a:t>Dependências funcionais.</a:t>
            </a:r>
          </a:p>
          <a:p>
            <a:pPr marL="914400" lvl="1" indent="-457200">
              <a:buClrTx/>
            </a:pPr>
            <a:r>
              <a:rPr lang="pt-BR" sz="2500" dirty="0"/>
              <a:t>Quarta e Quinta formas normais:</a:t>
            </a:r>
          </a:p>
          <a:p>
            <a:pPr marL="1188720" lvl="2" indent="-457200">
              <a:buClrTx/>
            </a:pPr>
            <a:r>
              <a:rPr lang="pt-BR" sz="2200" dirty="0"/>
              <a:t>Chaves compostas.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600" dirty="0"/>
              <a:t>Normalização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Primeira Forma Normal</a:t>
            </a:r>
          </a:p>
          <a:p>
            <a:pPr marL="1188720" lvl="2" indent="-457200">
              <a:buClrTx/>
            </a:pPr>
            <a:r>
              <a:rPr lang="pt-BR" sz="2200" dirty="0"/>
              <a:t>Domínios dos atributos (célula) com valores atômicos;</a:t>
            </a:r>
          </a:p>
          <a:p>
            <a:pPr marL="1188720" lvl="2" indent="-457200">
              <a:buClrTx/>
            </a:pPr>
            <a:r>
              <a:rPr lang="pt-BR" sz="2200" dirty="0"/>
              <a:t>Valor atômico: unidade indivisível, simples.</a:t>
            </a:r>
            <a:endParaRPr lang="pt-BR" sz="19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26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11560" y="4509120"/>
          <a:ext cx="194421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Código-Cliente</a:t>
                      </a:r>
                    </a:p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/>
                        <a:t>*Telefone</a:t>
                      </a:r>
                    </a:p>
                    <a:p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23928" y="4509120"/>
          <a:ext cx="194421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Código-Cliente</a:t>
                      </a:r>
                    </a:p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/>
                        <a:t>Rua</a:t>
                      </a:r>
                    </a:p>
                    <a:p>
                      <a:r>
                        <a:rPr lang="pt-BR" dirty="0"/>
                        <a:t>CEP</a:t>
                      </a:r>
                    </a:p>
                    <a:p>
                      <a:r>
                        <a:rPr lang="pt-BR" dirty="0"/>
                        <a:t>Bairro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228184" y="4581128"/>
          <a:ext cx="23042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Cliente_Telefone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Código-Cliente</a:t>
                      </a:r>
                    </a:p>
                    <a:p>
                      <a:r>
                        <a:rPr lang="pt-BR" u="sng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ímbolo de 'Não' 8"/>
          <p:cNvSpPr/>
          <p:nvPr/>
        </p:nvSpPr>
        <p:spPr>
          <a:xfrm>
            <a:off x="611560" y="4437112"/>
            <a:ext cx="1944216" cy="1944216"/>
          </a:xfrm>
          <a:prstGeom prst="noSmoking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843808" y="5157192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600" dirty="0"/>
              <a:t>Normalização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Segunda Forma Normal</a:t>
            </a:r>
          </a:p>
          <a:p>
            <a:pPr marL="1188720" lvl="2" indent="-457200">
              <a:buClrTx/>
            </a:pPr>
            <a:r>
              <a:rPr lang="pt-BR" sz="2200" dirty="0"/>
              <a:t>Estar na Primeira Forma Normal;</a:t>
            </a:r>
          </a:p>
          <a:p>
            <a:pPr marL="1188720" lvl="2" indent="-457200">
              <a:buClrTx/>
            </a:pPr>
            <a:r>
              <a:rPr lang="pt-BR" sz="2200" dirty="0"/>
              <a:t>Cada coluna </a:t>
            </a:r>
            <a:r>
              <a:rPr lang="pt-BR" sz="2200" dirty="0" err="1"/>
              <a:t>não-chave</a:t>
            </a:r>
            <a:r>
              <a:rPr lang="pt-BR" sz="2200" dirty="0"/>
              <a:t> depende totalmente da coluna chave.</a:t>
            </a:r>
            <a:endParaRPr lang="pt-BR" sz="19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79512" y="4259416"/>
          <a:ext cx="2376264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Código-Peça</a:t>
                      </a:r>
                    </a:p>
                    <a:p>
                      <a:r>
                        <a:rPr lang="pt-BR" u="sng" dirty="0"/>
                        <a:t>Depósito</a:t>
                      </a:r>
                    </a:p>
                    <a:p>
                      <a:r>
                        <a:rPr lang="pt-BR" dirty="0"/>
                        <a:t>Quantidade-Estoque</a:t>
                      </a:r>
                    </a:p>
                    <a:p>
                      <a:r>
                        <a:rPr lang="pt-BR" dirty="0"/>
                        <a:t>Telefone-Depósito</a:t>
                      </a:r>
                    </a:p>
                    <a:p>
                      <a:r>
                        <a:rPr lang="pt-BR" dirty="0" err="1"/>
                        <a:t>Número-Contêineres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851920" y="4365104"/>
          <a:ext cx="237626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Código-Peça</a:t>
                      </a:r>
                    </a:p>
                    <a:p>
                      <a:r>
                        <a:rPr lang="pt-BR" u="sng" dirty="0"/>
                        <a:t>Depósito</a:t>
                      </a:r>
                    </a:p>
                    <a:p>
                      <a:r>
                        <a:rPr lang="pt-BR" dirty="0"/>
                        <a:t>Quantidade-Estoque</a:t>
                      </a:r>
                    </a:p>
                    <a:p>
                      <a:r>
                        <a:rPr lang="pt-BR" dirty="0" err="1"/>
                        <a:t>Número-Contêineres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372200" y="4365104"/>
          <a:ext cx="223224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Deposito_Fone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Depósito</a:t>
                      </a:r>
                    </a:p>
                    <a:p>
                      <a:r>
                        <a:rPr lang="pt-BR" dirty="0"/>
                        <a:t>Telefone-Depósito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ímbolo de 'Não' 8"/>
          <p:cNvSpPr/>
          <p:nvPr/>
        </p:nvSpPr>
        <p:spPr>
          <a:xfrm>
            <a:off x="251520" y="4221088"/>
            <a:ext cx="2160240" cy="2088232"/>
          </a:xfrm>
          <a:prstGeom prst="noSmoking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843808" y="501317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600" dirty="0"/>
              <a:t>Normalização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Terceira Forma Normal</a:t>
            </a:r>
          </a:p>
          <a:p>
            <a:pPr marL="1188720" lvl="2" indent="-457200">
              <a:buClrTx/>
            </a:pPr>
            <a:r>
              <a:rPr lang="pt-BR" sz="2200" dirty="0"/>
              <a:t>Estar na Segunda Forma Normal;</a:t>
            </a:r>
          </a:p>
          <a:p>
            <a:pPr marL="1188720" lvl="2" indent="-457200">
              <a:buClrTx/>
            </a:pPr>
            <a:r>
              <a:rPr lang="pt-BR" sz="2200" dirty="0"/>
              <a:t>Nenhuma coluna </a:t>
            </a:r>
            <a:r>
              <a:rPr lang="pt-BR" sz="2200" dirty="0" err="1"/>
              <a:t>não-chave</a:t>
            </a:r>
            <a:r>
              <a:rPr lang="pt-BR" sz="2200" dirty="0"/>
              <a:t> depender de outra coluna </a:t>
            </a:r>
            <a:r>
              <a:rPr lang="pt-BR" sz="2200" dirty="0" err="1"/>
              <a:t>não-chave</a:t>
            </a:r>
            <a:r>
              <a:rPr lang="pt-BR" sz="2200" dirty="0"/>
              <a:t>.</a:t>
            </a:r>
            <a:endParaRPr lang="pt-BR" sz="19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28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27584" y="4259416"/>
          <a:ext cx="237626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Código-Peça</a:t>
                      </a:r>
                    </a:p>
                    <a:p>
                      <a:r>
                        <a:rPr lang="pt-BR" u="sng" dirty="0"/>
                        <a:t>Depósito</a:t>
                      </a:r>
                    </a:p>
                    <a:p>
                      <a:r>
                        <a:rPr lang="pt-BR" dirty="0"/>
                        <a:t>Quantidade-Estoque</a:t>
                      </a:r>
                    </a:p>
                    <a:p>
                      <a:r>
                        <a:rPr lang="pt-BR" dirty="0" err="1"/>
                        <a:t>Número-Contêineres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716016" y="4365104"/>
          <a:ext cx="237626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Código-Peça</a:t>
                      </a:r>
                    </a:p>
                    <a:p>
                      <a:r>
                        <a:rPr lang="pt-BR" u="sng" dirty="0"/>
                        <a:t>Depósito</a:t>
                      </a:r>
                    </a:p>
                    <a:p>
                      <a:r>
                        <a:rPr lang="pt-BR" dirty="0"/>
                        <a:t>Quantidade-Estoque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ímbolo de 'Não' 8"/>
          <p:cNvSpPr/>
          <p:nvPr/>
        </p:nvSpPr>
        <p:spPr>
          <a:xfrm>
            <a:off x="899592" y="4005064"/>
            <a:ext cx="2232248" cy="2088232"/>
          </a:xfrm>
          <a:prstGeom prst="noSmoking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3635896" y="501317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600" dirty="0"/>
              <a:t>Normalização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Terceira Forma Normal</a:t>
            </a:r>
          </a:p>
          <a:p>
            <a:pPr marL="1188720" lvl="2" indent="-457200">
              <a:buClrTx/>
            </a:pPr>
            <a:r>
              <a:rPr lang="pt-BR" sz="2200" dirty="0"/>
              <a:t>Forma Normal de </a:t>
            </a:r>
            <a:r>
              <a:rPr lang="pt-BR" sz="2200" dirty="0" err="1"/>
              <a:t>Boyce-Codd</a:t>
            </a:r>
            <a:r>
              <a:rPr lang="pt-BR" sz="2200" dirty="0"/>
              <a:t>.</a:t>
            </a:r>
            <a:endParaRPr lang="pt-BR" sz="19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29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67544" y="4259416"/>
          <a:ext cx="194421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  <a:r>
                        <a:rPr lang="pt-BR" baseline="0" dirty="0"/>
                        <a:t> Fiscal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Número-Nota</a:t>
                      </a:r>
                    </a:p>
                    <a:p>
                      <a:r>
                        <a:rPr lang="pt-BR" u="none" dirty="0"/>
                        <a:t>Código-Produto</a:t>
                      </a:r>
                    </a:p>
                    <a:p>
                      <a:r>
                        <a:rPr lang="pt-BR" dirty="0"/>
                        <a:t>Descrição</a:t>
                      </a:r>
                    </a:p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23928" y="4365104"/>
          <a:ext cx="18002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  <a:r>
                        <a:rPr lang="pt-BR" baseline="0" dirty="0"/>
                        <a:t> Fiscal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Número-Nota</a:t>
                      </a:r>
                    </a:p>
                    <a:p>
                      <a:r>
                        <a:rPr lang="pt-BR" u="none" dirty="0"/>
                        <a:t>Código-Produto</a:t>
                      </a:r>
                    </a:p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ímbolo de 'Não' 8"/>
          <p:cNvSpPr/>
          <p:nvPr/>
        </p:nvSpPr>
        <p:spPr>
          <a:xfrm>
            <a:off x="323528" y="4005064"/>
            <a:ext cx="2232248" cy="2088232"/>
          </a:xfrm>
          <a:prstGeom prst="noSmoking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843808" y="4869160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156176" y="4365104"/>
          <a:ext cx="18002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Código-Produto</a:t>
                      </a:r>
                    </a:p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Cardinalidade: </a:t>
            </a:r>
          </a:p>
          <a:p>
            <a:pPr lvl="2"/>
            <a:r>
              <a:rPr lang="pt-BR" sz="2500" dirty="0"/>
              <a:t>Define o número máximo de ocorrência em um relacionamento.</a:t>
            </a:r>
          </a:p>
          <a:p>
            <a:pPr lvl="2"/>
            <a:r>
              <a:rPr lang="pt-BR" sz="2500" dirty="0"/>
              <a:t>Para determinar a cardinalidade, deve-se fazer a pergunta relativa ao relacionamento em ambas as direções.</a:t>
            </a:r>
          </a:p>
          <a:p>
            <a:pPr lvl="1"/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</a:t>
            </a:fld>
            <a:endParaRPr lang="pt-BR"/>
          </a:p>
        </p:txBody>
      </p:sp>
      <p:grpSp>
        <p:nvGrpSpPr>
          <p:cNvPr id="23" name="Grupo 22"/>
          <p:cNvGrpSpPr/>
          <p:nvPr/>
        </p:nvGrpSpPr>
        <p:grpSpPr>
          <a:xfrm>
            <a:off x="539552" y="5013176"/>
            <a:ext cx="7272808" cy="1080120"/>
            <a:chOff x="755576" y="5013176"/>
            <a:chExt cx="7056784" cy="1080120"/>
          </a:xfrm>
        </p:grpSpPr>
        <p:sp>
          <p:nvSpPr>
            <p:cNvPr id="16" name="CaixaDeTexto 15"/>
            <p:cNvSpPr txBox="1"/>
            <p:nvPr/>
          </p:nvSpPr>
          <p:spPr>
            <a:xfrm>
              <a:off x="6372200" y="5363924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Empregado</a:t>
              </a:r>
            </a:p>
          </p:txBody>
        </p:sp>
        <p:grpSp>
          <p:nvGrpSpPr>
            <p:cNvPr id="4" name="Grupo 28"/>
            <p:cNvGrpSpPr/>
            <p:nvPr/>
          </p:nvGrpSpPr>
          <p:grpSpPr>
            <a:xfrm>
              <a:off x="755576" y="5013176"/>
              <a:ext cx="7056784" cy="1080120"/>
              <a:chOff x="755576" y="4509120"/>
              <a:chExt cx="7056784" cy="10801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755576" y="4725144"/>
                <a:ext cx="1656184" cy="6480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Losango 8"/>
              <p:cNvSpPr/>
              <p:nvPr/>
            </p:nvSpPr>
            <p:spPr>
              <a:xfrm>
                <a:off x="3419872" y="4509120"/>
                <a:ext cx="1872208" cy="1080120"/>
              </a:xfrm>
              <a:prstGeom prst="diamond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6300192" y="4725144"/>
                <a:ext cx="1512168" cy="6480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2411760" y="5049180"/>
                <a:ext cx="100811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>
                <a:stCxn id="9" idx="3"/>
                <a:endCxn id="10" idx="1"/>
              </p:cNvCxnSpPr>
              <p:nvPr/>
            </p:nvCxnSpPr>
            <p:spPr>
              <a:xfrm>
                <a:off x="5292080" y="5049180"/>
                <a:ext cx="1008112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aixaDeTexto 14"/>
              <p:cNvSpPr txBox="1"/>
              <p:nvPr/>
            </p:nvSpPr>
            <p:spPr>
              <a:xfrm>
                <a:off x="755576" y="4859868"/>
                <a:ext cx="172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Departamento</a:t>
                </a:r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3923928" y="486916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Possui</a:t>
                </a: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2411760" y="45811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5940152" y="458112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N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600" dirty="0"/>
              <a:t>Normalização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Quarta Forma Normal</a:t>
            </a:r>
          </a:p>
          <a:p>
            <a:pPr marL="1188720" lvl="2" indent="-457200">
              <a:buClrTx/>
            </a:pPr>
            <a:r>
              <a:rPr lang="pt-BR" sz="2200" dirty="0"/>
              <a:t>Estar na Terceira Forma Normal;</a:t>
            </a:r>
          </a:p>
          <a:p>
            <a:pPr marL="1188720" lvl="2" indent="-457200">
              <a:buClrTx/>
            </a:pPr>
            <a:r>
              <a:rPr lang="pt-BR" sz="2200" dirty="0"/>
              <a:t>Não conter mais de um fator multivalorado.</a:t>
            </a:r>
            <a:endParaRPr lang="pt-BR" sz="19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30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4376008"/>
          <a:ext cx="216024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Professor-Turma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none" dirty="0"/>
                        <a:t>Professor</a:t>
                      </a:r>
                    </a:p>
                    <a:p>
                      <a:r>
                        <a:rPr lang="pt-BR" u="none" dirty="0"/>
                        <a:t>Turma</a:t>
                      </a:r>
                    </a:p>
                    <a:p>
                      <a:r>
                        <a:rPr lang="pt-BR" dirty="0"/>
                        <a:t>Grau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23928" y="4506312"/>
          <a:ext cx="20882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Professor-Turma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none" dirty="0"/>
                        <a:t>Professor</a:t>
                      </a:r>
                    </a:p>
                    <a:p>
                      <a:r>
                        <a:rPr lang="pt-BR" u="none" dirty="0"/>
                        <a:t>Turma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ímbolo de 'Não' 8"/>
          <p:cNvSpPr/>
          <p:nvPr/>
        </p:nvSpPr>
        <p:spPr>
          <a:xfrm>
            <a:off x="323528" y="4005064"/>
            <a:ext cx="2232248" cy="2088232"/>
          </a:xfrm>
          <a:prstGeom prst="noSmoking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843808" y="4869160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516216" y="4506312"/>
          <a:ext cx="194421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Professor-Grau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none" dirty="0"/>
                        <a:t>Professor</a:t>
                      </a:r>
                    </a:p>
                    <a:p>
                      <a:r>
                        <a:rPr lang="pt-BR" u="none" dirty="0"/>
                        <a:t>Grau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600" dirty="0"/>
              <a:t>Normalização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Quinta Forma Normal</a:t>
            </a:r>
          </a:p>
          <a:p>
            <a:pPr marL="1188720" lvl="2" indent="-457200">
              <a:buClrTx/>
            </a:pPr>
            <a:r>
              <a:rPr lang="pt-BR" sz="2200" dirty="0"/>
              <a:t>Estar na Quarta Forma Normal;</a:t>
            </a:r>
          </a:p>
          <a:p>
            <a:pPr marL="1188720" lvl="2" indent="-457200">
              <a:buClrTx/>
            </a:pPr>
            <a:r>
              <a:rPr lang="pt-BR" sz="2200" dirty="0"/>
              <a:t>Conteúdo não poder ser reconstituído por tabelas menores com chaves diferentes.</a:t>
            </a:r>
            <a:endParaRPr lang="pt-BR" sz="19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31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4376008"/>
          <a:ext cx="216024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Código-Fornecedor</a:t>
                      </a:r>
                    </a:p>
                    <a:p>
                      <a:r>
                        <a:rPr lang="pt-BR" u="none" dirty="0"/>
                        <a:t>Nome-Fornecedor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843808" y="4365104"/>
          <a:ext cx="23762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Código-Produto</a:t>
                      </a:r>
                    </a:p>
                    <a:p>
                      <a:r>
                        <a:rPr lang="pt-BR" u="none" dirty="0"/>
                        <a:t>Descrição</a:t>
                      </a:r>
                    </a:p>
                    <a:p>
                      <a:r>
                        <a:rPr lang="pt-BR" u="none" dirty="0"/>
                        <a:t>Código-Fornecedor</a:t>
                      </a:r>
                    </a:p>
                    <a:p>
                      <a:r>
                        <a:rPr lang="pt-BR" u="none" dirty="0"/>
                        <a:t>Quantidade-Estoque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580112" y="4365104"/>
          <a:ext cx="22322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Nota Fiscal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/>
                        <a:t>Número-Nota</a:t>
                      </a:r>
                    </a:p>
                    <a:p>
                      <a:r>
                        <a:rPr lang="pt-BR" u="none" dirty="0"/>
                        <a:t>Código-Vendedor</a:t>
                      </a:r>
                    </a:p>
                    <a:p>
                      <a:r>
                        <a:rPr lang="pt-BR" u="none" dirty="0"/>
                        <a:t>Código-Produto</a:t>
                      </a:r>
                    </a:p>
                    <a:p>
                      <a:r>
                        <a:rPr lang="pt-BR" u="none" dirty="0"/>
                        <a:t>Código-Fornecedor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Menos 11"/>
          <p:cNvSpPr/>
          <p:nvPr/>
        </p:nvSpPr>
        <p:spPr>
          <a:xfrm>
            <a:off x="5364088" y="5733256"/>
            <a:ext cx="2664296" cy="45719"/>
          </a:xfrm>
          <a:prstGeom prst="mathMinus">
            <a:avLst/>
          </a:prstGeom>
          <a:solidFill>
            <a:srgbClr val="FF0000">
              <a:alpha val="40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600" dirty="0"/>
              <a:t>Formato dos Registros</a:t>
            </a:r>
            <a:r>
              <a:rPr lang="pt-BR" sz="3100" dirty="0"/>
              <a:t>:</a:t>
            </a:r>
          </a:p>
          <a:p>
            <a:pPr marL="914400" lvl="1" indent="-457200">
              <a:buClrTx/>
            </a:pPr>
            <a:r>
              <a:rPr lang="pt-BR" sz="2500" dirty="0"/>
              <a:t>Definir o formato do registro de cada tabela:</a:t>
            </a:r>
          </a:p>
          <a:p>
            <a:pPr marL="1188720" lvl="2" indent="-457200">
              <a:buClrTx/>
            </a:pPr>
            <a:r>
              <a:rPr lang="pt-BR" sz="2200" dirty="0"/>
              <a:t>Tipo: Caractere, Numérico, Data;</a:t>
            </a:r>
          </a:p>
          <a:p>
            <a:pPr marL="1188720" lvl="2" indent="-457200">
              <a:buClrTx/>
            </a:pPr>
            <a:r>
              <a:rPr lang="pt-BR" sz="2200" dirty="0"/>
              <a:t>Tamanho.</a:t>
            </a:r>
            <a:endParaRPr lang="pt-BR" sz="19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32</a:t>
            </a:fld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23528" y="3933056"/>
          <a:ext cx="77048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Código-Produto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Candidata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Preço-Unitário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Código-Fornecedor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Estrangeira de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Data-Cadastro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Cardinalidade: </a:t>
            </a:r>
          </a:p>
          <a:p>
            <a:pPr lvl="2"/>
            <a:r>
              <a:rPr lang="pt-BR" sz="2500" dirty="0"/>
              <a:t>Restrição de Cardinalidade.</a:t>
            </a:r>
          </a:p>
          <a:p>
            <a:pPr lvl="1"/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4</a:t>
            </a:fld>
            <a:endParaRPr lang="pt-BR"/>
          </a:p>
        </p:txBody>
      </p:sp>
      <p:grpSp>
        <p:nvGrpSpPr>
          <p:cNvPr id="23" name="Grupo 22"/>
          <p:cNvGrpSpPr/>
          <p:nvPr/>
        </p:nvGrpSpPr>
        <p:grpSpPr>
          <a:xfrm>
            <a:off x="651992" y="4005064"/>
            <a:ext cx="7272808" cy="1080120"/>
            <a:chOff x="755576" y="5013176"/>
            <a:chExt cx="7056784" cy="1080120"/>
          </a:xfrm>
        </p:grpSpPr>
        <p:sp>
          <p:nvSpPr>
            <p:cNvPr id="16" name="CaixaDeTexto 15"/>
            <p:cNvSpPr txBox="1"/>
            <p:nvPr/>
          </p:nvSpPr>
          <p:spPr>
            <a:xfrm>
              <a:off x="6372200" y="5363924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Empregado</a:t>
              </a: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755576" y="5013176"/>
              <a:ext cx="7056784" cy="1080120"/>
              <a:chOff x="755576" y="5013176"/>
              <a:chExt cx="7056784" cy="1080120"/>
            </a:xfrm>
          </p:grpSpPr>
          <p:grpSp>
            <p:nvGrpSpPr>
              <p:cNvPr id="4" name="Grupo 28"/>
              <p:cNvGrpSpPr/>
              <p:nvPr/>
            </p:nvGrpSpPr>
            <p:grpSpPr>
              <a:xfrm>
                <a:off x="755576" y="5013176"/>
                <a:ext cx="7056784" cy="1080120"/>
                <a:chOff x="755576" y="4509120"/>
                <a:chExt cx="7056784" cy="1080120"/>
              </a:xfrm>
            </p:grpSpPr>
            <p:sp>
              <p:nvSpPr>
                <p:cNvPr id="8" name="Retângulo 7"/>
                <p:cNvSpPr/>
                <p:nvPr/>
              </p:nvSpPr>
              <p:spPr>
                <a:xfrm>
                  <a:off x="755576" y="4725144"/>
                  <a:ext cx="1656184" cy="64807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Losango 8"/>
                <p:cNvSpPr/>
                <p:nvPr/>
              </p:nvSpPr>
              <p:spPr>
                <a:xfrm>
                  <a:off x="3419872" y="4509120"/>
                  <a:ext cx="1872208" cy="1080120"/>
                </a:xfrm>
                <a:prstGeom prst="diamond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6300192" y="4725144"/>
                  <a:ext cx="1512168" cy="64807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2" name="Conector reto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2411760" y="5049180"/>
                  <a:ext cx="1008111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/>
                <p:cNvCxnSpPr>
                  <a:stCxn id="9" idx="3"/>
                  <a:endCxn id="10" idx="1"/>
                </p:cNvCxnSpPr>
                <p:nvPr/>
              </p:nvCxnSpPr>
              <p:spPr>
                <a:xfrm>
                  <a:off x="5292080" y="5049180"/>
                  <a:ext cx="100811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aixaDeTexto 14"/>
                <p:cNvSpPr txBox="1"/>
                <p:nvPr/>
              </p:nvSpPr>
              <p:spPr>
                <a:xfrm>
                  <a:off x="755576" y="4859868"/>
                  <a:ext cx="1728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solidFill>
                        <a:srgbClr val="00B0F0"/>
                      </a:solidFill>
                    </a:rPr>
                    <a:t>Departamento</a:t>
                  </a:r>
                </a:p>
              </p:txBody>
            </p:sp>
            <p:sp>
              <p:nvSpPr>
                <p:cNvPr id="17" name="CaixaDeTexto 16"/>
                <p:cNvSpPr txBox="1"/>
                <p:nvPr/>
              </p:nvSpPr>
              <p:spPr>
                <a:xfrm>
                  <a:off x="3923928" y="4869160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Possui</a:t>
                  </a:r>
                </a:p>
              </p:txBody>
            </p:sp>
          </p:grpSp>
          <p:sp>
            <p:nvSpPr>
              <p:cNvPr id="20" name="CaixaDeTexto 19"/>
              <p:cNvSpPr txBox="1"/>
              <p:nvPr/>
            </p:nvSpPr>
            <p:spPr>
              <a:xfrm>
                <a:off x="2405121" y="5157192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</a:t>
                </a:r>
                <a:r>
                  <a:rPr lang="pt-BR" dirty="0">
                    <a:solidFill>
                      <a:srgbClr val="FF0000"/>
                    </a:solidFill>
                  </a:rPr>
                  <a:t>1:1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5590897" y="5157192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</a:t>
                </a:r>
                <a:r>
                  <a:rPr lang="pt-BR" dirty="0">
                    <a:solidFill>
                      <a:srgbClr val="00B0F0"/>
                    </a:solidFill>
                  </a:rPr>
                  <a:t>1:N</a:t>
                </a:r>
                <a:r>
                  <a:rPr lang="pt-BR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8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D86F71-8C04-41DE-8315-1A1AFE3E5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" y="2348880"/>
            <a:ext cx="7467600" cy="29632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47B91F0-A4B9-4853-8B13-DAE361E847E5}"/>
              </a:ext>
            </a:extLst>
          </p:cNvPr>
          <p:cNvSpPr txBox="1"/>
          <p:nvPr/>
        </p:nvSpPr>
        <p:spPr>
          <a:xfrm>
            <a:off x="661416" y="1698593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Notação Engenharia da Informação / James Martin </a:t>
            </a:r>
          </a:p>
        </p:txBody>
      </p:sp>
    </p:spTree>
    <p:extLst>
      <p:ext uri="{BB962C8B-B14F-4D97-AF65-F5344CB8AC3E}">
        <p14:creationId xmlns:p14="http://schemas.microsoft.com/office/powerpoint/2010/main" val="24647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AE80C6-8E06-4465-A26A-D1C88E24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8880"/>
            <a:ext cx="7685157" cy="30219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7AC216-4277-459A-B130-4C04EBB43577}"/>
              </a:ext>
            </a:extLst>
          </p:cNvPr>
          <p:cNvSpPr txBox="1"/>
          <p:nvPr/>
        </p:nvSpPr>
        <p:spPr>
          <a:xfrm>
            <a:off x="661416" y="1698593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Notação Engenharia da Informação / James Martin </a:t>
            </a:r>
          </a:p>
        </p:txBody>
      </p:sp>
    </p:spTree>
    <p:extLst>
      <p:ext uri="{BB962C8B-B14F-4D97-AF65-F5344CB8AC3E}">
        <p14:creationId xmlns:p14="http://schemas.microsoft.com/office/powerpoint/2010/main" val="17920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10D0F9-7622-47C9-BC82-3ED35751ECE7}"/>
              </a:ext>
            </a:extLst>
          </p:cNvPr>
          <p:cNvSpPr txBox="1"/>
          <p:nvPr/>
        </p:nvSpPr>
        <p:spPr>
          <a:xfrm>
            <a:off x="1299706" y="1685965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Notação Engenharia da Informação / James Martin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D82F871-717A-4F83-BF11-118B9835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85" y="2433498"/>
            <a:ext cx="6487430" cy="199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618C4-1051-4DAC-B57A-6819870F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BEC5F-DFE5-44C6-A0CB-F97C056619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1) Faça a representação gráfica usando o modelo de entidades e relacionamentos. Analise as afirmações abaixo e identifique os tipos de relacionamentos.</a:t>
            </a:r>
          </a:p>
          <a:p>
            <a:pPr lvl="1"/>
            <a:r>
              <a:rPr lang="pt-BR" dirty="0"/>
              <a:t>a) Contas correntes pertencem a um cliente</a:t>
            </a:r>
          </a:p>
          <a:p>
            <a:pPr lvl="1"/>
            <a:r>
              <a:rPr lang="pt-BR" dirty="0"/>
              <a:t>b) Um chefe gerencia um departamento</a:t>
            </a:r>
          </a:p>
          <a:p>
            <a:pPr lvl="1"/>
            <a:r>
              <a:rPr lang="pt-BR" dirty="0"/>
              <a:t>c) Vários Fornecedores fornecem inúmeros produtos</a:t>
            </a:r>
          </a:p>
          <a:p>
            <a:pPr lvl="1"/>
            <a:r>
              <a:rPr lang="pt-BR" dirty="0"/>
              <a:t>d) O aluno matricula-se em um curso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9572C4-C322-4950-912A-FEB71BA5E7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09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EB163-C133-4449-8C74-6EECAC5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3EE33-2B9E-4261-ADF6-510B4145EA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2) Faça a representação gráfica usando o modelo de entidades e relacionamentos. Analise as afirmações abaixo e identifique os tipos de relacionamentos. Acrescente a cardinalidade dos relacionamentos com restrições.</a:t>
            </a:r>
          </a:p>
          <a:p>
            <a:pPr lvl="1"/>
            <a:r>
              <a:rPr lang="pt-BR" dirty="0"/>
              <a:t>a) Várias notas fiscais possuem vários produtos</a:t>
            </a:r>
          </a:p>
          <a:p>
            <a:pPr lvl="1"/>
            <a:r>
              <a:rPr lang="pt-BR" dirty="0"/>
              <a:t>b) Vários alunos participam de várias disciplinas</a:t>
            </a:r>
          </a:p>
          <a:p>
            <a:pPr lvl="1"/>
            <a:r>
              <a:rPr lang="pt-BR" dirty="0"/>
              <a:t>c) Vários colaboradores trabalham em um departamento</a:t>
            </a:r>
          </a:p>
          <a:p>
            <a:pPr lvl="1"/>
            <a:r>
              <a:rPr lang="pt-BR" dirty="0"/>
              <a:t>d) Um país é formado por várias unidades federativas e vários municípios pertencem a uma unidade federativa.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063203-FA4B-4CC0-876B-FBA58E43B8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1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889</TotalTime>
  <Words>1230</Words>
  <Application>Microsoft Office PowerPoint</Application>
  <PresentationFormat>Apresentação na tela (4:3)</PresentationFormat>
  <Paragraphs>390</Paragraphs>
  <Slides>32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Calibri</vt:lpstr>
      <vt:lpstr>Century Schoolbook</vt:lpstr>
      <vt:lpstr>Times New Roman</vt:lpstr>
      <vt:lpstr>Wingdings</vt:lpstr>
      <vt:lpstr>Wingdings 2</vt:lpstr>
      <vt:lpstr>Balcão Envidraçado</vt:lpstr>
      <vt:lpstr>Modelagem de Banco de Dados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EXERCÍCIOS </vt:lpstr>
      <vt:lpstr>Exercícios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Oracle 11g – Módulo I</dc:title>
  <dc:creator>Emerson Alberto Marconato</dc:creator>
  <cp:lastModifiedBy>Combr Soluções Web Empresariais</cp:lastModifiedBy>
  <cp:revision>163</cp:revision>
  <dcterms:created xsi:type="dcterms:W3CDTF">2012-03-03T01:35:33Z</dcterms:created>
  <dcterms:modified xsi:type="dcterms:W3CDTF">2024-02-29T01:58:57Z</dcterms:modified>
</cp:coreProperties>
</file>