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89" r:id="rId3"/>
    <p:sldId id="288" r:id="rId4"/>
    <p:sldId id="269" r:id="rId5"/>
    <p:sldId id="270" r:id="rId6"/>
    <p:sldId id="271" r:id="rId7"/>
    <p:sldId id="272" r:id="rId8"/>
    <p:sldId id="274" r:id="rId9"/>
    <p:sldId id="275" r:id="rId10"/>
    <p:sldId id="276" r:id="rId11"/>
    <p:sldId id="277" r:id="rId12"/>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varScale="1">
        <p:scale>
          <a:sx n="95" d="100"/>
          <a:sy n="95" d="100"/>
        </p:scale>
        <p:origin x="18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DFC51CC0-8F53-4A78-80C1-8F0FBAA50E70}" type="datetimeFigureOut">
              <a:rPr lang="pt-BR" smtClean="0"/>
              <a:pPr/>
              <a:t>27/03/2024</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3B08666-EAB2-4DAB-B82E-CB51A28C1AD4}"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43F77A50-57F3-4A1E-9D05-A9B935A4A76C}" type="datetime1">
              <a:rPr lang="pt-BR" smtClean="0"/>
              <a:t>27/03/2024</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438E4785-3F42-467A-B776-394AAB6F8B8A}"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5A5A933F-A845-4ACE-BDF1-7FCEEB0A50DC}" type="datetime1">
              <a:rPr lang="pt-BR" smtClean="0"/>
              <a:t>27/03/2024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38E4785-3F42-467A-B776-394AAB6F8B8A}"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712FE556-0BE0-4390-ABCE-91C4A5A33B32}" type="datetime1">
              <a:rPr lang="pt-BR" smtClean="0"/>
              <a:t>27/03/2024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38E4785-3F42-467A-B776-394AAB6F8B8A}"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4"/>
          </p:nvPr>
        </p:nvSpPr>
        <p:spPr/>
        <p:txBody>
          <a:bodyPr rtlCol="0"/>
          <a:lstStyle/>
          <a:p>
            <a:fld id="{78A23424-B68C-425E-8DB3-9A4797242BD2}" type="datetime1">
              <a:rPr lang="pt-BR" smtClean="0"/>
              <a:t>27/03/2024</a:t>
            </a:fld>
            <a:endParaRPr lang="pt-BR"/>
          </a:p>
        </p:txBody>
      </p:sp>
      <p:sp>
        <p:nvSpPr>
          <p:cNvPr id="9" name="Espaço Reservado para Número de Slide 8"/>
          <p:cNvSpPr>
            <a:spLocks noGrp="1"/>
          </p:cNvSpPr>
          <p:nvPr>
            <p:ph type="sldNum" sz="quarter" idx="15"/>
          </p:nvPr>
        </p:nvSpPr>
        <p:spPr/>
        <p:txBody>
          <a:bodyPr rtlCol="0"/>
          <a:lstStyle/>
          <a:p>
            <a:fld id="{438E4785-3F42-467A-B776-394AAB6F8B8A}"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E5FA72A5-09C8-426A-BF54-B96ED9FC86E9}" type="datetime1">
              <a:rPr lang="pt-BR" smtClean="0"/>
              <a:t>27/03/2024</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438E4785-3F42-467A-B776-394AAB6F8B8A}"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5" name="Espaço Reservado para Data 4"/>
          <p:cNvSpPr>
            <a:spLocks noGrp="1"/>
          </p:cNvSpPr>
          <p:nvPr>
            <p:ph type="dt" sz="half" idx="10"/>
          </p:nvPr>
        </p:nvSpPr>
        <p:spPr/>
        <p:txBody>
          <a:bodyPr/>
          <a:lstStyle/>
          <a:p>
            <a:fld id="{E186E279-551B-4CAC-B581-9F0114B04931}" type="datetime1">
              <a:rPr lang="pt-BR" smtClean="0"/>
              <a:t>27/03/2024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38E4785-3F42-467A-B776-394AAB6F8B8A}"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a:t>Clique para editar o estilo do título mestre</a:t>
            </a:r>
            <a:endParaRPr kumimoji="0" lang="en-US"/>
          </a:p>
        </p:txBody>
      </p:sp>
      <p:sp>
        <p:nvSpPr>
          <p:cNvPr id="7" name="Espaço Reservado para Data 6"/>
          <p:cNvSpPr>
            <a:spLocks noGrp="1"/>
          </p:cNvSpPr>
          <p:nvPr>
            <p:ph type="dt" sz="half" idx="10"/>
          </p:nvPr>
        </p:nvSpPr>
        <p:spPr/>
        <p:txBody>
          <a:bodyPr/>
          <a:lstStyle/>
          <a:p>
            <a:fld id="{5F9AEFBE-0BFD-40F8-A8DC-7881E085B012}" type="datetime1">
              <a:rPr lang="pt-BR" smtClean="0"/>
              <a:t>27/03/2024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38E4785-3F42-467A-B776-394AAB6F8B8A}"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CECB7966-5B41-4AB1-AFB5-1A6C02443B7B}" type="datetime1">
              <a:rPr lang="pt-BR" smtClean="0"/>
              <a:t>27/03/2024</a:t>
            </a:fld>
            <a:endParaRPr lang="pt-BR"/>
          </a:p>
        </p:txBody>
      </p:sp>
      <p:sp>
        <p:nvSpPr>
          <p:cNvPr id="7" name="Espaço Reservado para Número de Slide 6"/>
          <p:cNvSpPr>
            <a:spLocks noGrp="1"/>
          </p:cNvSpPr>
          <p:nvPr>
            <p:ph type="sldNum" sz="quarter" idx="11"/>
          </p:nvPr>
        </p:nvSpPr>
        <p:spPr/>
        <p:txBody>
          <a:bodyPr rtlCol="0"/>
          <a:lstStyle/>
          <a:p>
            <a:fld id="{438E4785-3F42-467A-B776-394AAB6F8B8A}"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5B11312-A933-4071-A7BD-E48AD6C6651B}" type="datetime1">
              <a:rPr lang="pt-BR" smtClean="0"/>
              <a:t>27/03/2024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38E4785-3F42-467A-B776-394AAB6F8B8A}"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1" name="Espaço Reservado para Data 20"/>
          <p:cNvSpPr>
            <a:spLocks noGrp="1"/>
          </p:cNvSpPr>
          <p:nvPr>
            <p:ph type="dt" sz="half" idx="14"/>
          </p:nvPr>
        </p:nvSpPr>
        <p:spPr/>
        <p:txBody>
          <a:bodyPr rtlCol="0"/>
          <a:lstStyle/>
          <a:p>
            <a:fld id="{5D6EFF98-3D79-4653-A3FB-EFAE9B238378}" type="datetime1">
              <a:rPr lang="pt-BR" smtClean="0"/>
              <a:t>27/03/2024</a:t>
            </a:fld>
            <a:endParaRPr lang="pt-BR"/>
          </a:p>
        </p:txBody>
      </p:sp>
      <p:sp>
        <p:nvSpPr>
          <p:cNvPr id="22" name="Espaço Reservado para Número de Slide 21"/>
          <p:cNvSpPr>
            <a:spLocks noGrp="1"/>
          </p:cNvSpPr>
          <p:nvPr>
            <p:ph type="sldNum" sz="quarter" idx="15"/>
          </p:nvPr>
        </p:nvSpPr>
        <p:spPr/>
        <p:txBody>
          <a:bodyPr rtlCol="0"/>
          <a:lstStyle/>
          <a:p>
            <a:fld id="{438E4785-3F42-467A-B776-394AAB6F8B8A}"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212A8BAF-6DD2-4C99-85C8-85396E289A6C}" type="datetime1">
              <a:rPr lang="pt-BR" smtClean="0"/>
              <a:t>27/03/2024</a:t>
            </a:fld>
            <a:endParaRPr lang="pt-BR"/>
          </a:p>
        </p:txBody>
      </p:sp>
      <p:sp>
        <p:nvSpPr>
          <p:cNvPr id="18" name="Espaço Reservado para Número de Slide 17"/>
          <p:cNvSpPr>
            <a:spLocks noGrp="1"/>
          </p:cNvSpPr>
          <p:nvPr>
            <p:ph type="sldNum" sz="quarter" idx="11"/>
          </p:nvPr>
        </p:nvSpPr>
        <p:spPr/>
        <p:txBody>
          <a:bodyPr rtlCol="0"/>
          <a:lstStyle/>
          <a:p>
            <a:fld id="{438E4785-3F42-467A-B776-394AAB6F8B8A}"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B9B500B-9DAC-4C0A-A60D-16D6A8268354}" type="datetime1">
              <a:rPr lang="pt-BR" smtClean="0"/>
              <a:t>27/03/2024</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38E4785-3F42-467A-B776-394AAB6F8B8A}"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86000" y="3124200"/>
            <a:ext cx="6606480" cy="1894362"/>
          </a:xfrm>
        </p:spPr>
        <p:txBody>
          <a:bodyPr/>
          <a:lstStyle/>
          <a:p>
            <a:r>
              <a:rPr lang="pt-BR" dirty="0"/>
              <a:t>Modelagem de Banco de Dados</a:t>
            </a:r>
          </a:p>
        </p:txBody>
      </p:sp>
      <p:sp>
        <p:nvSpPr>
          <p:cNvPr id="3" name="Subtítulo 2"/>
          <p:cNvSpPr>
            <a:spLocks noGrp="1"/>
          </p:cNvSpPr>
          <p:nvPr>
            <p:ph type="subTitle" idx="1"/>
          </p:nvPr>
        </p:nvSpPr>
        <p:spPr>
          <a:xfrm>
            <a:off x="2286000" y="5003322"/>
            <a:ext cx="6462464" cy="1371600"/>
          </a:xfrm>
        </p:spPr>
        <p:txBody>
          <a:bodyPr>
            <a:normAutofit/>
          </a:bodyPr>
          <a:lstStyle/>
          <a:p>
            <a:pPr algn="r"/>
            <a:r>
              <a:rPr lang="pt-BR" dirty="0"/>
              <a:t>Emerson Alberto Marconato</a:t>
            </a:r>
          </a:p>
          <a:p>
            <a:pPr algn="r"/>
            <a:r>
              <a:rPr lang="pt-BR" dirty="0"/>
              <a:t>marconato@univem.edu.br</a:t>
            </a:r>
          </a:p>
          <a:p>
            <a:pPr algn="r"/>
            <a:r>
              <a:rPr lang="pt-BR" dirty="0"/>
              <a:t>Abril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t-BR"/>
              <a:t>Outer Join</a:t>
            </a:r>
          </a:p>
        </p:txBody>
      </p:sp>
      <p:sp>
        <p:nvSpPr>
          <p:cNvPr id="1229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12292"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graphicFrame>
        <p:nvGraphicFramePr>
          <p:cNvPr id="6" name="Tabela 5"/>
          <p:cNvGraphicFramePr>
            <a:graphicFrameLocks noGrp="1"/>
          </p:cNvGraphicFramePr>
          <p:nvPr>
            <p:extLst>
              <p:ext uri="{D42A27DB-BD31-4B8C-83A1-F6EECF244321}">
                <p14:modId xmlns:p14="http://schemas.microsoft.com/office/powerpoint/2010/main" val="3661500431"/>
              </p:ext>
            </p:extLst>
          </p:nvPr>
        </p:nvGraphicFramePr>
        <p:xfrm>
          <a:off x="579938" y="1334473"/>
          <a:ext cx="7340602" cy="1066800"/>
        </p:xfrm>
        <a:graphic>
          <a:graphicData uri="http://schemas.openxmlformats.org/drawingml/2006/table">
            <a:tbl>
              <a:tblPr/>
              <a:tblGrid>
                <a:gridCol w="913979">
                  <a:extLst>
                    <a:ext uri="{9D8B030D-6E8A-4147-A177-3AD203B41FA5}">
                      <a16:colId xmlns:a16="http://schemas.microsoft.com/office/drawing/2014/main" val="20000"/>
                    </a:ext>
                  </a:extLst>
                </a:gridCol>
                <a:gridCol w="660824">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079500">
                  <a:extLst>
                    <a:ext uri="{9D8B030D-6E8A-4147-A177-3AD203B41FA5}">
                      <a16:colId xmlns:a16="http://schemas.microsoft.com/office/drawing/2014/main" val="20005"/>
                    </a:ext>
                  </a:extLst>
                </a:gridCol>
                <a:gridCol w="710701">
                  <a:extLst>
                    <a:ext uri="{9D8B030D-6E8A-4147-A177-3AD203B41FA5}">
                      <a16:colId xmlns:a16="http://schemas.microsoft.com/office/drawing/2014/main" val="20006"/>
                    </a:ext>
                  </a:extLst>
                </a:gridCol>
                <a:gridCol w="965699">
                  <a:extLst>
                    <a:ext uri="{9D8B030D-6E8A-4147-A177-3AD203B41FA5}">
                      <a16:colId xmlns:a16="http://schemas.microsoft.com/office/drawing/2014/main" val="20007"/>
                    </a:ext>
                  </a:extLst>
                </a:gridCol>
                <a:gridCol w="800099">
                  <a:extLst>
                    <a:ext uri="{9D8B030D-6E8A-4147-A177-3AD203B41FA5}">
                      <a16:colId xmlns:a16="http://schemas.microsoft.com/office/drawing/2014/main" val="20008"/>
                    </a:ext>
                  </a:extLst>
                </a:gridCol>
              </a:tblGrid>
              <a:tr h="44027">
                <a:tc gridSpan="6">
                  <a:txBody>
                    <a:bodyPr/>
                    <a:lstStyle/>
                    <a:p>
                      <a:pPr algn="l">
                        <a:spcAft>
                          <a:spcPts val="0"/>
                        </a:spcAft>
                      </a:pPr>
                      <a:r>
                        <a:rPr lang="pt-PT" sz="1400" b="1" dirty="0">
                          <a:solidFill>
                            <a:schemeClr val="tx2"/>
                          </a:solidFill>
                          <a:latin typeface="Times New Roman"/>
                          <a:ea typeface="Times New Roman"/>
                        </a:rPr>
                        <a:t>Pessoa</a:t>
                      </a: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l">
                        <a:spcAft>
                          <a:spcPts val="0"/>
                        </a:spcAft>
                      </a:pPr>
                      <a:endParaRPr lang="pt-PT" sz="1400">
                        <a:solidFill>
                          <a:schemeClr val="tx2"/>
                        </a:solidFill>
                        <a:latin typeface="Times New Roman"/>
                        <a:ea typeface="Times New Roman"/>
                      </a:endParaRPr>
                    </a:p>
                  </a:txBody>
                  <a:tcPr marL="32486" marR="32486" marT="0" marB="0" anchor="ctr">
                    <a:lnL>
                      <a:noFill/>
                    </a:lnL>
                    <a:lnR>
                      <a:noFill/>
                    </a:lnR>
                    <a:lnT>
                      <a:noFill/>
                    </a:lnT>
                    <a:lnB>
                      <a:noFill/>
                    </a:lnB>
                    <a:solidFill>
                      <a:srgbClr val="FFFFFF"/>
                    </a:solidFill>
                  </a:tcPr>
                </a:tc>
                <a:tc gridSpan="2">
                  <a:txBody>
                    <a:bodyPr/>
                    <a:lstStyle/>
                    <a:p>
                      <a:pPr algn="l">
                        <a:spcAft>
                          <a:spcPts val="0"/>
                        </a:spcAft>
                      </a:pPr>
                      <a:r>
                        <a:rPr lang="pt-PT" sz="1400" b="1" dirty="0">
                          <a:solidFill>
                            <a:schemeClr val="tx2"/>
                          </a:solidFill>
                          <a:latin typeface="Times New Roman"/>
                          <a:ea typeface="Times New Roman"/>
                        </a:rPr>
                        <a:t>Cidade</a:t>
                      </a: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pt-BR"/>
                    </a:p>
                  </a:txBody>
                  <a:tcPr/>
                </a:tc>
                <a:extLst>
                  <a:ext uri="{0D108BD9-81ED-4DB2-BD59-A6C34878D82A}">
                    <a16:rowId xmlns:a16="http://schemas.microsoft.com/office/drawing/2014/main" val="10000"/>
                  </a:ext>
                </a:extLst>
              </a:tr>
              <a:tr h="44027">
                <a:tc>
                  <a:txBody>
                    <a:bodyPr/>
                    <a:lstStyle/>
                    <a:p>
                      <a:pPr algn="l">
                        <a:spcAft>
                          <a:spcPts val="0"/>
                        </a:spcAft>
                      </a:pPr>
                      <a:r>
                        <a:rPr lang="pt-PT" sz="1400" dirty="0">
                          <a:solidFill>
                            <a:schemeClr val="tx2"/>
                          </a:solidFill>
                          <a:latin typeface="Times New Roman"/>
                          <a:ea typeface="Times New Roman"/>
                        </a:rPr>
                        <a:t>Id_Pessoa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Nome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Salário</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Telefone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Cod_Cidade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pt-PT" sz="1400" dirty="0">
                          <a:solidFill>
                            <a:schemeClr val="tx2"/>
                          </a:solidFill>
                          <a:latin typeface="Times New Roman"/>
                          <a:ea typeface="Times New Roman"/>
                        </a:rPr>
                        <a:t>Cod_Cidade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Local</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2081">
                <a:tc>
                  <a:txBody>
                    <a:bodyPr/>
                    <a:lstStyle/>
                    <a:p>
                      <a:pPr marL="17145" algn="ctr">
                        <a:spcAft>
                          <a:spcPts val="0"/>
                        </a:spcAft>
                      </a:pPr>
                      <a:r>
                        <a:rPr lang="pt-PT" sz="1400" dirty="0">
                          <a:solidFill>
                            <a:schemeClr val="tx2"/>
                          </a:solidFill>
                          <a:latin typeface="Times New Roman"/>
                          <a:ea typeface="Times New Roman"/>
                        </a:rPr>
                        <a:t>1</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Carlos</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24</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170000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219473659</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1000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pt-PT" sz="1400" dirty="0">
                          <a:solidFill>
                            <a:schemeClr val="tx2"/>
                          </a:solidFill>
                          <a:latin typeface="Times New Roman"/>
                          <a:ea typeface="Times New Roman"/>
                        </a:rPr>
                        <a:t>1000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Marília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1921">
                <a:tc>
                  <a:txBody>
                    <a:bodyPr/>
                    <a:lstStyle/>
                    <a:p>
                      <a:pPr marL="17145" algn="ctr">
                        <a:spcAft>
                          <a:spcPts val="0"/>
                        </a:spcAft>
                      </a:pPr>
                      <a:r>
                        <a:rPr lang="pt-PT" sz="1400" dirty="0">
                          <a:solidFill>
                            <a:schemeClr val="tx2"/>
                          </a:solidFill>
                          <a:latin typeface="Times New Roman"/>
                          <a:ea typeface="Times New Roman"/>
                        </a:rPr>
                        <a:t>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José</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23</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150000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227379573</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4000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pt-PT" sz="1400">
                          <a:solidFill>
                            <a:schemeClr val="tx2"/>
                          </a:solidFill>
                          <a:latin typeface="Times New Roman"/>
                          <a:ea typeface="Times New Roman"/>
                        </a:rPr>
                        <a:t>3000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Bauru</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4027">
                <a:tc>
                  <a:txBody>
                    <a:bodyPr/>
                    <a:lstStyle/>
                    <a:p>
                      <a:pPr marL="17145"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pt-PT" sz="1400">
                          <a:solidFill>
                            <a:schemeClr val="tx2"/>
                          </a:solidFill>
                          <a:latin typeface="Times New Roman"/>
                          <a:ea typeface="Times New Roman"/>
                        </a:rPr>
                        <a:t>4000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Botucatu</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7" name="Tabela 6"/>
          <p:cNvGraphicFramePr>
            <a:graphicFrameLocks noGrp="1"/>
          </p:cNvGraphicFramePr>
          <p:nvPr>
            <p:extLst>
              <p:ext uri="{D42A27DB-BD31-4B8C-83A1-F6EECF244321}">
                <p14:modId xmlns:p14="http://schemas.microsoft.com/office/powerpoint/2010/main" val="942741328"/>
              </p:ext>
            </p:extLst>
          </p:nvPr>
        </p:nvGraphicFramePr>
        <p:xfrm>
          <a:off x="541730" y="2425701"/>
          <a:ext cx="7480303" cy="1168400"/>
        </p:xfrm>
        <a:graphic>
          <a:graphicData uri="http://schemas.openxmlformats.org/drawingml/2006/table">
            <a:tbl>
              <a:tblPr/>
              <a:tblGrid>
                <a:gridCol w="938255">
                  <a:extLst>
                    <a:ext uri="{9D8B030D-6E8A-4147-A177-3AD203B41FA5}">
                      <a16:colId xmlns:a16="http://schemas.microsoft.com/office/drawing/2014/main" val="20000"/>
                    </a:ext>
                  </a:extLst>
                </a:gridCol>
                <a:gridCol w="1233863">
                  <a:extLst>
                    <a:ext uri="{9D8B030D-6E8A-4147-A177-3AD203B41FA5}">
                      <a16:colId xmlns:a16="http://schemas.microsoft.com/office/drawing/2014/main" val="20001"/>
                    </a:ext>
                  </a:extLst>
                </a:gridCol>
                <a:gridCol w="1663286">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945656">
                  <a:extLst>
                    <a:ext uri="{9D8B030D-6E8A-4147-A177-3AD203B41FA5}">
                      <a16:colId xmlns:a16="http://schemas.microsoft.com/office/drawing/2014/main" val="20004"/>
                    </a:ext>
                  </a:extLst>
                </a:gridCol>
                <a:gridCol w="1022844">
                  <a:extLst>
                    <a:ext uri="{9D8B030D-6E8A-4147-A177-3AD203B41FA5}">
                      <a16:colId xmlns:a16="http://schemas.microsoft.com/office/drawing/2014/main" val="20005"/>
                    </a:ext>
                  </a:extLst>
                </a:gridCol>
                <a:gridCol w="876299">
                  <a:extLst>
                    <a:ext uri="{9D8B030D-6E8A-4147-A177-3AD203B41FA5}">
                      <a16:colId xmlns:a16="http://schemas.microsoft.com/office/drawing/2014/main" val="20006"/>
                    </a:ext>
                  </a:extLst>
                </a:gridCol>
              </a:tblGrid>
              <a:tr h="233680">
                <a:tc gridSpan="6">
                  <a:txBody>
                    <a:bodyPr/>
                    <a:lstStyle/>
                    <a:p>
                      <a:pPr algn="l">
                        <a:spcAft>
                          <a:spcPts val="0"/>
                        </a:spcAft>
                      </a:pPr>
                      <a:r>
                        <a:rPr lang="pt-PT" sz="1400" b="1" dirty="0">
                          <a:solidFill>
                            <a:schemeClr val="tx2"/>
                          </a:solidFill>
                          <a:latin typeface="Times New Roman"/>
                          <a:ea typeface="Times New Roman"/>
                        </a:rPr>
                        <a:t>Empresa</a:t>
                      </a: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l">
                        <a:spcAft>
                          <a:spcPts val="0"/>
                        </a:spcAft>
                      </a:pP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3680">
                <a:tc>
                  <a:txBody>
                    <a:bodyPr/>
                    <a:lstStyle/>
                    <a:p>
                      <a:pPr algn="l">
                        <a:spcAft>
                          <a:spcPts val="0"/>
                        </a:spcAft>
                      </a:pPr>
                      <a:r>
                        <a:rPr lang="pt-PT" sz="1400" dirty="0">
                          <a:solidFill>
                            <a:schemeClr val="tx2"/>
                          </a:solidFill>
                          <a:latin typeface="Times New Roman"/>
                          <a:ea typeface="Times New Roman"/>
                        </a:rPr>
                        <a:t>Id_Empresa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Nome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CNPJ</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IE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Telefone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Cod_Cidade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Id_Gerente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33680">
                <a:tc>
                  <a:txBody>
                    <a:bodyPr/>
                    <a:lstStyle/>
                    <a:p>
                      <a:pPr marL="17145" algn="ctr">
                        <a:spcAft>
                          <a:spcPts val="0"/>
                        </a:spcAft>
                      </a:pPr>
                      <a:r>
                        <a:rPr lang="pt-PT" sz="1400" dirty="0">
                          <a:solidFill>
                            <a:schemeClr val="tx2"/>
                          </a:solidFill>
                          <a:latin typeface="Times New Roman"/>
                          <a:ea typeface="Times New Roman"/>
                        </a:rPr>
                        <a:t>50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RJS Tecnologia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24.454.242/0001-01</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1524213</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235273642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3000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33680">
                <a:tc>
                  <a:txBody>
                    <a:bodyPr/>
                    <a:lstStyle/>
                    <a:p>
                      <a:pPr marL="17145" algn="ctr">
                        <a:spcAft>
                          <a:spcPts val="0"/>
                        </a:spcAft>
                      </a:pPr>
                      <a:r>
                        <a:rPr lang="pt-PT" sz="1400" dirty="0">
                          <a:solidFill>
                            <a:schemeClr val="tx2"/>
                          </a:solidFill>
                          <a:latin typeface="Times New Roman"/>
                          <a:ea typeface="Times New Roman"/>
                        </a:rPr>
                        <a:t>67</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Scan Sistemas</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18.182.801/0001-01</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1823427</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248339192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1000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endParaRPr lang="pt-PT" sz="1400" dirty="0">
                        <a:solidFill>
                          <a:schemeClr val="tx2"/>
                        </a:solidFill>
                        <a:latin typeface="Times New Roman"/>
                        <a:ea typeface="Times New Roman"/>
                      </a:endParaRP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3680">
                <a:tc>
                  <a:txBody>
                    <a:bodyPr/>
                    <a:lstStyle/>
                    <a:p>
                      <a:pPr marL="17145" algn="ctr">
                        <a:spcAft>
                          <a:spcPts val="0"/>
                        </a:spcAft>
                      </a:pPr>
                      <a:r>
                        <a:rPr lang="pt-PT" sz="1400" dirty="0">
                          <a:solidFill>
                            <a:schemeClr val="tx2"/>
                          </a:solidFill>
                          <a:latin typeface="Times New Roman"/>
                          <a:ea typeface="Times New Roman"/>
                        </a:rPr>
                        <a:t>85</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TransHard</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23.021.901/0001-01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1398014</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215374591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4000</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12404" name="Rectangle 1"/>
          <p:cNvSpPr>
            <a:spLocks noChangeArrowheads="1"/>
          </p:cNvSpPr>
          <p:nvPr/>
        </p:nvSpPr>
        <p:spPr bwMode="auto">
          <a:xfrm>
            <a:off x="457200" y="3618529"/>
            <a:ext cx="7874000" cy="1016000"/>
          </a:xfrm>
          <a:prstGeom prst="rect">
            <a:avLst/>
          </a:prstGeom>
          <a:noFill/>
          <a:ln w="9525">
            <a:noFill/>
            <a:miter lim="800000"/>
            <a:headEnd/>
            <a:tailEnd/>
          </a:ln>
        </p:spPr>
        <p:txBody>
          <a:bodyPr anchor="ctr">
            <a:spAutoFit/>
          </a:bodyPr>
          <a:lstStyle/>
          <a:p>
            <a:pPr algn="just" eaLnBrk="0" hangingPunct="0"/>
            <a:r>
              <a:rPr lang="pt-PT" sz="2000" b="0" dirty="0">
                <a:solidFill>
                  <a:schemeClr val="tx2"/>
                </a:solidFill>
                <a:ea typeface="Times New Roman" pitchFamily="18" charset="0"/>
                <a:cs typeface="Arial" charset="0"/>
              </a:rPr>
              <a:t>SELECT E.*, P.Nome as Gerente</a:t>
            </a:r>
          </a:p>
          <a:p>
            <a:pPr algn="just" eaLnBrk="0" hangingPunct="0"/>
            <a:r>
              <a:rPr lang="pt-PT" sz="2000" b="0" dirty="0">
                <a:solidFill>
                  <a:schemeClr val="tx2"/>
                </a:solidFill>
                <a:ea typeface="Times New Roman" pitchFamily="18" charset="0"/>
                <a:cs typeface="Arial" charset="0"/>
              </a:rPr>
              <a:t>FROM Empresa E </a:t>
            </a:r>
            <a:r>
              <a:rPr lang="pt-PT" sz="2000" b="0" dirty="0">
                <a:solidFill>
                  <a:srgbClr val="FF0000"/>
                </a:solidFill>
                <a:ea typeface="Times New Roman" pitchFamily="18" charset="0"/>
                <a:cs typeface="Arial" charset="0"/>
              </a:rPr>
              <a:t>LEFT OUTER JOIN </a:t>
            </a:r>
            <a:r>
              <a:rPr lang="pt-PT" sz="2000" b="0" dirty="0">
                <a:solidFill>
                  <a:schemeClr val="tx2"/>
                </a:solidFill>
                <a:ea typeface="Times New Roman" pitchFamily="18" charset="0"/>
                <a:cs typeface="Arial" charset="0"/>
              </a:rPr>
              <a:t>Pessoa P</a:t>
            </a:r>
          </a:p>
          <a:p>
            <a:pPr algn="just" eaLnBrk="0" hangingPunct="0"/>
            <a:r>
              <a:rPr lang="pt-PT" sz="2000" b="0" dirty="0">
                <a:solidFill>
                  <a:schemeClr val="tx2"/>
                </a:solidFill>
                <a:ea typeface="Times New Roman" pitchFamily="18" charset="0"/>
                <a:cs typeface="Arial" charset="0"/>
              </a:rPr>
              <a:t>           </a:t>
            </a:r>
            <a:r>
              <a:rPr lang="pt-PT" sz="2000" b="0" dirty="0">
                <a:solidFill>
                  <a:srgbClr val="FF0000"/>
                </a:solidFill>
                <a:ea typeface="Times New Roman" pitchFamily="18" charset="0"/>
                <a:cs typeface="Arial" charset="0"/>
              </a:rPr>
              <a:t>ON</a:t>
            </a:r>
            <a:r>
              <a:rPr lang="pt-PT" sz="2000" b="0" dirty="0">
                <a:solidFill>
                  <a:schemeClr val="tx2"/>
                </a:solidFill>
                <a:ea typeface="Times New Roman" pitchFamily="18" charset="0"/>
                <a:cs typeface="Arial" charset="0"/>
              </a:rPr>
              <a:t> (E.Id_Gerente = P.Id_Pessoa);</a:t>
            </a:r>
          </a:p>
        </p:txBody>
      </p:sp>
      <p:graphicFrame>
        <p:nvGraphicFramePr>
          <p:cNvPr id="9" name="Tabela 8"/>
          <p:cNvGraphicFramePr>
            <a:graphicFrameLocks noGrp="1"/>
          </p:cNvGraphicFramePr>
          <p:nvPr>
            <p:extLst>
              <p:ext uri="{D42A27DB-BD31-4B8C-83A1-F6EECF244321}">
                <p14:modId xmlns:p14="http://schemas.microsoft.com/office/powerpoint/2010/main" val="2342616194"/>
              </p:ext>
            </p:extLst>
          </p:nvPr>
        </p:nvGraphicFramePr>
        <p:xfrm>
          <a:off x="155163" y="4565650"/>
          <a:ext cx="8572500" cy="1168400"/>
        </p:xfrm>
        <a:graphic>
          <a:graphicData uri="http://schemas.openxmlformats.org/drawingml/2006/table">
            <a:tbl>
              <a:tblPr/>
              <a:tblGrid>
                <a:gridCol w="1092574">
                  <a:extLst>
                    <a:ext uri="{9D8B030D-6E8A-4147-A177-3AD203B41FA5}">
                      <a16:colId xmlns:a16="http://schemas.microsoft.com/office/drawing/2014/main" val="20000"/>
                    </a:ext>
                  </a:extLst>
                </a:gridCol>
                <a:gridCol w="1288676">
                  <a:extLst>
                    <a:ext uri="{9D8B030D-6E8A-4147-A177-3AD203B41FA5}">
                      <a16:colId xmlns:a16="http://schemas.microsoft.com/office/drawing/2014/main" val="20001"/>
                    </a:ext>
                  </a:extLst>
                </a:gridCol>
                <a:gridCol w="1694890">
                  <a:extLst>
                    <a:ext uri="{9D8B030D-6E8A-4147-A177-3AD203B41FA5}">
                      <a16:colId xmlns:a16="http://schemas.microsoft.com/office/drawing/2014/main" val="20002"/>
                    </a:ext>
                  </a:extLst>
                </a:gridCol>
                <a:gridCol w="784412">
                  <a:extLst>
                    <a:ext uri="{9D8B030D-6E8A-4147-A177-3AD203B41FA5}">
                      <a16:colId xmlns:a16="http://schemas.microsoft.com/office/drawing/2014/main" val="20003"/>
                    </a:ext>
                  </a:extLst>
                </a:gridCol>
                <a:gridCol w="1036544">
                  <a:extLst>
                    <a:ext uri="{9D8B030D-6E8A-4147-A177-3AD203B41FA5}">
                      <a16:colId xmlns:a16="http://schemas.microsoft.com/office/drawing/2014/main" val="20004"/>
                    </a:ext>
                  </a:extLst>
                </a:gridCol>
                <a:gridCol w="1036544">
                  <a:extLst>
                    <a:ext uri="{9D8B030D-6E8A-4147-A177-3AD203B41FA5}">
                      <a16:colId xmlns:a16="http://schemas.microsoft.com/office/drawing/2014/main" val="20005"/>
                    </a:ext>
                  </a:extLst>
                </a:gridCol>
                <a:gridCol w="910478">
                  <a:extLst>
                    <a:ext uri="{9D8B030D-6E8A-4147-A177-3AD203B41FA5}">
                      <a16:colId xmlns:a16="http://schemas.microsoft.com/office/drawing/2014/main" val="20006"/>
                    </a:ext>
                  </a:extLst>
                </a:gridCol>
                <a:gridCol w="728382">
                  <a:extLst>
                    <a:ext uri="{9D8B030D-6E8A-4147-A177-3AD203B41FA5}">
                      <a16:colId xmlns:a16="http://schemas.microsoft.com/office/drawing/2014/main" val="20007"/>
                    </a:ext>
                  </a:extLst>
                </a:gridCol>
              </a:tblGrid>
              <a:tr h="233680">
                <a:tc gridSpan="6">
                  <a:txBody>
                    <a:bodyPr/>
                    <a:lstStyle/>
                    <a:p>
                      <a:pPr algn="l">
                        <a:spcAft>
                          <a:spcPts val="0"/>
                        </a:spcAft>
                      </a:pPr>
                      <a:r>
                        <a:rPr lang="pt-PT" sz="1400" b="1" dirty="0">
                          <a:solidFill>
                            <a:schemeClr val="tx2"/>
                          </a:solidFill>
                          <a:latin typeface="Times New Roman"/>
                          <a:ea typeface="Times New Roman"/>
                        </a:rPr>
                        <a:t>Empresa</a:t>
                      </a: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l">
                        <a:spcAft>
                          <a:spcPts val="0"/>
                        </a:spcAft>
                      </a:pP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3680">
                <a:tc>
                  <a:txBody>
                    <a:bodyPr/>
                    <a:lstStyle/>
                    <a:p>
                      <a:pPr algn="l">
                        <a:spcAft>
                          <a:spcPts val="0"/>
                        </a:spcAft>
                      </a:pPr>
                      <a:r>
                        <a:rPr lang="pt-PT" sz="1400" dirty="0">
                          <a:solidFill>
                            <a:schemeClr val="tx2"/>
                          </a:solidFill>
                          <a:latin typeface="Times New Roman"/>
                          <a:ea typeface="Times New Roman"/>
                        </a:rPr>
                        <a:t>Id_Empresa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Nome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CNPJ</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IE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Telefone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Cod_Cidade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Id_Gerente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Gerente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33680">
                <a:tc>
                  <a:txBody>
                    <a:bodyPr/>
                    <a:lstStyle/>
                    <a:p>
                      <a:pPr marL="17145" algn="ctr">
                        <a:spcAft>
                          <a:spcPts val="0"/>
                        </a:spcAft>
                      </a:pPr>
                      <a:r>
                        <a:rPr lang="pt-PT" sz="1400" dirty="0">
                          <a:solidFill>
                            <a:schemeClr val="tx2"/>
                          </a:solidFill>
                          <a:latin typeface="Times New Roman"/>
                          <a:ea typeface="Times New Roman"/>
                        </a:rPr>
                        <a:t>50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RJS Tecnologia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24.454.242/0001-01</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1524213</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235273642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3000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José</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33680">
                <a:tc>
                  <a:txBody>
                    <a:bodyPr/>
                    <a:lstStyle/>
                    <a:p>
                      <a:pPr marL="17145" algn="ctr">
                        <a:spcAft>
                          <a:spcPts val="0"/>
                        </a:spcAft>
                      </a:pPr>
                      <a:r>
                        <a:rPr lang="pt-PT" sz="1400" dirty="0">
                          <a:solidFill>
                            <a:schemeClr val="tx2"/>
                          </a:solidFill>
                          <a:latin typeface="Times New Roman"/>
                          <a:ea typeface="Times New Roman"/>
                        </a:rPr>
                        <a:t>67</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Scan Sistemas</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18.182.801/0001-01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1823427</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248339192</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1000</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 algn="ctr">
                        <a:spcAft>
                          <a:spcPts val="0"/>
                        </a:spcAft>
                      </a:pPr>
                      <a:r>
                        <a:rPr lang="pt-PT" sz="1400" dirty="0">
                          <a:solidFill>
                            <a:schemeClr val="tx2"/>
                          </a:solidFill>
                          <a:latin typeface="Times New Roman"/>
                          <a:ea typeface="Times New Roman"/>
                        </a:rPr>
                        <a:t>67</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endParaRPr lang="pt-PT" sz="1400" dirty="0">
                        <a:solidFill>
                          <a:schemeClr val="tx2"/>
                        </a:solidFill>
                        <a:latin typeface="Times New Roman"/>
                        <a:ea typeface="Times New Roman"/>
                      </a:endParaRP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3680">
                <a:tc>
                  <a:txBody>
                    <a:bodyPr/>
                    <a:lstStyle/>
                    <a:p>
                      <a:pPr marL="17145" algn="ctr">
                        <a:spcAft>
                          <a:spcPts val="0"/>
                        </a:spcAft>
                      </a:pPr>
                      <a:r>
                        <a:rPr lang="pt-PT" sz="1400" dirty="0">
                          <a:solidFill>
                            <a:schemeClr val="tx2"/>
                          </a:solidFill>
                          <a:latin typeface="Times New Roman"/>
                          <a:ea typeface="Times New Roman"/>
                        </a:rPr>
                        <a:t>85</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TransHard</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23.021.901/0001-01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1398014</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215374591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4000</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pt-BR" sz="1400" kern="1200" dirty="0">
                          <a:solidFill>
                            <a:schemeClr val="tx2"/>
                          </a:solidFill>
                          <a:latin typeface="Times New Roman"/>
                          <a:ea typeface="Times New Roman"/>
                          <a:cs typeface="+mn-cs"/>
                        </a:rPr>
                        <a:t>Carlos</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4" name="Espaço Reservado para Número de Slide 3">
            <a:extLst>
              <a:ext uri="{FF2B5EF4-FFF2-40B4-BE49-F238E27FC236}">
                <a16:creationId xmlns:a16="http://schemas.microsoft.com/office/drawing/2014/main" id="{9B315F03-BFFF-4649-A8D4-B63C81E38626}"/>
              </a:ext>
            </a:extLst>
          </p:cNvPr>
          <p:cNvSpPr>
            <a:spLocks noGrp="1"/>
          </p:cNvSpPr>
          <p:nvPr>
            <p:ph type="sldNum" sz="quarter" idx="15"/>
          </p:nvPr>
        </p:nvSpPr>
        <p:spPr/>
        <p:txBody>
          <a:bodyPr/>
          <a:lstStyle/>
          <a:p>
            <a:fld id="{438E4785-3F42-467A-B776-394AAB6F8B8A}" type="slidenum">
              <a:rPr lang="pt-BR" smtClean="0"/>
              <a:pPr/>
              <a:t>10</a:t>
            </a:fld>
            <a:endParaRPr lang="pt-B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t-BR"/>
              <a:t>Outer Join</a:t>
            </a:r>
          </a:p>
        </p:txBody>
      </p:sp>
      <p:sp>
        <p:nvSpPr>
          <p:cNvPr id="1331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13316"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13317" name="Retângulo 9"/>
          <p:cNvSpPr>
            <a:spLocks noChangeArrowheads="1"/>
          </p:cNvSpPr>
          <p:nvPr/>
        </p:nvSpPr>
        <p:spPr bwMode="auto">
          <a:xfrm>
            <a:off x="623316" y="1665460"/>
            <a:ext cx="7810500" cy="3785652"/>
          </a:xfrm>
          <a:prstGeom prst="rect">
            <a:avLst/>
          </a:prstGeom>
          <a:noFill/>
          <a:ln w="9525">
            <a:noFill/>
            <a:miter lim="800000"/>
            <a:headEnd/>
            <a:tailEnd/>
          </a:ln>
        </p:spPr>
        <p:txBody>
          <a:bodyPr>
            <a:spAutoFit/>
          </a:bodyPr>
          <a:lstStyle/>
          <a:p>
            <a:pPr marL="342900" indent="-342900" algn="just">
              <a:buFont typeface="Arial" panose="020B0604020202020204" pitchFamily="34" charset="0"/>
              <a:buChar char="•"/>
            </a:pPr>
            <a:r>
              <a:rPr lang="pt-PT" sz="2000" b="0" dirty="0">
                <a:solidFill>
                  <a:schemeClr val="tx2"/>
                </a:solidFill>
              </a:rPr>
              <a:t>O Outer Join pode ser feito à esquerda e/ou à direita;</a:t>
            </a:r>
          </a:p>
          <a:p>
            <a:pPr marL="342900" indent="-342900" algn="just">
              <a:buFont typeface="Arial" panose="020B0604020202020204" pitchFamily="34" charset="0"/>
              <a:buChar char="•"/>
            </a:pPr>
            <a:r>
              <a:rPr lang="pt-PT" sz="2000" dirty="0">
                <a:solidFill>
                  <a:schemeClr val="tx2"/>
                </a:solidFill>
              </a:rPr>
              <a:t>Exibi</a:t>
            </a:r>
            <a:r>
              <a:rPr lang="pt-PT" sz="2000" b="0" dirty="0">
                <a:solidFill>
                  <a:schemeClr val="tx2"/>
                </a:solidFill>
              </a:rPr>
              <a:t>-se respectivamente todo o conteúdo da tabela da esquerda e respectiva ligação à tabela da direita (LEFT OUTER JOIN);</a:t>
            </a:r>
          </a:p>
          <a:p>
            <a:pPr marL="342900" indent="-342900" algn="just">
              <a:buFont typeface="Arial" panose="020B0604020202020204" pitchFamily="34" charset="0"/>
              <a:buChar char="•"/>
            </a:pPr>
            <a:r>
              <a:rPr lang="pt-PT" sz="2000" dirty="0">
                <a:solidFill>
                  <a:schemeClr val="tx2"/>
                </a:solidFill>
              </a:rPr>
              <a:t>O</a:t>
            </a:r>
            <a:r>
              <a:rPr lang="pt-PT" sz="2000" b="0" dirty="0">
                <a:solidFill>
                  <a:schemeClr val="tx2"/>
                </a:solidFill>
              </a:rPr>
              <a:t>u todo o conteúdo da tabela da direita e respectiva ligação à tabela da esquerda (RIGHT OUTER JOIN);</a:t>
            </a:r>
          </a:p>
          <a:p>
            <a:pPr marL="342900" indent="-342900" algn="just">
              <a:buFont typeface="Arial" panose="020B0604020202020204" pitchFamily="34" charset="0"/>
              <a:buChar char="•"/>
            </a:pPr>
            <a:r>
              <a:rPr lang="pt-PT" sz="2000" dirty="0">
                <a:solidFill>
                  <a:schemeClr val="tx2"/>
                </a:solidFill>
              </a:rPr>
              <a:t>O</a:t>
            </a:r>
            <a:r>
              <a:rPr lang="pt-PT" sz="2000" b="0" dirty="0">
                <a:solidFill>
                  <a:schemeClr val="tx2"/>
                </a:solidFill>
              </a:rPr>
              <a:t>u, ainda, todo o conteúdo de ambas as tabelas (FULL OUTER JOIN); </a:t>
            </a:r>
          </a:p>
          <a:p>
            <a:pPr marL="342900" indent="-342900" algn="just">
              <a:buFont typeface="Arial" panose="020B0604020202020204" pitchFamily="34" charset="0"/>
              <a:buChar char="•"/>
            </a:pPr>
            <a:r>
              <a:rPr lang="pt-PT" sz="2000" b="0" dirty="0">
                <a:solidFill>
                  <a:schemeClr val="tx2"/>
                </a:solidFill>
              </a:rPr>
              <a:t>Em qualquer dos casos, para as linhas nas quais os campos de ligação não contêm valores correspondentes, os campos provenientes da tabela só de ligação (Pessoa, no exemplo anterior) serão preenchidos com NULL.</a:t>
            </a:r>
          </a:p>
        </p:txBody>
      </p:sp>
      <p:sp>
        <p:nvSpPr>
          <p:cNvPr id="4" name="Espaço Reservado para Número de Slide 3">
            <a:extLst>
              <a:ext uri="{FF2B5EF4-FFF2-40B4-BE49-F238E27FC236}">
                <a16:creationId xmlns:a16="http://schemas.microsoft.com/office/drawing/2014/main" id="{5A468E0D-9079-4E2F-80F7-DBC308FA1F13}"/>
              </a:ext>
            </a:extLst>
          </p:cNvPr>
          <p:cNvSpPr>
            <a:spLocks noGrp="1"/>
          </p:cNvSpPr>
          <p:nvPr>
            <p:ph type="sldNum" sz="quarter" idx="15"/>
          </p:nvPr>
        </p:nvSpPr>
        <p:spPr/>
        <p:txBody>
          <a:bodyPr/>
          <a:lstStyle/>
          <a:p>
            <a:fld id="{438E4785-3F42-467A-B776-394AAB6F8B8A}" type="slidenum">
              <a:rPr lang="pt-BR" smtClean="0"/>
              <a:pPr/>
              <a:t>11</a:t>
            </a:fld>
            <a:endParaRPr lang="pt-B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a:t>
            </a:r>
          </a:p>
        </p:txBody>
      </p:sp>
      <p:sp>
        <p:nvSpPr>
          <p:cNvPr id="3" name="Espaço Reservado para Conteúdo 2"/>
          <p:cNvSpPr>
            <a:spLocks noGrp="1"/>
          </p:cNvSpPr>
          <p:nvPr>
            <p:ph sz="quarter" idx="1"/>
          </p:nvPr>
        </p:nvSpPr>
        <p:spPr/>
        <p:txBody>
          <a:bodyPr>
            <a:normAutofit/>
          </a:bodyPr>
          <a:lstStyle/>
          <a:p>
            <a:r>
              <a:rPr lang="pt-BR" sz="2800" dirty="0"/>
              <a:t>Conceitos e exemplos de DQL:</a:t>
            </a:r>
            <a:br>
              <a:rPr lang="pt-BR" sz="2800" dirty="0"/>
            </a:br>
            <a:r>
              <a:rPr lang="pt-BR" sz="2800" dirty="0"/>
              <a:t>CROSS JOIN</a:t>
            </a:r>
            <a:br>
              <a:rPr lang="pt-BR" sz="2800" dirty="0"/>
            </a:br>
            <a:r>
              <a:rPr lang="pt-BR" sz="2800" dirty="0"/>
              <a:t>INNER JOIN</a:t>
            </a:r>
            <a:br>
              <a:rPr lang="pt-BR" sz="2800" dirty="0"/>
            </a:br>
            <a:r>
              <a:rPr lang="pt-BR" sz="2800" dirty="0"/>
              <a:t>OUTER JOIN</a:t>
            </a:r>
          </a:p>
        </p:txBody>
      </p:sp>
      <p:sp>
        <p:nvSpPr>
          <p:cNvPr id="4" name="Espaço Reservado para Número de Slide 3"/>
          <p:cNvSpPr>
            <a:spLocks noGrp="1"/>
          </p:cNvSpPr>
          <p:nvPr>
            <p:ph type="sldNum" sz="quarter" idx="15"/>
          </p:nvPr>
        </p:nvSpPr>
        <p:spPr/>
        <p:txBody>
          <a:bodyPr/>
          <a:lstStyle/>
          <a:p>
            <a:fld id="{438E4785-3F42-467A-B776-394AAB6F8B8A}" type="slidenum">
              <a:rPr lang="pt-BR" smtClean="0"/>
              <a:pPr/>
              <a:t>2</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t-BR"/>
              <a:t>Junção de Tabelas</a:t>
            </a:r>
          </a:p>
        </p:txBody>
      </p:sp>
      <p:sp>
        <p:nvSpPr>
          <p:cNvPr id="4099" name="Retângulo 5"/>
          <p:cNvSpPr>
            <a:spLocks noChangeArrowheads="1"/>
          </p:cNvSpPr>
          <p:nvPr/>
        </p:nvSpPr>
        <p:spPr bwMode="auto">
          <a:xfrm>
            <a:off x="695177" y="2132856"/>
            <a:ext cx="7721600" cy="3046413"/>
          </a:xfrm>
          <a:prstGeom prst="rect">
            <a:avLst/>
          </a:prstGeom>
          <a:noFill/>
          <a:ln w="9525">
            <a:noFill/>
            <a:miter lim="800000"/>
            <a:headEnd/>
            <a:tailEnd/>
          </a:ln>
        </p:spPr>
        <p:txBody>
          <a:bodyPr>
            <a:spAutoFit/>
          </a:bodyPr>
          <a:lstStyle/>
          <a:p>
            <a:pPr algn="just"/>
            <a:r>
              <a:rPr lang="pt-PT" sz="2400" b="0" u="sng" dirty="0">
                <a:solidFill>
                  <a:schemeClr val="tx2"/>
                </a:solidFill>
              </a:rPr>
              <a:t>Chave estrangeira</a:t>
            </a:r>
            <a:r>
              <a:rPr lang="pt-PT" sz="2400" b="0" dirty="0">
                <a:solidFill>
                  <a:schemeClr val="tx2"/>
                </a:solidFill>
              </a:rPr>
              <a:t>: é o campo, ou conjunto de campos, de uma tabela que permite relacionar os dados desta tabela a uma outra em que este mesmo conjunto de campos existe como chave primária.</a:t>
            </a:r>
          </a:p>
          <a:p>
            <a:pPr algn="just"/>
            <a:endParaRPr lang="pt-PT" sz="2400" b="0" dirty="0">
              <a:solidFill>
                <a:schemeClr val="tx2"/>
              </a:solidFill>
            </a:endParaRPr>
          </a:p>
          <a:p>
            <a:pPr algn="just"/>
            <a:r>
              <a:rPr lang="pt-PT" sz="2400" b="0" u="sng" dirty="0">
                <a:solidFill>
                  <a:schemeClr val="tx2"/>
                </a:solidFill>
              </a:rPr>
              <a:t>Produto cartesiano de tabelas (ou Cross Join)</a:t>
            </a:r>
            <a:r>
              <a:rPr lang="pt-PT" sz="2400" b="0" dirty="0">
                <a:solidFill>
                  <a:schemeClr val="tx2"/>
                </a:solidFill>
              </a:rPr>
              <a:t>: junção de duas ou mais tabelas por meio da sua menção na cláusula FROM.</a:t>
            </a:r>
          </a:p>
        </p:txBody>
      </p:sp>
      <p:sp>
        <p:nvSpPr>
          <p:cNvPr id="4" name="Espaço Reservado para Número de Slide 3">
            <a:extLst>
              <a:ext uri="{FF2B5EF4-FFF2-40B4-BE49-F238E27FC236}">
                <a16:creationId xmlns:a16="http://schemas.microsoft.com/office/drawing/2014/main" id="{360C1174-7B84-4107-BEAD-50DF9A8FA355}"/>
              </a:ext>
            </a:extLst>
          </p:cNvPr>
          <p:cNvSpPr>
            <a:spLocks noGrp="1"/>
          </p:cNvSpPr>
          <p:nvPr>
            <p:ph type="sldNum" sz="quarter" idx="15"/>
          </p:nvPr>
        </p:nvSpPr>
        <p:spPr/>
        <p:txBody>
          <a:bodyPr/>
          <a:lstStyle/>
          <a:p>
            <a:fld id="{438E4785-3F42-467A-B776-394AAB6F8B8A}" type="slidenum">
              <a:rPr lang="pt-BR" smtClean="0"/>
              <a:pPr/>
              <a:t>3</a:t>
            </a:fld>
            <a:endParaRPr lang="pt-B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t-BR" dirty="0" err="1"/>
              <a:t>Cross</a:t>
            </a:r>
            <a:r>
              <a:rPr lang="pt-BR" dirty="0"/>
              <a:t> </a:t>
            </a:r>
            <a:r>
              <a:rPr lang="pt-BR" dirty="0" err="1"/>
              <a:t>Join</a:t>
            </a:r>
            <a:endParaRPr lang="pt-BR" dirty="0"/>
          </a:p>
        </p:txBody>
      </p:sp>
      <p:graphicFrame>
        <p:nvGraphicFramePr>
          <p:cNvPr id="7" name="Tabela 6"/>
          <p:cNvGraphicFramePr>
            <a:graphicFrameLocks noGrp="1"/>
          </p:cNvGraphicFramePr>
          <p:nvPr/>
        </p:nvGraphicFramePr>
        <p:xfrm>
          <a:off x="800100" y="1701800"/>
          <a:ext cx="7340602" cy="1066800"/>
        </p:xfrm>
        <a:graphic>
          <a:graphicData uri="http://schemas.openxmlformats.org/drawingml/2006/table">
            <a:tbl>
              <a:tblPr/>
              <a:tblGrid>
                <a:gridCol w="913979">
                  <a:extLst>
                    <a:ext uri="{9D8B030D-6E8A-4147-A177-3AD203B41FA5}">
                      <a16:colId xmlns:a16="http://schemas.microsoft.com/office/drawing/2014/main" val="20000"/>
                    </a:ext>
                  </a:extLst>
                </a:gridCol>
                <a:gridCol w="660824">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079500">
                  <a:extLst>
                    <a:ext uri="{9D8B030D-6E8A-4147-A177-3AD203B41FA5}">
                      <a16:colId xmlns:a16="http://schemas.microsoft.com/office/drawing/2014/main" val="20005"/>
                    </a:ext>
                  </a:extLst>
                </a:gridCol>
                <a:gridCol w="710701">
                  <a:extLst>
                    <a:ext uri="{9D8B030D-6E8A-4147-A177-3AD203B41FA5}">
                      <a16:colId xmlns:a16="http://schemas.microsoft.com/office/drawing/2014/main" val="20006"/>
                    </a:ext>
                  </a:extLst>
                </a:gridCol>
                <a:gridCol w="965699">
                  <a:extLst>
                    <a:ext uri="{9D8B030D-6E8A-4147-A177-3AD203B41FA5}">
                      <a16:colId xmlns:a16="http://schemas.microsoft.com/office/drawing/2014/main" val="20007"/>
                    </a:ext>
                  </a:extLst>
                </a:gridCol>
                <a:gridCol w="800099">
                  <a:extLst>
                    <a:ext uri="{9D8B030D-6E8A-4147-A177-3AD203B41FA5}">
                      <a16:colId xmlns:a16="http://schemas.microsoft.com/office/drawing/2014/main" val="20008"/>
                    </a:ext>
                  </a:extLst>
                </a:gridCol>
              </a:tblGrid>
              <a:tr h="44027">
                <a:tc gridSpan="6">
                  <a:txBody>
                    <a:bodyPr/>
                    <a:lstStyle/>
                    <a:p>
                      <a:pPr algn="l">
                        <a:spcAft>
                          <a:spcPts val="0"/>
                        </a:spcAft>
                      </a:pPr>
                      <a:r>
                        <a:rPr lang="pt-PT" sz="1400" b="1" dirty="0">
                          <a:solidFill>
                            <a:schemeClr val="tx2"/>
                          </a:solidFill>
                          <a:latin typeface="Times New Roman"/>
                          <a:ea typeface="Times New Roman"/>
                        </a:rPr>
                        <a:t>Pessoa</a:t>
                      </a: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l">
                        <a:spcAft>
                          <a:spcPts val="0"/>
                        </a:spcAft>
                      </a:pPr>
                      <a:endParaRPr lang="pt-PT" sz="1400">
                        <a:solidFill>
                          <a:schemeClr val="tx2"/>
                        </a:solidFill>
                        <a:latin typeface="Times New Roman"/>
                        <a:ea typeface="Times New Roman"/>
                      </a:endParaRPr>
                    </a:p>
                  </a:txBody>
                  <a:tcPr marL="32486" marR="32486" marT="0" marB="0" anchor="ctr">
                    <a:lnL>
                      <a:noFill/>
                    </a:lnL>
                    <a:lnR>
                      <a:noFill/>
                    </a:lnR>
                    <a:lnT>
                      <a:noFill/>
                    </a:lnT>
                    <a:lnB>
                      <a:noFill/>
                    </a:lnB>
                    <a:solidFill>
                      <a:srgbClr val="FFFFFF"/>
                    </a:solidFill>
                  </a:tcPr>
                </a:tc>
                <a:tc gridSpan="2">
                  <a:txBody>
                    <a:bodyPr/>
                    <a:lstStyle/>
                    <a:p>
                      <a:pPr algn="l">
                        <a:spcAft>
                          <a:spcPts val="0"/>
                        </a:spcAft>
                      </a:pPr>
                      <a:r>
                        <a:rPr lang="pt-PT" sz="1400" b="1" dirty="0">
                          <a:solidFill>
                            <a:schemeClr val="tx2"/>
                          </a:solidFill>
                          <a:latin typeface="Times New Roman"/>
                          <a:ea typeface="Times New Roman"/>
                        </a:rPr>
                        <a:t>Cidade</a:t>
                      </a: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pt-BR"/>
                    </a:p>
                  </a:txBody>
                  <a:tcPr/>
                </a:tc>
                <a:extLst>
                  <a:ext uri="{0D108BD9-81ED-4DB2-BD59-A6C34878D82A}">
                    <a16:rowId xmlns:a16="http://schemas.microsoft.com/office/drawing/2014/main" val="10000"/>
                  </a:ext>
                </a:extLst>
              </a:tr>
              <a:tr h="44027">
                <a:tc>
                  <a:txBody>
                    <a:bodyPr/>
                    <a:lstStyle/>
                    <a:p>
                      <a:pPr algn="l">
                        <a:spcAft>
                          <a:spcPts val="0"/>
                        </a:spcAft>
                      </a:pPr>
                      <a:r>
                        <a:rPr lang="pt-PT" sz="1400" dirty="0">
                          <a:solidFill>
                            <a:schemeClr val="tx2"/>
                          </a:solidFill>
                          <a:latin typeface="Times New Roman"/>
                          <a:ea typeface="Times New Roman"/>
                        </a:rPr>
                        <a:t>Id_Pessoa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Nome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Salário</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Telefone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Cod_Cidade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pt-PT" sz="1400" dirty="0">
                          <a:solidFill>
                            <a:schemeClr val="tx2"/>
                          </a:solidFill>
                          <a:latin typeface="Times New Roman"/>
                          <a:ea typeface="Times New Roman"/>
                        </a:rPr>
                        <a:t>Cod_Cidade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Local</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2081">
                <a:tc>
                  <a:txBody>
                    <a:bodyPr/>
                    <a:lstStyle/>
                    <a:p>
                      <a:pPr marL="17145" algn="ctr">
                        <a:spcAft>
                          <a:spcPts val="0"/>
                        </a:spcAft>
                      </a:pPr>
                      <a:r>
                        <a:rPr lang="pt-PT" sz="1400" dirty="0">
                          <a:solidFill>
                            <a:schemeClr val="tx2"/>
                          </a:solidFill>
                          <a:latin typeface="Times New Roman"/>
                          <a:ea typeface="Times New Roman"/>
                        </a:rPr>
                        <a:t>1</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Carlos</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24</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170000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219473659</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1000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pt-PT" sz="1400">
                          <a:solidFill>
                            <a:schemeClr val="tx2"/>
                          </a:solidFill>
                          <a:latin typeface="Times New Roman"/>
                          <a:ea typeface="Times New Roman"/>
                        </a:rPr>
                        <a:t>1000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Marília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1921">
                <a:tc>
                  <a:txBody>
                    <a:bodyPr/>
                    <a:lstStyle/>
                    <a:p>
                      <a:pPr marL="17145" algn="ctr">
                        <a:spcAft>
                          <a:spcPts val="0"/>
                        </a:spcAft>
                      </a:pPr>
                      <a:r>
                        <a:rPr lang="pt-PT" sz="1400" dirty="0">
                          <a:solidFill>
                            <a:schemeClr val="tx2"/>
                          </a:solidFill>
                          <a:latin typeface="Times New Roman"/>
                          <a:ea typeface="Times New Roman"/>
                        </a:rPr>
                        <a:t>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José</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23</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150000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227379573</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4000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pt-PT" sz="1400">
                          <a:solidFill>
                            <a:schemeClr val="tx2"/>
                          </a:solidFill>
                          <a:latin typeface="Times New Roman"/>
                          <a:ea typeface="Times New Roman"/>
                        </a:rPr>
                        <a:t>3000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Bauru</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4027">
                <a:tc>
                  <a:txBody>
                    <a:bodyPr/>
                    <a:lstStyle/>
                    <a:p>
                      <a:pPr marL="17145"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pt-PT" sz="1400">
                          <a:solidFill>
                            <a:schemeClr val="tx2"/>
                          </a:solidFill>
                          <a:latin typeface="Times New Roman"/>
                          <a:ea typeface="Times New Roman"/>
                        </a:rPr>
                        <a:t>4000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Botucatu</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5182"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5183" name="Retângulo 8"/>
          <p:cNvSpPr>
            <a:spLocks noChangeArrowheads="1"/>
          </p:cNvSpPr>
          <p:nvPr/>
        </p:nvSpPr>
        <p:spPr bwMode="auto">
          <a:xfrm>
            <a:off x="683568" y="2662238"/>
            <a:ext cx="4572000" cy="647700"/>
          </a:xfrm>
          <a:prstGeom prst="rect">
            <a:avLst/>
          </a:prstGeom>
          <a:noFill/>
          <a:ln w="9525">
            <a:noFill/>
            <a:miter lim="800000"/>
            <a:headEnd/>
            <a:tailEnd/>
          </a:ln>
        </p:spPr>
        <p:txBody>
          <a:bodyPr>
            <a:spAutoFit/>
          </a:bodyPr>
          <a:lstStyle/>
          <a:p>
            <a:r>
              <a:rPr lang="pt-PT" dirty="0">
                <a:solidFill>
                  <a:schemeClr val="tx2"/>
                </a:solidFill>
              </a:rPr>
              <a:t>SELECT *</a:t>
            </a:r>
          </a:p>
          <a:p>
            <a:r>
              <a:rPr lang="pt-PT" dirty="0">
                <a:solidFill>
                  <a:schemeClr val="tx2"/>
                </a:solidFill>
              </a:rPr>
              <a:t>FROM Pessoa </a:t>
            </a:r>
            <a:r>
              <a:rPr lang="pt-PT" dirty="0">
                <a:solidFill>
                  <a:srgbClr val="FF0000"/>
                </a:solidFill>
              </a:rPr>
              <a:t>JOIN</a:t>
            </a:r>
            <a:r>
              <a:rPr lang="pt-PT" dirty="0">
                <a:solidFill>
                  <a:schemeClr val="tx2"/>
                </a:solidFill>
              </a:rPr>
              <a:t> Cidade;</a:t>
            </a:r>
          </a:p>
        </p:txBody>
      </p:sp>
      <p:graphicFrame>
        <p:nvGraphicFramePr>
          <p:cNvPr id="10" name="Tabela 9"/>
          <p:cNvGraphicFramePr>
            <a:graphicFrameLocks noGrp="1"/>
          </p:cNvGraphicFramePr>
          <p:nvPr>
            <p:extLst>
              <p:ext uri="{D42A27DB-BD31-4B8C-83A1-F6EECF244321}">
                <p14:modId xmlns:p14="http://schemas.microsoft.com/office/powerpoint/2010/main" val="2106730293"/>
              </p:ext>
            </p:extLst>
          </p:nvPr>
        </p:nvGraphicFramePr>
        <p:xfrm>
          <a:off x="768351" y="3796879"/>
          <a:ext cx="7404100" cy="1844058"/>
        </p:xfrm>
        <a:graphic>
          <a:graphicData uri="http://schemas.openxmlformats.org/drawingml/2006/table">
            <a:tbl>
              <a:tblPr/>
              <a:tblGrid>
                <a:gridCol w="869524">
                  <a:extLst>
                    <a:ext uri="{9D8B030D-6E8A-4147-A177-3AD203B41FA5}">
                      <a16:colId xmlns:a16="http://schemas.microsoft.com/office/drawing/2014/main" val="20000"/>
                    </a:ext>
                  </a:extLst>
                </a:gridCol>
                <a:gridCol w="839956">
                  <a:extLst>
                    <a:ext uri="{9D8B030D-6E8A-4147-A177-3AD203B41FA5}">
                      <a16:colId xmlns:a16="http://schemas.microsoft.com/office/drawing/2014/main" val="20001"/>
                    </a:ext>
                  </a:extLst>
                </a:gridCol>
                <a:gridCol w="462221">
                  <a:extLst>
                    <a:ext uri="{9D8B030D-6E8A-4147-A177-3AD203B41FA5}">
                      <a16:colId xmlns:a16="http://schemas.microsoft.com/office/drawing/2014/main" val="20002"/>
                    </a:ext>
                  </a:extLst>
                </a:gridCol>
                <a:gridCol w="774700">
                  <a:extLst>
                    <a:ext uri="{9D8B030D-6E8A-4147-A177-3AD203B41FA5}">
                      <a16:colId xmlns:a16="http://schemas.microsoft.com/office/drawing/2014/main" val="20003"/>
                    </a:ext>
                  </a:extLst>
                </a:gridCol>
                <a:gridCol w="11303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gridCol w="1149281">
                  <a:extLst>
                    <a:ext uri="{9D8B030D-6E8A-4147-A177-3AD203B41FA5}">
                      <a16:colId xmlns:a16="http://schemas.microsoft.com/office/drawing/2014/main" val="20006"/>
                    </a:ext>
                  </a:extLst>
                </a:gridCol>
                <a:gridCol w="1073218">
                  <a:extLst>
                    <a:ext uri="{9D8B030D-6E8A-4147-A177-3AD203B41FA5}">
                      <a16:colId xmlns:a16="http://schemas.microsoft.com/office/drawing/2014/main" val="20007"/>
                    </a:ext>
                  </a:extLst>
                </a:gridCol>
              </a:tblGrid>
              <a:tr h="3174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400" dirty="0">
                          <a:solidFill>
                            <a:schemeClr val="tx2"/>
                          </a:solidFill>
                          <a:latin typeface="Times New Roman"/>
                          <a:ea typeface="Times New Roman"/>
                        </a:rPr>
                        <a:t>Id_Pessoa</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a:solidFill>
                            <a:schemeClr val="tx2"/>
                          </a:solidFill>
                          <a:latin typeface="Times New Roman"/>
                          <a:ea typeface="Times New Roman"/>
                        </a:rPr>
                        <a:t>Nome</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Idade</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Salário</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Telefone</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400" dirty="0">
                          <a:solidFill>
                            <a:schemeClr val="tx2"/>
                          </a:solidFill>
                          <a:latin typeface="Times New Roman"/>
                          <a:ea typeface="Times New Roman"/>
                        </a:rPr>
                        <a:t>Cod_Cidade</a:t>
                      </a:r>
                    </a:p>
                    <a:p>
                      <a:pPr algn="ctr">
                        <a:spcAft>
                          <a:spcPts val="0"/>
                        </a:spcAft>
                      </a:pPr>
                      <a:endParaRPr lang="pt-PT" sz="1400" dirty="0">
                        <a:solidFill>
                          <a:schemeClr val="tx2"/>
                        </a:solidFill>
                        <a:latin typeface="Times New Roman"/>
                        <a:ea typeface="Times New Roman"/>
                      </a:endParaRP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400" dirty="0">
                          <a:solidFill>
                            <a:schemeClr val="tx2"/>
                          </a:solidFill>
                          <a:latin typeface="Times New Roman"/>
                          <a:ea typeface="Times New Roman"/>
                        </a:rPr>
                        <a:t>Cod_Cidade</a:t>
                      </a:r>
                    </a:p>
                    <a:p>
                      <a:pPr algn="ctr">
                        <a:spcAft>
                          <a:spcPts val="0"/>
                        </a:spcAft>
                      </a:pPr>
                      <a:endParaRPr lang="pt-PT" sz="1400" dirty="0">
                        <a:solidFill>
                          <a:schemeClr val="tx2"/>
                        </a:solidFill>
                        <a:latin typeface="Times New Roman"/>
                        <a:ea typeface="Times New Roman"/>
                      </a:endParaRP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Local</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6223">
                <a:tc>
                  <a:txBody>
                    <a:bodyPr/>
                    <a:lstStyle/>
                    <a:p>
                      <a:pPr marL="17145" algn="ctr">
                        <a:spcAft>
                          <a:spcPts val="0"/>
                        </a:spcAft>
                      </a:pPr>
                      <a:r>
                        <a:rPr lang="pt-PT" sz="1400" dirty="0">
                          <a:solidFill>
                            <a:schemeClr val="tx2"/>
                          </a:solidFill>
                          <a:latin typeface="Times New Roman"/>
                          <a:ea typeface="Times New Roman"/>
                        </a:rPr>
                        <a:t>1</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Carlos</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24</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170000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219473659</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1000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1000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Marília</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36223">
                <a:tc>
                  <a:txBody>
                    <a:bodyPr/>
                    <a:lstStyle/>
                    <a:p>
                      <a:pPr marL="17145" algn="ctr">
                        <a:spcAft>
                          <a:spcPts val="0"/>
                        </a:spcAft>
                      </a:pPr>
                      <a:r>
                        <a:rPr lang="pt-PT" sz="1400" dirty="0">
                          <a:solidFill>
                            <a:schemeClr val="tx2"/>
                          </a:solidFill>
                          <a:latin typeface="Times New Roman"/>
                          <a:ea typeface="Times New Roman"/>
                        </a:rPr>
                        <a:t>1</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Carlos</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24</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170000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219473659</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1000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3000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Bauru</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36223">
                <a:tc>
                  <a:txBody>
                    <a:bodyPr/>
                    <a:lstStyle/>
                    <a:p>
                      <a:pPr marL="17145" algn="ctr">
                        <a:spcAft>
                          <a:spcPts val="0"/>
                        </a:spcAft>
                      </a:pPr>
                      <a:r>
                        <a:rPr lang="pt-PT" sz="1400" dirty="0">
                          <a:solidFill>
                            <a:schemeClr val="tx2"/>
                          </a:solidFill>
                          <a:latin typeface="Times New Roman"/>
                          <a:ea typeface="Times New Roman"/>
                        </a:rPr>
                        <a:t>1</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Carlos</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24</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170000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219473659</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1000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4000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Botucatu</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6223">
                <a:tc>
                  <a:txBody>
                    <a:bodyPr/>
                    <a:lstStyle/>
                    <a:p>
                      <a:pPr marL="17145" algn="ctr">
                        <a:spcAft>
                          <a:spcPts val="0"/>
                        </a:spcAft>
                      </a:pPr>
                      <a:r>
                        <a:rPr lang="pt-PT" sz="1400" dirty="0">
                          <a:solidFill>
                            <a:schemeClr val="tx2"/>
                          </a:solidFill>
                          <a:latin typeface="Times New Roman"/>
                          <a:ea typeface="Times New Roman"/>
                        </a:rPr>
                        <a:t>2</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José</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23</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150000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227379573</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4000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1000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Marília</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36223">
                <a:tc>
                  <a:txBody>
                    <a:bodyPr/>
                    <a:lstStyle/>
                    <a:p>
                      <a:pPr marL="17145" algn="ctr">
                        <a:spcAft>
                          <a:spcPts val="0"/>
                        </a:spcAft>
                      </a:pPr>
                      <a:r>
                        <a:rPr lang="pt-PT" sz="1400" dirty="0">
                          <a:solidFill>
                            <a:schemeClr val="tx2"/>
                          </a:solidFill>
                          <a:latin typeface="Times New Roman"/>
                          <a:ea typeface="Times New Roman"/>
                        </a:rPr>
                        <a:t>2</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José</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23</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150000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227379573</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4000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3000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Bauru</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36223">
                <a:tc>
                  <a:txBody>
                    <a:bodyPr/>
                    <a:lstStyle/>
                    <a:p>
                      <a:pPr marL="17145" algn="ctr">
                        <a:spcAft>
                          <a:spcPts val="0"/>
                        </a:spcAft>
                      </a:pPr>
                      <a:r>
                        <a:rPr lang="pt-PT" sz="1400" dirty="0">
                          <a:solidFill>
                            <a:schemeClr val="tx2"/>
                          </a:solidFill>
                          <a:latin typeface="Times New Roman"/>
                          <a:ea typeface="Times New Roman"/>
                        </a:rPr>
                        <a:t>2</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José</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23</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150000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227379573</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4000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a:solidFill>
                            <a:schemeClr val="tx2"/>
                          </a:solidFill>
                          <a:latin typeface="Times New Roman"/>
                          <a:ea typeface="Times New Roman"/>
                        </a:rPr>
                        <a:t>4000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400" dirty="0">
                          <a:solidFill>
                            <a:schemeClr val="tx2"/>
                          </a:solidFill>
                          <a:latin typeface="Times New Roman"/>
                          <a:ea typeface="Times New Roman"/>
                        </a:rPr>
                        <a:t>Botucatu</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5258"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5259" name="CaixaDeTexto 11"/>
          <p:cNvSpPr txBox="1">
            <a:spLocks noChangeArrowheads="1"/>
          </p:cNvSpPr>
          <p:nvPr/>
        </p:nvSpPr>
        <p:spPr bwMode="auto">
          <a:xfrm>
            <a:off x="683568" y="3407909"/>
            <a:ext cx="1377950" cy="369887"/>
          </a:xfrm>
          <a:prstGeom prst="rect">
            <a:avLst/>
          </a:prstGeom>
          <a:noFill/>
          <a:ln w="9525">
            <a:noFill/>
            <a:miter lim="800000"/>
            <a:headEnd/>
            <a:tailEnd/>
          </a:ln>
        </p:spPr>
        <p:txBody>
          <a:bodyPr wrap="none">
            <a:spAutoFit/>
          </a:bodyPr>
          <a:lstStyle/>
          <a:p>
            <a:r>
              <a:rPr lang="pt-BR" dirty="0">
                <a:solidFill>
                  <a:schemeClr val="tx2"/>
                </a:solidFill>
              </a:rPr>
              <a:t>Cross </a:t>
            </a:r>
            <a:r>
              <a:rPr lang="pt-BR" dirty="0" err="1">
                <a:solidFill>
                  <a:schemeClr val="tx2"/>
                </a:solidFill>
              </a:rPr>
              <a:t>Join</a:t>
            </a:r>
            <a:endParaRPr lang="pt-BR" dirty="0">
              <a:solidFill>
                <a:schemeClr val="tx2"/>
              </a:solidFill>
            </a:endParaRPr>
          </a:p>
        </p:txBody>
      </p:sp>
      <p:sp>
        <p:nvSpPr>
          <p:cNvPr id="5260" name="Retângulo 12"/>
          <p:cNvSpPr>
            <a:spLocks noChangeArrowheads="1"/>
          </p:cNvSpPr>
          <p:nvPr/>
        </p:nvSpPr>
        <p:spPr bwMode="auto">
          <a:xfrm>
            <a:off x="1331640" y="5832020"/>
            <a:ext cx="6896100" cy="646113"/>
          </a:xfrm>
          <a:prstGeom prst="rect">
            <a:avLst/>
          </a:prstGeom>
          <a:noFill/>
          <a:ln w="9525">
            <a:noFill/>
            <a:miter lim="800000"/>
            <a:headEnd/>
            <a:tailEnd/>
          </a:ln>
        </p:spPr>
        <p:txBody>
          <a:bodyPr>
            <a:spAutoFit/>
          </a:bodyPr>
          <a:lstStyle/>
          <a:p>
            <a:r>
              <a:rPr lang="pt-PT" dirty="0">
                <a:solidFill>
                  <a:schemeClr val="tx2"/>
                </a:solidFill>
              </a:rPr>
              <a:t>O produto cartesiano entre tabelas associa a cada linha da primeira tabela o conjunto das linhas da segunda tabela.</a:t>
            </a:r>
          </a:p>
        </p:txBody>
      </p:sp>
      <p:sp>
        <p:nvSpPr>
          <p:cNvPr id="4" name="Espaço Reservado para Número de Slide 3">
            <a:extLst>
              <a:ext uri="{FF2B5EF4-FFF2-40B4-BE49-F238E27FC236}">
                <a16:creationId xmlns:a16="http://schemas.microsoft.com/office/drawing/2014/main" id="{4EE737AF-52D3-471E-A954-342D1E851B3D}"/>
              </a:ext>
            </a:extLst>
          </p:cNvPr>
          <p:cNvSpPr>
            <a:spLocks noGrp="1"/>
          </p:cNvSpPr>
          <p:nvPr>
            <p:ph type="sldNum" sz="quarter" idx="15"/>
          </p:nvPr>
        </p:nvSpPr>
        <p:spPr/>
        <p:txBody>
          <a:bodyPr/>
          <a:lstStyle/>
          <a:p>
            <a:fld id="{438E4785-3F42-467A-B776-394AAB6F8B8A}" type="slidenum">
              <a:rPr lang="pt-BR" smtClean="0"/>
              <a:pPr/>
              <a:t>4</a:t>
            </a:fld>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a:t>Equi Join</a:t>
            </a:r>
          </a:p>
        </p:txBody>
      </p:sp>
      <p:sp>
        <p:nvSpPr>
          <p:cNvPr id="614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6148"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6149" name="Rectangle 1"/>
          <p:cNvSpPr>
            <a:spLocks noChangeArrowheads="1"/>
          </p:cNvSpPr>
          <p:nvPr/>
        </p:nvSpPr>
        <p:spPr bwMode="auto">
          <a:xfrm>
            <a:off x="520700" y="1719928"/>
            <a:ext cx="7886700" cy="2554545"/>
          </a:xfrm>
          <a:prstGeom prst="rect">
            <a:avLst/>
          </a:prstGeom>
          <a:noFill/>
          <a:ln w="9525">
            <a:noFill/>
            <a:miter lim="800000"/>
            <a:headEnd/>
            <a:tailEnd/>
          </a:ln>
        </p:spPr>
        <p:txBody>
          <a:bodyPr anchor="ctr">
            <a:spAutoFit/>
          </a:bodyPr>
          <a:lstStyle/>
          <a:p>
            <a:pPr algn="just" eaLnBrk="0" hangingPunct="0"/>
            <a:r>
              <a:rPr lang="pt-PT" sz="2000" b="0" dirty="0">
                <a:solidFill>
                  <a:srgbClr val="000000"/>
                </a:solidFill>
                <a:ea typeface="Times New Roman" pitchFamily="18" charset="0"/>
                <a:cs typeface="Arial" charset="0"/>
              </a:rPr>
              <a:t>Para saber as linhas nas quais os campos comuns às duas tabelas contêm valores iguais; neste exemplo, Cod_Cidade. Assim teremos de fazer a junção por meio das chaves estrangeiras:</a:t>
            </a:r>
          </a:p>
          <a:p>
            <a:pPr algn="just" eaLnBrk="0" hangingPunct="0"/>
            <a:endParaRPr lang="pt-PT" sz="2000" b="0" dirty="0">
              <a:solidFill>
                <a:srgbClr val="FFFFFF"/>
              </a:solidFill>
              <a:ea typeface="Times New Roman" pitchFamily="18" charset="0"/>
              <a:cs typeface="Arial" charset="0"/>
            </a:endParaRPr>
          </a:p>
          <a:p>
            <a:pPr algn="just" eaLnBrk="0" hangingPunct="0"/>
            <a:r>
              <a:rPr lang="pt-PT" sz="2000" b="0" dirty="0">
                <a:solidFill>
                  <a:srgbClr val="000000"/>
                </a:solidFill>
                <a:ea typeface="Times New Roman" pitchFamily="18" charset="0"/>
                <a:cs typeface="Arial" charset="0"/>
              </a:rPr>
              <a:t>SELECT *</a:t>
            </a:r>
          </a:p>
          <a:p>
            <a:pPr algn="just" eaLnBrk="0" hangingPunct="0"/>
            <a:r>
              <a:rPr lang="pt-PT" sz="2000" b="0" dirty="0">
                <a:solidFill>
                  <a:srgbClr val="000000"/>
                </a:solidFill>
                <a:ea typeface="Times New Roman" pitchFamily="18" charset="0"/>
                <a:cs typeface="Arial" charset="0"/>
              </a:rPr>
              <a:t>FROM Pessoa </a:t>
            </a:r>
          </a:p>
          <a:p>
            <a:pPr algn="just" eaLnBrk="0" hangingPunct="0"/>
            <a:r>
              <a:rPr lang="pt-PT" sz="2000" dirty="0">
                <a:solidFill>
                  <a:srgbClr val="000000"/>
                </a:solidFill>
                <a:ea typeface="Times New Roman" pitchFamily="18" charset="0"/>
                <a:cs typeface="Arial" charset="0"/>
              </a:rPr>
              <a:t>  </a:t>
            </a:r>
            <a:r>
              <a:rPr lang="pt-PT" sz="2000" b="0" dirty="0">
                <a:solidFill>
                  <a:srgbClr val="FF0000"/>
                </a:solidFill>
                <a:ea typeface="Times New Roman" pitchFamily="18" charset="0"/>
                <a:cs typeface="Arial" charset="0"/>
              </a:rPr>
              <a:t>JOIN</a:t>
            </a:r>
            <a:r>
              <a:rPr lang="pt-PT" sz="2000" b="0" dirty="0">
                <a:solidFill>
                  <a:srgbClr val="000000"/>
                </a:solidFill>
                <a:ea typeface="Times New Roman" pitchFamily="18" charset="0"/>
                <a:cs typeface="Arial" charset="0"/>
              </a:rPr>
              <a:t> Cidade</a:t>
            </a:r>
          </a:p>
          <a:p>
            <a:pPr algn="just" eaLnBrk="0" hangingPunct="0"/>
            <a:r>
              <a:rPr lang="pt-PT" sz="2000" b="0" dirty="0">
                <a:solidFill>
                  <a:srgbClr val="000000"/>
                </a:solidFill>
                <a:ea typeface="Times New Roman" pitchFamily="18" charset="0"/>
                <a:cs typeface="Arial" charset="0"/>
              </a:rPr>
              <a:t>      </a:t>
            </a:r>
            <a:r>
              <a:rPr lang="pt-PT" sz="2000" b="0" dirty="0">
                <a:solidFill>
                  <a:srgbClr val="FF0000"/>
                </a:solidFill>
                <a:ea typeface="Times New Roman" pitchFamily="18" charset="0"/>
                <a:cs typeface="Arial" charset="0"/>
              </a:rPr>
              <a:t>ON</a:t>
            </a:r>
            <a:r>
              <a:rPr lang="pt-PT" sz="2000" b="0" dirty="0">
                <a:solidFill>
                  <a:srgbClr val="000000"/>
                </a:solidFill>
                <a:ea typeface="Times New Roman" pitchFamily="18" charset="0"/>
                <a:cs typeface="Arial" charset="0"/>
              </a:rPr>
              <a:t> (Pessoa.Cod_Cidade = Cidade.Cod_Cidade);</a:t>
            </a:r>
          </a:p>
        </p:txBody>
      </p:sp>
      <p:graphicFrame>
        <p:nvGraphicFramePr>
          <p:cNvPr id="11" name="Tabela 10"/>
          <p:cNvGraphicFramePr>
            <a:graphicFrameLocks noGrp="1"/>
          </p:cNvGraphicFramePr>
          <p:nvPr>
            <p:extLst>
              <p:ext uri="{D42A27DB-BD31-4B8C-83A1-F6EECF244321}">
                <p14:modId xmlns:p14="http://schemas.microsoft.com/office/powerpoint/2010/main" val="2852561883"/>
              </p:ext>
            </p:extLst>
          </p:nvPr>
        </p:nvGraphicFramePr>
        <p:xfrm>
          <a:off x="520700" y="4984750"/>
          <a:ext cx="7404100" cy="749300"/>
        </p:xfrm>
        <a:graphic>
          <a:graphicData uri="http://schemas.openxmlformats.org/drawingml/2006/table">
            <a:tbl>
              <a:tblPr/>
              <a:tblGrid>
                <a:gridCol w="939801">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596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11303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952499">
                  <a:extLst>
                    <a:ext uri="{9D8B030D-6E8A-4147-A177-3AD203B41FA5}">
                      <a16:colId xmlns:a16="http://schemas.microsoft.com/office/drawing/2014/main" val="20007"/>
                    </a:ext>
                  </a:extLst>
                </a:gridCol>
              </a:tblGrid>
              <a:tr h="2616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a:solidFill>
                            <a:schemeClr val="tx2"/>
                          </a:solidFill>
                          <a:latin typeface="Times New Roman"/>
                          <a:ea typeface="Times New Roman"/>
                        </a:rPr>
                        <a:t>Id_Pessoa</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600" dirty="0">
                          <a:solidFill>
                            <a:schemeClr val="tx2"/>
                          </a:solidFill>
                          <a:latin typeface="Times New Roman"/>
                          <a:ea typeface="Times New Roman"/>
                        </a:rPr>
                        <a:t>Nome</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600" dirty="0">
                          <a:solidFill>
                            <a:schemeClr val="tx2"/>
                          </a:solidFill>
                          <a:latin typeface="Times New Roman"/>
                          <a:ea typeface="Times New Roman"/>
                        </a:rPr>
                        <a:t>Idade</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600" dirty="0">
                          <a:solidFill>
                            <a:schemeClr val="tx2"/>
                          </a:solidFill>
                          <a:latin typeface="Times New Roman"/>
                          <a:ea typeface="Times New Roman"/>
                        </a:rPr>
                        <a:t>Salário</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600" dirty="0">
                          <a:solidFill>
                            <a:schemeClr val="tx2"/>
                          </a:solidFill>
                          <a:latin typeface="Times New Roman"/>
                          <a:ea typeface="Times New Roman"/>
                        </a:rPr>
                        <a:t>Telefone</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a:solidFill>
                            <a:schemeClr val="tx2"/>
                          </a:solidFill>
                          <a:latin typeface="Times New Roman"/>
                          <a:ea typeface="Times New Roman"/>
                        </a:rPr>
                        <a:t>Cod_Cidade</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a:solidFill>
                            <a:schemeClr val="tx2"/>
                          </a:solidFill>
                          <a:latin typeface="Times New Roman"/>
                          <a:ea typeface="Times New Roman"/>
                        </a:rPr>
                        <a:t>Cod_Cidade</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600" dirty="0">
                          <a:solidFill>
                            <a:schemeClr val="tx2"/>
                          </a:solidFill>
                          <a:latin typeface="Times New Roman"/>
                          <a:ea typeface="Times New Roman"/>
                        </a:rPr>
                        <a:t>Local</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6223">
                <a:tc>
                  <a:txBody>
                    <a:bodyPr/>
                    <a:lstStyle/>
                    <a:p>
                      <a:pPr marL="17145" algn="ctr">
                        <a:spcAft>
                          <a:spcPts val="0"/>
                        </a:spcAft>
                      </a:pPr>
                      <a:r>
                        <a:rPr lang="pt-PT" sz="1600" dirty="0">
                          <a:solidFill>
                            <a:schemeClr val="tx2"/>
                          </a:solidFill>
                          <a:latin typeface="Times New Roman"/>
                          <a:ea typeface="Times New Roman"/>
                        </a:rPr>
                        <a:t>1</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Carlos</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24</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170000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dirty="0">
                          <a:solidFill>
                            <a:schemeClr val="tx2"/>
                          </a:solidFill>
                          <a:latin typeface="Times New Roman"/>
                          <a:ea typeface="Times New Roman"/>
                        </a:rPr>
                        <a:t>219473659</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1000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1000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dirty="0">
                          <a:solidFill>
                            <a:schemeClr val="tx2"/>
                          </a:solidFill>
                          <a:latin typeface="Times New Roman"/>
                          <a:ea typeface="Times New Roman"/>
                        </a:rPr>
                        <a:t>Marília</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36223">
                <a:tc>
                  <a:txBody>
                    <a:bodyPr/>
                    <a:lstStyle/>
                    <a:p>
                      <a:pPr marL="17145" algn="ctr">
                        <a:spcAft>
                          <a:spcPts val="0"/>
                        </a:spcAft>
                      </a:pPr>
                      <a:r>
                        <a:rPr lang="pt-PT" sz="1600" dirty="0">
                          <a:solidFill>
                            <a:schemeClr val="tx2"/>
                          </a:solidFill>
                          <a:latin typeface="Times New Roman"/>
                          <a:ea typeface="Times New Roman"/>
                        </a:rPr>
                        <a:t>2</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José</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23</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150000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dirty="0">
                          <a:solidFill>
                            <a:schemeClr val="tx2"/>
                          </a:solidFill>
                          <a:latin typeface="Times New Roman"/>
                          <a:ea typeface="Times New Roman"/>
                        </a:rPr>
                        <a:t>227379573</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dirty="0">
                          <a:solidFill>
                            <a:schemeClr val="tx2"/>
                          </a:solidFill>
                          <a:latin typeface="Times New Roman"/>
                          <a:ea typeface="Times New Roman"/>
                        </a:rPr>
                        <a:t>4000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dirty="0">
                          <a:solidFill>
                            <a:schemeClr val="tx2"/>
                          </a:solidFill>
                          <a:latin typeface="Times New Roman"/>
                          <a:ea typeface="Times New Roman"/>
                        </a:rPr>
                        <a:t>4000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dirty="0">
                          <a:solidFill>
                            <a:schemeClr val="tx2"/>
                          </a:solidFill>
                          <a:latin typeface="Times New Roman"/>
                          <a:ea typeface="Times New Roman"/>
                        </a:rPr>
                        <a:t>Botucatu</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6188" name="CaixaDeTexto 13"/>
          <p:cNvSpPr txBox="1">
            <a:spLocks noChangeArrowheads="1"/>
          </p:cNvSpPr>
          <p:nvPr/>
        </p:nvSpPr>
        <p:spPr bwMode="auto">
          <a:xfrm>
            <a:off x="407706" y="4478982"/>
            <a:ext cx="1223963" cy="369887"/>
          </a:xfrm>
          <a:prstGeom prst="rect">
            <a:avLst/>
          </a:prstGeom>
          <a:noFill/>
          <a:ln w="9525">
            <a:noFill/>
            <a:miter lim="800000"/>
            <a:headEnd/>
            <a:tailEnd/>
          </a:ln>
        </p:spPr>
        <p:txBody>
          <a:bodyPr wrap="none">
            <a:spAutoFit/>
          </a:bodyPr>
          <a:lstStyle/>
          <a:p>
            <a:r>
              <a:rPr lang="pt-BR" dirty="0" err="1">
                <a:solidFill>
                  <a:schemeClr val="tx2"/>
                </a:solidFill>
              </a:rPr>
              <a:t>Equi</a:t>
            </a:r>
            <a:r>
              <a:rPr lang="pt-BR" dirty="0">
                <a:solidFill>
                  <a:schemeClr val="tx2"/>
                </a:solidFill>
              </a:rPr>
              <a:t> </a:t>
            </a:r>
            <a:r>
              <a:rPr lang="pt-BR" dirty="0" err="1">
                <a:solidFill>
                  <a:schemeClr val="tx2"/>
                </a:solidFill>
              </a:rPr>
              <a:t>Join</a:t>
            </a:r>
            <a:endParaRPr lang="pt-BR" dirty="0">
              <a:solidFill>
                <a:schemeClr val="tx2"/>
              </a:solidFill>
            </a:endParaRPr>
          </a:p>
        </p:txBody>
      </p:sp>
      <p:sp>
        <p:nvSpPr>
          <p:cNvPr id="4" name="Espaço Reservado para Número de Slide 3">
            <a:extLst>
              <a:ext uri="{FF2B5EF4-FFF2-40B4-BE49-F238E27FC236}">
                <a16:creationId xmlns:a16="http://schemas.microsoft.com/office/drawing/2014/main" id="{D56B3B6D-905D-46B6-82A8-D2463B7C968E}"/>
              </a:ext>
            </a:extLst>
          </p:cNvPr>
          <p:cNvSpPr>
            <a:spLocks noGrp="1"/>
          </p:cNvSpPr>
          <p:nvPr>
            <p:ph type="sldNum" sz="quarter" idx="15"/>
          </p:nvPr>
        </p:nvSpPr>
        <p:spPr/>
        <p:txBody>
          <a:bodyPr/>
          <a:lstStyle/>
          <a:p>
            <a:fld id="{438E4785-3F42-467A-B776-394AAB6F8B8A}" type="slidenum">
              <a:rPr lang="pt-BR" smtClean="0"/>
              <a:pPr/>
              <a:t>5</a:t>
            </a:fld>
            <a:endParaRPr lang="pt-B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t-BR" dirty="0"/>
              <a:t>Natural </a:t>
            </a:r>
            <a:r>
              <a:rPr lang="pt-BR" dirty="0" err="1"/>
              <a:t>Join</a:t>
            </a:r>
            <a:endParaRPr lang="pt-BR" dirty="0"/>
          </a:p>
        </p:txBody>
      </p:sp>
      <p:sp>
        <p:nvSpPr>
          <p:cNvPr id="717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7172"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7173" name="Rectangle 1"/>
          <p:cNvSpPr>
            <a:spLocks noChangeArrowheads="1"/>
          </p:cNvSpPr>
          <p:nvPr/>
        </p:nvSpPr>
        <p:spPr bwMode="auto">
          <a:xfrm>
            <a:off x="899592" y="1844824"/>
            <a:ext cx="7886700" cy="1939925"/>
          </a:xfrm>
          <a:prstGeom prst="rect">
            <a:avLst/>
          </a:prstGeom>
          <a:noFill/>
          <a:ln w="9525">
            <a:noFill/>
            <a:miter lim="800000"/>
            <a:headEnd/>
            <a:tailEnd/>
          </a:ln>
        </p:spPr>
        <p:txBody>
          <a:bodyPr anchor="ctr">
            <a:spAutoFit/>
          </a:bodyPr>
          <a:lstStyle/>
          <a:p>
            <a:pPr algn="just" eaLnBrk="0" hangingPunct="0"/>
            <a:r>
              <a:rPr lang="pt-PT" sz="2000" b="0" dirty="0">
                <a:solidFill>
                  <a:srgbClr val="000000"/>
                </a:solidFill>
                <a:ea typeface="Times New Roman" pitchFamily="18" charset="0"/>
                <a:cs typeface="Arial" charset="0"/>
              </a:rPr>
              <a:t>Utiliza os campos que possuem o mesmo nome para realizar o relacionamento:</a:t>
            </a:r>
          </a:p>
          <a:p>
            <a:pPr algn="just" eaLnBrk="0" hangingPunct="0"/>
            <a:endParaRPr lang="pt-PT" sz="2000" b="0" dirty="0">
              <a:solidFill>
                <a:srgbClr val="FFFFFF"/>
              </a:solidFill>
              <a:ea typeface="Times New Roman" pitchFamily="18" charset="0"/>
              <a:cs typeface="Arial" charset="0"/>
            </a:endParaRPr>
          </a:p>
          <a:p>
            <a:pPr algn="just" eaLnBrk="0" hangingPunct="0"/>
            <a:r>
              <a:rPr lang="pt-PT" sz="2000" b="0" dirty="0">
                <a:solidFill>
                  <a:srgbClr val="000000"/>
                </a:solidFill>
                <a:ea typeface="Times New Roman" pitchFamily="18" charset="0"/>
                <a:cs typeface="Arial" charset="0"/>
              </a:rPr>
              <a:t>SELECT Pessoa.*, Cidade.Local</a:t>
            </a:r>
          </a:p>
          <a:p>
            <a:pPr algn="just" eaLnBrk="0" hangingPunct="0"/>
            <a:r>
              <a:rPr lang="pt-PT" sz="2000" b="0" dirty="0">
                <a:solidFill>
                  <a:srgbClr val="000000"/>
                </a:solidFill>
                <a:ea typeface="Times New Roman" pitchFamily="18" charset="0"/>
                <a:cs typeface="Arial" charset="0"/>
              </a:rPr>
              <a:t>FROM Pessoa </a:t>
            </a:r>
          </a:p>
          <a:p>
            <a:pPr algn="just" eaLnBrk="0" hangingPunct="0"/>
            <a:r>
              <a:rPr lang="pt-PT" sz="2000" b="0" dirty="0">
                <a:solidFill>
                  <a:srgbClr val="FF0000"/>
                </a:solidFill>
                <a:ea typeface="Times New Roman" pitchFamily="18" charset="0"/>
                <a:cs typeface="Arial" charset="0"/>
              </a:rPr>
              <a:t>NATURAL JOIN </a:t>
            </a:r>
            <a:r>
              <a:rPr lang="pt-PT" sz="2000" b="0" dirty="0">
                <a:solidFill>
                  <a:srgbClr val="000000"/>
                </a:solidFill>
                <a:ea typeface="Times New Roman" pitchFamily="18" charset="0"/>
                <a:cs typeface="Arial" charset="0"/>
              </a:rPr>
              <a:t>Cidade;</a:t>
            </a:r>
          </a:p>
        </p:txBody>
      </p:sp>
      <p:sp>
        <p:nvSpPr>
          <p:cNvPr id="7174" name="Retângulo 8"/>
          <p:cNvSpPr>
            <a:spLocks noChangeArrowheads="1"/>
          </p:cNvSpPr>
          <p:nvPr/>
        </p:nvSpPr>
        <p:spPr bwMode="auto">
          <a:xfrm>
            <a:off x="1061605" y="5547233"/>
            <a:ext cx="6870700" cy="708025"/>
          </a:xfrm>
          <a:prstGeom prst="rect">
            <a:avLst/>
          </a:prstGeom>
          <a:noFill/>
          <a:ln w="9525">
            <a:noFill/>
            <a:miter lim="800000"/>
            <a:headEnd/>
            <a:tailEnd/>
          </a:ln>
        </p:spPr>
        <p:txBody>
          <a:bodyPr>
            <a:spAutoFit/>
          </a:bodyPr>
          <a:lstStyle/>
          <a:p>
            <a:r>
              <a:rPr lang="pt-PT" sz="2000" b="0" dirty="0">
                <a:solidFill>
                  <a:schemeClr val="tx2"/>
                </a:solidFill>
              </a:rPr>
              <a:t>Tanto o Equi Join como o Natural Join fazem parte de um tipo de junção mais geral denominada INNER JOIN.</a:t>
            </a:r>
          </a:p>
        </p:txBody>
      </p:sp>
      <p:graphicFrame>
        <p:nvGraphicFramePr>
          <p:cNvPr id="10" name="Tabela 9"/>
          <p:cNvGraphicFramePr>
            <a:graphicFrameLocks noGrp="1"/>
          </p:cNvGraphicFramePr>
          <p:nvPr>
            <p:extLst>
              <p:ext uri="{D42A27DB-BD31-4B8C-83A1-F6EECF244321}">
                <p14:modId xmlns:p14="http://schemas.microsoft.com/office/powerpoint/2010/main" val="3705019389"/>
              </p:ext>
            </p:extLst>
          </p:nvPr>
        </p:nvGraphicFramePr>
        <p:xfrm>
          <a:off x="1259632" y="4398645"/>
          <a:ext cx="6299200" cy="975360"/>
        </p:xfrm>
        <a:graphic>
          <a:graphicData uri="http://schemas.openxmlformats.org/drawingml/2006/table">
            <a:tbl>
              <a:tblPr/>
              <a:tblGrid>
                <a:gridCol w="869524">
                  <a:extLst>
                    <a:ext uri="{9D8B030D-6E8A-4147-A177-3AD203B41FA5}">
                      <a16:colId xmlns:a16="http://schemas.microsoft.com/office/drawing/2014/main" val="20000"/>
                    </a:ext>
                  </a:extLst>
                </a:gridCol>
                <a:gridCol w="839956">
                  <a:extLst>
                    <a:ext uri="{9D8B030D-6E8A-4147-A177-3AD203B41FA5}">
                      <a16:colId xmlns:a16="http://schemas.microsoft.com/office/drawing/2014/main" val="20001"/>
                    </a:ext>
                  </a:extLst>
                </a:gridCol>
                <a:gridCol w="563821">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1130300">
                  <a:extLst>
                    <a:ext uri="{9D8B030D-6E8A-4147-A177-3AD203B41FA5}">
                      <a16:colId xmlns:a16="http://schemas.microsoft.com/office/drawing/2014/main" val="20004"/>
                    </a:ext>
                  </a:extLst>
                </a:gridCol>
                <a:gridCol w="1149281">
                  <a:extLst>
                    <a:ext uri="{9D8B030D-6E8A-4147-A177-3AD203B41FA5}">
                      <a16:colId xmlns:a16="http://schemas.microsoft.com/office/drawing/2014/main" val="20005"/>
                    </a:ext>
                  </a:extLst>
                </a:gridCol>
                <a:gridCol w="1073218">
                  <a:extLst>
                    <a:ext uri="{9D8B030D-6E8A-4147-A177-3AD203B41FA5}">
                      <a16:colId xmlns:a16="http://schemas.microsoft.com/office/drawing/2014/main" val="20006"/>
                    </a:ext>
                  </a:extLst>
                </a:gridCol>
              </a:tblGrid>
              <a:tr h="3174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a:solidFill>
                            <a:schemeClr val="tx2"/>
                          </a:solidFill>
                          <a:latin typeface="Times New Roman"/>
                          <a:ea typeface="Times New Roman"/>
                        </a:rPr>
                        <a:t>Id_Pessoa</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600">
                          <a:solidFill>
                            <a:schemeClr val="tx2"/>
                          </a:solidFill>
                          <a:latin typeface="Times New Roman"/>
                          <a:ea typeface="Times New Roman"/>
                        </a:rPr>
                        <a:t>Nome</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600" dirty="0">
                          <a:solidFill>
                            <a:schemeClr val="tx2"/>
                          </a:solidFill>
                          <a:latin typeface="Times New Roman"/>
                          <a:ea typeface="Times New Roman"/>
                        </a:rPr>
                        <a:t>Idade</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600" dirty="0">
                          <a:solidFill>
                            <a:schemeClr val="tx2"/>
                          </a:solidFill>
                          <a:latin typeface="Times New Roman"/>
                          <a:ea typeface="Times New Roman"/>
                        </a:rPr>
                        <a:t>Salário</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600" dirty="0">
                          <a:solidFill>
                            <a:schemeClr val="tx2"/>
                          </a:solidFill>
                          <a:latin typeface="Times New Roman"/>
                          <a:ea typeface="Times New Roman"/>
                        </a:rPr>
                        <a:t>Telefone</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a:solidFill>
                            <a:schemeClr val="tx2"/>
                          </a:solidFill>
                          <a:latin typeface="Times New Roman"/>
                          <a:ea typeface="Times New Roman"/>
                        </a:rPr>
                        <a:t>Cod_Cidade</a:t>
                      </a:r>
                    </a:p>
                    <a:p>
                      <a:pPr algn="ctr">
                        <a:spcAft>
                          <a:spcPts val="0"/>
                        </a:spcAft>
                      </a:pPr>
                      <a:endParaRPr lang="pt-PT" sz="1600" dirty="0">
                        <a:solidFill>
                          <a:schemeClr val="tx2"/>
                        </a:solidFill>
                        <a:latin typeface="Times New Roman"/>
                        <a:ea typeface="Times New Roman"/>
                      </a:endParaRP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600" dirty="0">
                          <a:solidFill>
                            <a:schemeClr val="tx2"/>
                          </a:solidFill>
                          <a:latin typeface="Times New Roman"/>
                          <a:ea typeface="Times New Roman"/>
                        </a:rPr>
                        <a:t>Local</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6223">
                <a:tc>
                  <a:txBody>
                    <a:bodyPr/>
                    <a:lstStyle/>
                    <a:p>
                      <a:pPr marL="17145" algn="ctr">
                        <a:spcAft>
                          <a:spcPts val="0"/>
                        </a:spcAft>
                      </a:pPr>
                      <a:r>
                        <a:rPr lang="pt-PT" sz="1600" dirty="0">
                          <a:solidFill>
                            <a:schemeClr val="tx2"/>
                          </a:solidFill>
                          <a:latin typeface="Times New Roman"/>
                          <a:ea typeface="Times New Roman"/>
                        </a:rPr>
                        <a:t>1</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Carlos</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24</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170000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dirty="0">
                          <a:solidFill>
                            <a:schemeClr val="tx2"/>
                          </a:solidFill>
                          <a:latin typeface="Times New Roman"/>
                          <a:ea typeface="Times New Roman"/>
                        </a:rPr>
                        <a:t>219473659</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1000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dirty="0">
                          <a:solidFill>
                            <a:schemeClr val="tx2"/>
                          </a:solidFill>
                          <a:latin typeface="Times New Roman"/>
                          <a:ea typeface="Times New Roman"/>
                        </a:rPr>
                        <a:t>Marília</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36223">
                <a:tc>
                  <a:txBody>
                    <a:bodyPr/>
                    <a:lstStyle/>
                    <a:p>
                      <a:pPr marL="17145" algn="ctr">
                        <a:spcAft>
                          <a:spcPts val="0"/>
                        </a:spcAft>
                      </a:pPr>
                      <a:r>
                        <a:rPr lang="pt-PT" sz="1600" dirty="0">
                          <a:solidFill>
                            <a:schemeClr val="tx2"/>
                          </a:solidFill>
                          <a:latin typeface="Times New Roman"/>
                          <a:ea typeface="Times New Roman"/>
                        </a:rPr>
                        <a:t>2</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José</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23</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150000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dirty="0">
                          <a:solidFill>
                            <a:schemeClr val="tx2"/>
                          </a:solidFill>
                          <a:latin typeface="Times New Roman"/>
                          <a:ea typeface="Times New Roman"/>
                        </a:rPr>
                        <a:t>227379573</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a:solidFill>
                            <a:schemeClr val="tx2"/>
                          </a:solidFill>
                          <a:latin typeface="Times New Roman"/>
                          <a:ea typeface="Times New Roman"/>
                        </a:rPr>
                        <a:t>4000</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pt-PT" sz="1600" dirty="0">
                          <a:solidFill>
                            <a:schemeClr val="tx2"/>
                          </a:solidFill>
                          <a:latin typeface="Times New Roman"/>
                          <a:ea typeface="Times New Roman"/>
                        </a:rPr>
                        <a:t>Botucatu</a:t>
                      </a:r>
                    </a:p>
                  </a:txBody>
                  <a:tcPr marL="15932" marR="159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7209" name="CaixaDeTexto 11"/>
          <p:cNvSpPr txBox="1">
            <a:spLocks noChangeArrowheads="1"/>
          </p:cNvSpPr>
          <p:nvPr/>
        </p:nvSpPr>
        <p:spPr bwMode="auto">
          <a:xfrm>
            <a:off x="1259632" y="3943182"/>
            <a:ext cx="1800200" cy="369332"/>
          </a:xfrm>
          <a:prstGeom prst="rect">
            <a:avLst/>
          </a:prstGeom>
          <a:noFill/>
          <a:ln w="9525">
            <a:noFill/>
            <a:miter lim="800000"/>
            <a:headEnd/>
            <a:tailEnd/>
          </a:ln>
        </p:spPr>
        <p:txBody>
          <a:bodyPr wrap="square">
            <a:spAutoFit/>
          </a:bodyPr>
          <a:lstStyle/>
          <a:p>
            <a:r>
              <a:rPr lang="pt-BR" dirty="0">
                <a:solidFill>
                  <a:schemeClr val="tx2"/>
                </a:solidFill>
              </a:rPr>
              <a:t>Natural </a:t>
            </a:r>
            <a:r>
              <a:rPr lang="pt-BR" dirty="0" err="1">
                <a:solidFill>
                  <a:schemeClr val="tx2"/>
                </a:solidFill>
              </a:rPr>
              <a:t>Join</a:t>
            </a:r>
            <a:endParaRPr lang="pt-BR" dirty="0">
              <a:solidFill>
                <a:schemeClr val="tx2"/>
              </a:solidFill>
            </a:endParaRPr>
          </a:p>
        </p:txBody>
      </p:sp>
      <p:sp>
        <p:nvSpPr>
          <p:cNvPr id="4" name="Espaço Reservado para Número de Slide 3">
            <a:extLst>
              <a:ext uri="{FF2B5EF4-FFF2-40B4-BE49-F238E27FC236}">
                <a16:creationId xmlns:a16="http://schemas.microsoft.com/office/drawing/2014/main" id="{E623EED7-785E-4C60-B30C-6FA0787E5382}"/>
              </a:ext>
            </a:extLst>
          </p:cNvPr>
          <p:cNvSpPr>
            <a:spLocks noGrp="1"/>
          </p:cNvSpPr>
          <p:nvPr>
            <p:ph type="sldNum" sz="quarter" idx="15"/>
          </p:nvPr>
        </p:nvSpPr>
        <p:spPr/>
        <p:txBody>
          <a:bodyPr/>
          <a:lstStyle/>
          <a:p>
            <a:fld id="{438E4785-3F42-467A-B776-394AAB6F8B8A}" type="slidenum">
              <a:rPr lang="pt-BR" smtClean="0"/>
              <a:pPr/>
              <a:t>6</a:t>
            </a:fld>
            <a:endParaRPr lang="pt-B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t-BR"/>
              <a:t>Inner Join</a:t>
            </a:r>
          </a:p>
        </p:txBody>
      </p:sp>
      <p:sp>
        <p:nvSpPr>
          <p:cNvPr id="819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8196"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8197" name="Retângulo 13"/>
          <p:cNvSpPr>
            <a:spLocks noChangeArrowheads="1"/>
          </p:cNvSpPr>
          <p:nvPr/>
        </p:nvSpPr>
        <p:spPr bwMode="auto">
          <a:xfrm>
            <a:off x="527050" y="1916832"/>
            <a:ext cx="8005390" cy="2862263"/>
          </a:xfrm>
          <a:prstGeom prst="rect">
            <a:avLst/>
          </a:prstGeom>
          <a:noFill/>
          <a:ln w="9525">
            <a:noFill/>
            <a:miter lim="800000"/>
            <a:headEnd/>
            <a:tailEnd/>
          </a:ln>
        </p:spPr>
        <p:txBody>
          <a:bodyPr wrap="square">
            <a:spAutoFit/>
          </a:bodyPr>
          <a:lstStyle/>
          <a:p>
            <a:pPr algn="just"/>
            <a:r>
              <a:rPr lang="pt-PT" sz="2000" b="0" dirty="0">
                <a:solidFill>
                  <a:schemeClr val="tx2"/>
                </a:solidFill>
              </a:rPr>
              <a:t>O Inner-Join é o tipo de junção de duas ou mais tabelas, em que a ligação é feita através da Chave Primária de uma e da Chave Estrangeira da outra, apresentando apenas os registos em que exista essa ligação entre as tabelas.</a:t>
            </a:r>
          </a:p>
          <a:p>
            <a:pPr algn="just"/>
            <a:endParaRPr lang="pt-PT" sz="2000" b="0" dirty="0">
              <a:solidFill>
                <a:schemeClr val="tx2"/>
              </a:solidFill>
            </a:endParaRPr>
          </a:p>
          <a:p>
            <a:pPr algn="just"/>
            <a:r>
              <a:rPr lang="pt-PT" sz="2000" b="0" dirty="0">
                <a:solidFill>
                  <a:schemeClr val="tx2"/>
                </a:solidFill>
              </a:rPr>
              <a:t>O nome de uma tabela pode ser reduzido ou alterado num SELECT, através de um alias que deve ser colocado à frente do nome da tabela, e que passará a ser uma outra forma de identificar a tabela.</a:t>
            </a:r>
          </a:p>
        </p:txBody>
      </p:sp>
      <p:sp>
        <p:nvSpPr>
          <p:cNvPr id="4" name="Espaço Reservado para Número de Slide 3">
            <a:extLst>
              <a:ext uri="{FF2B5EF4-FFF2-40B4-BE49-F238E27FC236}">
                <a16:creationId xmlns:a16="http://schemas.microsoft.com/office/drawing/2014/main" id="{C38FE0AC-B10A-4D9B-AEE7-ED33904D34D9}"/>
              </a:ext>
            </a:extLst>
          </p:cNvPr>
          <p:cNvSpPr>
            <a:spLocks noGrp="1"/>
          </p:cNvSpPr>
          <p:nvPr>
            <p:ph type="sldNum" sz="quarter" idx="15"/>
          </p:nvPr>
        </p:nvSpPr>
        <p:spPr/>
        <p:txBody>
          <a:bodyPr/>
          <a:lstStyle/>
          <a:p>
            <a:fld id="{438E4785-3F42-467A-B776-394AAB6F8B8A}" type="slidenum">
              <a:rPr lang="pt-BR" smtClean="0"/>
              <a:pPr/>
              <a:t>7</a:t>
            </a:fld>
            <a:endParaRPr lang="pt-B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t-BR"/>
              <a:t>Inner Join</a:t>
            </a:r>
          </a:p>
        </p:txBody>
      </p:sp>
      <p:sp>
        <p:nvSpPr>
          <p:cNvPr id="10243"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10244"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graphicFrame>
        <p:nvGraphicFramePr>
          <p:cNvPr id="7" name="Tabela 6"/>
          <p:cNvGraphicFramePr>
            <a:graphicFrameLocks noGrp="1"/>
          </p:cNvGraphicFramePr>
          <p:nvPr>
            <p:extLst>
              <p:ext uri="{D42A27DB-BD31-4B8C-83A1-F6EECF244321}">
                <p14:modId xmlns:p14="http://schemas.microsoft.com/office/powerpoint/2010/main" val="2783417033"/>
              </p:ext>
            </p:extLst>
          </p:nvPr>
        </p:nvGraphicFramePr>
        <p:xfrm>
          <a:off x="520699" y="1495425"/>
          <a:ext cx="7340602" cy="1066800"/>
        </p:xfrm>
        <a:graphic>
          <a:graphicData uri="http://schemas.openxmlformats.org/drawingml/2006/table">
            <a:tbl>
              <a:tblPr/>
              <a:tblGrid>
                <a:gridCol w="913979">
                  <a:extLst>
                    <a:ext uri="{9D8B030D-6E8A-4147-A177-3AD203B41FA5}">
                      <a16:colId xmlns:a16="http://schemas.microsoft.com/office/drawing/2014/main" val="20000"/>
                    </a:ext>
                  </a:extLst>
                </a:gridCol>
                <a:gridCol w="660824">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079500">
                  <a:extLst>
                    <a:ext uri="{9D8B030D-6E8A-4147-A177-3AD203B41FA5}">
                      <a16:colId xmlns:a16="http://schemas.microsoft.com/office/drawing/2014/main" val="20005"/>
                    </a:ext>
                  </a:extLst>
                </a:gridCol>
                <a:gridCol w="710701">
                  <a:extLst>
                    <a:ext uri="{9D8B030D-6E8A-4147-A177-3AD203B41FA5}">
                      <a16:colId xmlns:a16="http://schemas.microsoft.com/office/drawing/2014/main" val="20006"/>
                    </a:ext>
                  </a:extLst>
                </a:gridCol>
                <a:gridCol w="965699">
                  <a:extLst>
                    <a:ext uri="{9D8B030D-6E8A-4147-A177-3AD203B41FA5}">
                      <a16:colId xmlns:a16="http://schemas.microsoft.com/office/drawing/2014/main" val="20007"/>
                    </a:ext>
                  </a:extLst>
                </a:gridCol>
                <a:gridCol w="800099">
                  <a:extLst>
                    <a:ext uri="{9D8B030D-6E8A-4147-A177-3AD203B41FA5}">
                      <a16:colId xmlns:a16="http://schemas.microsoft.com/office/drawing/2014/main" val="20008"/>
                    </a:ext>
                  </a:extLst>
                </a:gridCol>
              </a:tblGrid>
              <a:tr h="44027">
                <a:tc gridSpan="6">
                  <a:txBody>
                    <a:bodyPr/>
                    <a:lstStyle/>
                    <a:p>
                      <a:pPr algn="l">
                        <a:spcAft>
                          <a:spcPts val="0"/>
                        </a:spcAft>
                      </a:pPr>
                      <a:r>
                        <a:rPr lang="pt-PT" sz="1400" b="1" dirty="0">
                          <a:solidFill>
                            <a:schemeClr val="tx2"/>
                          </a:solidFill>
                          <a:latin typeface="Times New Roman"/>
                          <a:ea typeface="Times New Roman"/>
                        </a:rPr>
                        <a:t>Pessoa</a:t>
                      </a: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l">
                        <a:spcAft>
                          <a:spcPts val="0"/>
                        </a:spcAft>
                      </a:pPr>
                      <a:endParaRPr lang="pt-PT" sz="1400" dirty="0">
                        <a:solidFill>
                          <a:schemeClr val="tx2"/>
                        </a:solidFill>
                        <a:latin typeface="Times New Roman"/>
                        <a:ea typeface="Times New Roman"/>
                      </a:endParaRPr>
                    </a:p>
                  </a:txBody>
                  <a:tcPr marL="32486" marR="32486" marT="0" marB="0" anchor="ctr">
                    <a:lnL>
                      <a:noFill/>
                    </a:lnL>
                    <a:lnR>
                      <a:noFill/>
                    </a:lnR>
                    <a:lnT>
                      <a:noFill/>
                    </a:lnT>
                    <a:lnB>
                      <a:noFill/>
                    </a:lnB>
                    <a:solidFill>
                      <a:srgbClr val="FFFFFF"/>
                    </a:solidFill>
                  </a:tcPr>
                </a:tc>
                <a:tc gridSpan="2">
                  <a:txBody>
                    <a:bodyPr/>
                    <a:lstStyle/>
                    <a:p>
                      <a:pPr algn="l">
                        <a:spcAft>
                          <a:spcPts val="0"/>
                        </a:spcAft>
                      </a:pPr>
                      <a:r>
                        <a:rPr lang="pt-PT" sz="1400" b="1" dirty="0">
                          <a:solidFill>
                            <a:schemeClr val="tx2"/>
                          </a:solidFill>
                          <a:latin typeface="Times New Roman"/>
                          <a:ea typeface="Times New Roman"/>
                        </a:rPr>
                        <a:t>Cidade</a:t>
                      </a: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pt-BR"/>
                    </a:p>
                  </a:txBody>
                  <a:tcPr/>
                </a:tc>
                <a:extLst>
                  <a:ext uri="{0D108BD9-81ED-4DB2-BD59-A6C34878D82A}">
                    <a16:rowId xmlns:a16="http://schemas.microsoft.com/office/drawing/2014/main" val="10000"/>
                  </a:ext>
                </a:extLst>
              </a:tr>
              <a:tr h="44027">
                <a:tc>
                  <a:txBody>
                    <a:bodyPr/>
                    <a:lstStyle/>
                    <a:p>
                      <a:pPr algn="l">
                        <a:spcAft>
                          <a:spcPts val="0"/>
                        </a:spcAft>
                      </a:pPr>
                      <a:r>
                        <a:rPr lang="pt-PT" sz="1400" dirty="0">
                          <a:solidFill>
                            <a:schemeClr val="tx2"/>
                          </a:solidFill>
                          <a:latin typeface="Times New Roman"/>
                          <a:ea typeface="Times New Roman"/>
                        </a:rPr>
                        <a:t>Id_Pessoa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Nome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Salário</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Telefone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Cod_Cidade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endParaRPr lang="pt-PT" sz="1400" dirty="0">
                        <a:solidFill>
                          <a:schemeClr val="tx2"/>
                        </a:solidFill>
                        <a:latin typeface="Times New Roman"/>
                        <a:ea typeface="Times New Roman"/>
                      </a:endParaRP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pt-PT" sz="1400" dirty="0">
                          <a:solidFill>
                            <a:schemeClr val="tx2"/>
                          </a:solidFill>
                          <a:latin typeface="Times New Roman"/>
                          <a:ea typeface="Times New Roman"/>
                        </a:rPr>
                        <a:t>Cod_Cidade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Local</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2081">
                <a:tc>
                  <a:txBody>
                    <a:bodyPr/>
                    <a:lstStyle/>
                    <a:p>
                      <a:pPr marL="17145" algn="ctr">
                        <a:spcAft>
                          <a:spcPts val="0"/>
                        </a:spcAft>
                      </a:pPr>
                      <a:r>
                        <a:rPr lang="pt-PT" sz="1400" dirty="0">
                          <a:solidFill>
                            <a:schemeClr val="tx2"/>
                          </a:solidFill>
                          <a:latin typeface="Times New Roman"/>
                          <a:ea typeface="Times New Roman"/>
                        </a:rPr>
                        <a:t>1</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Carlos</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24</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170000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219473659</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1000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pt-PT" sz="1400">
                          <a:solidFill>
                            <a:schemeClr val="tx2"/>
                          </a:solidFill>
                          <a:latin typeface="Times New Roman"/>
                          <a:ea typeface="Times New Roman"/>
                        </a:rPr>
                        <a:t>1000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Marília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1921">
                <a:tc>
                  <a:txBody>
                    <a:bodyPr/>
                    <a:lstStyle/>
                    <a:p>
                      <a:pPr marL="17145" algn="ctr">
                        <a:spcAft>
                          <a:spcPts val="0"/>
                        </a:spcAft>
                      </a:pPr>
                      <a:r>
                        <a:rPr lang="pt-PT" sz="1400" dirty="0">
                          <a:solidFill>
                            <a:schemeClr val="tx2"/>
                          </a:solidFill>
                          <a:latin typeface="Times New Roman"/>
                          <a:ea typeface="Times New Roman"/>
                        </a:rPr>
                        <a:t>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José</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23</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150000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227379573</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4000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pt-PT" sz="1400">
                          <a:solidFill>
                            <a:schemeClr val="tx2"/>
                          </a:solidFill>
                          <a:latin typeface="Times New Roman"/>
                          <a:ea typeface="Times New Roman"/>
                        </a:rPr>
                        <a:t>3000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Bauru</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4027">
                <a:tc>
                  <a:txBody>
                    <a:bodyPr/>
                    <a:lstStyle/>
                    <a:p>
                      <a:pPr marL="17145"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dirty="0">
                        <a:solidFill>
                          <a:schemeClr val="tx2"/>
                        </a:solidFill>
                        <a:latin typeface="Times New Roman"/>
                        <a:ea typeface="Times New Roman"/>
                      </a:endParaRPr>
                    </a:p>
                  </a:txBody>
                  <a:tcPr marL="32486" marR="32486"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endParaRPr lang="pt-PT" sz="1400">
                        <a:solidFill>
                          <a:schemeClr val="tx2"/>
                        </a:solidFill>
                        <a:latin typeface="Times New Roman"/>
                        <a:ea typeface="Times New Roman"/>
                      </a:endParaRPr>
                    </a:p>
                  </a:txBody>
                  <a:tcPr marL="32486" marR="32486"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a:spcAft>
                          <a:spcPts val="0"/>
                        </a:spcAft>
                      </a:pPr>
                      <a:r>
                        <a:rPr lang="pt-PT" sz="1400">
                          <a:solidFill>
                            <a:schemeClr val="tx2"/>
                          </a:solidFill>
                          <a:latin typeface="Times New Roman"/>
                          <a:ea typeface="Times New Roman"/>
                        </a:rPr>
                        <a:t>4000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Botucatu</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8" name="Tabela 7"/>
          <p:cNvGraphicFramePr>
            <a:graphicFrameLocks noGrp="1"/>
          </p:cNvGraphicFramePr>
          <p:nvPr>
            <p:extLst>
              <p:ext uri="{D42A27DB-BD31-4B8C-83A1-F6EECF244321}">
                <p14:modId xmlns:p14="http://schemas.microsoft.com/office/powerpoint/2010/main" val="2941828867"/>
              </p:ext>
            </p:extLst>
          </p:nvPr>
        </p:nvGraphicFramePr>
        <p:xfrm>
          <a:off x="520496" y="2530695"/>
          <a:ext cx="7480303" cy="1168400"/>
        </p:xfrm>
        <a:graphic>
          <a:graphicData uri="http://schemas.openxmlformats.org/drawingml/2006/table">
            <a:tbl>
              <a:tblPr/>
              <a:tblGrid>
                <a:gridCol w="938255">
                  <a:extLst>
                    <a:ext uri="{9D8B030D-6E8A-4147-A177-3AD203B41FA5}">
                      <a16:colId xmlns:a16="http://schemas.microsoft.com/office/drawing/2014/main" val="20000"/>
                    </a:ext>
                  </a:extLst>
                </a:gridCol>
                <a:gridCol w="1233863">
                  <a:extLst>
                    <a:ext uri="{9D8B030D-6E8A-4147-A177-3AD203B41FA5}">
                      <a16:colId xmlns:a16="http://schemas.microsoft.com/office/drawing/2014/main" val="20001"/>
                    </a:ext>
                  </a:extLst>
                </a:gridCol>
                <a:gridCol w="1663286">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945656">
                  <a:extLst>
                    <a:ext uri="{9D8B030D-6E8A-4147-A177-3AD203B41FA5}">
                      <a16:colId xmlns:a16="http://schemas.microsoft.com/office/drawing/2014/main" val="20004"/>
                    </a:ext>
                  </a:extLst>
                </a:gridCol>
                <a:gridCol w="1022844">
                  <a:extLst>
                    <a:ext uri="{9D8B030D-6E8A-4147-A177-3AD203B41FA5}">
                      <a16:colId xmlns:a16="http://schemas.microsoft.com/office/drawing/2014/main" val="20005"/>
                    </a:ext>
                  </a:extLst>
                </a:gridCol>
                <a:gridCol w="876299">
                  <a:extLst>
                    <a:ext uri="{9D8B030D-6E8A-4147-A177-3AD203B41FA5}">
                      <a16:colId xmlns:a16="http://schemas.microsoft.com/office/drawing/2014/main" val="20006"/>
                    </a:ext>
                  </a:extLst>
                </a:gridCol>
              </a:tblGrid>
              <a:tr h="233680">
                <a:tc gridSpan="6">
                  <a:txBody>
                    <a:bodyPr/>
                    <a:lstStyle/>
                    <a:p>
                      <a:pPr algn="l">
                        <a:spcAft>
                          <a:spcPts val="0"/>
                        </a:spcAft>
                      </a:pPr>
                      <a:r>
                        <a:rPr lang="pt-PT" sz="1400" b="1" dirty="0">
                          <a:solidFill>
                            <a:schemeClr val="tx2"/>
                          </a:solidFill>
                          <a:latin typeface="Times New Roman"/>
                          <a:ea typeface="Times New Roman"/>
                        </a:rPr>
                        <a:t>Empresa</a:t>
                      </a: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l">
                        <a:spcAft>
                          <a:spcPts val="0"/>
                        </a:spcAft>
                      </a:pPr>
                      <a:endParaRPr lang="pt-PT" sz="14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3680">
                <a:tc>
                  <a:txBody>
                    <a:bodyPr/>
                    <a:lstStyle/>
                    <a:p>
                      <a:pPr algn="l">
                        <a:spcAft>
                          <a:spcPts val="0"/>
                        </a:spcAft>
                      </a:pPr>
                      <a:r>
                        <a:rPr lang="pt-PT" sz="1400" dirty="0">
                          <a:solidFill>
                            <a:schemeClr val="tx2"/>
                          </a:solidFill>
                          <a:latin typeface="Times New Roman"/>
                          <a:ea typeface="Times New Roman"/>
                        </a:rPr>
                        <a:t>Id_Empresa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a:solidFill>
                            <a:schemeClr val="tx2"/>
                          </a:solidFill>
                          <a:latin typeface="Times New Roman"/>
                          <a:ea typeface="Times New Roman"/>
                        </a:rPr>
                        <a:t>Nome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CNPJ</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IE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Telefone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Cod_Cidade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Id_Gerente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33680">
                <a:tc>
                  <a:txBody>
                    <a:bodyPr/>
                    <a:lstStyle/>
                    <a:p>
                      <a:pPr marL="17145" algn="ctr">
                        <a:spcAft>
                          <a:spcPts val="0"/>
                        </a:spcAft>
                      </a:pPr>
                      <a:r>
                        <a:rPr lang="pt-PT" sz="1400" dirty="0">
                          <a:solidFill>
                            <a:schemeClr val="tx2"/>
                          </a:solidFill>
                          <a:latin typeface="Times New Roman"/>
                          <a:ea typeface="Times New Roman"/>
                        </a:rPr>
                        <a:t>50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RJS Tecnologia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24.454.242/0001-01</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1524213</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235273642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3000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33680">
                <a:tc>
                  <a:txBody>
                    <a:bodyPr/>
                    <a:lstStyle/>
                    <a:p>
                      <a:pPr marL="17145" algn="ctr">
                        <a:spcAft>
                          <a:spcPts val="0"/>
                        </a:spcAft>
                      </a:pPr>
                      <a:r>
                        <a:rPr lang="pt-PT" sz="1400" dirty="0">
                          <a:solidFill>
                            <a:schemeClr val="tx2"/>
                          </a:solidFill>
                          <a:latin typeface="Times New Roman"/>
                          <a:ea typeface="Times New Roman"/>
                        </a:rPr>
                        <a:t>67</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Scan Sistemas</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18.182.801/0001-01</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1823427</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248339192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1000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endParaRPr lang="pt-PT" sz="1400" dirty="0">
                        <a:solidFill>
                          <a:schemeClr val="tx2"/>
                        </a:solidFill>
                        <a:latin typeface="Times New Roman"/>
                        <a:ea typeface="Times New Roman"/>
                      </a:endParaRP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3680">
                <a:tc>
                  <a:txBody>
                    <a:bodyPr/>
                    <a:lstStyle/>
                    <a:p>
                      <a:pPr marL="17145" algn="ctr">
                        <a:spcAft>
                          <a:spcPts val="0"/>
                        </a:spcAft>
                      </a:pPr>
                      <a:r>
                        <a:rPr lang="pt-PT" sz="1400" dirty="0">
                          <a:solidFill>
                            <a:schemeClr val="tx2"/>
                          </a:solidFill>
                          <a:latin typeface="Times New Roman"/>
                          <a:ea typeface="Times New Roman"/>
                        </a:rPr>
                        <a:t>85</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TransHard</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23.021.901/0001-01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1398014</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400" dirty="0">
                          <a:solidFill>
                            <a:schemeClr val="tx2"/>
                          </a:solidFill>
                          <a:latin typeface="Times New Roman"/>
                          <a:ea typeface="Times New Roman"/>
                        </a:rPr>
                        <a:t>215374591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4000</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r>
                        <a:rPr lang="pt-PT" sz="1400" dirty="0">
                          <a:solidFill>
                            <a:schemeClr val="tx2"/>
                          </a:solidFill>
                          <a:latin typeface="Times New Roman"/>
                          <a:ea typeface="Times New Roman"/>
                        </a:rPr>
                        <a:t>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11" name="Tabela 10"/>
          <p:cNvGraphicFramePr>
            <a:graphicFrameLocks noGrp="1"/>
          </p:cNvGraphicFramePr>
          <p:nvPr>
            <p:extLst>
              <p:ext uri="{D42A27DB-BD31-4B8C-83A1-F6EECF244321}">
                <p14:modId xmlns:p14="http://schemas.microsoft.com/office/powerpoint/2010/main" val="3925417669"/>
              </p:ext>
            </p:extLst>
          </p:nvPr>
        </p:nvGraphicFramePr>
        <p:xfrm>
          <a:off x="165100" y="4752028"/>
          <a:ext cx="8521700" cy="899160"/>
        </p:xfrm>
        <a:graphic>
          <a:graphicData uri="http://schemas.openxmlformats.org/drawingml/2006/table">
            <a:tbl>
              <a:tblPr/>
              <a:tblGrid>
                <a:gridCol w="990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939800">
                  <a:extLst>
                    <a:ext uri="{9D8B030D-6E8A-4147-A177-3AD203B41FA5}">
                      <a16:colId xmlns:a16="http://schemas.microsoft.com/office/drawing/2014/main" val="20004"/>
                    </a:ext>
                  </a:extLst>
                </a:gridCol>
                <a:gridCol w="939800">
                  <a:extLst>
                    <a:ext uri="{9D8B030D-6E8A-4147-A177-3AD203B41FA5}">
                      <a16:colId xmlns:a16="http://schemas.microsoft.com/office/drawing/2014/main" val="20005"/>
                    </a:ext>
                  </a:extLst>
                </a:gridCol>
                <a:gridCol w="82550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749300">
                  <a:extLst>
                    <a:ext uri="{9D8B030D-6E8A-4147-A177-3AD203B41FA5}">
                      <a16:colId xmlns:a16="http://schemas.microsoft.com/office/drawing/2014/main" val="20008"/>
                    </a:ext>
                  </a:extLst>
                </a:gridCol>
              </a:tblGrid>
              <a:tr h="233680">
                <a:tc gridSpan="6">
                  <a:txBody>
                    <a:bodyPr/>
                    <a:lstStyle/>
                    <a:p>
                      <a:pPr algn="l">
                        <a:spcAft>
                          <a:spcPts val="0"/>
                        </a:spcAft>
                      </a:pPr>
                      <a:r>
                        <a:rPr lang="pt-PT" sz="1300" b="1" dirty="0">
                          <a:solidFill>
                            <a:schemeClr val="tx2"/>
                          </a:solidFill>
                          <a:latin typeface="Times New Roman"/>
                          <a:ea typeface="Times New Roman"/>
                        </a:rPr>
                        <a:t>Empresa</a:t>
                      </a:r>
                      <a:endParaRPr lang="pt-PT" sz="13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l">
                        <a:spcAft>
                          <a:spcPts val="0"/>
                        </a:spcAft>
                      </a:pPr>
                      <a:endParaRPr lang="pt-PT" sz="13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endParaRPr lang="pt-PT" sz="13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endParaRPr lang="pt-PT" sz="1300" dirty="0">
                        <a:solidFill>
                          <a:schemeClr val="tx2"/>
                        </a:solidFill>
                        <a:latin typeface="Times New Roman"/>
                        <a:ea typeface="Times New Roman"/>
                      </a:endParaRPr>
                    </a:p>
                  </a:txBody>
                  <a:tcPr marL="32486" marR="32486"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3680">
                <a:tc>
                  <a:txBody>
                    <a:bodyPr/>
                    <a:lstStyle/>
                    <a:p>
                      <a:pPr algn="l">
                        <a:spcAft>
                          <a:spcPts val="0"/>
                        </a:spcAft>
                      </a:pPr>
                      <a:r>
                        <a:rPr lang="pt-PT" sz="1300" dirty="0">
                          <a:solidFill>
                            <a:schemeClr val="tx2"/>
                          </a:solidFill>
                          <a:latin typeface="Times New Roman"/>
                          <a:ea typeface="Times New Roman"/>
                        </a:rPr>
                        <a:t>Id_Empresa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Nome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CNPJ</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IE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Telefone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Cod_Cidade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Id_Gerente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Gerente</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Local</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8533">
                <a:tc>
                  <a:txBody>
                    <a:bodyPr/>
                    <a:lstStyle/>
                    <a:p>
                      <a:pPr marL="17145" algn="ctr">
                        <a:spcAft>
                          <a:spcPts val="0"/>
                        </a:spcAft>
                      </a:pPr>
                      <a:r>
                        <a:rPr lang="pt-PT" sz="1300" dirty="0">
                          <a:solidFill>
                            <a:schemeClr val="tx2"/>
                          </a:solidFill>
                          <a:latin typeface="Times New Roman"/>
                          <a:ea typeface="Times New Roman"/>
                        </a:rPr>
                        <a:t>50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RJS Tecnologia</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24.454.242/0001-01</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1524213</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235273642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300" dirty="0">
                          <a:solidFill>
                            <a:schemeClr val="tx2"/>
                          </a:solidFill>
                          <a:latin typeface="Times New Roman"/>
                          <a:ea typeface="Times New Roman"/>
                        </a:rPr>
                        <a:t>3000</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300" dirty="0">
                          <a:solidFill>
                            <a:schemeClr val="tx2"/>
                          </a:solidFill>
                          <a:latin typeface="Times New Roman"/>
                          <a:ea typeface="Times New Roman"/>
                        </a:rPr>
                        <a:t>2</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300" dirty="0">
                          <a:solidFill>
                            <a:schemeClr val="tx2"/>
                          </a:solidFill>
                          <a:latin typeface="Times New Roman"/>
                          <a:ea typeface="Times New Roman"/>
                        </a:rPr>
                        <a:t>José</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PT" sz="1300" dirty="0">
                          <a:solidFill>
                            <a:schemeClr val="tx2"/>
                          </a:solidFill>
                          <a:latin typeface="Times New Roman"/>
                          <a:ea typeface="Times New Roman"/>
                        </a:rPr>
                        <a:t>Botucatu</a:t>
                      </a:r>
                    </a:p>
                  </a:txBody>
                  <a:tcPr marL="32486" marR="324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33680">
                <a:tc>
                  <a:txBody>
                    <a:bodyPr/>
                    <a:lstStyle/>
                    <a:p>
                      <a:pPr marL="17145" algn="ctr">
                        <a:spcAft>
                          <a:spcPts val="0"/>
                        </a:spcAft>
                      </a:pPr>
                      <a:r>
                        <a:rPr lang="pt-PT" sz="1300" dirty="0">
                          <a:solidFill>
                            <a:schemeClr val="tx2"/>
                          </a:solidFill>
                          <a:latin typeface="Times New Roman"/>
                          <a:ea typeface="Times New Roman"/>
                        </a:rPr>
                        <a:t>85</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TransHard</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23.021.901/0001-01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1398014</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spcAft>
                          <a:spcPts val="0"/>
                        </a:spcAft>
                      </a:pPr>
                      <a:r>
                        <a:rPr lang="pt-PT" sz="1300" dirty="0">
                          <a:solidFill>
                            <a:schemeClr val="tx2"/>
                          </a:solidFill>
                          <a:latin typeface="Times New Roman"/>
                          <a:ea typeface="Times New Roman"/>
                        </a:rPr>
                        <a:t>215374591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r>
                        <a:rPr lang="pt-PT" sz="1300" dirty="0">
                          <a:solidFill>
                            <a:schemeClr val="tx2"/>
                          </a:solidFill>
                          <a:latin typeface="Times New Roman"/>
                          <a:ea typeface="Times New Roman"/>
                        </a:rPr>
                        <a:t>4000</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r>
                        <a:rPr lang="pt-PT" sz="1300" dirty="0">
                          <a:solidFill>
                            <a:schemeClr val="tx2"/>
                          </a:solidFill>
                          <a:latin typeface="Times New Roman"/>
                          <a:ea typeface="Times New Roman"/>
                        </a:rPr>
                        <a:t>1</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r>
                        <a:rPr lang="pt-PT" sz="1300" dirty="0">
                          <a:solidFill>
                            <a:schemeClr val="tx2"/>
                          </a:solidFill>
                          <a:latin typeface="Times New Roman"/>
                          <a:ea typeface="Times New Roman"/>
                        </a:rPr>
                        <a:t>Carlos</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Aft>
                          <a:spcPts val="0"/>
                        </a:spcAft>
                      </a:pPr>
                      <a:r>
                        <a:rPr lang="pt-PT" sz="1300" dirty="0">
                          <a:solidFill>
                            <a:schemeClr val="tx2"/>
                          </a:solidFill>
                          <a:latin typeface="Times New Roman"/>
                          <a:ea typeface="Times New Roman"/>
                        </a:rPr>
                        <a:t>Marília</a:t>
                      </a:r>
                    </a:p>
                  </a:txBody>
                  <a:tcPr marL="32486" marR="324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4" name="Espaço Reservado para Número de Slide 3">
            <a:extLst>
              <a:ext uri="{FF2B5EF4-FFF2-40B4-BE49-F238E27FC236}">
                <a16:creationId xmlns:a16="http://schemas.microsoft.com/office/drawing/2014/main" id="{1F2E8144-A579-4C0C-9C91-D1F1A8421DCD}"/>
              </a:ext>
            </a:extLst>
          </p:cNvPr>
          <p:cNvSpPr>
            <a:spLocks noGrp="1"/>
          </p:cNvSpPr>
          <p:nvPr>
            <p:ph type="sldNum" sz="quarter" idx="15"/>
          </p:nvPr>
        </p:nvSpPr>
        <p:spPr/>
        <p:txBody>
          <a:bodyPr/>
          <a:lstStyle/>
          <a:p>
            <a:fld id="{438E4785-3F42-467A-B776-394AAB6F8B8A}" type="slidenum">
              <a:rPr lang="pt-BR" smtClean="0"/>
              <a:pPr/>
              <a:t>8</a:t>
            </a:fld>
            <a:endParaRPr lang="pt-BR"/>
          </a:p>
        </p:txBody>
      </p:sp>
      <p:sp>
        <p:nvSpPr>
          <p:cNvPr id="10356" name="Rectangle 1"/>
          <p:cNvSpPr>
            <a:spLocks noChangeArrowheads="1"/>
          </p:cNvSpPr>
          <p:nvPr/>
        </p:nvSpPr>
        <p:spPr bwMode="auto">
          <a:xfrm>
            <a:off x="457200" y="3753228"/>
            <a:ext cx="7874000" cy="1200329"/>
          </a:xfrm>
          <a:prstGeom prst="rect">
            <a:avLst/>
          </a:prstGeom>
          <a:noFill/>
          <a:ln w="9525">
            <a:noFill/>
            <a:miter lim="800000"/>
            <a:headEnd/>
            <a:tailEnd/>
          </a:ln>
        </p:spPr>
        <p:txBody>
          <a:bodyPr anchor="ctr">
            <a:spAutoFit/>
          </a:bodyPr>
          <a:lstStyle/>
          <a:p>
            <a:pPr algn="just" eaLnBrk="0" hangingPunct="0"/>
            <a:r>
              <a:rPr lang="pt-PT" b="0" dirty="0">
                <a:solidFill>
                  <a:schemeClr val="tx2"/>
                </a:solidFill>
                <a:ea typeface="Times New Roman" pitchFamily="18" charset="0"/>
                <a:cs typeface="Arial" charset="0"/>
              </a:rPr>
              <a:t>SELECT E.*, P.Nome as Gerente, C.Local</a:t>
            </a:r>
          </a:p>
          <a:p>
            <a:pPr algn="just" eaLnBrk="0" hangingPunct="0"/>
            <a:r>
              <a:rPr lang="pt-PT" b="0" dirty="0">
                <a:solidFill>
                  <a:schemeClr val="tx2"/>
                </a:solidFill>
                <a:ea typeface="Times New Roman" pitchFamily="18" charset="0"/>
                <a:cs typeface="Arial" charset="0"/>
              </a:rPr>
              <a:t>FROM Empresa E </a:t>
            </a:r>
            <a:r>
              <a:rPr lang="pt-PT" b="0" dirty="0">
                <a:solidFill>
                  <a:srgbClr val="FF0000"/>
                </a:solidFill>
                <a:ea typeface="Times New Roman" pitchFamily="18" charset="0"/>
                <a:cs typeface="Arial" charset="0"/>
              </a:rPr>
              <a:t>INNER JOIN </a:t>
            </a:r>
            <a:r>
              <a:rPr lang="pt-PT" b="0" dirty="0">
                <a:solidFill>
                  <a:schemeClr val="tx2"/>
                </a:solidFill>
                <a:ea typeface="Times New Roman" pitchFamily="18" charset="0"/>
                <a:cs typeface="Arial" charset="0"/>
              </a:rPr>
              <a:t>Pessoa P</a:t>
            </a:r>
          </a:p>
          <a:p>
            <a:pPr algn="just" eaLnBrk="0" hangingPunct="0"/>
            <a:r>
              <a:rPr lang="pt-PT" b="0" dirty="0">
                <a:solidFill>
                  <a:schemeClr val="tx2"/>
                </a:solidFill>
                <a:ea typeface="Times New Roman" pitchFamily="18" charset="0"/>
                <a:cs typeface="Arial" charset="0"/>
              </a:rPr>
              <a:t>           </a:t>
            </a:r>
            <a:r>
              <a:rPr lang="pt-PT" b="0" dirty="0">
                <a:solidFill>
                  <a:srgbClr val="FF0000"/>
                </a:solidFill>
                <a:ea typeface="Times New Roman" pitchFamily="18" charset="0"/>
                <a:cs typeface="Arial" charset="0"/>
              </a:rPr>
              <a:t>ON </a:t>
            </a:r>
            <a:r>
              <a:rPr lang="pt-PT" b="0" dirty="0">
                <a:solidFill>
                  <a:schemeClr val="tx2"/>
                </a:solidFill>
                <a:ea typeface="Times New Roman" pitchFamily="18" charset="0"/>
                <a:cs typeface="Arial" charset="0"/>
              </a:rPr>
              <a:t>(E.Id_Gerente = P.Id_Pessoa) </a:t>
            </a:r>
            <a:r>
              <a:rPr lang="pt-PT" b="0" dirty="0">
                <a:solidFill>
                  <a:srgbClr val="FF0000"/>
                </a:solidFill>
                <a:ea typeface="Times New Roman" pitchFamily="18" charset="0"/>
                <a:cs typeface="Arial" charset="0"/>
              </a:rPr>
              <a:t>INNER JOIN </a:t>
            </a:r>
            <a:r>
              <a:rPr lang="pt-PT" b="0" dirty="0">
                <a:solidFill>
                  <a:schemeClr val="tx2"/>
                </a:solidFill>
                <a:ea typeface="Times New Roman" pitchFamily="18" charset="0"/>
                <a:cs typeface="Arial" charset="0"/>
              </a:rPr>
              <a:t>Cidade C</a:t>
            </a:r>
          </a:p>
          <a:p>
            <a:pPr algn="just" eaLnBrk="0" hangingPunct="0"/>
            <a:r>
              <a:rPr lang="pt-PT" b="0" dirty="0">
                <a:solidFill>
                  <a:schemeClr val="tx2"/>
                </a:solidFill>
                <a:ea typeface="Times New Roman" pitchFamily="18" charset="0"/>
                <a:cs typeface="Arial" charset="0"/>
              </a:rPr>
              <a:t>           </a:t>
            </a:r>
            <a:r>
              <a:rPr lang="pt-PT" b="0" dirty="0">
                <a:solidFill>
                  <a:srgbClr val="FF0000"/>
                </a:solidFill>
                <a:ea typeface="Times New Roman" pitchFamily="18" charset="0"/>
                <a:cs typeface="Arial" charset="0"/>
              </a:rPr>
              <a:t>ON</a:t>
            </a:r>
            <a:r>
              <a:rPr lang="pt-PT" b="0" dirty="0">
                <a:solidFill>
                  <a:schemeClr val="tx2"/>
                </a:solidFill>
                <a:ea typeface="Times New Roman" pitchFamily="18" charset="0"/>
                <a:cs typeface="Arial" charset="0"/>
              </a:rPr>
              <a:t> (P.Cod_Cidade = C.Cod_Cidade);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pt-BR"/>
              <a:t>Outer Join</a:t>
            </a:r>
          </a:p>
        </p:txBody>
      </p:sp>
      <p:sp>
        <p:nvSpPr>
          <p:cNvPr id="1126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11268"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pt-BR"/>
          </a:p>
        </p:txBody>
      </p:sp>
      <p:sp>
        <p:nvSpPr>
          <p:cNvPr id="11269" name="Retângulo 10"/>
          <p:cNvSpPr>
            <a:spLocks noChangeArrowheads="1"/>
          </p:cNvSpPr>
          <p:nvPr/>
        </p:nvSpPr>
        <p:spPr bwMode="auto">
          <a:xfrm>
            <a:off x="457200" y="1692276"/>
            <a:ext cx="7810500" cy="4156075"/>
          </a:xfrm>
          <a:prstGeom prst="rect">
            <a:avLst/>
          </a:prstGeom>
          <a:noFill/>
          <a:ln w="9525">
            <a:noFill/>
            <a:miter lim="800000"/>
            <a:headEnd/>
            <a:tailEnd/>
          </a:ln>
        </p:spPr>
        <p:txBody>
          <a:bodyPr>
            <a:spAutoFit/>
          </a:bodyPr>
          <a:lstStyle/>
          <a:p>
            <a:pPr algn="just"/>
            <a:r>
              <a:rPr lang="pt-PT" sz="2000" b="0" dirty="0">
                <a:solidFill>
                  <a:schemeClr val="tx2"/>
                </a:solidFill>
              </a:rPr>
              <a:t>O Outer Join é um tipo mais estendido de junção, que permite juntar as tabelas e obter não apenas os registos em que existe igualdade dos campos comuns, mas todos os registos de uma das tabelas,  ainda que não exista correspondente na outra tabela.</a:t>
            </a:r>
          </a:p>
          <a:p>
            <a:pPr algn="just"/>
            <a:endParaRPr lang="pt-PT" sz="2000" b="0" dirty="0">
              <a:solidFill>
                <a:schemeClr val="tx2"/>
              </a:solidFill>
            </a:endParaRPr>
          </a:p>
          <a:p>
            <a:pPr algn="just"/>
            <a:r>
              <a:rPr lang="pt-PT" sz="2000" b="0" dirty="0">
                <a:solidFill>
                  <a:schemeClr val="tx2"/>
                </a:solidFill>
              </a:rPr>
              <a:t>Tipos:</a:t>
            </a:r>
          </a:p>
          <a:p>
            <a:pPr lvl="1" algn="just">
              <a:buFont typeface="Wingdings" pitchFamily="2" charset="2"/>
              <a:buChar char="Ø"/>
            </a:pPr>
            <a:endParaRPr lang="pt-PT" sz="2400" b="0" dirty="0">
              <a:solidFill>
                <a:schemeClr val="tx2"/>
              </a:solidFill>
            </a:endParaRPr>
          </a:p>
          <a:p>
            <a:pPr lvl="1" algn="just">
              <a:buFont typeface="Wingdings" pitchFamily="2" charset="2"/>
              <a:buChar char="Ø"/>
            </a:pPr>
            <a:r>
              <a:rPr lang="pt-PT" sz="2400" b="0" dirty="0">
                <a:solidFill>
                  <a:schemeClr val="tx2"/>
                </a:solidFill>
              </a:rPr>
              <a:t> Left Outer Join</a:t>
            </a:r>
          </a:p>
          <a:p>
            <a:pPr lvl="1" algn="just">
              <a:buFont typeface="Wingdings" pitchFamily="2" charset="2"/>
              <a:buChar char="Ø"/>
            </a:pPr>
            <a:endParaRPr lang="pt-PT" sz="2400" b="0" dirty="0">
              <a:solidFill>
                <a:schemeClr val="tx2"/>
              </a:solidFill>
            </a:endParaRPr>
          </a:p>
          <a:p>
            <a:pPr lvl="1" algn="just">
              <a:buFont typeface="Wingdings" pitchFamily="2" charset="2"/>
              <a:buChar char="Ø"/>
            </a:pPr>
            <a:r>
              <a:rPr lang="pt-PT" sz="2400" b="0" dirty="0">
                <a:solidFill>
                  <a:schemeClr val="tx2"/>
                </a:solidFill>
              </a:rPr>
              <a:t> Right Outer Join</a:t>
            </a:r>
          </a:p>
          <a:p>
            <a:pPr lvl="1" algn="just">
              <a:buFont typeface="Wingdings" pitchFamily="2" charset="2"/>
              <a:buChar char="Ø"/>
            </a:pPr>
            <a:endParaRPr lang="pt-PT" sz="2400" b="0" dirty="0">
              <a:solidFill>
                <a:schemeClr val="tx2"/>
              </a:solidFill>
            </a:endParaRPr>
          </a:p>
          <a:p>
            <a:pPr lvl="1" algn="just">
              <a:buFont typeface="Wingdings" pitchFamily="2" charset="2"/>
              <a:buChar char="Ø"/>
            </a:pPr>
            <a:r>
              <a:rPr lang="pt-PT" sz="2400" b="0" dirty="0">
                <a:solidFill>
                  <a:schemeClr val="tx2"/>
                </a:solidFill>
              </a:rPr>
              <a:t> Full Outer Join</a:t>
            </a:r>
          </a:p>
        </p:txBody>
      </p:sp>
      <p:sp>
        <p:nvSpPr>
          <p:cNvPr id="4" name="Espaço Reservado para Número de Slide 3">
            <a:extLst>
              <a:ext uri="{FF2B5EF4-FFF2-40B4-BE49-F238E27FC236}">
                <a16:creationId xmlns:a16="http://schemas.microsoft.com/office/drawing/2014/main" id="{5E05467A-E593-4E93-95A1-5BF437958820}"/>
              </a:ext>
            </a:extLst>
          </p:cNvPr>
          <p:cNvSpPr>
            <a:spLocks noGrp="1"/>
          </p:cNvSpPr>
          <p:nvPr>
            <p:ph type="sldNum" sz="quarter" idx="15"/>
          </p:nvPr>
        </p:nvSpPr>
        <p:spPr/>
        <p:txBody>
          <a:bodyPr/>
          <a:lstStyle/>
          <a:p>
            <a:fld id="{438E4785-3F42-467A-B776-394AAB6F8B8A}" type="slidenum">
              <a:rPr lang="pt-BR" smtClean="0"/>
              <a:pPr/>
              <a:t>9</a:t>
            </a:fld>
            <a:endParaRPr lang="pt-B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1194</TotalTime>
  <Words>967</Words>
  <Application>Microsoft Office PowerPoint</Application>
  <PresentationFormat>Apresentação na tela (4:3)</PresentationFormat>
  <Paragraphs>371</Paragraphs>
  <Slides>11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11</vt:i4>
      </vt:variant>
    </vt:vector>
  </HeadingPairs>
  <TitlesOfParts>
    <vt:vector size="18" baseType="lpstr">
      <vt:lpstr>Arial</vt:lpstr>
      <vt:lpstr>Calibri</vt:lpstr>
      <vt:lpstr>Century Schoolbook</vt:lpstr>
      <vt:lpstr>Times New Roman</vt:lpstr>
      <vt:lpstr>Wingdings</vt:lpstr>
      <vt:lpstr>Wingdings 2</vt:lpstr>
      <vt:lpstr>Balcão Envidraçado</vt:lpstr>
      <vt:lpstr>Modelagem de Banco de Dados</vt:lpstr>
      <vt:lpstr>Objetivos</vt:lpstr>
      <vt:lpstr>Junção de Tabelas</vt:lpstr>
      <vt:lpstr>Cross Join</vt:lpstr>
      <vt:lpstr>Equi Join</vt:lpstr>
      <vt:lpstr>Natural Join</vt:lpstr>
      <vt:lpstr>Inner Join</vt:lpstr>
      <vt:lpstr>Inner Join</vt:lpstr>
      <vt:lpstr>Outer Join</vt:lpstr>
      <vt:lpstr>Outer Join</vt:lpstr>
      <vt:lpstr>Outer Join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DBA Oracle 11g – Módulo I</dc:title>
  <dc:creator>Emerson Alberto Marconato</dc:creator>
  <cp:lastModifiedBy>Combr Soluções Web Empresariais</cp:lastModifiedBy>
  <cp:revision>232</cp:revision>
  <dcterms:created xsi:type="dcterms:W3CDTF">2012-03-03T01:35:33Z</dcterms:created>
  <dcterms:modified xsi:type="dcterms:W3CDTF">2024-03-28T01:50:23Z</dcterms:modified>
</cp:coreProperties>
</file>