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89" r:id="rId3"/>
    <p:sldId id="272" r:id="rId4"/>
    <p:sldId id="273" r:id="rId5"/>
    <p:sldId id="263" r:id="rId6"/>
    <p:sldId id="260" r:id="rId7"/>
    <p:sldId id="274" r:id="rId8"/>
    <p:sldId id="275" r:id="rId9"/>
    <p:sldId id="276" r:id="rId10"/>
    <p:sldId id="277" r:id="rId11"/>
    <p:sldId id="270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95" d="100"/>
          <a:sy n="95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E7F44C-8263-41EE-AD58-3AD7C15DDFA2}" type="datetime1">
              <a:rPr lang="pt-BR" smtClean="0"/>
              <a:t>27/03/2024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55F1-8DFC-4516-A3FD-348BA4D8707B}" type="datetime1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56B-E313-4078-9066-30083791B39D}" type="datetime1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5BD59B-A32E-48F7-94F7-6A4D6084F02B}" type="datetime1">
              <a:rPr lang="pt-BR" smtClean="0"/>
              <a:t>27/03/2024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29C529-9DCF-4123-8BA1-05698A101D7B}" type="datetime1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8C7E-5A5E-471E-B2E8-CB96B797063E}" type="datetime1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E6D-1648-4FD9-B0B5-4FEA5ED3ABCB}" type="datetime1">
              <a:rPr lang="pt-BR" smtClean="0"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65CB3E-3EDD-46BD-BF65-31182EDD31FD}" type="datetime1">
              <a:rPr lang="pt-BR" smtClean="0"/>
              <a:t>27/03/2024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609-6532-4991-81AB-07151F23A4D2}" type="datetime1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C3C865-A6F6-47CE-8915-8A1A35C5F4E9}" type="datetime1">
              <a:rPr lang="pt-BR" smtClean="0"/>
              <a:t>27/03/2024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776B6-AFA6-43BA-9C52-60BE846B2465}" type="datetime1">
              <a:rPr lang="pt-BR" smtClean="0"/>
              <a:t>27/03/2024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D24AFC-7280-4378-9AB4-1666DA2F25FC}" type="datetime1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462464" cy="1371600"/>
          </a:xfrm>
        </p:spPr>
        <p:txBody>
          <a:bodyPr/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 dirty="0"/>
              <a:t>Abril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Funções para  manipular datas: </a:t>
            </a:r>
          </a:p>
          <a:p>
            <a:endParaRPr lang="pt-BR" b="1" dirty="0"/>
          </a:p>
          <a:p>
            <a:pPr lvl="1"/>
            <a:r>
              <a:rPr lang="pt-BR" dirty="0"/>
              <a:t>NOW() = Devolve a data do sistema. </a:t>
            </a:r>
          </a:p>
          <a:p>
            <a:pPr lvl="1"/>
            <a:r>
              <a:rPr lang="pt-BR" dirty="0"/>
              <a:t>LAST_DAY (data) = Devolve a data do último dia do mês que contém "data". </a:t>
            </a:r>
          </a:p>
          <a:p>
            <a:pPr lvl="1"/>
            <a:r>
              <a:rPr lang="pt-BR" dirty="0"/>
              <a:t>DAY(data) = Retorna o dia do mês da data.</a:t>
            </a:r>
          </a:p>
          <a:p>
            <a:pPr lvl="1"/>
            <a:r>
              <a:rPr lang="pt-BR" dirty="0"/>
              <a:t>MONTH(data) = Retorna o mês da data.</a:t>
            </a:r>
          </a:p>
          <a:p>
            <a:pPr lvl="1"/>
            <a:r>
              <a:rPr lang="pt-BR" dirty="0"/>
              <a:t>YEAR(data) = Retorna o ano da data.</a:t>
            </a:r>
          </a:p>
          <a:p>
            <a:pPr lvl="1"/>
            <a:r>
              <a:rPr lang="pt-BR" dirty="0"/>
              <a:t>DATEDIFF(data1, data2) = Diferença entre duas datas – em dias.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11D4D9-AAF6-4202-B70E-9345947E59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CASE :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en-US" dirty="0"/>
              <a:t>case( expression , WHEN search  THEN result [, WHEN search THEN result]... [, ELSE] )</a:t>
            </a:r>
          </a:p>
          <a:p>
            <a:pPr lvl="1"/>
            <a:r>
              <a:rPr lang="en-US" i="1" dirty="0"/>
              <a:t>expression</a:t>
            </a:r>
            <a:r>
              <a:rPr lang="en-US" dirty="0"/>
              <a:t> o valor a ser </a:t>
            </a:r>
            <a:r>
              <a:rPr lang="en-US" dirty="0" err="1"/>
              <a:t>comparado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Search</a:t>
            </a:r>
            <a:r>
              <a:rPr lang="en-US" dirty="0"/>
              <a:t> o valor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com a </a:t>
            </a:r>
            <a:r>
              <a:rPr lang="en-US" i="1" dirty="0"/>
              <a:t>expression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Result</a:t>
            </a:r>
            <a:r>
              <a:rPr lang="en-US" dirty="0"/>
              <a:t> o valor </a:t>
            </a:r>
            <a:r>
              <a:rPr lang="en-US" dirty="0" err="1"/>
              <a:t>retornado</a:t>
            </a:r>
            <a:r>
              <a:rPr lang="en-US" dirty="0"/>
              <a:t>, se a </a:t>
            </a:r>
            <a:r>
              <a:rPr lang="en-US" i="1" dirty="0"/>
              <a:t>expression</a:t>
            </a:r>
            <a:r>
              <a:rPr lang="en-US" dirty="0"/>
              <a:t> for </a:t>
            </a:r>
            <a:r>
              <a:rPr lang="en-US" dirty="0" err="1"/>
              <a:t>igual</a:t>
            </a:r>
            <a:r>
              <a:rPr lang="en-US" dirty="0"/>
              <a:t> a </a:t>
            </a:r>
            <a:r>
              <a:rPr lang="en-US" i="1" dirty="0"/>
              <a:t>search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ELSE</a:t>
            </a:r>
            <a:r>
              <a:rPr lang="en-US" dirty="0"/>
              <a:t> - </a:t>
            </a:r>
            <a:r>
              <a:rPr lang="en-US" dirty="0" err="1"/>
              <a:t>opcional</a:t>
            </a:r>
            <a:r>
              <a:rPr lang="en-US" dirty="0"/>
              <a:t>. </a:t>
            </a:r>
            <a:r>
              <a:rPr lang="en-US" dirty="0" err="1"/>
              <a:t>Monstrada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CASE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compatível</a:t>
            </a:r>
            <a:r>
              <a:rPr lang="en-US" dirty="0"/>
              <a:t>.</a:t>
            </a:r>
          </a:p>
          <a:p>
            <a:pPr lvl="1"/>
            <a:r>
              <a:rPr lang="pt-BR" dirty="0"/>
              <a:t>Ex.:</a:t>
            </a:r>
          </a:p>
          <a:p>
            <a:pPr lvl="1"/>
            <a:r>
              <a:rPr lang="en-US" dirty="0"/>
              <a:t> </a:t>
            </a:r>
            <a:r>
              <a:rPr lang="pt-BR" dirty="0"/>
              <a:t>SELECT CASE idade</a:t>
            </a:r>
          </a:p>
          <a:p>
            <a:pPr lvl="1"/>
            <a:r>
              <a:rPr lang="pt-BR" dirty="0"/>
              <a:t>   WHEN 7 THEN ‘Jovem’</a:t>
            </a:r>
          </a:p>
          <a:p>
            <a:pPr lvl="1"/>
            <a:r>
              <a:rPr lang="pt-BR" dirty="0"/>
              <a:t>   WHEN 14 THEN ‘Adolescentes’</a:t>
            </a:r>
          </a:p>
          <a:p>
            <a:pPr lvl="1"/>
            <a:r>
              <a:rPr lang="pt-BR" dirty="0"/>
              <a:t>   WHEN 40 THEN ‘Maduro’</a:t>
            </a:r>
          </a:p>
          <a:p>
            <a:pPr lvl="1"/>
            <a:r>
              <a:rPr lang="pt-BR" dirty="0"/>
              <a:t>   WHEN 60 THEN ‘Experiente’</a:t>
            </a:r>
          </a:p>
          <a:p>
            <a:pPr lvl="1"/>
            <a:r>
              <a:rPr lang="pt-BR" dirty="0"/>
              <a:t>   ELSE ‘Não Encontrado’</a:t>
            </a:r>
          </a:p>
          <a:p>
            <a:pPr lvl="1"/>
            <a:r>
              <a:rPr lang="pt-BR" dirty="0"/>
              <a:t>END as </a:t>
            </a:r>
            <a:r>
              <a:rPr lang="pt-BR" dirty="0" err="1"/>
              <a:t>Descricao</a:t>
            </a:r>
            <a:r>
              <a:rPr lang="pt-BR" dirty="0"/>
              <a:t>;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50B58-0E27-4750-AD2E-C3080AB382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Conceitos sobre funções de banco de dados</a:t>
            </a:r>
          </a:p>
          <a:p>
            <a:r>
              <a:rPr lang="pt-BR" sz="2800"/>
              <a:t>Conhecer as funções </a:t>
            </a:r>
            <a:r>
              <a:rPr lang="pt-BR" sz="2800" dirty="0"/>
              <a:t>comuns no </a:t>
            </a:r>
            <a:r>
              <a:rPr lang="pt-BR" sz="2800" dirty="0" err="1"/>
              <a:t>Mysql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Classificação das funções:</a:t>
            </a:r>
          </a:p>
          <a:p>
            <a:pPr lvl="1"/>
            <a:r>
              <a:rPr lang="pt-BR" dirty="0"/>
              <a:t>Funções de valores simples;</a:t>
            </a:r>
          </a:p>
          <a:p>
            <a:pPr lvl="1"/>
            <a:r>
              <a:rPr lang="pt-BR" dirty="0"/>
              <a:t>Funções de grupos de valores;</a:t>
            </a:r>
          </a:p>
          <a:p>
            <a:pPr lvl="1"/>
            <a:r>
              <a:rPr lang="pt-BR" dirty="0"/>
              <a:t>Funções que devolvem valores de caracteres;</a:t>
            </a:r>
          </a:p>
          <a:p>
            <a:pPr lvl="1"/>
            <a:r>
              <a:rPr lang="pt-BR" dirty="0"/>
              <a:t>Funções que devolvem valores numéricos;</a:t>
            </a:r>
          </a:p>
          <a:p>
            <a:pPr lvl="1"/>
            <a:r>
              <a:rPr lang="pt-BR" dirty="0"/>
              <a:t>Funções para o manejo de datas e</a:t>
            </a:r>
          </a:p>
          <a:p>
            <a:pPr lvl="1"/>
            <a:r>
              <a:rPr lang="pt-BR" dirty="0"/>
              <a:t>Estrutura de condição.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563A7E-07D4-437A-80C7-F6ACEAA221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Funções de valores simples:</a:t>
            </a:r>
            <a:r>
              <a:rPr lang="pt-BR" dirty="0"/>
              <a:t> </a:t>
            </a:r>
          </a:p>
          <a:p>
            <a:pPr>
              <a:buNone/>
            </a:pPr>
            <a:endParaRPr lang="pt-BR" dirty="0"/>
          </a:p>
          <a:p>
            <a:pPr lvl="1"/>
            <a:r>
              <a:rPr lang="pt-BR" dirty="0"/>
              <a:t>ROUND (numero [, m])= Arredonda números com o número de dígitos de precisão indicados. </a:t>
            </a:r>
          </a:p>
          <a:p>
            <a:pPr lvl="1"/>
            <a:r>
              <a:rPr lang="pt-BR" dirty="0"/>
              <a:t>TRUNCATE (numero, [m])= Trunca números para que tenham uma certa quantidade de dígitos de precisão. </a:t>
            </a:r>
          </a:p>
          <a:p>
            <a:pPr lvl="1"/>
            <a:r>
              <a:rPr lang="pt-BR" dirty="0"/>
              <a:t>SQRT(n)= Devolve a raiz quadrada de "n". </a:t>
            </a:r>
          </a:p>
          <a:p>
            <a:pPr marL="365760" lvl="1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0CFE60-58E0-4784-AF82-FEAD363AC3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ROUND (n1,n2):</a:t>
            </a:r>
          </a:p>
          <a:p>
            <a:pPr lvl="1"/>
            <a:r>
              <a:rPr lang="pt-BR" dirty="0"/>
              <a:t>Retorna </a:t>
            </a:r>
            <a:r>
              <a:rPr lang="pt-BR" i="1" dirty="0"/>
              <a:t>n1</a:t>
            </a:r>
            <a:r>
              <a:rPr lang="pt-BR" dirty="0"/>
              <a:t>, arredondado com </a:t>
            </a:r>
            <a:r>
              <a:rPr lang="pt-BR" i="1" dirty="0"/>
              <a:t>n2</a:t>
            </a:r>
            <a:r>
              <a:rPr lang="pt-BR" dirty="0"/>
              <a:t> casas decimais.</a:t>
            </a:r>
          </a:p>
          <a:p>
            <a:pPr lvl="1"/>
            <a:r>
              <a:rPr lang="pt-BR" dirty="0"/>
              <a:t>Onde </a:t>
            </a:r>
            <a:r>
              <a:rPr lang="pt-BR" i="1" dirty="0"/>
              <a:t>n1</a:t>
            </a:r>
            <a:r>
              <a:rPr lang="pt-BR" dirty="0"/>
              <a:t> é o valor a ser arredondado e </a:t>
            </a:r>
            <a:r>
              <a:rPr lang="pt-BR" i="1" dirty="0"/>
              <a:t>n2</a:t>
            </a:r>
            <a:r>
              <a:rPr lang="pt-BR" dirty="0"/>
              <a:t> é o número de casas decimais desejado.</a:t>
            </a:r>
          </a:p>
          <a:p>
            <a:pPr lvl="1"/>
            <a:r>
              <a:rPr lang="pt-BR" dirty="0"/>
              <a:t>Ex.:</a:t>
            </a:r>
          </a:p>
          <a:p>
            <a:pPr lvl="1"/>
            <a:r>
              <a:rPr lang="pt-BR" dirty="0"/>
              <a:t>SELECT ROUND(37.678568, 4);</a:t>
            </a:r>
          </a:p>
          <a:p>
            <a:pPr lvl="1"/>
            <a:r>
              <a:rPr lang="pt-BR" dirty="0"/>
              <a:t>Retorna: 37.6786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2DD445-8D46-4943-A9BD-28783F1642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TRUNCATE (n1,n2) – Com Números :</a:t>
            </a:r>
          </a:p>
          <a:p>
            <a:pPr lvl="1"/>
            <a:r>
              <a:rPr lang="pt-BR" dirty="0"/>
              <a:t>Retorna </a:t>
            </a:r>
            <a:r>
              <a:rPr lang="pt-BR" i="1" dirty="0"/>
              <a:t>n1</a:t>
            </a:r>
            <a:r>
              <a:rPr lang="pt-BR" dirty="0"/>
              <a:t>, truncado com </a:t>
            </a:r>
            <a:r>
              <a:rPr lang="pt-BR" i="1" dirty="0"/>
              <a:t>n2</a:t>
            </a:r>
            <a:r>
              <a:rPr lang="pt-BR" dirty="0"/>
              <a:t> casas decimais.</a:t>
            </a:r>
          </a:p>
          <a:p>
            <a:pPr lvl="1"/>
            <a:r>
              <a:rPr lang="pt-BR" dirty="0"/>
              <a:t>Onde </a:t>
            </a:r>
            <a:r>
              <a:rPr lang="pt-BR" i="1" dirty="0"/>
              <a:t>n1</a:t>
            </a:r>
            <a:r>
              <a:rPr lang="pt-BR" dirty="0"/>
              <a:t> é o valor a ser truncado e </a:t>
            </a:r>
            <a:r>
              <a:rPr lang="pt-BR" i="1" dirty="0"/>
              <a:t>n2</a:t>
            </a:r>
            <a:r>
              <a:rPr lang="pt-BR" dirty="0"/>
              <a:t> é o número de casas decimais desejado.</a:t>
            </a:r>
          </a:p>
          <a:p>
            <a:pPr lvl="1"/>
            <a:r>
              <a:rPr lang="pt-BR" dirty="0"/>
              <a:t>Ex.:</a:t>
            </a:r>
          </a:p>
          <a:p>
            <a:pPr lvl="1"/>
            <a:r>
              <a:rPr lang="pt-BR" dirty="0"/>
              <a:t>SELECT TRUNCATE(15.4678,2);</a:t>
            </a:r>
          </a:p>
          <a:p>
            <a:pPr lvl="1"/>
            <a:r>
              <a:rPr lang="pt-BR" dirty="0"/>
              <a:t>Retorna 15.46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A12340-1C02-4CC7-9D59-9F93346D6D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Funções de grupos de valores: </a:t>
            </a:r>
          </a:p>
          <a:p>
            <a:endParaRPr lang="pt-BR" b="1" dirty="0"/>
          </a:p>
          <a:p>
            <a:pPr lvl="1"/>
            <a:r>
              <a:rPr lang="pt-BR" dirty="0"/>
              <a:t>AVG(n)= Calcula o valor médio de "n" ignorando os valores nulos. </a:t>
            </a:r>
          </a:p>
          <a:p>
            <a:pPr lvl="1"/>
            <a:r>
              <a:rPr lang="pt-BR" dirty="0"/>
              <a:t>COUNT (* | Expressão)= Conta o número de vezes que a expressão avalia algum dado com valor não nulo. A opção "*" conta todas as linhas selecionadas. </a:t>
            </a:r>
          </a:p>
          <a:p>
            <a:pPr lvl="1"/>
            <a:r>
              <a:rPr lang="pt-BR" dirty="0"/>
              <a:t>MAX (expressão)= Calcula o máximo. </a:t>
            </a:r>
          </a:p>
          <a:p>
            <a:pPr lvl="1"/>
            <a:r>
              <a:rPr lang="pt-BR" dirty="0"/>
              <a:t>MIN (expressão)= Calcula o mínimo. </a:t>
            </a:r>
          </a:p>
          <a:p>
            <a:pPr lvl="1"/>
            <a:r>
              <a:rPr lang="pt-BR" dirty="0"/>
              <a:t>SUM (expressão)= Obtém a soma dos valores da expressão.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297B95-4D2D-48A8-8296-E654412836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Funções que devolvem valores de caracteres: </a:t>
            </a:r>
          </a:p>
          <a:p>
            <a:endParaRPr lang="pt-BR" b="1" dirty="0"/>
          </a:p>
          <a:p>
            <a:pPr lvl="1"/>
            <a:r>
              <a:rPr lang="pt-BR" dirty="0"/>
              <a:t>CONCAT (cad1, cad2)= Devolve "cad1" concatenada com "cad2". </a:t>
            </a:r>
          </a:p>
          <a:p>
            <a:pPr lvl="1"/>
            <a:r>
              <a:rPr lang="pt-BR" dirty="0"/>
              <a:t>LOWER (</a:t>
            </a:r>
            <a:r>
              <a:rPr lang="pt-BR" dirty="0" err="1"/>
              <a:t>cad</a:t>
            </a:r>
            <a:r>
              <a:rPr lang="pt-BR" dirty="0"/>
              <a:t>)= Devolve a cadeia "</a:t>
            </a:r>
            <a:r>
              <a:rPr lang="pt-BR" dirty="0" err="1"/>
              <a:t>cad</a:t>
            </a:r>
            <a:r>
              <a:rPr lang="pt-BR" dirty="0"/>
              <a:t>" em minúsculas. </a:t>
            </a:r>
          </a:p>
          <a:p>
            <a:pPr lvl="1"/>
            <a:r>
              <a:rPr lang="pt-BR" dirty="0"/>
              <a:t>UPPER (</a:t>
            </a:r>
            <a:r>
              <a:rPr lang="pt-BR" dirty="0" err="1"/>
              <a:t>cad</a:t>
            </a:r>
            <a:r>
              <a:rPr lang="pt-BR" dirty="0"/>
              <a:t>)= Devolve a cadeia "</a:t>
            </a:r>
            <a:r>
              <a:rPr lang="pt-BR" dirty="0" err="1"/>
              <a:t>cad</a:t>
            </a:r>
            <a:r>
              <a:rPr lang="pt-BR" dirty="0"/>
              <a:t>" em maiúsculas. </a:t>
            </a:r>
          </a:p>
          <a:p>
            <a:pPr lvl="1"/>
            <a:r>
              <a:rPr lang="pt-BR" dirty="0"/>
              <a:t>REPLACE (</a:t>
            </a:r>
            <a:r>
              <a:rPr lang="pt-BR" dirty="0" err="1"/>
              <a:t>cad</a:t>
            </a:r>
            <a:r>
              <a:rPr lang="pt-BR" dirty="0"/>
              <a:t>, </a:t>
            </a:r>
            <a:r>
              <a:rPr lang="pt-BR" dirty="0" err="1"/>
              <a:t>cadeia_busca</a:t>
            </a:r>
            <a:r>
              <a:rPr lang="pt-BR" dirty="0"/>
              <a:t> [, </a:t>
            </a:r>
            <a:r>
              <a:rPr lang="pt-BR" dirty="0" err="1"/>
              <a:t>cadeia_substitucao</a:t>
            </a:r>
            <a:r>
              <a:rPr lang="pt-BR" dirty="0"/>
              <a:t>]) = Substitui um caractere ou caracteres de uma cadeia com 0 ou mais caracteres.</a:t>
            </a:r>
          </a:p>
          <a:p>
            <a:pPr lvl="1"/>
            <a:r>
              <a:rPr lang="pt-BR" dirty="0"/>
              <a:t>SUBSTR (</a:t>
            </a:r>
            <a:r>
              <a:rPr lang="pt-BR" dirty="0" err="1"/>
              <a:t>cad</a:t>
            </a:r>
            <a:r>
              <a:rPr lang="pt-BR" dirty="0"/>
              <a:t>, m [,n])= Obtém parte de uma cadeia de caracteres, onde m é a posição de inicio e n a quantidade de caracteres.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54BC3E-9449-4A6F-ADC8-747A6B40B8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Funções que devolvem valores numéricos: </a:t>
            </a:r>
          </a:p>
          <a:p>
            <a:endParaRPr lang="pt-BR" b="1" dirty="0"/>
          </a:p>
          <a:p>
            <a:pPr lvl="1"/>
            <a:r>
              <a:rPr lang="pt-BR" dirty="0"/>
              <a:t>INSTR (cad1, cad2)= Permite uma busca de um conjunto de caracteres em uma cadeia. </a:t>
            </a:r>
          </a:p>
          <a:p>
            <a:pPr lvl="1"/>
            <a:r>
              <a:rPr lang="pt-BR" dirty="0"/>
              <a:t>LENGTH (</a:t>
            </a:r>
            <a:r>
              <a:rPr lang="pt-BR" dirty="0" err="1"/>
              <a:t>cad</a:t>
            </a:r>
            <a:r>
              <a:rPr lang="pt-BR" dirty="0"/>
              <a:t>)= Devolve o número de caracteres de cad.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utilizadas em MYSQL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4C20E2-08CB-4506-8350-77A2D6FAC0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1166</TotalTime>
  <Words>676</Words>
  <Application>Microsoft Office PowerPoint</Application>
  <PresentationFormat>Apresentação na tela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Balcão Envidraçado</vt:lpstr>
      <vt:lpstr>Modelagem de Banco de Dados</vt:lpstr>
      <vt:lpstr>Objetivos</vt:lpstr>
      <vt:lpstr>Funções utilizadas em MYSQL</vt:lpstr>
      <vt:lpstr>Funções MYSQL </vt:lpstr>
      <vt:lpstr>Funções utilizadas em MYSQL </vt:lpstr>
      <vt:lpstr>Funções utilizadas em MYSQL </vt:lpstr>
      <vt:lpstr>Funções utilizadas em MYSQL </vt:lpstr>
      <vt:lpstr>Funções utilizadas em MYSQL </vt:lpstr>
      <vt:lpstr>Funções utilizadas em MYSQL </vt:lpstr>
      <vt:lpstr>Funções utilizadas em MYSQL </vt:lpstr>
      <vt:lpstr>Funções utilizadas em MYSQL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230</cp:revision>
  <dcterms:created xsi:type="dcterms:W3CDTF">2012-03-03T01:35:33Z</dcterms:created>
  <dcterms:modified xsi:type="dcterms:W3CDTF">2024-03-28T01:43:51Z</dcterms:modified>
</cp:coreProperties>
</file>