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89" r:id="rId3"/>
    <p:sldId id="296" r:id="rId4"/>
    <p:sldId id="294" r:id="rId5"/>
    <p:sldId id="290" r:id="rId6"/>
    <p:sldId id="291" r:id="rId7"/>
    <p:sldId id="292" r:id="rId8"/>
    <p:sldId id="293" r:id="rId9"/>
    <p:sldId id="295" r:id="rId10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60"/>
  </p:normalViewPr>
  <p:slideViewPr>
    <p:cSldViewPr>
      <p:cViewPr varScale="1">
        <p:scale>
          <a:sx n="95" d="100"/>
          <a:sy n="95" d="100"/>
        </p:scale>
        <p:origin x="18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FC51CC0-8F53-4A78-80C1-8F0FBAA50E70}" type="datetimeFigureOut">
              <a:rPr lang="pt-BR" smtClean="0"/>
              <a:pPr/>
              <a:t>27/03/2024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3B08666-EAB2-4DAB-B82E-CB51A28C1AD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59D2B53-BECD-4B19-910A-2B50EDD510EF}" type="datetime1">
              <a:rPr lang="pt-BR" smtClean="0"/>
              <a:pPr/>
              <a:t>27/03/2024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9300-93DE-4F48-A4FD-39F261D9B3F3}" type="datetime1">
              <a:rPr lang="pt-BR" smtClean="0"/>
              <a:pPr/>
              <a:t>27/03/2024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EF20-3834-426D-BB44-B6CD25350679}" type="datetime1">
              <a:rPr lang="pt-BR" smtClean="0"/>
              <a:pPr/>
              <a:t>27/03/2024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10BEB16-AE1E-43F1-B373-AB556AD2F605}" type="datetime1">
              <a:rPr lang="pt-BR" smtClean="0"/>
              <a:pPr/>
              <a:t>27/03/2024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A84846E-5826-43BA-84FF-D65059F7FD14}" type="datetime1">
              <a:rPr lang="pt-BR" smtClean="0"/>
              <a:pPr/>
              <a:t>27/03/2024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A4EF-7A66-4351-AE9F-06D95256692B}" type="datetime1">
              <a:rPr lang="pt-BR" smtClean="0"/>
              <a:pPr/>
              <a:t>27/03/2024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0DB1-8602-4211-847A-65CE9D98CDC1}" type="datetime1">
              <a:rPr lang="pt-BR" smtClean="0"/>
              <a:pPr/>
              <a:t>27/03/2024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917C85A-7DCE-4EBE-8D49-8E7DF0FDB3DF}" type="datetime1">
              <a:rPr lang="pt-BR" smtClean="0"/>
              <a:pPr/>
              <a:t>27/03/2024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4032-DB2B-4B50-969F-9D0D2BF2B463}" type="datetime1">
              <a:rPr lang="pt-BR" smtClean="0"/>
              <a:pPr/>
              <a:t>27/03/2024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BAD66AC-4531-4EB5-9094-369D1B369C3E}" type="datetime1">
              <a:rPr lang="pt-BR" smtClean="0"/>
              <a:pPr/>
              <a:t>27/03/2024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70CA7B9-7E48-46C9-A790-E72AEDB9D6D1}" type="datetime1">
              <a:rPr lang="pt-BR" smtClean="0"/>
              <a:pPr/>
              <a:t>27/03/2024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0AF3203-FB3F-4CDF-8288-E2F26CEEF5ED}" type="datetime1">
              <a:rPr lang="pt-BR" smtClean="0"/>
              <a:pPr/>
              <a:t>27/03/2024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606480" cy="1894362"/>
          </a:xfrm>
        </p:spPr>
        <p:txBody>
          <a:bodyPr/>
          <a:lstStyle/>
          <a:p>
            <a:r>
              <a:rPr lang="pt-BR" dirty="0"/>
              <a:t>Modelagem de Banco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462464" cy="1371600"/>
          </a:xfrm>
        </p:spPr>
        <p:txBody>
          <a:bodyPr/>
          <a:lstStyle/>
          <a:p>
            <a:pPr algn="r"/>
            <a:r>
              <a:rPr lang="pt-BR" dirty="0"/>
              <a:t>Emerson Alberto Marconato</a:t>
            </a:r>
          </a:p>
          <a:p>
            <a:pPr algn="r"/>
            <a:r>
              <a:rPr lang="pt-BR" dirty="0"/>
              <a:t>marconato@univem.edu.br</a:t>
            </a:r>
          </a:p>
          <a:p>
            <a:pPr algn="r"/>
            <a:r>
              <a:rPr lang="pt-BR" dirty="0"/>
              <a:t>Março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Conceitos e exemplos de DML </a:t>
            </a:r>
          </a:p>
          <a:p>
            <a:r>
              <a:rPr lang="pt-BR" sz="2800" dirty="0"/>
              <a:t>Conceitos e exemplos </a:t>
            </a:r>
            <a:r>
              <a:rPr lang="pt-BR" sz="2800"/>
              <a:t>de DQL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 - </a:t>
            </a:r>
            <a:r>
              <a:rPr lang="pt-BR" dirty="0" err="1"/>
              <a:t>Insert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Insere novos registros em uma tabela.</a:t>
            </a:r>
          </a:p>
          <a:p>
            <a:r>
              <a:rPr lang="pt-BR" sz="2800" dirty="0"/>
              <a:t>Sintaxe:</a:t>
            </a:r>
          </a:p>
          <a:p>
            <a:pPr>
              <a:buNone/>
            </a:pPr>
            <a:r>
              <a:rPr lang="pt-BR" sz="2800" dirty="0"/>
              <a:t>INSERT INTO &lt;tabela&gt; (campo1, campo2, ..., </a:t>
            </a:r>
            <a:r>
              <a:rPr lang="pt-BR" sz="2800" dirty="0" err="1"/>
              <a:t>campo</a:t>
            </a:r>
            <a:r>
              <a:rPr lang="pt-BR" sz="2800" i="1" dirty="0" err="1"/>
              <a:t>n</a:t>
            </a:r>
            <a:r>
              <a:rPr lang="pt-BR" sz="2800" dirty="0"/>
              <a:t>) VALUES (valor1, valor2, ..., </a:t>
            </a:r>
            <a:r>
              <a:rPr lang="pt-BR" sz="2800" dirty="0" err="1"/>
              <a:t>valor</a:t>
            </a:r>
            <a:r>
              <a:rPr lang="pt-BR" sz="2800" i="1" dirty="0" err="1"/>
              <a:t>n</a:t>
            </a:r>
            <a:r>
              <a:rPr lang="pt-BR" sz="2800" dirty="0"/>
              <a:t>)</a:t>
            </a:r>
          </a:p>
          <a:p>
            <a:endParaRPr lang="pt-BR" sz="2800" dirty="0"/>
          </a:p>
          <a:p>
            <a:r>
              <a:rPr lang="pt-BR" sz="2800" dirty="0"/>
              <a:t>Exemplo:</a:t>
            </a:r>
          </a:p>
          <a:p>
            <a:pPr>
              <a:buNone/>
            </a:pPr>
            <a:r>
              <a:rPr lang="pt-BR" sz="2800" dirty="0"/>
              <a:t>INSERT INTO departamento (</a:t>
            </a:r>
            <a:r>
              <a:rPr lang="pt-BR" sz="2800" dirty="0" err="1"/>
              <a:t>codigo</a:t>
            </a:r>
            <a:r>
              <a:rPr lang="pt-BR" sz="2800" dirty="0"/>
              <a:t>, </a:t>
            </a:r>
            <a:r>
              <a:rPr lang="pt-BR" sz="2800" dirty="0" err="1"/>
              <a:t>descricao</a:t>
            </a:r>
            <a:r>
              <a:rPr lang="pt-BR" sz="2800" dirty="0"/>
              <a:t>)</a:t>
            </a:r>
          </a:p>
          <a:p>
            <a:pPr>
              <a:buNone/>
            </a:pPr>
            <a:r>
              <a:rPr lang="pt-BR" sz="2800" dirty="0"/>
              <a:t>VALUES (101, ‘Tecnologia da Informação’);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04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 - </a:t>
            </a:r>
            <a:r>
              <a:rPr lang="pt-BR" dirty="0" err="1"/>
              <a:t>Select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Exibe registros de uma tabela.</a:t>
            </a:r>
          </a:p>
          <a:p>
            <a:r>
              <a:rPr lang="pt-BR" sz="2800" dirty="0"/>
              <a:t>Sintaxe:</a:t>
            </a:r>
          </a:p>
          <a:p>
            <a:pPr>
              <a:buNone/>
            </a:pPr>
            <a:r>
              <a:rPr lang="pt-BR" sz="2800" dirty="0"/>
              <a:t>SELECT *|[DISTINCT] campo1, campo2, ..., </a:t>
            </a:r>
            <a:r>
              <a:rPr lang="pt-BR" sz="2800" dirty="0" err="1"/>
              <a:t>campo</a:t>
            </a:r>
            <a:r>
              <a:rPr lang="pt-BR" sz="2800" i="1" dirty="0" err="1"/>
              <a:t>n</a:t>
            </a:r>
            <a:r>
              <a:rPr lang="pt-BR" sz="2800" dirty="0"/>
              <a:t>  FROM &lt;tabela&gt;;</a:t>
            </a:r>
          </a:p>
          <a:p>
            <a:endParaRPr lang="pt-BR" sz="2800" dirty="0"/>
          </a:p>
          <a:p>
            <a:r>
              <a:rPr lang="pt-BR" sz="2800" dirty="0"/>
              <a:t>Exemplo:</a:t>
            </a:r>
          </a:p>
          <a:p>
            <a:pPr>
              <a:buNone/>
            </a:pPr>
            <a:r>
              <a:rPr lang="pt-BR" sz="2800" dirty="0"/>
              <a:t>SELECT * FROM departamento;</a:t>
            </a:r>
          </a:p>
          <a:p>
            <a:pPr>
              <a:buNone/>
            </a:pPr>
            <a:r>
              <a:rPr lang="pt-BR" sz="2800" dirty="0"/>
              <a:t>SELECT nome, </a:t>
            </a:r>
            <a:r>
              <a:rPr lang="pt-BR" sz="2800" dirty="0" err="1"/>
              <a:t>salario</a:t>
            </a:r>
            <a:r>
              <a:rPr lang="pt-BR" sz="2800" dirty="0"/>
              <a:t> FROM </a:t>
            </a:r>
            <a:r>
              <a:rPr lang="pt-BR" sz="2800" dirty="0" err="1"/>
              <a:t>funcionario</a:t>
            </a:r>
            <a:r>
              <a:rPr lang="pt-BR" sz="2800" dirty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 - </a:t>
            </a:r>
            <a:r>
              <a:rPr lang="pt-BR" dirty="0" err="1"/>
              <a:t>Update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800" dirty="0"/>
              <a:t>Altera os dados de um ou mais campos em uma tabela.</a:t>
            </a:r>
          </a:p>
          <a:p>
            <a:r>
              <a:rPr lang="pt-BR" sz="2800" dirty="0"/>
              <a:t>Sintaxe:</a:t>
            </a:r>
          </a:p>
          <a:p>
            <a:pPr>
              <a:buNone/>
            </a:pPr>
            <a:r>
              <a:rPr lang="pt-BR" sz="2800" dirty="0"/>
              <a:t>UPDATE &lt;tabela&gt; </a:t>
            </a:r>
          </a:p>
          <a:p>
            <a:pPr>
              <a:buNone/>
            </a:pPr>
            <a:r>
              <a:rPr lang="pt-BR" sz="2800" dirty="0"/>
              <a:t> SET campo1 = valor1, </a:t>
            </a:r>
          </a:p>
          <a:p>
            <a:pPr>
              <a:buNone/>
            </a:pPr>
            <a:r>
              <a:rPr lang="pt-BR" sz="2800" dirty="0"/>
              <a:t>         campo2 = valor2, </a:t>
            </a:r>
          </a:p>
          <a:p>
            <a:pPr>
              <a:buNone/>
            </a:pPr>
            <a:r>
              <a:rPr lang="pt-BR" sz="2800" dirty="0"/>
              <a:t>         </a:t>
            </a:r>
            <a:r>
              <a:rPr lang="pt-BR" sz="2800" dirty="0" err="1"/>
              <a:t>campo</a:t>
            </a:r>
            <a:r>
              <a:rPr lang="pt-BR" sz="2800" i="1" dirty="0" err="1"/>
              <a:t>n</a:t>
            </a:r>
            <a:r>
              <a:rPr lang="pt-BR" sz="2800" i="1" dirty="0"/>
              <a:t> = </a:t>
            </a:r>
            <a:r>
              <a:rPr lang="pt-BR" sz="2800" dirty="0" err="1"/>
              <a:t>valor</a:t>
            </a:r>
            <a:r>
              <a:rPr lang="pt-BR" sz="2800" i="1" dirty="0" err="1"/>
              <a:t>n</a:t>
            </a:r>
            <a:r>
              <a:rPr lang="pt-BR" sz="2800" dirty="0"/>
              <a:t>;</a:t>
            </a:r>
          </a:p>
          <a:p>
            <a:endParaRPr lang="pt-BR" sz="2800" dirty="0"/>
          </a:p>
          <a:p>
            <a:r>
              <a:rPr lang="pt-BR" sz="2800" dirty="0"/>
              <a:t>Exemplo:</a:t>
            </a:r>
          </a:p>
          <a:p>
            <a:pPr>
              <a:buNone/>
            </a:pPr>
            <a:r>
              <a:rPr lang="pt-BR" sz="2800" dirty="0"/>
              <a:t>UPDATE </a:t>
            </a:r>
            <a:r>
              <a:rPr lang="pt-BR" sz="2800" dirty="0" err="1"/>
              <a:t>funcionario</a:t>
            </a:r>
            <a:r>
              <a:rPr lang="pt-BR" sz="2800" dirty="0"/>
              <a:t> </a:t>
            </a:r>
          </a:p>
          <a:p>
            <a:pPr>
              <a:buNone/>
            </a:pPr>
            <a:r>
              <a:rPr lang="pt-BR" sz="2800" dirty="0"/>
              <a:t>    SET </a:t>
            </a:r>
            <a:r>
              <a:rPr lang="pt-BR" sz="2800" dirty="0" err="1"/>
              <a:t>salario</a:t>
            </a:r>
            <a:r>
              <a:rPr lang="pt-BR" sz="2800" dirty="0"/>
              <a:t> = 5326.12,</a:t>
            </a:r>
          </a:p>
          <a:p>
            <a:pPr>
              <a:buNone/>
            </a:pPr>
            <a:r>
              <a:rPr lang="pt-BR" sz="2800" dirty="0"/>
              <a:t>             </a:t>
            </a:r>
            <a:r>
              <a:rPr lang="pt-BR" sz="2800" dirty="0" err="1"/>
              <a:t>data_dissidio</a:t>
            </a:r>
            <a:r>
              <a:rPr lang="pt-BR" sz="2800" dirty="0"/>
              <a:t> = ‘2023-03-30’;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 - Delete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Deleta um ou mais registros de uma tabela.</a:t>
            </a:r>
          </a:p>
          <a:p>
            <a:r>
              <a:rPr lang="pt-BR" sz="2800" dirty="0"/>
              <a:t>Sintaxe:</a:t>
            </a:r>
          </a:p>
          <a:p>
            <a:pPr>
              <a:buNone/>
            </a:pPr>
            <a:r>
              <a:rPr lang="pt-BR" sz="2800" dirty="0"/>
              <a:t>DELETE FROM &lt;tabela&gt;;</a:t>
            </a:r>
          </a:p>
          <a:p>
            <a:endParaRPr lang="pt-BR" sz="2800" dirty="0"/>
          </a:p>
          <a:p>
            <a:r>
              <a:rPr lang="pt-BR" sz="2800" dirty="0"/>
              <a:t>Exemplo:</a:t>
            </a:r>
          </a:p>
          <a:p>
            <a:pPr>
              <a:buNone/>
            </a:pPr>
            <a:r>
              <a:rPr lang="pt-BR" sz="2800" dirty="0"/>
              <a:t>DELETE FROM departamento;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 – Cláusula WHERE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/>
              <a:t>Cláusula WHERE: Utilizada para restringir quais registros serão exibidos (SELECT), alterados (UPDATE) ou excluídos (DELETE).</a:t>
            </a:r>
          </a:p>
          <a:p>
            <a:r>
              <a:rPr lang="pt-BR" sz="2800" dirty="0"/>
              <a:t>Sintaxe:</a:t>
            </a:r>
          </a:p>
          <a:p>
            <a:pPr>
              <a:buNone/>
            </a:pPr>
            <a:r>
              <a:rPr lang="pt-BR" sz="2800" dirty="0"/>
              <a:t>DELETE FROM &lt;tabela&gt;</a:t>
            </a:r>
          </a:p>
          <a:p>
            <a:pPr>
              <a:buNone/>
            </a:pPr>
            <a:r>
              <a:rPr lang="pt-BR" sz="2800" dirty="0"/>
              <a:t>WHERE campo operador valor;</a:t>
            </a:r>
          </a:p>
          <a:p>
            <a:endParaRPr lang="pt-BR" sz="2800" dirty="0"/>
          </a:p>
          <a:p>
            <a:r>
              <a:rPr lang="pt-BR" sz="2800" dirty="0"/>
              <a:t>Exemplo:</a:t>
            </a:r>
          </a:p>
          <a:p>
            <a:pPr>
              <a:buNone/>
            </a:pPr>
            <a:r>
              <a:rPr lang="pt-BR" sz="2800" dirty="0"/>
              <a:t>DELETE FROM departamento </a:t>
            </a:r>
          </a:p>
          <a:p>
            <a:pPr>
              <a:buNone/>
            </a:pPr>
            <a:r>
              <a:rPr lang="pt-BR" sz="2800" dirty="0"/>
              <a:t>WHERE </a:t>
            </a:r>
            <a:r>
              <a:rPr lang="pt-BR" sz="2800" dirty="0" err="1"/>
              <a:t>codigo</a:t>
            </a:r>
            <a:r>
              <a:rPr lang="pt-BR" sz="2800" dirty="0"/>
              <a:t> = 105;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 – Cláusula WHERE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Cláusula WHERE – operadores de comparação:</a:t>
            </a:r>
          </a:p>
          <a:p>
            <a:r>
              <a:rPr lang="pt-BR" sz="2800" dirty="0"/>
              <a:t>= igual a</a:t>
            </a:r>
          </a:p>
          <a:p>
            <a:r>
              <a:rPr lang="pt-BR" sz="2800" dirty="0"/>
              <a:t>&gt; maior que</a:t>
            </a:r>
          </a:p>
          <a:p>
            <a:r>
              <a:rPr lang="pt-BR" sz="2800" dirty="0"/>
              <a:t>&gt;= maior ou igual a </a:t>
            </a:r>
          </a:p>
          <a:p>
            <a:r>
              <a:rPr lang="pt-BR" sz="2800" dirty="0"/>
              <a:t>&lt; menor que</a:t>
            </a:r>
          </a:p>
          <a:p>
            <a:r>
              <a:rPr lang="pt-BR" sz="2800" dirty="0"/>
              <a:t>&lt;= menor ou igual a</a:t>
            </a:r>
          </a:p>
          <a:p>
            <a:r>
              <a:rPr lang="pt-BR" sz="2800" dirty="0"/>
              <a:t>!= ou &lt;&gt; diferente 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 – Cláusula WHERE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Cláusula WHERE – operadores lógicos:</a:t>
            </a:r>
          </a:p>
          <a:p>
            <a:r>
              <a:rPr lang="pt-BR" sz="2800" dirty="0"/>
              <a:t>AND Retorna TRUE se ambas as condições forem verdadeiras;</a:t>
            </a:r>
          </a:p>
          <a:p>
            <a:r>
              <a:rPr lang="pt-BR" sz="2800" dirty="0"/>
              <a:t>OR Retorna TRUE se uma das condições for verdadeira;</a:t>
            </a:r>
          </a:p>
          <a:p>
            <a:r>
              <a:rPr lang="pt-BR" sz="2800" dirty="0"/>
              <a:t>NOT Retorna TRUE se a condição seguinte for falsa.</a:t>
            </a:r>
          </a:p>
          <a:p>
            <a:r>
              <a:rPr lang="pt-BR" sz="2800" dirty="0"/>
              <a:t>Exemplo:</a:t>
            </a:r>
          </a:p>
          <a:p>
            <a:pPr>
              <a:buNone/>
            </a:pPr>
            <a:r>
              <a:rPr lang="pt-BR" sz="2800" dirty="0"/>
              <a:t>SELECT nome, </a:t>
            </a:r>
            <a:r>
              <a:rPr lang="pt-BR" sz="2800" dirty="0" err="1"/>
              <a:t>salario</a:t>
            </a:r>
            <a:r>
              <a:rPr lang="pt-BR" sz="2800" dirty="0"/>
              <a:t> FROM </a:t>
            </a:r>
            <a:r>
              <a:rPr lang="pt-BR" sz="2800" dirty="0" err="1"/>
              <a:t>funcionario</a:t>
            </a:r>
            <a:endParaRPr lang="pt-BR" sz="2800" dirty="0"/>
          </a:p>
          <a:p>
            <a:pPr>
              <a:buNone/>
            </a:pPr>
            <a:r>
              <a:rPr lang="pt-BR" sz="2800" dirty="0"/>
              <a:t>WHERE sexo = ‘M’ AND </a:t>
            </a:r>
            <a:r>
              <a:rPr lang="pt-BR" sz="2800" dirty="0" err="1"/>
              <a:t>salario</a:t>
            </a:r>
            <a:r>
              <a:rPr lang="pt-BR" sz="2800" dirty="0"/>
              <a:t> &gt;= 2500;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1057</TotalTime>
  <Words>360</Words>
  <Application>Microsoft Office PowerPoint</Application>
  <PresentationFormat>Apresentação na tela (4:3)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Calibri</vt:lpstr>
      <vt:lpstr>Century Schoolbook</vt:lpstr>
      <vt:lpstr>Wingdings</vt:lpstr>
      <vt:lpstr>Wingdings 2</vt:lpstr>
      <vt:lpstr>Balcão Envidraçado</vt:lpstr>
      <vt:lpstr>Modelagem de Banco de Dados</vt:lpstr>
      <vt:lpstr>Objetivos</vt:lpstr>
      <vt:lpstr>Linguagem SQL - Insert</vt:lpstr>
      <vt:lpstr>Linguagem SQL - Select</vt:lpstr>
      <vt:lpstr>Linguagem SQL - Update</vt:lpstr>
      <vt:lpstr>Linguagem SQL - Delete</vt:lpstr>
      <vt:lpstr>Linguagem SQL – Cláusula WHERE</vt:lpstr>
      <vt:lpstr>Linguagem SQL – Cláusula WHERE</vt:lpstr>
      <vt:lpstr>Linguagem SQL – Cláusula WHERE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DBA Oracle 11g – Módulo I</dc:title>
  <dc:creator>Emerson Alberto Marconato</dc:creator>
  <cp:lastModifiedBy>Combr Soluções Web Empresariais</cp:lastModifiedBy>
  <cp:revision>226</cp:revision>
  <dcterms:created xsi:type="dcterms:W3CDTF">2012-03-03T01:35:33Z</dcterms:created>
  <dcterms:modified xsi:type="dcterms:W3CDTF">2024-03-28T01:43:25Z</dcterms:modified>
</cp:coreProperties>
</file>