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5" r:id="rId1"/>
    <p:sldMasterId id="2147483817" r:id="rId2"/>
    <p:sldMasterId id="2147483829" r:id="rId3"/>
  </p:sldMasterIdLst>
  <p:notesMasterIdLst>
    <p:notesMasterId r:id="rId24"/>
  </p:notesMasterIdLst>
  <p:handoutMasterIdLst>
    <p:handoutMasterId r:id="rId25"/>
  </p:handoutMasterIdLst>
  <p:sldIdLst>
    <p:sldId id="256" r:id="rId4"/>
    <p:sldId id="276" r:id="rId5"/>
    <p:sldId id="263" r:id="rId6"/>
    <p:sldId id="264" r:id="rId7"/>
    <p:sldId id="277" r:id="rId8"/>
    <p:sldId id="284" r:id="rId9"/>
    <p:sldId id="291" r:id="rId10"/>
    <p:sldId id="292" r:id="rId11"/>
    <p:sldId id="282" r:id="rId12"/>
    <p:sldId id="279" r:id="rId13"/>
    <p:sldId id="280" r:id="rId14"/>
    <p:sldId id="281" r:id="rId15"/>
    <p:sldId id="289" r:id="rId16"/>
    <p:sldId id="278" r:id="rId17"/>
    <p:sldId id="290" r:id="rId18"/>
    <p:sldId id="293" r:id="rId19"/>
    <p:sldId id="260" r:id="rId20"/>
    <p:sldId id="286" r:id="rId21"/>
    <p:sldId id="285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74"/>
  </p:normalViewPr>
  <p:slideViewPr>
    <p:cSldViewPr snapToGrid="0" snapToObjects="1">
      <p:cViewPr>
        <p:scale>
          <a:sx n="122" d="100"/>
          <a:sy n="122" d="100"/>
        </p:scale>
        <p:origin x="928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09F7-8A42-334A-9A35-CDCD26D8F5B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D6C5-084E-3642-9BD0-0C59C731E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627A7-C818-CC46-BF9E-FFCBC18694EF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44F19-87C7-1248-9938-61BFAD99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AD3133-B71F-A446-A625-D95F699F62BC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89B3C-E5D7-1846-8F25-311BB0CF1E6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270D0-31CF-0B43-B739-7B8D5D88F683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78B0-932D-EE44-BE81-10F7E2C0551E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7C8-F0C4-D749-9ECF-205D9B1A8B3D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B543-D896-AB4B-A963-E20ADA152602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E0D5-D1E9-FB4D-BC1B-11A480337CD6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9275-F314-6F4D-90A9-30D3A9291419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426-BAE8-AC46-AC90-1E521808582F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391A-BBDC-B448-B4F2-64A8E12B68FA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D06A-60DE-3E44-B4BA-F59F51C5E77C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C5CA11-AA9D-234C-BF9B-A0BA9A179CCC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C01-DFCD-094D-8700-89D5D1B25B00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B19-7971-F048-921C-8934DE4F9A82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9261-FF54-E44C-8E2F-77CC44716B27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374-F2B4-AF4B-9881-3ED2BDFCD3C6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A86E-025A-9447-AA6A-7A670268633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F8B7-6146-B648-9172-3CF8AB1EF668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819-2C4C-A742-86ED-0AEBC808C162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848-6EAD-EA4A-BC6D-3C2D1FA027AD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7F17-398A-5D4F-B9BE-85ED31528281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2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F65-DE8A-9542-8002-72B617B25A0F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CA054-9A48-A34F-B06C-F5689C2D668C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AC12-6D25-B34A-84EA-7B86499B17FC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3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53C8-2A86-9141-8767-2007D207729F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2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CEA-0388-3F4F-B4CB-0E2C0773B95D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9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938E-350C-1342-8F7C-EAEBB64DF04D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5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B48-54E0-0C48-AE1D-7CC81A48795B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0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AB64-680F-EC40-AB01-821A6374C0D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368881-438E-0F4A-8BF6-F90DFBB178E5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C338C-7CE0-334D-BDE7-C5E0777A1279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78CCC-16E4-EF45-8592-6821D2D61002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8BB38-4F60-0E4C-BB04-0F4182E80F16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2F390-9AB2-8344-97C8-1718A10C9095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48F8C-8C0C-474E-954C-D8FE9353E1FB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1817-C4C1-3041-99E0-BAA0B2AA2A38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42" r:id="rId6"/>
    <p:sldLayoutId id="2147483841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1D4E-E4B6-8B48-BDA2-92CC6DA15927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kaggle.com/c/acquire-valued-shoppers-challenge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Acquire Valued </a:t>
            </a:r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 repeat buyers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346" y="4429919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Mudassir Syed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3" y="73215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3" y="1452992"/>
            <a:ext cx="6436672" cy="486568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69831" y="1831364"/>
            <a:ext cx="376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Returntrip</a:t>
            </a:r>
            <a:r>
              <a:rPr lang="en-US" dirty="0" smtClean="0"/>
              <a:t> count for each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17" y="73907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Explanatory 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93519" cy="48872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3" y="1555617"/>
            <a:ext cx="6285186" cy="4707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04988" y="1797269"/>
            <a:ext cx="478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mtClean="0"/>
              <a:t>Category 3203 was offered to 27 % Customers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6961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1" y="1532881"/>
            <a:ext cx="6574221" cy="468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4741" y="2091559"/>
            <a:ext cx="358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More than 4000 customers were </a:t>
            </a:r>
          </a:p>
          <a:p>
            <a:r>
              <a:rPr lang="en-US" dirty="0" smtClean="0"/>
              <a:t>Offered coupon 1197502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4835875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0" y="1434662"/>
            <a:ext cx="6646383" cy="4934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5903" y="2070539"/>
            <a:ext cx="441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Top 25 highly transacted Categories which</a:t>
            </a:r>
          </a:p>
          <a:p>
            <a:r>
              <a:rPr lang="en-US" dirty="0" smtClean="0"/>
              <a:t> could have impact on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4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4" y="1345913"/>
            <a:ext cx="11235559" cy="50104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1800" dirty="0" smtClean="0"/>
              <a:t>Aggregate </a:t>
            </a:r>
            <a:r>
              <a:rPr lang="en-US" sz="1800" dirty="0"/>
              <a:t>purchase amount and </a:t>
            </a:r>
            <a:r>
              <a:rPr lang="en-US" sz="1800" dirty="0" smtClean="0"/>
              <a:t>quantity of transactions data for each customer.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02" y="2438400"/>
            <a:ext cx="5678215" cy="36260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254" y="2669627"/>
            <a:ext cx="478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Merge </a:t>
            </a:r>
            <a:r>
              <a:rPr lang="en-US" dirty="0"/>
              <a:t>aggregated transactions and </a:t>
            </a:r>
            <a:r>
              <a:rPr lang="en-US" dirty="0" err="1" smtClean="0"/>
              <a:t>Hist_Offer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3" y="1509821"/>
            <a:ext cx="6451600" cy="472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2248" y="1618593"/>
            <a:ext cx="401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purchaseamount</a:t>
            </a:r>
            <a:r>
              <a:rPr lang="en-US" dirty="0" smtClean="0"/>
              <a:t>, </a:t>
            </a:r>
            <a:r>
              <a:rPr lang="en-US" dirty="0" err="1" smtClean="0"/>
              <a:t>purchasequantity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total_transaction_count</a:t>
            </a:r>
            <a:r>
              <a:rPr lang="en-US" dirty="0" smtClean="0"/>
              <a:t> is found </a:t>
            </a:r>
          </a:p>
          <a:p>
            <a:r>
              <a:rPr lang="en-US" dirty="0" smtClean="0"/>
              <a:t>correlated to </a:t>
            </a:r>
            <a:r>
              <a:rPr lang="en-US" dirty="0" err="1" smtClean="0"/>
              <a:t>repeattrips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89" y="1434662"/>
            <a:ext cx="5724101" cy="4921688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charset="2"/>
              <a:buChar char="Ø"/>
            </a:pPr>
            <a:r>
              <a:rPr lang="mr-IN" dirty="0" err="1"/>
              <a:t>offer</a:t>
            </a:r>
            <a:r>
              <a:rPr lang="mr-IN" dirty="0"/>
              <a:t>                                     </a:t>
            </a:r>
            <a:r>
              <a:rPr lang="mr-IN" dirty="0" err="1"/>
              <a:t>repeater</a:t>
            </a:r>
            <a:r>
              <a:rPr lang="mr-IN" dirty="0"/>
              <a:t>                                  </a:t>
            </a:r>
            <a:r>
              <a:rPr lang="mr-IN" dirty="0" err="1"/>
              <a:t>repeattrips</a:t>
            </a:r>
            <a:r>
              <a:rPr lang="mr-IN" dirty="0"/>
              <a:t>                               </a:t>
            </a:r>
            <a:r>
              <a:rPr lang="mr-IN" dirty="0" err="1"/>
              <a:t>company</a:t>
            </a:r>
            <a:r>
              <a:rPr lang="mr-IN" dirty="0"/>
              <a:t>                                   </a:t>
            </a:r>
            <a:r>
              <a:rPr lang="mr-IN" dirty="0" err="1" smtClean="0"/>
              <a:t>category</a:t>
            </a:r>
            <a:r>
              <a:rPr lang="mr-IN" dirty="0" smtClean="0"/>
              <a:t>                                  </a:t>
            </a:r>
            <a:r>
              <a:rPr lang="mr-IN" dirty="0" err="1" smtClean="0"/>
              <a:t>brand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mr-IN" dirty="0" err="1"/>
              <a:t>offervalue</a:t>
            </a:r>
            <a:r>
              <a:rPr lang="mr-IN" dirty="0"/>
              <a:t>                                </a:t>
            </a:r>
            <a:r>
              <a:rPr lang="mr-IN" dirty="0" err="1"/>
              <a:t>offeredmonth</a:t>
            </a:r>
            <a:r>
              <a:rPr lang="mr-IN" dirty="0"/>
              <a:t>                              </a:t>
            </a:r>
            <a:r>
              <a:rPr lang="mr-IN" dirty="0" err="1" smtClean="0"/>
              <a:t>quantity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purchaseamount</a:t>
            </a: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purchasequantity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purchaseamount_avg</a:t>
            </a:r>
            <a:r>
              <a:rPr lang="en-US" dirty="0"/>
              <a:t> </a:t>
            </a:r>
            <a:r>
              <a:rPr lang="en-US" dirty="0" err="1" smtClean="0"/>
              <a:t>purchaseamount_category_avg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total_transactions_count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total_purcahse_company_count</a:t>
            </a:r>
            <a:r>
              <a:rPr lang="en-US" dirty="0"/>
              <a:t>              </a:t>
            </a:r>
            <a:r>
              <a:rPr lang="en-US" dirty="0" err="1"/>
              <a:t>total_purcahse_category_count</a:t>
            </a:r>
            <a:r>
              <a:rPr lang="en-US" dirty="0"/>
              <a:t>             </a:t>
            </a:r>
            <a:r>
              <a:rPr lang="en-US" dirty="0" err="1" smtClean="0"/>
              <a:t>total_purcahse_brand_count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42841" y="1434662"/>
            <a:ext cx="5391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[1,3,9,12]_</a:t>
            </a:r>
            <a:r>
              <a:rPr lang="en-US" dirty="0" err="1"/>
              <a:t>month_total_purchase_amt</a:t>
            </a: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category_purchased_count</a:t>
            </a:r>
            <a:r>
              <a:rPr lang="en-US" dirty="0" smtClean="0"/>
              <a:t>_[30,90,180,270]days           </a:t>
            </a:r>
            <a:r>
              <a:rPr lang="en-US" dirty="0" err="1" smtClean="0"/>
              <a:t>category_purchased_amt</a:t>
            </a:r>
            <a:r>
              <a:rPr lang="en-US" dirty="0" smtClean="0"/>
              <a:t>_</a:t>
            </a:r>
            <a:r>
              <a:rPr lang="en-US" dirty="0"/>
              <a:t>[30,90,180,270]days</a:t>
            </a:r>
            <a:r>
              <a:rPr lang="en-US" dirty="0" smtClean="0"/>
              <a:t>             </a:t>
            </a:r>
            <a:r>
              <a:rPr lang="en-US" dirty="0" err="1" smtClean="0"/>
              <a:t>category_purchased_qty</a:t>
            </a:r>
            <a:r>
              <a:rPr lang="en-US" dirty="0" smtClean="0"/>
              <a:t>_</a:t>
            </a:r>
            <a:r>
              <a:rPr lang="en-US" dirty="0"/>
              <a:t>[</a:t>
            </a:r>
            <a:r>
              <a:rPr lang="en-US" dirty="0" smtClean="0"/>
              <a:t>30,90,180,270]days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company_purchased_count</a:t>
            </a:r>
            <a:r>
              <a:rPr lang="en-US" dirty="0" smtClean="0"/>
              <a:t>_</a:t>
            </a:r>
            <a:r>
              <a:rPr lang="en-US" dirty="0"/>
              <a:t>[30,90,180,270]days</a:t>
            </a:r>
            <a:r>
              <a:rPr lang="en-US" dirty="0" smtClean="0"/>
              <a:t>            </a:t>
            </a:r>
            <a:r>
              <a:rPr lang="en-US" dirty="0" err="1"/>
              <a:t>company_purchased_amt</a:t>
            </a:r>
            <a:r>
              <a:rPr lang="en-US" dirty="0" smtClean="0"/>
              <a:t>_</a:t>
            </a:r>
            <a:r>
              <a:rPr lang="en-US" dirty="0"/>
              <a:t>[30,90,180,270]days</a:t>
            </a:r>
            <a:r>
              <a:rPr lang="en-US" dirty="0" smtClean="0"/>
              <a:t>              </a:t>
            </a:r>
            <a:r>
              <a:rPr lang="en-US" dirty="0" err="1"/>
              <a:t>company_purchased_qty</a:t>
            </a:r>
            <a:r>
              <a:rPr lang="en-US" dirty="0" smtClean="0"/>
              <a:t>_</a:t>
            </a:r>
            <a:r>
              <a:rPr lang="en-US" dirty="0"/>
              <a:t>[</a:t>
            </a:r>
            <a:r>
              <a:rPr lang="en-US" dirty="0" smtClean="0"/>
              <a:t>30,90,180,270]days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brand_purchased_count</a:t>
            </a:r>
            <a:r>
              <a:rPr lang="en-US" dirty="0" smtClean="0"/>
              <a:t>_[</a:t>
            </a:r>
            <a:r>
              <a:rPr lang="en-US" dirty="0"/>
              <a:t>30,90,180,270]days</a:t>
            </a:r>
            <a:r>
              <a:rPr lang="en-US" dirty="0" smtClean="0"/>
              <a:t>              </a:t>
            </a:r>
            <a:r>
              <a:rPr lang="en-US" dirty="0" err="1" smtClean="0"/>
              <a:t>brand_purchased_amt</a:t>
            </a:r>
            <a:r>
              <a:rPr lang="en-US" dirty="0" smtClean="0"/>
              <a:t>_[</a:t>
            </a:r>
            <a:r>
              <a:rPr lang="en-US" dirty="0"/>
              <a:t>30,90,180,270]days</a:t>
            </a:r>
            <a:r>
              <a:rPr lang="en-US" dirty="0" smtClean="0"/>
              <a:t>                </a:t>
            </a:r>
            <a:r>
              <a:rPr lang="en-US" dirty="0" err="1" smtClean="0"/>
              <a:t>brand_purchased_qty</a:t>
            </a:r>
            <a:r>
              <a:rPr lang="en-US" dirty="0" smtClean="0"/>
              <a:t>_[</a:t>
            </a:r>
            <a:r>
              <a:rPr lang="en-US" dirty="0"/>
              <a:t>30,90,180,270]days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purchased_company_category_brand_count</a:t>
            </a:r>
            <a:r>
              <a:rPr lang="en-US" dirty="0"/>
              <a:t>    </a:t>
            </a:r>
            <a:r>
              <a:rPr lang="en-US" dirty="0" err="1"/>
              <a:t>purchased_company_category_count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4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&amp;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495045"/>
              </p:ext>
            </p:extLst>
          </p:nvPr>
        </p:nvGraphicFramePr>
        <p:xfrm>
          <a:off x="1412764" y="2732689"/>
          <a:ext cx="93077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298"/>
                <a:gridCol w="2955596"/>
                <a:gridCol w="2326947"/>
                <a:gridCol w="2326947"/>
              </a:tblGrid>
              <a:tr h="261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AUC Score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0.61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1" y="2011633"/>
            <a:ext cx="511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Evaluated below 3 Classification Models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778" y="4433883"/>
            <a:ext cx="88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Its evident from above metrics, that logistic regression is not the best model for this project</a:t>
            </a:r>
          </a:p>
          <a:p>
            <a:pPr marL="285750" lvl="1" indent="-285750">
              <a:buFont typeface="Wingdings" charset="2"/>
              <a:buChar char="Ø"/>
            </a:pPr>
            <a:r>
              <a:rPr lang="en-US" sz="2000" dirty="0" smtClean="0"/>
              <a:t>Random Forest have produced better results for </a:t>
            </a:r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" y="1457763"/>
            <a:ext cx="7930385" cy="4351338"/>
          </a:xfrm>
        </p:spPr>
      </p:pic>
    </p:spTree>
    <p:extLst>
      <p:ext uri="{BB962C8B-B14F-4D97-AF65-F5344CB8AC3E}">
        <p14:creationId xmlns:p14="http://schemas.microsoft.com/office/powerpoint/2010/main" val="14909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534511"/>
            <a:ext cx="10810941" cy="47792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Factors </a:t>
            </a:r>
            <a:r>
              <a:rPr lang="en-US" sz="2400" dirty="0"/>
              <a:t>Influencing </a:t>
            </a:r>
            <a:r>
              <a:rPr lang="en-US" sz="2400" dirty="0" smtClean="0"/>
              <a:t>customers to repeat purchases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/>
              <a:t>Category, </a:t>
            </a:r>
            <a:r>
              <a:rPr lang="en-US" sz="1800" dirty="0" smtClean="0"/>
              <a:t>Company, </a:t>
            </a:r>
            <a:r>
              <a:rPr lang="en-US" sz="1800" dirty="0"/>
              <a:t>Brand</a:t>
            </a:r>
            <a:r>
              <a:rPr lang="en-US" sz="1800" dirty="0" smtClean="0"/>
              <a:t> of the offered product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Purchase History of Category, Company, Brand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Recommendations to </a:t>
            </a:r>
            <a:r>
              <a:rPr lang="en-US" sz="2400" dirty="0" smtClean="0"/>
              <a:t>Companies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Offers </a:t>
            </a:r>
            <a:r>
              <a:rPr lang="en-US" sz="1800" dirty="0" smtClean="0"/>
              <a:t>are effective way of improving sales and retaining customers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Choose right </a:t>
            </a:r>
            <a:r>
              <a:rPr lang="en-US" sz="1800" dirty="0" smtClean="0"/>
              <a:t>Offer for products </a:t>
            </a:r>
            <a:r>
              <a:rPr lang="en-US" sz="1800" dirty="0" smtClean="0"/>
              <a:t>of Category, Company, Brand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 smtClean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756555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1439727"/>
            <a:ext cx="9711558" cy="49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Predict Repeat Customer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Businesses run discounts on select items to increase sales and make the customers repeat their purchase.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Data used in this project is of customers transactions, history and offers.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Original data </a:t>
            </a:r>
            <a:r>
              <a:rPr lang="en-US" sz="2200" dirty="0" smtClean="0"/>
              <a:t>comprises of almost 350 million</a:t>
            </a:r>
            <a:r>
              <a:rPr lang="en-US" sz="2200" dirty="0"/>
              <a:t> rows of completely </a:t>
            </a:r>
            <a:r>
              <a:rPr lang="en-US" sz="2200" dirty="0" smtClean="0"/>
              <a:t>anonymized </a:t>
            </a:r>
            <a:r>
              <a:rPr lang="en-US" sz="2200" dirty="0"/>
              <a:t>transactional data from over </a:t>
            </a:r>
            <a:r>
              <a:rPr lang="en-US" sz="2200" dirty="0" smtClean="0"/>
              <a:t>300,000 </a:t>
            </a:r>
            <a:r>
              <a:rPr lang="en-US" sz="2200" dirty="0"/>
              <a:t>shoppers.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This project deals with a subset of original data</a:t>
            </a:r>
            <a:r>
              <a:rPr lang="en-US" sz="2200" dirty="0" smtClean="0"/>
              <a:t>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Outcome </a:t>
            </a:r>
            <a:r>
              <a:rPr lang="en-US" sz="2400" dirty="0" smtClean="0"/>
              <a:t>from this Project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Provide </a:t>
            </a:r>
            <a:r>
              <a:rPr lang="en-US" sz="2200" dirty="0"/>
              <a:t>insights </a:t>
            </a:r>
            <a:r>
              <a:rPr lang="en-US" sz="2200" dirty="0" smtClean="0"/>
              <a:t>into shopping patterns of customers.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Predict the repeat buyers based on different features.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5355" y="2722179"/>
            <a:ext cx="296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6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73" y="1434662"/>
            <a:ext cx="11161987" cy="49924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Subscription Businesses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Companies </a:t>
            </a:r>
            <a:r>
              <a:rPr lang="en-US" sz="2200" dirty="0"/>
              <a:t>with Business Model revolving around </a:t>
            </a:r>
            <a:r>
              <a:rPr lang="en-US" sz="2200" dirty="0" smtClean="0"/>
              <a:t>Subscriptions/renewals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Companies interested in building customer </a:t>
            </a:r>
            <a:r>
              <a:rPr lang="en-US" sz="2200" dirty="0" smtClean="0"/>
              <a:t>base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2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600" dirty="0" smtClean="0"/>
              <a:t>Grocery Stores</a:t>
            </a:r>
            <a:endParaRPr lang="en-US" sz="26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Which </a:t>
            </a:r>
            <a:r>
              <a:rPr lang="en-US" sz="2200" dirty="0"/>
              <a:t>products when offered discount sell more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Help convert customers to repeat buyers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Retain existing customers</a:t>
            </a:r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sz="22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1690688"/>
            <a:ext cx="11056883" cy="42421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Retrieved dataset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www.kaggle.com/c/acquire-valued-shoppers-challenge/data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This data comprises anonymized fields with transactions for 1 year along with Offer and Offer History information.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Acquired dataset is reduced to manageable size for EDA and Model building.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5" y="76489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5" y="1345619"/>
            <a:ext cx="11235558" cy="520321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16000 Customer records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1.6 GB (transactions)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875 KB (history)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1.8KB (offers)</a:t>
            </a:r>
          </a:p>
          <a:p>
            <a:pPr lvl="2"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34" y="1469648"/>
            <a:ext cx="4191000" cy="243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49" y="4050765"/>
            <a:ext cx="3543300" cy="2157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92" y="3779505"/>
            <a:ext cx="3835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transactions</a:t>
            </a:r>
            <a:r>
              <a:rPr lang="en-US" sz="1100" i="1" dirty="0"/>
              <a:t/>
            </a:r>
            <a:br>
              <a:rPr lang="en-US" sz="1100" i="1" dirty="0"/>
            </a:br>
            <a:r>
              <a:rPr lang="en-US" sz="1800" dirty="0"/>
              <a:t>id - A unique id representing a customer</a:t>
            </a:r>
            <a:br>
              <a:rPr lang="en-US" sz="1800" dirty="0"/>
            </a:br>
            <a:r>
              <a:rPr lang="en-US" sz="1800" dirty="0"/>
              <a:t>chain - An integer representing a store chain </a:t>
            </a:r>
            <a:r>
              <a:rPr lang="en-US" sz="1800" dirty="0" err="1"/>
              <a:t>dept</a:t>
            </a:r>
            <a:r>
              <a:rPr lang="en-US" sz="1800" dirty="0"/>
              <a:t> - An aggregate grouping of the Category (e.g. water)</a:t>
            </a:r>
            <a:br>
              <a:rPr lang="en-US" sz="1800" dirty="0"/>
            </a:br>
            <a:r>
              <a:rPr lang="en-US" sz="1800" dirty="0"/>
              <a:t>category - The product category (e.g. sparkling water)</a:t>
            </a:r>
            <a:br>
              <a:rPr lang="en-US" sz="1800" dirty="0"/>
            </a:br>
            <a:r>
              <a:rPr lang="en-US" sz="1800" dirty="0"/>
              <a:t>company - An id of the company that sells the item</a:t>
            </a:r>
            <a:br>
              <a:rPr lang="en-US" sz="1800" dirty="0"/>
            </a:br>
            <a:r>
              <a:rPr lang="en-US" sz="1800" dirty="0"/>
              <a:t>brand - An id of the brand to which the item belongs</a:t>
            </a:r>
            <a:br>
              <a:rPr lang="en-US" sz="1800" dirty="0"/>
            </a:br>
            <a:r>
              <a:rPr lang="en-US" sz="1800" dirty="0"/>
              <a:t>date - The date of purchase</a:t>
            </a:r>
            <a:br>
              <a:rPr lang="en-US" sz="1800" dirty="0"/>
            </a:br>
            <a:r>
              <a:rPr lang="en-US" sz="1800" dirty="0" err="1"/>
              <a:t>productsize</a:t>
            </a:r>
            <a:r>
              <a:rPr lang="en-US" sz="1800" dirty="0"/>
              <a:t> - The amount of the product purchase (e.g. 16 </a:t>
            </a:r>
            <a:r>
              <a:rPr lang="en-US" sz="1800" dirty="0" err="1"/>
              <a:t>oz</a:t>
            </a:r>
            <a:r>
              <a:rPr lang="en-US" sz="1800" dirty="0"/>
              <a:t> of water)</a:t>
            </a:r>
            <a:br>
              <a:rPr lang="en-US" sz="1800" dirty="0"/>
            </a:br>
            <a:r>
              <a:rPr lang="en-US" sz="1800" dirty="0" err="1"/>
              <a:t>productmeasure</a:t>
            </a:r>
            <a:r>
              <a:rPr lang="en-US" sz="1800" dirty="0"/>
              <a:t> - The units of the product purchase (e.g. ounces)</a:t>
            </a:r>
            <a:br>
              <a:rPr lang="en-US" sz="1800" dirty="0"/>
            </a:br>
            <a:r>
              <a:rPr lang="en-US" sz="1800" dirty="0" err="1"/>
              <a:t>purchasequantity</a:t>
            </a:r>
            <a:r>
              <a:rPr lang="en-US" sz="1800" dirty="0"/>
              <a:t> - The number of units purchased</a:t>
            </a:r>
            <a:br>
              <a:rPr lang="en-US" sz="1800" dirty="0"/>
            </a:br>
            <a:r>
              <a:rPr lang="en-US" sz="1800" dirty="0" err="1"/>
              <a:t>purchaseamount</a:t>
            </a:r>
            <a:r>
              <a:rPr lang="en-US" sz="1800" dirty="0"/>
              <a:t> - The dollar amount of the purchase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3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866"/>
            <a:ext cx="10515600" cy="479348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600" b="1" i="1" dirty="0" smtClean="0"/>
              <a:t>offers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100" dirty="0"/>
              <a:t>offer - A unique id representing </a:t>
            </a:r>
            <a:r>
              <a:rPr lang="en-US" sz="2100" dirty="0" smtClean="0"/>
              <a:t>an offer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category - The product category (e.g. sparkling water)</a:t>
            </a:r>
            <a:br>
              <a:rPr lang="en-US" sz="2100" dirty="0"/>
            </a:br>
            <a:r>
              <a:rPr lang="en-US" sz="2100" dirty="0"/>
              <a:t>quantity - The number of units one must purchase to get the discount</a:t>
            </a:r>
            <a:br>
              <a:rPr lang="en-US" sz="2100" dirty="0"/>
            </a:br>
            <a:r>
              <a:rPr lang="en-US" sz="2100" dirty="0"/>
              <a:t>company - An id of the company that sells the item</a:t>
            </a:r>
            <a:br>
              <a:rPr lang="en-US" sz="2100" dirty="0"/>
            </a:br>
            <a:r>
              <a:rPr lang="en-US" sz="2100" dirty="0" err="1"/>
              <a:t>offervalue</a:t>
            </a:r>
            <a:r>
              <a:rPr lang="en-US" sz="2100" dirty="0"/>
              <a:t> - The dollar value of the offer</a:t>
            </a:r>
            <a:br>
              <a:rPr lang="en-US" sz="2100" dirty="0"/>
            </a:br>
            <a:r>
              <a:rPr lang="en-US" sz="2100" dirty="0"/>
              <a:t>brand - An id of the brand to which the item </a:t>
            </a:r>
            <a:r>
              <a:rPr lang="en-US" sz="2100" dirty="0" smtClean="0"/>
              <a:t>belongs</a:t>
            </a:r>
          </a:p>
          <a:p>
            <a:pPr fontAlgn="base"/>
            <a:endParaRPr lang="en-US" sz="2100" dirty="0"/>
          </a:p>
          <a:p>
            <a:pPr>
              <a:buClr>
                <a:schemeClr val="tx1"/>
              </a:buClr>
            </a:pPr>
            <a:r>
              <a:rPr lang="en-US" sz="2600" b="1" i="1" dirty="0"/>
              <a:t>history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2100" dirty="0"/>
              <a:t>id - A unique id representing a customer</a:t>
            </a:r>
            <a:br>
              <a:rPr lang="en-US" sz="2100" dirty="0"/>
            </a:br>
            <a:r>
              <a:rPr lang="en-US" sz="2100" dirty="0"/>
              <a:t>chain - An integer representing a store chain</a:t>
            </a:r>
            <a:br>
              <a:rPr lang="en-US" sz="2100" dirty="0"/>
            </a:br>
            <a:r>
              <a:rPr lang="en-US" sz="2100" dirty="0"/>
              <a:t>offer - An id representing a certain offer</a:t>
            </a:r>
            <a:br>
              <a:rPr lang="en-US" sz="2100" dirty="0"/>
            </a:br>
            <a:r>
              <a:rPr lang="en-US" sz="2100" dirty="0"/>
              <a:t>market - An id representing a geographical region</a:t>
            </a:r>
            <a:br>
              <a:rPr lang="en-US" sz="2100" dirty="0"/>
            </a:br>
            <a:r>
              <a:rPr lang="en-US" sz="2100" dirty="0" err="1"/>
              <a:t>repeattrips</a:t>
            </a:r>
            <a:r>
              <a:rPr lang="en-US" sz="2100" dirty="0"/>
              <a:t> - The number of times the customer made a repeat purchase</a:t>
            </a:r>
            <a:br>
              <a:rPr lang="en-US" sz="2100" dirty="0"/>
            </a:br>
            <a:r>
              <a:rPr lang="en-US" sz="2100" dirty="0"/>
              <a:t>repeater - A </a:t>
            </a:r>
            <a:r>
              <a:rPr lang="en-US" sz="2100" dirty="0" err="1"/>
              <a:t>boolean</a:t>
            </a:r>
            <a:r>
              <a:rPr lang="en-US" sz="2100" dirty="0"/>
              <a:t>, equal to </a:t>
            </a:r>
            <a:r>
              <a:rPr lang="en-US" sz="2100" dirty="0" err="1"/>
              <a:t>repeattrips</a:t>
            </a:r>
            <a:r>
              <a:rPr lang="en-US" sz="2100" dirty="0"/>
              <a:t> &gt; 0</a:t>
            </a:r>
            <a:br>
              <a:rPr lang="en-US" sz="2100" dirty="0"/>
            </a:br>
            <a:r>
              <a:rPr lang="en-US" sz="2100" dirty="0" err="1"/>
              <a:t>offerdate</a:t>
            </a:r>
            <a:r>
              <a:rPr lang="en-US" sz="2100" dirty="0"/>
              <a:t> - The date a customer received the offer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1117" y="2070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Aggregation &amp;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5" y="1520234"/>
            <a:ext cx="11599578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03" y="1520234"/>
            <a:ext cx="5650841" cy="447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435" y="1929774"/>
            <a:ext cx="5863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Merge Offers </a:t>
            </a:r>
            <a:r>
              <a:rPr lang="en-US" dirty="0"/>
              <a:t>and History data </a:t>
            </a:r>
            <a:r>
              <a:rPr lang="en-US" dirty="0" smtClean="0"/>
              <a:t>with </a:t>
            </a:r>
            <a:r>
              <a:rPr lang="en-US" dirty="0" err="1" smtClean="0"/>
              <a:t>OfferId</a:t>
            </a:r>
            <a:r>
              <a:rPr lang="en-US" dirty="0" smtClean="0"/>
              <a:t> into </a:t>
            </a:r>
            <a:r>
              <a:rPr lang="en-US" dirty="0" err="1" smtClean="0"/>
              <a:t>Hist_Offer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Category, Company, Offer and Brand are correlated to </a:t>
            </a:r>
          </a:p>
          <a:p>
            <a:pPr>
              <a:buClr>
                <a:schemeClr val="tx1"/>
              </a:buClr>
            </a:pPr>
            <a:r>
              <a:rPr lang="en-US" dirty="0"/>
              <a:t>target variable ‘repeater</a:t>
            </a:r>
            <a:r>
              <a:rPr lang="en-US" dirty="0" smtClean="0"/>
              <a:t>’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Chain and Market have little correlation to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target variable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02" y="716246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1" y="1399418"/>
            <a:ext cx="6662592" cy="4974970"/>
          </a:xfrm>
        </p:spPr>
      </p:pic>
      <p:sp>
        <p:nvSpPr>
          <p:cNvPr id="7" name="TextBox 6"/>
          <p:cNvSpPr txBox="1"/>
          <p:nvPr/>
        </p:nvSpPr>
        <p:spPr>
          <a:xfrm>
            <a:off x="6758152" y="1500863"/>
            <a:ext cx="4425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27 % of Customers repeat purchase when </a:t>
            </a:r>
          </a:p>
          <a:p>
            <a:r>
              <a:rPr lang="en-US" dirty="0" smtClean="0"/>
              <a:t>Offered discount coupon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8191</TotalTime>
  <Words>511</Words>
  <Application>Microsoft Macintosh PowerPoint</Application>
  <PresentationFormat>Widescreen</PresentationFormat>
  <Paragraphs>153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Mangal</vt:lpstr>
      <vt:lpstr>Wingdings</vt:lpstr>
      <vt:lpstr>Arial</vt:lpstr>
      <vt:lpstr>Custom Design</vt:lpstr>
      <vt:lpstr>Office Theme</vt:lpstr>
      <vt:lpstr>1_Custom Design</vt:lpstr>
      <vt:lpstr>Acquire Valued Customers</vt:lpstr>
      <vt:lpstr>Project</vt:lpstr>
      <vt:lpstr> Clients </vt:lpstr>
      <vt:lpstr>Data Acquisition</vt:lpstr>
      <vt:lpstr>Dataset Exploration</vt:lpstr>
      <vt:lpstr>Data Dictionary</vt:lpstr>
      <vt:lpstr>Data Dictionary</vt:lpstr>
      <vt:lpstr>Data Aggregation &amp; Feature Selection</vt:lpstr>
      <vt:lpstr>Explanatory Data Analysis</vt:lpstr>
      <vt:lpstr>Explanatory Data Analysis</vt:lpstr>
      <vt:lpstr>Explanatory Data Analysis</vt:lpstr>
      <vt:lpstr>Explanatory Data Analysis</vt:lpstr>
      <vt:lpstr>Explanatory Data Analysis</vt:lpstr>
      <vt:lpstr>Data Aggregation</vt:lpstr>
      <vt:lpstr>Explanatory Data Analysis</vt:lpstr>
      <vt:lpstr>Feature Extraction</vt:lpstr>
      <vt:lpstr>Model Evaluation &amp; Selection</vt:lpstr>
      <vt:lpstr>Model Evaluation &amp; Selection</vt:lpstr>
      <vt:lpstr>Recommendations to Clients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Demand in Bike Rental</dc:title>
  <dc:creator>Mudassir Ali Syed</dc:creator>
  <cp:lastModifiedBy>Microsoft Office User</cp:lastModifiedBy>
  <cp:revision>663</cp:revision>
  <cp:lastPrinted>2018-11-12T07:09:05Z</cp:lastPrinted>
  <dcterms:created xsi:type="dcterms:W3CDTF">2018-06-21T01:48:23Z</dcterms:created>
  <dcterms:modified xsi:type="dcterms:W3CDTF">2018-11-12T07:12:16Z</dcterms:modified>
</cp:coreProperties>
</file>