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76" r:id="rId5"/>
    <p:sldId id="263" r:id="rId6"/>
    <p:sldId id="264" r:id="rId7"/>
    <p:sldId id="277" r:id="rId8"/>
    <p:sldId id="284" r:id="rId9"/>
    <p:sldId id="278" r:id="rId10"/>
    <p:sldId id="282" r:id="rId11"/>
    <p:sldId id="279" r:id="rId12"/>
    <p:sldId id="280" r:id="rId13"/>
    <p:sldId id="281" r:id="rId14"/>
    <p:sldId id="260" r:id="rId15"/>
    <p:sldId id="287" r:id="rId16"/>
    <p:sldId id="286" r:id="rId17"/>
    <p:sldId id="28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16B7A-8F59-8D49-BDDE-C30A4662DF63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DE18B-8933-F748-AD93-76E8F4890288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E011-D49E-0941-B5D3-6D830CD4C789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C10-3DE3-5646-932E-22828465665E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B97-139E-8140-9501-B81258BA356B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89EB-5F37-D94A-A715-7BC2C2DB693D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A52-8A13-1447-8010-36E3AA17560A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1E73-3410-7648-ADB4-DC12A2205A15}" type="datetime1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73D3-C7BC-D643-B99C-2708432ECFAA}" type="datetime1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DFA6A9-26D3-624E-B792-461E0FDBA8B2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779-B2D0-9143-AA2B-A5F112B41723}" type="datetime1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0147-13BE-114C-9BE0-9DBF4ED131DB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A78E-52A2-BF45-983A-0D962D3BA694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5DC-FB8A-0941-85CD-A4324F15E264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AB36-7D31-7C48-87E1-74C9674B3B15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29579A-BDB5-6541-AD8B-179F0770DB9D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B5E43A-0538-3641-B1C0-894F281FD124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D83BEA-AF26-5042-B0FD-CC4464917E16}" type="datetime1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DBB7FB-0C01-F44F-86D3-1AA030022633}" type="datetime1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80A9FC-21FB-AC41-8FCE-06961E44E875}" type="datetime1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EF535-D6B9-024B-AE58-7A075C291EA6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41CEC-FAD7-4948-B52B-71BE83836950}" type="datetime1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D074-DB0F-B347-B37A-DF94F6702CEF}" type="datetime1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A040-D99B-734F-824A-C42646506EF6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bike-sharing-demand" TargetMode="External"/><Relationship Id="rId3" Type="http://schemas.openxmlformats.org/officeDocument/2006/relationships/hyperlink" Target="http://capitalbikeshare.com/system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Sharing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Seasonal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7" y="3051611"/>
            <a:ext cx="4630341" cy="313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2" y="1588491"/>
            <a:ext cx="4655150" cy="330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0722" y="4979858"/>
            <a:ext cx="54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increases with temperature and it starts declining at very high temperature.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8817" y="1888116"/>
            <a:ext cx="522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</a:t>
            </a:r>
            <a:r>
              <a:rPr lang="en-US" sz="2400" dirty="0"/>
              <a:t>is highest in Fall </a:t>
            </a:r>
            <a:r>
              <a:rPr lang="en-US" sz="2400" dirty="0" smtClean="0"/>
              <a:t>Season and       lowest </a:t>
            </a:r>
            <a:r>
              <a:rPr lang="en-US" sz="2400" dirty="0"/>
              <a:t>in Spring Season</a:t>
            </a:r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Average </a:t>
            </a:r>
            <a:r>
              <a:rPr lang="en-US" sz="2400" dirty="0"/>
              <a:t>Demand is </a:t>
            </a:r>
            <a:r>
              <a:rPr lang="en-US" sz="2400" dirty="0" smtClean="0"/>
              <a:t>highest </a:t>
            </a:r>
            <a:r>
              <a:rPr lang="en-US" sz="2400" dirty="0"/>
              <a:t>in </a:t>
            </a:r>
            <a:r>
              <a:rPr lang="en-US" sz="2400" dirty="0" smtClean="0"/>
              <a:t>Clear</a:t>
            </a:r>
          </a:p>
          <a:p>
            <a:pPr marL="0" indent="0">
              <a:buNone/>
            </a:pPr>
            <a:r>
              <a:rPr lang="en-US" sz="2400" dirty="0" smtClean="0"/>
              <a:t>    Weather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5450" y="3243798"/>
            <a:ext cx="496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Demand is lowest in Stormy Weather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1434662"/>
            <a:ext cx="6140231" cy="42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980605"/>
              </p:ext>
            </p:extLst>
          </p:nvPr>
        </p:nvGraphicFramePr>
        <p:xfrm>
          <a:off x="1412764" y="2732689"/>
          <a:ext cx="9307788" cy="14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Regression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0.38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140.23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139.85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smtClean="0"/>
              <a:t>Evaluated below 3 Linear Regression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3350" y="5106930"/>
            <a:ext cx="887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linear regression is not the best model for this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01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Random Forest with One</a:t>
            </a:r>
            <a:r>
              <a:rPr lang="en-US" sz="2200" dirty="0" smtClean="0"/>
              <a:t> </a:t>
            </a:r>
            <a:r>
              <a:rPr lang="en-US" sz="2000" dirty="0"/>
              <a:t>Hot</a:t>
            </a:r>
            <a:r>
              <a:rPr lang="en-US" sz="2200" dirty="0"/>
              <a:t> </a:t>
            </a:r>
            <a:r>
              <a:rPr lang="en-US" sz="2000" dirty="0" smtClean="0"/>
              <a:t>Encoding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Determine important parameters to build a final model with RandomizedSearchCV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=25</a:t>
            </a:r>
          </a:p>
          <a:p>
            <a:pPr lvl="1"/>
            <a:r>
              <a:rPr lang="en-US" sz="1800" dirty="0" err="1" smtClean="0"/>
              <a:t>min_samples_leaf</a:t>
            </a:r>
            <a:r>
              <a:rPr lang="en-US" sz="1800" dirty="0"/>
              <a:t>= </a:t>
            </a:r>
            <a:r>
              <a:rPr lang="en-US" sz="1800" dirty="0" smtClean="0"/>
              <a:t>1 </a:t>
            </a:r>
          </a:p>
          <a:p>
            <a:pPr lvl="1"/>
            <a:r>
              <a:rPr lang="en-US" sz="1800" dirty="0" err="1" smtClean="0"/>
              <a:t>min_samples_split</a:t>
            </a:r>
            <a:r>
              <a:rPr lang="en-US" sz="1800" dirty="0"/>
              <a:t>= </a:t>
            </a:r>
            <a:r>
              <a:rPr lang="en-US" sz="1800" dirty="0" smtClean="0"/>
              <a:t>2</a:t>
            </a:r>
          </a:p>
          <a:p>
            <a:pPr lvl="1"/>
            <a:r>
              <a:rPr lang="en-US" sz="1800" dirty="0" err="1" smtClean="0"/>
              <a:t>n_estimators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100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Random Forest regression with R^2 score of </a:t>
            </a:r>
            <a:r>
              <a:rPr lang="en-US" sz="2200" dirty="0" smtClean="0"/>
              <a:t>0.94 </a:t>
            </a:r>
            <a:r>
              <a:rPr lang="en-US" sz="2200" dirty="0" smtClean="0"/>
              <a:t>is a better fit for this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030"/>
              </p:ext>
            </p:extLst>
          </p:nvPr>
        </p:nvGraphicFramePr>
        <p:xfrm>
          <a:off x="1538013" y="4162154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44.48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Arrow 11"/>
          <p:cNvSpPr/>
          <p:nvPr/>
        </p:nvSpPr>
        <p:spPr>
          <a:xfrm>
            <a:off x="7732040" y="4623951"/>
            <a:ext cx="421360" cy="183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92"/>
            <a:ext cx="10996448" cy="5029758"/>
          </a:xfrm>
        </p:spPr>
        <p:txBody>
          <a:bodyPr/>
          <a:lstStyle/>
          <a:p>
            <a:pPr>
              <a:buFont typeface="Wingdings" charset="2"/>
              <a:buChar char="Ø"/>
            </a:pP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6591"/>
            <a:ext cx="10996448" cy="5065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2249" y="1576551"/>
            <a:ext cx="395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sz="2000" dirty="0"/>
              <a:t>Feature Importance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Hour </a:t>
            </a:r>
            <a:r>
              <a:rPr lang="en-US" sz="1600" dirty="0" smtClean="0"/>
              <a:t>feature has very high importance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/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increase in demand for bike </a:t>
            </a:r>
            <a:r>
              <a:rPr lang="en-US" sz="2400" dirty="0" smtClean="0"/>
              <a:t>sharing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Registered Ridership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Working 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Evening Commute Hours (4 and 8 PM)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Clear Weather Conditions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Season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Moderate Temperatures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Convert Casual Riders to Registered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Adapt bike stations to meet evening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400" dirty="0"/>
              <a:t>City</a:t>
            </a:r>
            <a:r>
              <a:rPr lang="en-US" sz="2000" dirty="0"/>
              <a:t> </a:t>
            </a:r>
            <a:r>
              <a:rPr lang="en-US" sz="2400" dirty="0"/>
              <a:t>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Increase services during bad weather conditions as bike rental </a:t>
            </a:r>
            <a:r>
              <a:rPr lang="en-US" sz="1800" smtClean="0"/>
              <a:t>demand decreases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Sharing Demand (Hourly)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Bike sharing systems </a:t>
            </a:r>
            <a:r>
              <a:rPr lang="en-US" sz="2200" dirty="0" smtClean="0"/>
              <a:t>automate obtaining bike riders membership</a:t>
            </a:r>
            <a:r>
              <a:rPr lang="en-US" sz="2200" dirty="0"/>
              <a:t>, </a:t>
            </a:r>
            <a:r>
              <a:rPr lang="en-US" sz="2200" dirty="0" smtClean="0"/>
              <a:t>bike rental </a:t>
            </a:r>
            <a:r>
              <a:rPr lang="en-US" sz="2200" dirty="0"/>
              <a:t>and </a:t>
            </a:r>
            <a:r>
              <a:rPr lang="en-US" sz="2200" dirty="0" smtClean="0"/>
              <a:t>return.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for capstone project is a historical log of rentals for year 2011, 2012.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Bike share data is aggregated on Hourly basis and combined with Weather data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This Project uses </a:t>
            </a:r>
            <a:r>
              <a:rPr lang="en-US" sz="2200" dirty="0"/>
              <a:t>data from </a:t>
            </a:r>
            <a:r>
              <a:rPr lang="en-US" sz="2200" dirty="0" smtClean="0"/>
              <a:t>bike sharing systems in </a:t>
            </a:r>
            <a:r>
              <a:rPr lang="en-US" sz="2000" dirty="0"/>
              <a:t>Washington D.C., </a:t>
            </a:r>
            <a:r>
              <a:rPr lang="en-US" sz="2000" dirty="0" smtClean="0"/>
              <a:t>USA.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demand patterns.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</a:t>
            </a:r>
            <a:r>
              <a:rPr lang="en-US" sz="2200" dirty="0"/>
              <a:t>the demand based on different environmental and seasonal </a:t>
            </a:r>
            <a:r>
              <a:rPr lang="en-US" sz="2200" dirty="0" smtClean="0"/>
              <a:t>conditions.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Scale bike stations to be able to meet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Increase the demand of bike sharing in the City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Help convert casual riders to membership/registered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Retain existing 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City 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Manage city transit services based on bike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Society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Stress free Commute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Healthy Lifestyle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www.kaggle.com/c/bike-sharing-demand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/>
              <a:t>The core data set </a:t>
            </a:r>
            <a:r>
              <a:rPr lang="en-US" dirty="0" smtClean="0"/>
              <a:t>is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capitalbikeshare.com/system-data</a:t>
            </a:r>
            <a:r>
              <a:rPr lang="en-US" dirty="0" smtClean="0"/>
              <a:t> aggregated on hourly and daily basis combined with seasonal &amp; weather information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is of Washington D.C area for year 2011 and 2012</a:t>
            </a: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Dataset has 17379 rows with 17 columns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Record ID </a:t>
            </a:r>
            <a:r>
              <a:rPr lang="en-US" sz="2400" dirty="0"/>
              <a:t>is the Index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 Size of 2.3 </a:t>
            </a:r>
            <a:r>
              <a:rPr lang="en-US" sz="2400" dirty="0" smtClean="0"/>
              <a:t>MB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pic>
        <p:nvPicPr>
          <p:cNvPr id="5" name="Picture 4" descr="/Users/syedm/Desktop/Screen Shot 2018-05-28 at 3.47.0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96" y="2233695"/>
            <a:ext cx="5402317" cy="41226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1825625"/>
            <a:ext cx="10289628" cy="4351338"/>
          </a:xfrm>
        </p:spPr>
      </p:pic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Rename </a:t>
            </a:r>
            <a:r>
              <a:rPr lang="en-US" sz="2400" dirty="0"/>
              <a:t>column names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Combine</a:t>
            </a:r>
            <a:r>
              <a:rPr lang="en-US" sz="2400" dirty="0" smtClean="0">
                <a:solidFill>
                  <a:srgbClr val="0070C0"/>
                </a:solidFill>
              </a:rPr>
              <a:t> Date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Hour </a:t>
            </a:r>
            <a:r>
              <a:rPr lang="en-US" sz="2400" dirty="0"/>
              <a:t>columns </a:t>
            </a:r>
            <a:r>
              <a:rPr lang="en-US" sz="2400" dirty="0" smtClean="0"/>
              <a:t>as Index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Delete </a:t>
            </a:r>
            <a:r>
              <a:rPr lang="en-US" sz="2400" dirty="0">
                <a:solidFill>
                  <a:srgbClr val="0070C0"/>
                </a:solidFill>
              </a:rPr>
              <a:t>instant </a:t>
            </a:r>
            <a:r>
              <a:rPr lang="en-US" sz="2400" dirty="0"/>
              <a:t>column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 err="1" smtClean="0">
                <a:solidFill>
                  <a:srgbClr val="0070C0"/>
                </a:solidFill>
              </a:rPr>
              <a:t>Part_Of_Day</a:t>
            </a:r>
            <a:r>
              <a:rPr lang="en-US" sz="2400" dirty="0" smtClean="0"/>
              <a:t> column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(divides a day in 6 windows/periods)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0-4 : 0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4-8 : 1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8-12 : 2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12-16 : 3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16-20 : 4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20-23 : 5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34662"/>
            <a:ext cx="5342319" cy="46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Weekdays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6502" y="1541016"/>
            <a:ext cx="59836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Weekends &amp; Holidays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in </a:t>
            </a:r>
            <a:r>
              <a:rPr lang="en-US" sz="2200" dirty="0" smtClean="0"/>
              <a:t>afternoon</a:t>
            </a: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Workday </a:t>
            </a: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at Morning and Evening </a:t>
            </a:r>
            <a:r>
              <a:rPr lang="en-US" sz="2200" dirty="0" smtClean="0"/>
              <a:t>Hours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0479" y="4940103"/>
            <a:ext cx="524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Registered riders contribute higher </a:t>
            </a:r>
            <a:r>
              <a:rPr lang="en-US" sz="2400" dirty="0" smtClean="0"/>
              <a:t>        percentage demand</a:t>
            </a:r>
            <a:endParaRPr lang="en-US" sz="24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3" y="3436871"/>
            <a:ext cx="5429556" cy="30064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75" y="1328271"/>
            <a:ext cx="4686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51478" cy="48662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Evening Hours have higher demand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 than Mornings</a:t>
            </a:r>
          </a:p>
          <a:p>
            <a:pPr marL="800100" lvl="1" indent="-342900">
              <a:buClr>
                <a:schemeClr val="tx1"/>
              </a:buClr>
              <a:buFont typeface="Wingdings" charset="2"/>
              <a:buChar char="§"/>
            </a:pPr>
            <a:endParaRPr lang="en-US" sz="20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37" y="1370884"/>
            <a:ext cx="4792694" cy="316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2992" y="5235255"/>
            <a:ext cx="503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Demand Peaks between 4 and 8 PM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1" y="3255141"/>
            <a:ext cx="4696116" cy="31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615</Words>
  <Application>Microsoft Macintosh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Custom Design</vt:lpstr>
      <vt:lpstr>Office Theme</vt:lpstr>
      <vt:lpstr>1_Custom Design</vt:lpstr>
      <vt:lpstr>Bike Sharing Demand</vt:lpstr>
      <vt:lpstr>Project</vt:lpstr>
      <vt:lpstr> Clients </vt:lpstr>
      <vt:lpstr>Data Acquisition</vt:lpstr>
      <vt:lpstr>Dataset Exploration</vt:lpstr>
      <vt:lpstr>Data Dictionary</vt:lpstr>
      <vt:lpstr>Data Wrangling</vt:lpstr>
      <vt:lpstr>Weekdays Data Analysis</vt:lpstr>
      <vt:lpstr>Hourly Data Analysis</vt:lpstr>
      <vt:lpstr>Seasonal Data Analysis</vt:lpstr>
      <vt:lpstr>Weather Data Analysis</vt:lpstr>
      <vt:lpstr>Model Evaluation &amp; Selection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Microsoft Office User</cp:lastModifiedBy>
  <cp:revision>575</cp:revision>
  <dcterms:created xsi:type="dcterms:W3CDTF">2018-06-21T01:48:23Z</dcterms:created>
  <dcterms:modified xsi:type="dcterms:W3CDTF">2018-06-30T19:53:50Z</dcterms:modified>
</cp:coreProperties>
</file>