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5" r:id="rId1"/>
    <p:sldMasterId id="2147483817" r:id="rId2"/>
    <p:sldMasterId id="2147483829" r:id="rId3"/>
  </p:sldMasterIdLst>
  <p:notesMasterIdLst>
    <p:notesMasterId r:id="rId20"/>
  </p:notesMasterIdLst>
  <p:handoutMasterIdLst>
    <p:handoutMasterId r:id="rId21"/>
  </p:handoutMasterIdLst>
  <p:sldIdLst>
    <p:sldId id="256" r:id="rId4"/>
    <p:sldId id="276" r:id="rId5"/>
    <p:sldId id="263" r:id="rId6"/>
    <p:sldId id="264" r:id="rId7"/>
    <p:sldId id="277" r:id="rId8"/>
    <p:sldId id="284" r:id="rId9"/>
    <p:sldId id="278" r:id="rId10"/>
    <p:sldId id="282" r:id="rId11"/>
    <p:sldId id="279" r:id="rId12"/>
    <p:sldId id="280" r:id="rId13"/>
    <p:sldId id="281" r:id="rId14"/>
    <p:sldId id="260" r:id="rId15"/>
    <p:sldId id="287" r:id="rId16"/>
    <p:sldId id="286" r:id="rId17"/>
    <p:sldId id="285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74"/>
  </p:normalViewPr>
  <p:slideViewPr>
    <p:cSldViewPr snapToGrid="0" snapToObjects="1">
      <p:cViewPr>
        <p:scale>
          <a:sx n="122" d="100"/>
          <a:sy n="122" d="100"/>
        </p:scale>
        <p:origin x="928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09F7-8A42-334A-9A35-CDCD26D8F5B6}" type="datetimeFigureOut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D6C5-084E-3642-9BD0-0C59C731E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627A7-C818-CC46-BF9E-FFCBC18694EF}" type="datetimeFigureOut">
              <a:rPr lang="en-US" smtClean="0"/>
              <a:t>8/25/18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44F19-87C7-1248-9938-61BFAD99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7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D67D8B-CCD5-2342-A7AA-67D094EF2EF8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85BFFD-93BF-D449-97E1-9707A0DBAA28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E4DA23-B0C1-6645-9D35-2E1F0B36B7F4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1340-D94B-5F45-8C47-8750ECE6626B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A2BC-99D5-3043-8469-F1E7C6699309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FEA5-3062-E744-B224-C9CCBA56ACBF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F98A-C5E6-DC4A-BA82-9F067EB62AED}" type="datetime1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51F77-409F-F440-B611-2D2C828BD592}" type="datetime1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ADC-96D1-174F-842E-85BE8672B661}" type="datetime1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6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02BA-4F02-B74F-8BC3-CEE5B1BB6AF2}" type="datetime1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D25D-0E06-2444-8D52-DD14DAC70A01}" type="datetime1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0F419-F132-3C48-97A9-22E2F6C64F78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0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AADF7-77B1-5541-B82B-E79DA4A95717}" type="datetime1">
              <a:rPr lang="en-US" smtClean="0"/>
              <a:t>8/25/18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78599-E85B-8A4E-B402-470F8E3669AD}" type="datetime1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DA5-81F8-A24B-9928-FC83CE8D42AB}" type="datetime1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EF2A-5FDA-D744-BB63-DDAE8EC51726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C369-69CA-0743-9501-ABF96B414866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A95A3-19A7-0D40-A4B3-59BD6EB04BA3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2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179F-915F-704E-9B99-CCF27F668134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5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5C1C-482B-9146-8129-C2779D9068CB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6FE8-EC7F-3146-A220-17408261FEAB}" type="datetime1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2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89A4-EABB-E94F-9892-77D20DB8C039}" type="datetime1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32588A-8209-A345-87F1-BB413B639302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2E1-CE13-964B-9B40-C44686B080E0}" type="datetime1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3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8F0AF-CF1B-3045-BA94-C5FB50E1D74E}" type="datetime1">
              <a:rPr lang="en-US" smtClean="0"/>
              <a:t>8/25/18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2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01BE-0791-8C45-8E72-8F18924F655B}" type="datetime1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9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D87A7-AEDD-2940-9EEB-DC00771FDBDD}" type="datetime1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5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3EF0-3FC3-5C45-B196-24E2EB84FA11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0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96AC-74C1-A544-A6C9-291A9067F5AD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5678F6-D2BC-5D4C-989F-44268EC94EAD}" type="datetime1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0E933B-92C0-2D45-BFFF-84A5B6CD45E1}" type="datetime1">
              <a:rPr lang="en-US" smtClean="0"/>
              <a:t>8/25/18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FB342B-72B7-C948-BB46-A9CB7242F593}" type="datetime1">
              <a:rPr lang="en-US" smtClean="0"/>
              <a:t>8/25/18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AAE171-DEFF-0948-92A7-C17DED98327E}" type="datetime1">
              <a:rPr lang="en-US" smtClean="0"/>
              <a:t>8/25/18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327506-7F08-7549-9D55-921ABBC84807}" type="datetime1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B3A3DC-3247-7249-8214-415AE3C94836}" type="datetime1">
              <a:rPr lang="en-US" smtClean="0"/>
              <a:t>8/25/18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ADA6C-6403-C849-9DE6-EABAB289C0D4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42" r:id="rId6"/>
    <p:sldLayoutId id="2147483841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E788-BA8B-3E4F-A9B5-5D1905597D98}" type="datetime1">
              <a:rPr lang="en-US" smtClean="0"/>
              <a:t>8/25/18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kaggle.com/c/bike-sharing-demand" TargetMode="External"/><Relationship Id="rId3" Type="http://schemas.openxmlformats.org/officeDocument/2006/relationships/hyperlink" Target="http://capitalbikeshare.com/system-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Bike Sharing Demand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- 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346" y="4429919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Mudassir Syed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817" y="73907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Seasonal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3" y="1555617"/>
            <a:ext cx="11193519" cy="48872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17" y="3051611"/>
            <a:ext cx="4630341" cy="3138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22" y="1588491"/>
            <a:ext cx="4655150" cy="33032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00722" y="4979858"/>
            <a:ext cx="544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Demand increases with temperature and it starts declining at very high temperature.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8817" y="1888116"/>
            <a:ext cx="5229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Demand </a:t>
            </a:r>
            <a:r>
              <a:rPr lang="en-US" sz="2400" dirty="0"/>
              <a:t>is highest in Fall </a:t>
            </a:r>
            <a:r>
              <a:rPr lang="en-US" sz="2400" dirty="0" smtClean="0"/>
              <a:t>Season and       lowest </a:t>
            </a:r>
            <a:r>
              <a:rPr lang="en-US" sz="2400" dirty="0"/>
              <a:t>in Spring Season</a:t>
            </a:r>
          </a:p>
        </p:txBody>
      </p:sp>
    </p:spTree>
    <p:extLst>
      <p:ext uri="{BB962C8B-B14F-4D97-AF65-F5344CB8AC3E}">
        <p14:creationId xmlns:p14="http://schemas.microsoft.com/office/powerpoint/2010/main" val="14726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Weather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32882"/>
            <a:ext cx="11235561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Average </a:t>
            </a:r>
            <a:r>
              <a:rPr lang="en-US" sz="2400" dirty="0"/>
              <a:t>Demand is </a:t>
            </a:r>
            <a:r>
              <a:rPr lang="en-US" sz="2400" dirty="0" smtClean="0"/>
              <a:t>highest </a:t>
            </a:r>
            <a:r>
              <a:rPr lang="en-US" sz="2400" dirty="0"/>
              <a:t>in </a:t>
            </a:r>
            <a:r>
              <a:rPr lang="en-US" sz="2400" dirty="0" smtClean="0"/>
              <a:t>Clear</a:t>
            </a:r>
          </a:p>
          <a:p>
            <a:pPr marL="0" indent="0">
              <a:buNone/>
            </a:pPr>
            <a:r>
              <a:rPr lang="en-US" sz="2400" dirty="0" smtClean="0"/>
              <a:t>    Weather</a:t>
            </a: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5450" y="3243798"/>
            <a:ext cx="4964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Demand is lowest in Stormy Weather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79" y="1434662"/>
            <a:ext cx="6140231" cy="42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 &amp;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310314"/>
              </p:ext>
            </p:extLst>
          </p:nvPr>
        </p:nvGraphicFramePr>
        <p:xfrm>
          <a:off x="1412764" y="2732689"/>
          <a:ext cx="9307788" cy="14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298"/>
                <a:gridCol w="2955596"/>
                <a:gridCol w="2326947"/>
                <a:gridCol w="2326947"/>
              </a:tblGrid>
              <a:tr h="261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Ridge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Lasso Regression</a:t>
                      </a:r>
                      <a:endParaRPr lang="en-US" dirty="0"/>
                    </a:p>
                  </a:txBody>
                  <a:tcPr/>
                </a:tc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 ^ 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0.159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0.158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0.18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143.74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143.73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/>
                        <a:t>143.98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1" y="2011633"/>
            <a:ext cx="5118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smtClean="0"/>
              <a:t>Evaluated below 3 Linear Regression Models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3350" y="5106930"/>
            <a:ext cx="8870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Its evident from above metrics, that linear regression is not the best model for this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 &amp; Selection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014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000" dirty="0" smtClean="0"/>
              <a:t>Random Forest with One</a:t>
            </a:r>
            <a:r>
              <a:rPr lang="en-US" sz="2200" dirty="0" smtClean="0"/>
              <a:t> </a:t>
            </a:r>
            <a:r>
              <a:rPr lang="en-US" sz="2000" dirty="0"/>
              <a:t>Hot</a:t>
            </a:r>
            <a:r>
              <a:rPr lang="en-US" sz="2200" dirty="0"/>
              <a:t> </a:t>
            </a:r>
            <a:r>
              <a:rPr lang="en-US" sz="2000" dirty="0" smtClean="0"/>
              <a:t>Encoding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Determine important parameters to build a final model with RandomizedSearchCV</a:t>
            </a:r>
          </a:p>
          <a:p>
            <a:pPr lvl="1"/>
            <a:r>
              <a:rPr lang="en-US" sz="2000" dirty="0" err="1"/>
              <a:t>max_depth</a:t>
            </a:r>
            <a:r>
              <a:rPr lang="en-US" sz="2000" dirty="0"/>
              <a:t>=25</a:t>
            </a:r>
          </a:p>
          <a:p>
            <a:pPr lvl="1"/>
            <a:r>
              <a:rPr lang="en-US" sz="1800" dirty="0" err="1" smtClean="0"/>
              <a:t>min_samples_leaf</a:t>
            </a:r>
            <a:r>
              <a:rPr lang="en-US" sz="1800" dirty="0"/>
              <a:t>= </a:t>
            </a:r>
            <a:r>
              <a:rPr lang="en-US" sz="1800" dirty="0" smtClean="0"/>
              <a:t>1 </a:t>
            </a:r>
          </a:p>
          <a:p>
            <a:pPr lvl="1"/>
            <a:r>
              <a:rPr lang="en-US" sz="1800" dirty="0" err="1" smtClean="0"/>
              <a:t>min_samples_split</a:t>
            </a:r>
            <a:r>
              <a:rPr lang="en-US" sz="1800" dirty="0"/>
              <a:t>= </a:t>
            </a:r>
            <a:r>
              <a:rPr lang="en-US" sz="1800" dirty="0" smtClean="0"/>
              <a:t>2</a:t>
            </a:r>
          </a:p>
          <a:p>
            <a:pPr lvl="1"/>
            <a:r>
              <a:rPr lang="en-US" sz="1800" dirty="0" err="1" smtClean="0"/>
              <a:t>n_estimators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100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>
              <a:buFont typeface="Wingdings" charset="2"/>
              <a:buChar char="Ø"/>
            </a:pPr>
            <a:r>
              <a:rPr lang="en-US" sz="2200" dirty="0" smtClean="0"/>
              <a:t>Random Forest regression with R^2 score </a:t>
            </a:r>
            <a:r>
              <a:rPr lang="en-US" sz="2200" smtClean="0"/>
              <a:t>of 0.78 </a:t>
            </a:r>
            <a:r>
              <a:rPr lang="en-US" sz="2200" dirty="0" smtClean="0"/>
              <a:t>is a better fit for this dataset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264667"/>
              </p:ext>
            </p:extLst>
          </p:nvPr>
        </p:nvGraphicFramePr>
        <p:xfrm>
          <a:off x="1538013" y="4162154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Regression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 ^ 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0.789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84.81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63.86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Left Arrow 11"/>
          <p:cNvSpPr/>
          <p:nvPr/>
        </p:nvSpPr>
        <p:spPr>
          <a:xfrm>
            <a:off x="7732040" y="4623951"/>
            <a:ext cx="421360" cy="1838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 &amp; Selection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1327150"/>
            <a:ext cx="10289628" cy="5121698"/>
          </a:xfrm>
        </p:spPr>
      </p:pic>
      <p:sp>
        <p:nvSpPr>
          <p:cNvPr id="4" name="TextBox 3"/>
          <p:cNvSpPr txBox="1"/>
          <p:nvPr/>
        </p:nvSpPr>
        <p:spPr>
          <a:xfrm>
            <a:off x="6905298" y="1566040"/>
            <a:ext cx="3956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charset="2"/>
              <a:buChar char="Ø"/>
            </a:pPr>
            <a:r>
              <a:rPr lang="en-US" sz="2000" dirty="0"/>
              <a:t>Feature Importance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Hour </a:t>
            </a:r>
            <a:r>
              <a:rPr lang="en-US" sz="1600" dirty="0" smtClean="0"/>
              <a:t>feature has very high importance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4" y="1534511"/>
            <a:ext cx="10810941" cy="4779262"/>
          </a:xfrm>
        </p:spPr>
        <p:txBody>
          <a:bodyPr/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Factors </a:t>
            </a:r>
            <a:r>
              <a:rPr lang="en-US" sz="2400" dirty="0"/>
              <a:t>Influencing increase in demand for bike </a:t>
            </a:r>
            <a:r>
              <a:rPr lang="en-US" sz="2400" dirty="0" smtClean="0"/>
              <a:t>sharing in city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Registered Ridership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Working Day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Evening Commute Hours (4 and 8 PM)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Clear Weather Conditions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Season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Moderate Temperatures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Recommendations to Bike Rental Companies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Convert Casual Riders to Registered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Adapt bike stations to meet evening demand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200" dirty="0"/>
              <a:t> </a:t>
            </a:r>
            <a:r>
              <a:rPr lang="en-US" sz="2400" dirty="0"/>
              <a:t>City</a:t>
            </a:r>
            <a:r>
              <a:rPr lang="en-US" sz="2000" dirty="0"/>
              <a:t> </a:t>
            </a:r>
            <a:r>
              <a:rPr lang="en-US" sz="2400" dirty="0"/>
              <a:t>Transportation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Increase services during bad weather conditions as bike rental </a:t>
            </a:r>
            <a:r>
              <a:rPr lang="en-US" sz="1800" smtClean="0"/>
              <a:t>demand decreases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dirty="0" smtClean="0"/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5355" y="2722179"/>
            <a:ext cx="296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63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756555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45" y="1439727"/>
            <a:ext cx="9711558" cy="49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Bike Sharing Demand (Hourly)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Bike sharing systems </a:t>
            </a:r>
            <a:r>
              <a:rPr lang="en-US" sz="2200" dirty="0" smtClean="0"/>
              <a:t>automate obtaining bike riders membership</a:t>
            </a:r>
            <a:r>
              <a:rPr lang="en-US" sz="2200" dirty="0"/>
              <a:t>, </a:t>
            </a:r>
            <a:r>
              <a:rPr lang="en-US" sz="2200" dirty="0" smtClean="0"/>
              <a:t>bike rental </a:t>
            </a:r>
            <a:r>
              <a:rPr lang="en-US" sz="2200" dirty="0"/>
              <a:t>and </a:t>
            </a:r>
            <a:r>
              <a:rPr lang="en-US" sz="2200" dirty="0" smtClean="0"/>
              <a:t>return.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Data for capstone project is a historical log of rentals for year 2011, 2012.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Bike share data is aggregated on Hourly basis and combined with Weather data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This Project uses </a:t>
            </a:r>
            <a:r>
              <a:rPr lang="en-US" sz="2200" dirty="0"/>
              <a:t>data from </a:t>
            </a:r>
            <a:r>
              <a:rPr lang="en-US" sz="2200" dirty="0" smtClean="0"/>
              <a:t>bike sharing systems in </a:t>
            </a:r>
            <a:r>
              <a:rPr lang="en-US" sz="2000" dirty="0"/>
              <a:t>Washington D.C., </a:t>
            </a:r>
            <a:r>
              <a:rPr lang="en-US" sz="2000" dirty="0" smtClean="0"/>
              <a:t>USA.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Outcome </a:t>
            </a:r>
            <a:r>
              <a:rPr lang="en-US" sz="2400" dirty="0" smtClean="0"/>
              <a:t>from this Project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Provide </a:t>
            </a:r>
            <a:r>
              <a:rPr lang="en-US" sz="2200" dirty="0"/>
              <a:t>insights </a:t>
            </a:r>
            <a:r>
              <a:rPr lang="en-US" sz="2200" dirty="0" smtClean="0"/>
              <a:t>into demand patterns.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Predict </a:t>
            </a:r>
            <a:r>
              <a:rPr lang="en-US" sz="2200" dirty="0"/>
              <a:t>the demand based on different environmental and seasonal </a:t>
            </a:r>
            <a:r>
              <a:rPr lang="en-US" sz="2200" dirty="0" smtClean="0"/>
              <a:t>conditions.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Clients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373" y="1434662"/>
            <a:ext cx="11161987" cy="499241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Bike Rental Companies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Scale bike stations to be able to meet demand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Increase the demand of bike sharing in the City</a:t>
            </a:r>
            <a:endParaRPr lang="en-US" sz="22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Help convert casual riders to membership/registered riders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Retain existing registered riders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City Transportation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Manage city transit services based on bike demand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2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600" dirty="0" smtClean="0"/>
              <a:t>Society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Stress free Commute in City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Healthy Lifestyle</a:t>
            </a: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7" y="1690688"/>
            <a:ext cx="11056883" cy="424210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Retrieved dataset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www.kaggle.com/c/bike-sharing-demand</a:t>
            </a: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/>
              <a:t>The core data set </a:t>
            </a:r>
            <a:r>
              <a:rPr lang="en-US" dirty="0" smtClean="0"/>
              <a:t>is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capitalbikeshare.com/system-data</a:t>
            </a:r>
            <a:r>
              <a:rPr lang="en-US" dirty="0" smtClean="0"/>
              <a:t> aggregated on hourly and daily basis combined with seasonal &amp; weather information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This data is of Washington D.C area for year 2011 and 2012</a:t>
            </a: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5" y="764899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</a:t>
            </a:r>
            <a:r>
              <a:rPr lang="en-US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5" y="1345619"/>
            <a:ext cx="11235558" cy="52032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Dataset has 17379 rows with 17 columns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Record ID </a:t>
            </a:r>
            <a:r>
              <a:rPr lang="en-US" sz="2400" dirty="0"/>
              <a:t>is the Index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Data Size of 2.3 </a:t>
            </a:r>
            <a:r>
              <a:rPr lang="en-US" sz="2400" dirty="0" smtClean="0"/>
              <a:t>MB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</p:txBody>
      </p:sp>
      <p:pic>
        <p:nvPicPr>
          <p:cNvPr id="5" name="Picture 4" descr="/Users/syedm/Desktop/Screen Shot 2018-05-28 at 3.47.0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96" y="2233695"/>
            <a:ext cx="5402317" cy="41226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11174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0" y="1825625"/>
            <a:ext cx="10289628" cy="4351338"/>
          </a:xfrm>
        </p:spPr>
      </p:pic>
    </p:spTree>
    <p:extLst>
      <p:ext uri="{BB962C8B-B14F-4D97-AF65-F5344CB8AC3E}">
        <p14:creationId xmlns:p14="http://schemas.microsoft.com/office/powerpoint/2010/main" val="18683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4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4" y="1345913"/>
            <a:ext cx="11235559" cy="50104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Rename </a:t>
            </a:r>
            <a:r>
              <a:rPr lang="en-US" sz="2400" dirty="0"/>
              <a:t>column names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Combine</a:t>
            </a:r>
            <a:r>
              <a:rPr lang="en-US" sz="2400" dirty="0" smtClean="0">
                <a:solidFill>
                  <a:srgbClr val="0070C0"/>
                </a:solidFill>
              </a:rPr>
              <a:t> Date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Hour </a:t>
            </a:r>
            <a:r>
              <a:rPr lang="en-US" sz="2400" dirty="0"/>
              <a:t>columns </a:t>
            </a:r>
            <a:r>
              <a:rPr lang="en-US" sz="2400" dirty="0" smtClean="0"/>
              <a:t>as Index</a:t>
            </a: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Delete </a:t>
            </a:r>
            <a:r>
              <a:rPr lang="en-US" sz="2400" dirty="0">
                <a:solidFill>
                  <a:srgbClr val="0070C0"/>
                </a:solidFill>
              </a:rPr>
              <a:t>instant </a:t>
            </a:r>
            <a:r>
              <a:rPr lang="en-US" sz="2400" dirty="0"/>
              <a:t>column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Create </a:t>
            </a:r>
            <a:r>
              <a:rPr lang="en-US" sz="2400" dirty="0" err="1" smtClean="0">
                <a:solidFill>
                  <a:srgbClr val="0070C0"/>
                </a:solidFill>
              </a:rPr>
              <a:t>Part_Of_Day</a:t>
            </a:r>
            <a:r>
              <a:rPr lang="en-US" sz="2400" dirty="0" smtClean="0"/>
              <a:t> column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   (divides a day in 6 windows/periods) 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0-4 : 0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4-8 : 1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8-12 : 2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12-16 : 3 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16-20 : 4 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20-23 : 5</a:t>
            </a: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00" y="1434662"/>
            <a:ext cx="5342319" cy="46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502" y="716246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Weekdays Data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6502" y="1541016"/>
            <a:ext cx="59836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Weekends &amp; Holidays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Demand peaks in </a:t>
            </a:r>
            <a:r>
              <a:rPr lang="en-US" sz="2200" dirty="0" smtClean="0"/>
              <a:t>afternoon</a:t>
            </a: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Workday </a:t>
            </a:r>
            <a:endParaRPr lang="en-US" sz="24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Demand peaks at Morning and Evening </a:t>
            </a:r>
            <a:r>
              <a:rPr lang="en-US" sz="2200" dirty="0" smtClean="0"/>
              <a:t>Hours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50479" y="4940103"/>
            <a:ext cx="524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Registered riders contribute higher </a:t>
            </a:r>
            <a:r>
              <a:rPr lang="en-US" sz="2400" dirty="0" smtClean="0"/>
              <a:t>        percentage demand</a:t>
            </a:r>
            <a:endParaRPr lang="en-US" sz="2400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3" y="3436871"/>
            <a:ext cx="5429556" cy="30064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375" y="1328271"/>
            <a:ext cx="4686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3" y="73215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Hourly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3" y="1555617"/>
            <a:ext cx="11151478" cy="48662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Evening Hours have higher demand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    than Mornings</a:t>
            </a:r>
          </a:p>
          <a:p>
            <a:pPr marL="800100" lvl="1" indent="-342900">
              <a:buClr>
                <a:schemeClr val="tx1"/>
              </a:buClr>
              <a:buFont typeface="Wingdings" charset="2"/>
              <a:buChar char="§"/>
            </a:pPr>
            <a:endParaRPr lang="en-US" sz="2000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Bike Sharing Prediction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37" y="1370884"/>
            <a:ext cx="4792694" cy="316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2992" y="5235255"/>
            <a:ext cx="503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Demand Peaks between 4 and 8 PM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1" y="3255141"/>
            <a:ext cx="4696116" cy="31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7732</TotalTime>
  <Words>585</Words>
  <Application>Microsoft Macintosh PowerPoint</Application>
  <PresentationFormat>Widescreen</PresentationFormat>
  <Paragraphs>161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Custom Design</vt:lpstr>
      <vt:lpstr>Office Theme</vt:lpstr>
      <vt:lpstr>1_Custom Design</vt:lpstr>
      <vt:lpstr>Bike Sharing Demand</vt:lpstr>
      <vt:lpstr>Project</vt:lpstr>
      <vt:lpstr> Clients </vt:lpstr>
      <vt:lpstr>Data Acquisition</vt:lpstr>
      <vt:lpstr>Dataset Exploration</vt:lpstr>
      <vt:lpstr>Data Dictionary</vt:lpstr>
      <vt:lpstr>Data Wrangling</vt:lpstr>
      <vt:lpstr>Weekdays Data Analysis</vt:lpstr>
      <vt:lpstr>Hourly Data Analysis</vt:lpstr>
      <vt:lpstr>Seasonal Data Analysis</vt:lpstr>
      <vt:lpstr>Weather Data Analysis</vt:lpstr>
      <vt:lpstr>Model Evaluation &amp; Selection</vt:lpstr>
      <vt:lpstr>Model Evaluation &amp; Selection</vt:lpstr>
      <vt:lpstr>Model Evaluation &amp; Selection</vt:lpstr>
      <vt:lpstr>Recommendations to Clients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Demand in Bike Rental</dc:title>
  <dc:creator>Mudassir Ali Syed</dc:creator>
  <cp:lastModifiedBy>Microsoft Office User</cp:lastModifiedBy>
  <cp:revision>581</cp:revision>
  <cp:lastPrinted>2018-08-25T07:33:00Z</cp:lastPrinted>
  <dcterms:created xsi:type="dcterms:W3CDTF">2018-06-21T01:48:23Z</dcterms:created>
  <dcterms:modified xsi:type="dcterms:W3CDTF">2018-08-25T07:39:34Z</dcterms:modified>
</cp:coreProperties>
</file>