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05" r:id="rId1"/>
    <p:sldMasterId id="2147483817" r:id="rId2"/>
    <p:sldMasterId id="2147483829" r:id="rId3"/>
  </p:sldMasterIdLst>
  <p:notesMasterIdLst>
    <p:notesMasterId r:id="rId20"/>
  </p:notesMasterIdLst>
  <p:handoutMasterIdLst>
    <p:handoutMasterId r:id="rId21"/>
  </p:handoutMasterIdLst>
  <p:sldIdLst>
    <p:sldId id="256" r:id="rId4"/>
    <p:sldId id="276" r:id="rId5"/>
    <p:sldId id="263" r:id="rId6"/>
    <p:sldId id="264" r:id="rId7"/>
    <p:sldId id="277" r:id="rId8"/>
    <p:sldId id="284" r:id="rId9"/>
    <p:sldId id="278" r:id="rId10"/>
    <p:sldId id="282" r:id="rId11"/>
    <p:sldId id="279" r:id="rId12"/>
    <p:sldId id="280" r:id="rId13"/>
    <p:sldId id="281" r:id="rId14"/>
    <p:sldId id="260" r:id="rId15"/>
    <p:sldId id="287" r:id="rId16"/>
    <p:sldId id="286" r:id="rId17"/>
    <p:sldId id="285" r:id="rId18"/>
    <p:sldId id="28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73"/>
    <p:restoredTop sz="94674"/>
  </p:normalViewPr>
  <p:slideViewPr>
    <p:cSldViewPr snapToGrid="0" snapToObjects="1">
      <p:cViewPr>
        <p:scale>
          <a:sx n="122" d="100"/>
          <a:sy n="122" d="100"/>
        </p:scale>
        <p:origin x="928" y="2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3064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409F7-8A42-334A-9A35-CDCD26D8F5B6}" type="datetimeFigureOut">
              <a:rPr lang="en-US" smtClean="0"/>
              <a:t>6/25/18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6D6C5-084E-3642-9BD0-0C59C731E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121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627A7-C818-CC46-BF9E-FFCBC18694EF}" type="datetimeFigureOut">
              <a:rPr lang="en-US" smtClean="0"/>
              <a:t>6/25/18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44F19-87C7-1248-9938-61BFAD995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073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44F19-87C7-1248-9938-61BFAD995E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5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44F19-87C7-1248-9938-61BFAD995E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53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644F19-87C7-1248-9938-61BFAD995E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165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E16B7A-8F59-8D49-BDDE-C30A4662DF63}" type="datetime1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37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CDE18B-8933-F748-AD93-76E8F4890288}" type="datetime1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95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EF5E011-D49E-0941-B5D3-6D830CD4C789}" type="datetime1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306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80C10-3DE3-5646-932E-22828465665E}" type="datetime1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76B97-139E-8140-9501-B81258BA356B}" type="datetime1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389EB-5F37-D94A-A715-7BC2C2DB693D}" type="datetime1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6A52-8A13-1447-8010-36E3AA17560A}" type="datetime1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1E73-3410-7648-ADB4-DC12A2205A15}" type="datetime1">
              <a:rPr lang="en-US" smtClean="0"/>
              <a:t>6/25/18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D074-DB0F-B347-B37A-DF94F6702CEF}" type="datetime1">
              <a:rPr lang="en-US" smtClean="0"/>
              <a:t>6/25/18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9654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D074-DB0F-B347-B37A-DF94F6702CEF}" type="datetime1">
              <a:rPr lang="en-US" smtClean="0"/>
              <a:t>6/25/18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348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073D3-C7BC-D643-B99C-2708432ECFAA}" type="datetime1">
              <a:rPr lang="en-US" smtClean="0"/>
              <a:t>6/25/18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9DFA6A9-26D3-624E-B792-461E0FDBA8B2}" type="datetime1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900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4779-B2D0-9143-AA2B-A5F112B41723}" type="datetime1">
              <a:rPr lang="en-US" smtClean="0"/>
              <a:t>6/25/18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A0147-13BE-114C-9BE0-9DBF4ED131DB}" type="datetime1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0A78E-52A2-BF45-983A-0D962D3BA694}" type="datetime1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45DC-FB8A-0941-85CD-A4324F15E264}" type="datetime1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AAB36-7D31-7C48-87E1-74C9674B3B15}" type="datetime1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A040-D99B-734F-824A-C42646506EF6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B550-CF7C-6A4F-BECE-EE83A18A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727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A040-D99B-734F-824A-C42646506EF6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B550-CF7C-6A4F-BECE-EE83A18A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2058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A040-D99B-734F-824A-C42646506EF6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B550-CF7C-6A4F-BECE-EE83A18A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661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A040-D99B-734F-824A-C42646506EF6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B550-CF7C-6A4F-BECE-EE83A18A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020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A040-D99B-734F-824A-C42646506EF6}" type="datetimeFigureOut">
              <a:rPr lang="en-US" smtClean="0"/>
              <a:t>6/25/18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B550-CF7C-6A4F-BECE-EE83A18A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0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29579A-BDB5-6541-AD8B-179F0770DB9D}" type="datetime1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136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A040-D99B-734F-824A-C42646506EF6}" type="datetimeFigureOut">
              <a:rPr lang="en-US" smtClean="0"/>
              <a:t>6/25/18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B550-CF7C-6A4F-BECE-EE83A18A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8035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A040-D99B-734F-824A-C42646506EF6}" type="datetimeFigureOut">
              <a:rPr lang="en-US" smtClean="0"/>
              <a:t>6/25/18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B550-CF7C-6A4F-BECE-EE83A18A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126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A040-D99B-734F-824A-C42646506EF6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B550-CF7C-6A4F-BECE-EE83A18A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296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A040-D99B-734F-824A-C42646506EF6}" type="datetimeFigureOut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B550-CF7C-6A4F-BECE-EE83A18A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259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A040-D99B-734F-824A-C42646506EF6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B550-CF7C-6A4F-BECE-EE83A18A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002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A040-D99B-734F-824A-C42646506EF6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CB550-CF7C-6A4F-BECE-EE83A18A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755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B5E43A-0538-3641-B1C0-894F281FD124}" type="datetime1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749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D83BEA-AF26-5042-B0FD-CC4464917E16}" type="datetime1">
              <a:rPr lang="en-US" smtClean="0"/>
              <a:t>6/25/18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55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DBB7FB-0C01-F44F-86D3-1AA030022633}" type="datetime1">
              <a:rPr lang="en-US" smtClean="0"/>
              <a:t>6/25/18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E80A9FC-21FB-AC41-8FCE-06961E44E875}" type="datetime1">
              <a:rPr lang="en-US" smtClean="0"/>
              <a:t>6/25/18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3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FEF535-D6B9-024B-AE58-7A075C291EA6}" type="datetime1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311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D441CEC-FAD7-4948-B52B-71BE83836950}" type="datetime1">
              <a:rPr lang="en-US" smtClean="0"/>
              <a:t>6/25/18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382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1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3D074-DB0F-B347-B37A-DF94F6702CEF}" type="datetime1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51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42" r:id="rId6"/>
    <p:sldLayoutId id="2147483841" r:id="rId7"/>
    <p:sldLayoutId id="2147483823" r:id="rId8"/>
    <p:sldLayoutId id="2147483824" r:id="rId9"/>
    <p:sldLayoutId id="2147483825" r:id="rId10"/>
    <p:sldLayoutId id="2147483826" r:id="rId11"/>
    <p:sldLayoutId id="2147483827" r:id="rId12"/>
    <p:sldLayoutId id="2147483828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6A040-D99B-734F-824A-C42646506EF6}" type="datetimeFigureOut">
              <a:rPr lang="en-US" smtClean="0"/>
              <a:t>6/25/18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CB550-CF7C-6A4F-BECE-EE83A18A53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www.kaggle.com/c/bike-sharing-demand" TargetMode="External"/><Relationship Id="rId3" Type="http://schemas.openxmlformats.org/officeDocument/2006/relationships/hyperlink" Target="http://capitalbikeshare.com/system-data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Bike Sharing Demand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Springboard Capstone Project - 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82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817" y="739070"/>
            <a:ext cx="10273315" cy="6831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Seasonal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253" y="1555617"/>
            <a:ext cx="11193519" cy="488722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charset="2"/>
              <a:buChar char="Ø"/>
            </a:pPr>
            <a:endParaRPr lang="en-US" dirty="0"/>
          </a:p>
          <a:p>
            <a:pPr>
              <a:buFont typeface="Wingdings" charset="2"/>
              <a:buChar char="Ø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817" y="3051611"/>
            <a:ext cx="4630341" cy="31383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622" y="1588491"/>
            <a:ext cx="4655150" cy="330328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100722" y="4979858"/>
            <a:ext cx="54443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2400" dirty="0" smtClean="0"/>
              <a:t> Demand </a:t>
            </a:r>
            <a:r>
              <a:rPr lang="en-US" sz="2400" dirty="0" smtClean="0"/>
              <a:t>increases with temperature and it starts declining at very high temperature.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springboard capstone project - 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10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8817" y="1888116"/>
            <a:ext cx="5229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2400" dirty="0" smtClean="0"/>
              <a:t> Demand </a:t>
            </a:r>
            <a:r>
              <a:rPr lang="en-US" sz="2400" dirty="0"/>
              <a:t>is highest in Fall </a:t>
            </a:r>
            <a:r>
              <a:rPr lang="en-US" sz="2400" dirty="0" smtClean="0"/>
              <a:t>Season and       lowest </a:t>
            </a:r>
            <a:r>
              <a:rPr lang="en-US" sz="2400" dirty="0"/>
              <a:t>in Spring Season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7264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373" y="751490"/>
            <a:ext cx="10273315" cy="6831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Weather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451" y="1532882"/>
            <a:ext cx="11235561" cy="5066464"/>
          </a:xfrm>
          <a:pattFill prst="pct5">
            <a:fgClr>
              <a:schemeClr val="bg1"/>
            </a:fgClr>
            <a:bgClr>
              <a:schemeClr val="bg1"/>
            </a:bgClr>
          </a:pattFill>
          <a:ln>
            <a:noFill/>
          </a:ln>
        </p:spPr>
        <p:txBody>
          <a:bodyPr>
            <a:normAutofit/>
          </a:bodyPr>
          <a:lstStyle/>
          <a:p>
            <a:pPr marL="285750" indent="-285750">
              <a:buFont typeface="Wingdings" charset="2"/>
              <a:buChar char="Ø"/>
            </a:pPr>
            <a:endParaRPr lang="en-US" sz="2000" dirty="0" smtClean="0"/>
          </a:p>
          <a:p>
            <a:pPr marL="285750" indent="-285750">
              <a:buFont typeface="Wingdings" charset="2"/>
              <a:buChar char="Ø"/>
            </a:pPr>
            <a:r>
              <a:rPr lang="en-US" sz="2400" dirty="0" smtClean="0"/>
              <a:t>Average </a:t>
            </a:r>
            <a:r>
              <a:rPr lang="en-US" sz="2400" dirty="0"/>
              <a:t>Demand is </a:t>
            </a:r>
            <a:r>
              <a:rPr lang="en-US" sz="2400" dirty="0" smtClean="0"/>
              <a:t>highest </a:t>
            </a:r>
            <a:r>
              <a:rPr lang="en-US" sz="2400" dirty="0"/>
              <a:t>in </a:t>
            </a:r>
            <a:r>
              <a:rPr lang="en-US" sz="2400" dirty="0" smtClean="0"/>
              <a:t>Clear</a:t>
            </a:r>
          </a:p>
          <a:p>
            <a:pPr marL="0" indent="0">
              <a:buNone/>
            </a:pPr>
            <a:r>
              <a:rPr lang="en-US" sz="2400" dirty="0" smtClean="0"/>
              <a:t>    Weather</a:t>
            </a:r>
            <a:endParaRPr lang="en-US" sz="2400" dirty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05450" y="3243798"/>
            <a:ext cx="49647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2400" dirty="0" smtClean="0"/>
              <a:t>Demand is lowest in </a:t>
            </a:r>
            <a:r>
              <a:rPr lang="en-US" sz="2400" dirty="0" smtClean="0"/>
              <a:t>Stormy Weather</a:t>
            </a: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179" y="1434662"/>
            <a:ext cx="6140231" cy="429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0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Evaluation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2980605"/>
              </p:ext>
            </p:extLst>
          </p:nvPr>
        </p:nvGraphicFramePr>
        <p:xfrm>
          <a:off x="1412764" y="2732689"/>
          <a:ext cx="9307788" cy="1463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298"/>
                <a:gridCol w="2955596"/>
                <a:gridCol w="2326947"/>
                <a:gridCol w="2326947"/>
              </a:tblGrid>
              <a:tr h="26159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Linear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Ridge</a:t>
                      </a:r>
                      <a:r>
                        <a:rPr lang="en-US" baseline="0" dirty="0" smtClean="0"/>
                        <a:t>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Lasso Regression</a:t>
                      </a:r>
                      <a:endParaRPr lang="en-US" dirty="0"/>
                    </a:p>
                  </a:txBody>
                  <a:tcPr/>
                </a:tc>
              </a:tr>
              <a:tr h="45778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 ^ 2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dirty="0" smtClean="0"/>
                        <a:t>0.38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45778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RMSE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139.97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140.23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dirty="0" smtClean="0"/>
                        <a:t>139.85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12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19201" y="2011633"/>
            <a:ext cx="5118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2000" smtClean="0"/>
              <a:t>Evaluated below 3 Linear Regression Models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373350" y="5106930"/>
            <a:ext cx="88707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2000" dirty="0" smtClean="0"/>
              <a:t>Its evident from above metrics, that linear regression is not the best model for this project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353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13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44014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sz="2000" dirty="0" smtClean="0"/>
              <a:t>Random Forest with One</a:t>
            </a:r>
            <a:r>
              <a:rPr lang="en-US" sz="2200" dirty="0" smtClean="0"/>
              <a:t> </a:t>
            </a:r>
            <a:r>
              <a:rPr lang="en-US" sz="2000" dirty="0"/>
              <a:t>Hot</a:t>
            </a:r>
            <a:r>
              <a:rPr lang="en-US" sz="2200" dirty="0"/>
              <a:t> </a:t>
            </a:r>
            <a:r>
              <a:rPr lang="en-US" sz="2000" dirty="0" smtClean="0"/>
              <a:t>Encoding</a:t>
            </a:r>
          </a:p>
          <a:p>
            <a:pPr>
              <a:buFont typeface="Wingdings" charset="2"/>
              <a:buChar char="Ø"/>
            </a:pPr>
            <a:r>
              <a:rPr lang="en-US" sz="2000" dirty="0" smtClean="0"/>
              <a:t>Determine important parameters to build a final model with RandomizedSearchCV</a:t>
            </a:r>
          </a:p>
          <a:p>
            <a:pPr lvl="1"/>
            <a:r>
              <a:rPr lang="en-US" sz="2000" dirty="0" err="1"/>
              <a:t>max_depth</a:t>
            </a:r>
            <a:r>
              <a:rPr lang="en-US" sz="2000" dirty="0"/>
              <a:t>=25</a:t>
            </a:r>
            <a:endParaRPr lang="en-US" sz="2000" dirty="0"/>
          </a:p>
          <a:p>
            <a:pPr lvl="1"/>
            <a:r>
              <a:rPr lang="en-US" sz="1800" dirty="0" err="1" smtClean="0"/>
              <a:t>min_samples_leaf</a:t>
            </a:r>
            <a:r>
              <a:rPr lang="en-US" sz="1800" dirty="0"/>
              <a:t>= </a:t>
            </a:r>
            <a:r>
              <a:rPr lang="en-US" sz="1800" dirty="0" smtClean="0"/>
              <a:t>1 </a:t>
            </a:r>
          </a:p>
          <a:p>
            <a:pPr lvl="1"/>
            <a:r>
              <a:rPr lang="en-US" sz="1800" dirty="0" err="1" smtClean="0"/>
              <a:t>min_samples_split</a:t>
            </a:r>
            <a:r>
              <a:rPr lang="en-US" sz="1800" dirty="0"/>
              <a:t>= </a:t>
            </a:r>
            <a:r>
              <a:rPr lang="en-US" sz="1800" dirty="0" smtClean="0"/>
              <a:t>2</a:t>
            </a:r>
          </a:p>
          <a:p>
            <a:pPr lvl="1"/>
            <a:r>
              <a:rPr lang="en-US" sz="1800" dirty="0" err="1" smtClean="0"/>
              <a:t>n_estimators</a:t>
            </a:r>
            <a:r>
              <a:rPr lang="en-US" sz="1800" dirty="0" smtClean="0"/>
              <a:t> </a:t>
            </a:r>
            <a:r>
              <a:rPr lang="en-US" sz="1800" dirty="0"/>
              <a:t>= </a:t>
            </a:r>
            <a:r>
              <a:rPr lang="en-US" sz="1800" dirty="0" smtClean="0"/>
              <a:t>100</a:t>
            </a:r>
          </a:p>
          <a:p>
            <a:endParaRPr lang="en-US" sz="2200" dirty="0"/>
          </a:p>
          <a:p>
            <a:endParaRPr lang="en-US" sz="2200" dirty="0" smtClean="0"/>
          </a:p>
          <a:p>
            <a:endParaRPr lang="en-US" sz="2200" dirty="0"/>
          </a:p>
          <a:p>
            <a:endParaRPr lang="en-US" sz="2200" dirty="0" smtClean="0"/>
          </a:p>
          <a:p>
            <a:pPr>
              <a:buFont typeface="Wingdings" charset="2"/>
              <a:buChar char="Ø"/>
            </a:pPr>
            <a:r>
              <a:rPr lang="en-US" sz="2200" dirty="0" smtClean="0"/>
              <a:t>Random Forest regression with R^2 score of 0.937 is a better fit for this dataset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304992"/>
              </p:ext>
            </p:extLst>
          </p:nvPr>
        </p:nvGraphicFramePr>
        <p:xfrm>
          <a:off x="1538013" y="4162154"/>
          <a:ext cx="8127999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Tree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Random Forest Regression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 ^ 2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0.937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RMSE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57.12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46.05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Left Arrow 11"/>
          <p:cNvSpPr/>
          <p:nvPr/>
        </p:nvSpPr>
        <p:spPr>
          <a:xfrm>
            <a:off x="7732040" y="4623951"/>
            <a:ext cx="421360" cy="18384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2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4585"/>
          </a:xfrm>
        </p:spPr>
        <p:txBody>
          <a:bodyPr/>
          <a:lstStyle/>
          <a:p>
            <a:r>
              <a:rPr lang="en-US" dirty="0"/>
              <a:t>Model Evaluation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14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6592"/>
            <a:ext cx="10996448" cy="5029758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sz="2000" dirty="0" smtClean="0"/>
              <a:t>Feature Importance </a:t>
            </a:r>
          </a:p>
          <a:p>
            <a:pPr lvl="1">
              <a:buFont typeface="Wingdings" charset="2"/>
              <a:buChar char="§"/>
            </a:pPr>
            <a:r>
              <a:rPr lang="en-US" sz="1600" dirty="0" smtClean="0"/>
              <a:t>Hour seems to be the most important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1990" y="1291103"/>
            <a:ext cx="7082658" cy="510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94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to Clients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4834" y="1534511"/>
            <a:ext cx="10810941" cy="4779262"/>
          </a:xfrm>
        </p:spPr>
        <p:txBody>
          <a:bodyPr/>
          <a:lstStyle/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2400" dirty="0" smtClean="0"/>
              <a:t> Factors </a:t>
            </a:r>
            <a:r>
              <a:rPr lang="en-US" sz="2400" dirty="0"/>
              <a:t>Influencing increase in demand for bike </a:t>
            </a:r>
            <a:r>
              <a:rPr lang="en-US" sz="2400" dirty="0" smtClean="0"/>
              <a:t>sharing in city</a:t>
            </a:r>
            <a:endParaRPr lang="en-US" sz="2400" dirty="0" smtClean="0"/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1800" dirty="0" smtClean="0"/>
              <a:t>Registered Ridership</a:t>
            </a:r>
            <a:endParaRPr lang="en-US" sz="1800" dirty="0" smtClean="0"/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1800" dirty="0" smtClean="0"/>
              <a:t>Working Day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1800" dirty="0" smtClean="0"/>
              <a:t>Evening Commute Hours (4 </a:t>
            </a:r>
            <a:r>
              <a:rPr lang="en-US" sz="1800" dirty="0" smtClean="0"/>
              <a:t>and 8 </a:t>
            </a:r>
            <a:r>
              <a:rPr lang="en-US" sz="1800" dirty="0" smtClean="0"/>
              <a:t>PM)</a:t>
            </a:r>
            <a:endParaRPr lang="en-US" sz="1800" dirty="0" smtClean="0"/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1800" dirty="0" smtClean="0"/>
              <a:t>Clear </a:t>
            </a:r>
            <a:r>
              <a:rPr lang="en-US" sz="1800" dirty="0" smtClean="0"/>
              <a:t>Weather Conditions</a:t>
            </a:r>
            <a:endParaRPr lang="en-US" sz="1800" dirty="0" smtClean="0"/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1800" dirty="0" smtClean="0"/>
              <a:t>Season</a:t>
            </a:r>
            <a:endParaRPr lang="en-US" sz="1800" dirty="0" smtClean="0"/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1800" dirty="0" smtClean="0"/>
              <a:t>Moderate Temperatures</a:t>
            </a:r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dirty="0" smtClean="0"/>
              <a:t> </a:t>
            </a:r>
            <a:r>
              <a:rPr lang="en-US" sz="2400" dirty="0" smtClean="0"/>
              <a:t>Recommendations to Bike Rental Companies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1800" dirty="0" smtClean="0"/>
              <a:t>Convert Casual Riders to Registered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1800" dirty="0" smtClean="0"/>
              <a:t>Adapt bike stations to meet evening demand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endParaRPr lang="en-US" sz="1800" dirty="0" smtClean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2200" dirty="0"/>
              <a:t> </a:t>
            </a:r>
            <a:r>
              <a:rPr lang="en-US" sz="2400" dirty="0"/>
              <a:t>City</a:t>
            </a:r>
            <a:r>
              <a:rPr lang="en-US" sz="2000" dirty="0"/>
              <a:t> </a:t>
            </a:r>
            <a:r>
              <a:rPr lang="en-US" sz="2400" dirty="0"/>
              <a:t>Transportation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1800" dirty="0" smtClean="0"/>
              <a:t>Increase services during bad weather conditions as bike rental </a:t>
            </a:r>
            <a:r>
              <a:rPr lang="en-US" sz="1800" smtClean="0"/>
              <a:t>demand decreases</a:t>
            </a:r>
            <a:endParaRPr lang="en-US" sz="1800" dirty="0" smtClean="0"/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endParaRPr lang="en-US" sz="1800" dirty="0" smtClean="0"/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endParaRPr lang="en-US" sz="1800" dirty="0" smtClean="0"/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endParaRPr lang="en-US" dirty="0" smtClean="0"/>
          </a:p>
          <a:p>
            <a:pPr lvl="1">
              <a:buClr>
                <a:schemeClr val="tx1"/>
              </a:buClr>
              <a:buFont typeface="Wingdings" charset="2"/>
              <a:buChar char="Ø"/>
            </a:pPr>
            <a:endParaRPr lang="en-US" dirty="0" smtClean="0"/>
          </a:p>
          <a:p>
            <a:pPr>
              <a:buClr>
                <a:schemeClr val="tx1"/>
              </a:buClr>
            </a:pPr>
            <a:endParaRPr lang="en-US" dirty="0" smtClean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2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15355" y="2722179"/>
            <a:ext cx="2961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Thank You.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1637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745" y="756555"/>
            <a:ext cx="10273315" cy="683172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6745" y="1439727"/>
            <a:ext cx="9711558" cy="491662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2400" dirty="0" smtClean="0"/>
              <a:t>Bike Sharing Demand (Hourly)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200" dirty="0"/>
              <a:t>Bike sharing systems </a:t>
            </a:r>
            <a:r>
              <a:rPr lang="en-US" sz="2200" dirty="0" smtClean="0"/>
              <a:t>automate obtaining bike riders membership</a:t>
            </a:r>
            <a:r>
              <a:rPr lang="en-US" sz="2200" dirty="0"/>
              <a:t>, </a:t>
            </a:r>
            <a:r>
              <a:rPr lang="en-US" sz="2200" dirty="0" smtClean="0"/>
              <a:t>bike rental </a:t>
            </a:r>
            <a:r>
              <a:rPr lang="en-US" sz="2200" dirty="0"/>
              <a:t>and </a:t>
            </a:r>
            <a:r>
              <a:rPr lang="en-US" sz="2200" dirty="0" smtClean="0"/>
              <a:t>return.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200" dirty="0" smtClean="0"/>
              <a:t>Data for capstone project is a historical log of rentals for year </a:t>
            </a:r>
            <a:r>
              <a:rPr lang="en-US" sz="2200" dirty="0" smtClean="0"/>
              <a:t>2011, 2012.</a:t>
            </a:r>
            <a:endParaRPr lang="en-US" sz="2200" dirty="0" smtClean="0"/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200" dirty="0" smtClean="0"/>
              <a:t>Bike share data is aggregated on Hourly basis and combined with Weather data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200" dirty="0" smtClean="0"/>
              <a:t>This Project uses </a:t>
            </a:r>
            <a:r>
              <a:rPr lang="en-US" sz="2200" dirty="0"/>
              <a:t>data from </a:t>
            </a:r>
            <a:r>
              <a:rPr lang="en-US" sz="2200" dirty="0" smtClean="0"/>
              <a:t>bike sharing systems in </a:t>
            </a:r>
            <a:r>
              <a:rPr lang="en-US" sz="2000" dirty="0"/>
              <a:t>Washington D.C., </a:t>
            </a:r>
            <a:r>
              <a:rPr lang="en-US" sz="2000" dirty="0" smtClean="0"/>
              <a:t>USA.</a:t>
            </a:r>
          </a:p>
          <a:p>
            <a:pPr marL="201168" lvl="1" indent="0">
              <a:buClr>
                <a:schemeClr val="tx1"/>
              </a:buClr>
              <a:buNone/>
            </a:pPr>
            <a:endParaRPr lang="en-US" sz="2400" dirty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2400" dirty="0"/>
              <a:t>Outcome </a:t>
            </a:r>
            <a:r>
              <a:rPr lang="en-US" sz="2400" dirty="0" smtClean="0"/>
              <a:t>from this Project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200" dirty="0" smtClean="0"/>
              <a:t>Provide </a:t>
            </a:r>
            <a:r>
              <a:rPr lang="en-US" sz="2200" dirty="0"/>
              <a:t>insights </a:t>
            </a:r>
            <a:r>
              <a:rPr lang="en-US" sz="2200" dirty="0" smtClean="0"/>
              <a:t>into demand patterns.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200" dirty="0" smtClean="0"/>
              <a:t>Predict </a:t>
            </a:r>
            <a:r>
              <a:rPr lang="en-US" sz="2200" dirty="0"/>
              <a:t>the demand based on different environmental and seasonal </a:t>
            </a:r>
            <a:r>
              <a:rPr lang="en-US" sz="2200" dirty="0" smtClean="0"/>
              <a:t>conditions.</a:t>
            </a:r>
            <a:endParaRPr lang="en-US" sz="22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2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373" y="751490"/>
            <a:ext cx="10273315" cy="6831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Clients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373" y="1434662"/>
            <a:ext cx="11161987" cy="4992414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  <a:buFont typeface="Wingdings" charset="2"/>
              <a:buChar char="Ø"/>
            </a:pPr>
            <a:endParaRPr lang="en-US" sz="2400" dirty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2400" dirty="0" smtClean="0"/>
              <a:t>Bike Rental Companies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200" dirty="0" smtClean="0"/>
              <a:t>Scale bike stations to be able to meet </a:t>
            </a:r>
            <a:r>
              <a:rPr lang="en-US" sz="2200" dirty="0" smtClean="0"/>
              <a:t>demand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200" dirty="0" smtClean="0"/>
              <a:t>Increase the demand of bike sharing in the City</a:t>
            </a:r>
            <a:endParaRPr lang="en-US" sz="2200" dirty="0"/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200" dirty="0" smtClean="0"/>
              <a:t>Help </a:t>
            </a:r>
            <a:r>
              <a:rPr lang="en-US" sz="2200" dirty="0" smtClean="0"/>
              <a:t>convert casual riders to </a:t>
            </a:r>
            <a:r>
              <a:rPr lang="en-US" sz="2200" dirty="0" smtClean="0"/>
              <a:t>membership/registered </a:t>
            </a:r>
            <a:r>
              <a:rPr lang="en-US" sz="2200" dirty="0" smtClean="0"/>
              <a:t>riders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200" dirty="0" smtClean="0"/>
              <a:t>Retain existing registered riders</a:t>
            </a:r>
            <a:endParaRPr lang="en-US" sz="2200" dirty="0" smtClean="0"/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endParaRPr lang="en-US" sz="2400" dirty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2400" dirty="0" smtClean="0"/>
              <a:t>City Transportation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200" dirty="0" smtClean="0"/>
              <a:t>Manage city transit services based on bike </a:t>
            </a:r>
            <a:r>
              <a:rPr lang="en-US" sz="2200" dirty="0" smtClean="0"/>
              <a:t>demand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endParaRPr lang="en-US" sz="2200" dirty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2600" dirty="0" smtClean="0"/>
              <a:t>Society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200" dirty="0" smtClean="0"/>
              <a:t>Stress free Commute in City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200" dirty="0" smtClean="0"/>
              <a:t>Healthy Lifestyle</a:t>
            </a:r>
            <a:endParaRPr lang="en-US" sz="2400" dirty="0" smtClean="0"/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endParaRPr lang="en-US" sz="24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9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Acquisition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807" y="1690688"/>
            <a:ext cx="11056883" cy="4242101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dirty="0" smtClean="0"/>
              <a:t>Retrieved dataset from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www.kaggle.com/c/bike-sharing-demand</a:t>
            </a:r>
            <a:endParaRPr lang="en-US" dirty="0" smtClean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dirty="0"/>
              <a:t>The core data set </a:t>
            </a:r>
            <a:r>
              <a:rPr lang="en-US" dirty="0" smtClean="0"/>
              <a:t>is from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capitalbikeshare.com/system-data</a:t>
            </a:r>
            <a:r>
              <a:rPr lang="en-US" dirty="0" smtClean="0"/>
              <a:t> aggregated on hourly and daily basis combined with seasonal &amp; weather information</a:t>
            </a:r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dirty="0" smtClean="0"/>
              <a:t>This data is of Washington D.C area for year 2011 and 2012</a:t>
            </a:r>
            <a:endParaRPr lang="en-US" dirty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endParaRPr lang="en-US" dirty="0" smtClean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endParaRPr lang="en-US" dirty="0" smtClean="0"/>
          </a:p>
          <a:p>
            <a:pPr>
              <a:buClr>
                <a:schemeClr val="tx1"/>
              </a:buClr>
            </a:pPr>
            <a:endParaRPr lang="en-US" dirty="0" smtClean="0"/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2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255" y="764899"/>
            <a:ext cx="10273315" cy="6831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Dataset </a:t>
            </a:r>
            <a:r>
              <a:rPr lang="en-US" dirty="0"/>
              <a:t>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255" y="1345619"/>
            <a:ext cx="11235558" cy="52032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charset="2"/>
              <a:buChar char="Ø"/>
            </a:pPr>
            <a:endParaRPr lang="en-US" sz="2400" dirty="0" smtClean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2400" dirty="0"/>
              <a:t>Dataset has 17379 rows with 17 columns</a:t>
            </a:r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2400" dirty="0" smtClean="0"/>
              <a:t>Record ID </a:t>
            </a:r>
            <a:r>
              <a:rPr lang="en-US" sz="2400" dirty="0"/>
              <a:t>is the Index</a:t>
            </a:r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2400" dirty="0"/>
              <a:t>Data Size of 2.3 </a:t>
            </a:r>
            <a:r>
              <a:rPr lang="en-US" sz="2400" dirty="0" smtClean="0"/>
              <a:t>MB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endParaRPr lang="en-US" sz="2400" dirty="0"/>
          </a:p>
        </p:txBody>
      </p:sp>
      <p:pic>
        <p:nvPicPr>
          <p:cNvPr id="5" name="Picture 4" descr="/Users/syedm/Desktop/Screen Shot 2018-05-28 at 3.47.05 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496" y="2233695"/>
            <a:ext cx="5402317" cy="412265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822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214" y="711174"/>
            <a:ext cx="10273315" cy="683172"/>
          </a:xfrm>
        </p:spPr>
        <p:txBody>
          <a:bodyPr>
            <a:normAutofit fontScale="90000"/>
          </a:bodyPr>
          <a:lstStyle/>
          <a:p>
            <a:r>
              <a:rPr lang="en-US" dirty="0"/>
              <a:t>Data </a:t>
            </a:r>
            <a:r>
              <a:rPr lang="en-US" dirty="0" smtClean="0"/>
              <a:t>Dictionary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6</a:t>
            </a:fld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110" y="1825625"/>
            <a:ext cx="10289628" cy="4351338"/>
          </a:xfrm>
        </p:spPr>
      </p:pic>
    </p:spTree>
    <p:extLst>
      <p:ext uri="{BB962C8B-B14F-4D97-AF65-F5344CB8AC3E}">
        <p14:creationId xmlns:p14="http://schemas.microsoft.com/office/powerpoint/2010/main" val="186833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254" y="751490"/>
            <a:ext cx="10273315" cy="683172"/>
          </a:xfrm>
        </p:spPr>
        <p:txBody>
          <a:bodyPr>
            <a:normAutofit fontScale="90000"/>
          </a:bodyPr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254" y="1345913"/>
            <a:ext cx="11235559" cy="5010437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charset="2"/>
              <a:buChar char="Ø"/>
            </a:pPr>
            <a:endParaRPr lang="en-US" sz="2400" dirty="0" smtClean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2400" dirty="0" smtClean="0"/>
              <a:t>Rename </a:t>
            </a:r>
            <a:r>
              <a:rPr lang="en-US" sz="2400" dirty="0"/>
              <a:t>column names</a:t>
            </a:r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2400" dirty="0" smtClean="0"/>
              <a:t>Combine</a:t>
            </a:r>
            <a:r>
              <a:rPr lang="en-US" sz="2400" dirty="0" smtClean="0">
                <a:solidFill>
                  <a:srgbClr val="0070C0"/>
                </a:solidFill>
              </a:rPr>
              <a:t> Date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rgbClr val="0070C0"/>
                </a:solidFill>
              </a:rPr>
              <a:t>Hour </a:t>
            </a:r>
            <a:r>
              <a:rPr lang="en-US" sz="2400" dirty="0"/>
              <a:t>columns </a:t>
            </a:r>
            <a:r>
              <a:rPr lang="en-US" sz="2400" dirty="0" smtClean="0"/>
              <a:t>as Index</a:t>
            </a:r>
            <a:endParaRPr lang="en-US" sz="2400" dirty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2400" dirty="0"/>
              <a:t>Delete </a:t>
            </a:r>
            <a:r>
              <a:rPr lang="en-US" sz="2400" dirty="0">
                <a:solidFill>
                  <a:srgbClr val="0070C0"/>
                </a:solidFill>
              </a:rPr>
              <a:t>instant </a:t>
            </a:r>
            <a:r>
              <a:rPr lang="en-US" sz="2400" dirty="0"/>
              <a:t>column</a:t>
            </a:r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2400" dirty="0" smtClean="0"/>
              <a:t>Create </a:t>
            </a:r>
            <a:r>
              <a:rPr lang="en-US" sz="2400" dirty="0" err="1" smtClean="0">
                <a:solidFill>
                  <a:srgbClr val="0070C0"/>
                </a:solidFill>
              </a:rPr>
              <a:t>Part_Of_Day</a:t>
            </a:r>
            <a:r>
              <a:rPr lang="en-US" sz="2400" dirty="0" smtClean="0"/>
              <a:t> column 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2400" dirty="0" smtClean="0"/>
              <a:t>   (divides </a:t>
            </a:r>
            <a:r>
              <a:rPr lang="en-US" sz="2400" dirty="0" smtClean="0"/>
              <a:t>a day </a:t>
            </a:r>
            <a:r>
              <a:rPr lang="en-US" sz="2400" dirty="0" smtClean="0"/>
              <a:t>in 6 windows/periods) 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1600" dirty="0" smtClean="0"/>
              <a:t>0-4 : 0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1600" dirty="0" smtClean="0"/>
              <a:t>4-8 : 1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1600" dirty="0" smtClean="0"/>
              <a:t>8-12 : 2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1600" dirty="0" smtClean="0"/>
              <a:t>12-16 : 3 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1600" dirty="0" smtClean="0"/>
              <a:t>16-20 : 4 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1600" dirty="0" smtClean="0"/>
              <a:t>20-23 : 5</a:t>
            </a:r>
            <a:endParaRPr lang="en-US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None/>
              <a:defRPr/>
            </a:pPr>
            <a:endParaRPr lang="en-US" sz="24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None/>
              <a:defRPr/>
            </a:pP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600" y="1434662"/>
            <a:ext cx="5342319" cy="4673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75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502" y="716246"/>
            <a:ext cx="10273315" cy="6831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Weekdays </a:t>
            </a:r>
            <a:r>
              <a:rPr lang="en-US" dirty="0" smtClean="0"/>
              <a:t>Data Analysis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077" y="1204144"/>
            <a:ext cx="4688525" cy="344333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16502" y="1541016"/>
            <a:ext cx="598369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2400" dirty="0" smtClean="0"/>
              <a:t>Workday </a:t>
            </a:r>
            <a:endParaRPr lang="en-US" sz="2400" dirty="0"/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200" dirty="0"/>
              <a:t>Demand peaks at Morning and Evening Hours</a:t>
            </a:r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2400" dirty="0"/>
              <a:t>Holiday</a:t>
            </a:r>
          </a:p>
          <a:p>
            <a:pPr lvl="1">
              <a:buClr>
                <a:schemeClr val="tx1"/>
              </a:buClr>
              <a:buFont typeface="Wingdings" charset="2"/>
              <a:buChar char="§"/>
            </a:pPr>
            <a:r>
              <a:rPr lang="en-US" sz="2200" dirty="0"/>
              <a:t>Demand peaks in </a:t>
            </a:r>
            <a:r>
              <a:rPr lang="en-US" sz="2200" dirty="0" smtClean="0"/>
              <a:t>afternoon</a:t>
            </a:r>
            <a:endParaRPr lang="en-US" sz="2200" dirty="0"/>
          </a:p>
        </p:txBody>
      </p:sp>
      <p:sp>
        <p:nvSpPr>
          <p:cNvPr id="12" name="TextBox 11"/>
          <p:cNvSpPr txBox="1"/>
          <p:nvPr/>
        </p:nvSpPr>
        <p:spPr>
          <a:xfrm>
            <a:off x="6250479" y="4940103"/>
            <a:ext cx="5244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2400" dirty="0"/>
              <a:t>Registered riders contribute higher </a:t>
            </a:r>
            <a:r>
              <a:rPr lang="en-US" sz="2400" dirty="0" smtClean="0"/>
              <a:t>        percentage demand</a:t>
            </a:r>
            <a:endParaRPr lang="en-US" sz="2400" dirty="0"/>
          </a:p>
        </p:txBody>
      </p:sp>
      <p:pic>
        <p:nvPicPr>
          <p:cNvPr id="19" name="Content Placeholder 1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23" y="3436871"/>
            <a:ext cx="5429556" cy="3006463"/>
          </a:xfrm>
        </p:spPr>
      </p:pic>
    </p:spTree>
    <p:extLst>
      <p:ext uri="{BB962C8B-B14F-4D97-AF65-F5344CB8AC3E}">
        <p14:creationId xmlns:p14="http://schemas.microsoft.com/office/powerpoint/2010/main" val="1331830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253" y="732150"/>
            <a:ext cx="10273315" cy="68317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Hourly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253" y="1555617"/>
            <a:ext cx="11151478" cy="486620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charset="2"/>
              <a:buChar char="Ø"/>
            </a:pPr>
            <a:endParaRPr lang="en-US" sz="2400" dirty="0" smtClean="0"/>
          </a:p>
          <a:p>
            <a:pPr>
              <a:buClr>
                <a:schemeClr val="tx1"/>
              </a:buClr>
              <a:buFont typeface="Wingdings" charset="2"/>
              <a:buChar char="Ø"/>
            </a:pPr>
            <a:r>
              <a:rPr lang="en-US" sz="2400" dirty="0" smtClean="0"/>
              <a:t> Evening </a:t>
            </a:r>
            <a:r>
              <a:rPr lang="en-US" sz="2400" dirty="0" smtClean="0"/>
              <a:t>Hours have higher </a:t>
            </a:r>
            <a:r>
              <a:rPr lang="en-US" sz="2400" dirty="0" smtClean="0"/>
              <a:t>demand</a:t>
            </a:r>
            <a:r>
              <a:rPr lang="en-US" sz="2400" dirty="0" smtClean="0"/>
              <a:t> 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2400" dirty="0" smtClean="0"/>
              <a:t>    than Mornings</a:t>
            </a:r>
            <a:endParaRPr lang="en-US" sz="2400" dirty="0" smtClean="0"/>
          </a:p>
          <a:p>
            <a:pPr marL="800100" lvl="1" indent="-342900">
              <a:buClr>
                <a:schemeClr val="tx1"/>
              </a:buClr>
              <a:buFont typeface="Wingdings" charset="2"/>
              <a:buChar char="§"/>
            </a:pPr>
            <a:endParaRPr lang="en-US" sz="2000" dirty="0"/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springboard capstone project - 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F466A-EEA5-8240-8FEF-ED01E632D46D}" type="slidenum">
              <a:rPr lang="en-US" smtClean="0"/>
              <a:t>9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037" y="1370884"/>
            <a:ext cx="4792694" cy="31649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42992" y="5235255"/>
            <a:ext cx="503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charset="2"/>
              <a:buChar char="Ø"/>
            </a:pPr>
            <a:r>
              <a:rPr lang="en-US" sz="2400" dirty="0"/>
              <a:t> </a:t>
            </a:r>
            <a:r>
              <a:rPr lang="en-US" sz="2400" dirty="0" smtClean="0"/>
              <a:t>Demand Peaks between 4 and 8 PM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611" y="3255141"/>
            <a:ext cx="4696116" cy="310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37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7465</TotalTime>
  <Words>608</Words>
  <Application>Microsoft Macintosh PowerPoint</Application>
  <PresentationFormat>Widescreen</PresentationFormat>
  <Paragraphs>160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Calibri</vt:lpstr>
      <vt:lpstr>Calibri Light</vt:lpstr>
      <vt:lpstr>Wingdings</vt:lpstr>
      <vt:lpstr>Arial</vt:lpstr>
      <vt:lpstr>Custom Design</vt:lpstr>
      <vt:lpstr>Office Theme</vt:lpstr>
      <vt:lpstr>1_Custom Design</vt:lpstr>
      <vt:lpstr>Bike Sharing Demand</vt:lpstr>
      <vt:lpstr>Project</vt:lpstr>
      <vt:lpstr> Clients </vt:lpstr>
      <vt:lpstr>Data Acquisition</vt:lpstr>
      <vt:lpstr>Dataset Exploration</vt:lpstr>
      <vt:lpstr>Data Dictionary</vt:lpstr>
      <vt:lpstr>Data Wrangling</vt:lpstr>
      <vt:lpstr>Weekdays Data Analysis</vt:lpstr>
      <vt:lpstr>Hourly Data Analysis</vt:lpstr>
      <vt:lpstr>Seasonal Data Analysis</vt:lpstr>
      <vt:lpstr>Weather Data Analysis</vt:lpstr>
      <vt:lpstr>Model Evaluation</vt:lpstr>
      <vt:lpstr>Model Evaluation</vt:lpstr>
      <vt:lpstr>Model Evaluation</vt:lpstr>
      <vt:lpstr>Recommendations to Clients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Prediction of Demand in Bike Rental</dc:title>
  <dc:creator>Mudassir Ali Syed</dc:creator>
  <cp:lastModifiedBy>Mudassir Ali Syed</cp:lastModifiedBy>
  <cp:revision>568</cp:revision>
  <dcterms:created xsi:type="dcterms:W3CDTF">2018-06-21T01:48:23Z</dcterms:created>
  <dcterms:modified xsi:type="dcterms:W3CDTF">2018-06-27T23:25:00Z</dcterms:modified>
</cp:coreProperties>
</file>