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8" r:id="rId5"/>
    <p:sldId id="289" r:id="rId6"/>
    <p:sldId id="257" r:id="rId7"/>
    <p:sldId id="261" r:id="rId8"/>
    <p:sldId id="263" r:id="rId9"/>
    <p:sldId id="262" r:id="rId10"/>
    <p:sldId id="264" r:id="rId11"/>
    <p:sldId id="286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91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8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00"/>
    <a:srgbClr val="AF6666"/>
    <a:srgbClr val="3D8C41"/>
    <a:srgbClr val="32A1A6"/>
    <a:srgbClr val="EBEBDD"/>
    <a:srgbClr val="4D4D4D"/>
    <a:srgbClr val="006F83"/>
    <a:srgbClr val="DED8A4"/>
    <a:srgbClr val="969959"/>
    <a:srgbClr val="98D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315" autoAdjust="0"/>
  </p:normalViewPr>
  <p:slideViewPr>
    <p:cSldViewPr snapToGrid="0" showGuides="1">
      <p:cViewPr varScale="1">
        <p:scale>
          <a:sx n="68" d="100"/>
          <a:sy n="68" d="100"/>
        </p:scale>
        <p:origin x="616" y="48"/>
      </p:cViewPr>
      <p:guideLst>
        <p:guide orient="horz" pos="2160"/>
        <p:guide pos="3840"/>
        <p:guide pos="801"/>
      </p:guideLst>
    </p:cSldViewPr>
  </p:slideViewPr>
  <p:outlineViewPr>
    <p:cViewPr>
      <p:scale>
        <a:sx n="33" d="100"/>
        <a:sy n="33" d="100"/>
      </p:scale>
      <p:origin x="0" y="-102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E4C60F-CCEE-4849-8BF8-7C8A5DECBC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38EFE-B0EB-46B9-9988-C15EDAE5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BDE61-105E-4C8A-9370-EE26862DA328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972C1-2B46-4BF1-B2C5-D1B7FEC2F0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EFF4B-2573-4BDA-A6F2-A5502C9138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EE74F-E86B-4506-9DE4-E1532F489F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07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9E564-F46A-4B13-9263-4DBEDE3F3E54}" type="datetimeFigureOut">
              <a:rPr lang="en-US" noProof="0" smtClean="0"/>
              <a:t>5/15/2025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110D-4E99-49C1-BF09-9D9E5818BB6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34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9D4896A-B348-4A66-B8A4-5E68BBCC49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93464" y="5296342"/>
            <a:ext cx="4005072" cy="1561657"/>
          </a:xfrm>
          <a:solidFill>
            <a:schemeClr val="tx1"/>
          </a:solidFill>
        </p:spPr>
        <p:txBody>
          <a:bodyPr tIns="90000" bIns="90000" anchor="ctr" anchorCtr="0">
            <a:noAutofit/>
          </a:bodyPr>
          <a:lstStyle>
            <a:lvl1pPr marL="0" indent="0" algn="ctr">
              <a:spcBef>
                <a:spcPts val="600"/>
              </a:spcBef>
              <a:buNone/>
              <a:defRPr sz="2800" i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 sz="2800">
                <a:solidFill>
                  <a:schemeClr val="bg1"/>
                </a:solidFill>
              </a:defRPr>
            </a:lvl3pPr>
            <a:lvl4pPr marL="1371600" indent="0" algn="ctr">
              <a:buNone/>
              <a:defRPr sz="2800">
                <a:solidFill>
                  <a:schemeClr val="bg1"/>
                </a:solidFill>
              </a:defRPr>
            </a:lvl4pPr>
            <a:lvl5pPr marL="1828800" indent="0" algn="ctr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953857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:a16="http://schemas.microsoft.com/office/drawing/2014/main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843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2620884"/>
            <a:ext cx="4955429" cy="808115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2107734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284489" y="976103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284490" y="5321068"/>
            <a:ext cx="4955429" cy="548574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D20445D-98AF-47B2-9FBD-AF19976FE079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84490" y="4807915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6B4ED62-0191-4136-BE3C-958CFAB7AC9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284489" y="3676284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15" name="Rectangle 13" descr="Rectangle shape">
            <a:extLst>
              <a:ext uri="{FF2B5EF4-FFF2-40B4-BE49-F238E27FC236}">
                <a16:creationId xmlns:a16="http://schemas.microsoft.com/office/drawing/2014/main" id="{7A6E2CC8-AD16-49DE-83C6-DA0AA5063E1D}"/>
              </a:ext>
            </a:extLst>
          </p:cNvPr>
          <p:cNvSpPr/>
          <p:nvPr userDrawn="1"/>
        </p:nvSpPr>
        <p:spPr>
          <a:xfrm>
            <a:off x="-1" y="3341010"/>
            <a:ext cx="4246123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40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ist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9A7BA7-C33A-4105-8F53-B8940C0A3F83}"/>
              </a:ext>
            </a:extLst>
          </p:cNvPr>
          <p:cNvSpPr/>
          <p:nvPr userDrawn="1"/>
        </p:nvSpPr>
        <p:spPr>
          <a:xfrm>
            <a:off x="4408227" y="-9144"/>
            <a:ext cx="13533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5FDDE8-E604-43B2-9010-7650176DFE1B}"/>
              </a:ext>
            </a:extLst>
          </p:cNvPr>
          <p:cNvSpPr/>
          <p:nvPr userDrawn="1"/>
        </p:nvSpPr>
        <p:spPr>
          <a:xfrm>
            <a:off x="6051420" y="0"/>
            <a:ext cx="20391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0413" y="0"/>
            <a:ext cx="2971800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4571999"/>
            <a:ext cx="4422014" cy="150882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408227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3779480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984239" y="4599296"/>
            <a:ext cx="5367974" cy="1019338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F95E71-8CFB-47D8-857E-5CF7D091CCFE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639221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220BB32-08C4-4A57-831F-A25F6DD5F662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10474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94EBB8B-63BC-49D7-A4A6-810321F08ECE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9950851" y="2494818"/>
            <a:ext cx="1401361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DC8524C-8473-476B-9727-B88579F5C6D1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339466" y="1520399"/>
            <a:ext cx="2401321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4408227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732363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2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C3FB435-A0E9-4DB4-97CD-CD4676D2A60B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966893" y="3684893"/>
            <a:ext cx="1401361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3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1" name="Rectangle 31" descr="Rectangle shape">
            <a:extLst>
              <a:ext uri="{FF2B5EF4-FFF2-40B4-BE49-F238E27FC236}">
                <a16:creationId xmlns:a16="http://schemas.microsoft.com/office/drawing/2014/main" id="{98B8BA77-4925-481F-93A8-D07826A9C50C}"/>
              </a:ext>
            </a:extLst>
          </p:cNvPr>
          <p:cNvSpPr/>
          <p:nvPr userDrawn="1"/>
        </p:nvSpPr>
        <p:spPr>
          <a:xfrm>
            <a:off x="0" y="4252116"/>
            <a:ext cx="27861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026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688336"/>
            <a:ext cx="5256213" cy="416966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9600" y="814742"/>
            <a:ext cx="4422014" cy="619448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5346" y="3015916"/>
            <a:ext cx="4371473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486281" y="3015916"/>
            <a:ext cx="2716437" cy="478800"/>
          </a:xfrm>
        </p:spPr>
        <p:txBody>
          <a:bodyPr lIns="0" tIns="0" rIns="0" bIns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345" y="3585385"/>
            <a:ext cx="4371473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62C7EF8-2FB4-4ED0-A661-3328AF0A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9600" y="1979605"/>
            <a:ext cx="4412151" cy="100633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A0F49E4-92A1-4E95-B557-32CC712F2097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486281" y="3585385"/>
            <a:ext cx="4865932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8604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0" y="1581912"/>
            <a:ext cx="12192000" cy="52760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7EC15B-6ADB-43E7-8D3D-9CA1B60F918F}"/>
              </a:ext>
            </a:extLst>
          </p:cNvPr>
          <p:cNvCxnSpPr/>
          <p:nvPr userDrawn="1"/>
        </p:nvCxnSpPr>
        <p:spPr>
          <a:xfrm>
            <a:off x="-1" y="4642338"/>
            <a:ext cx="11731752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6D8E99-1988-42A8-9F1C-95B986DC31E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649981" y="4411980"/>
            <a:ext cx="4892040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1" descr="Competitors logos quadrant">
            <a:extLst>
              <a:ext uri="{FF2B5EF4-FFF2-40B4-BE49-F238E27FC236}">
                <a16:creationId xmlns:a16="http://schemas.microsoft.com/office/drawing/2014/main" id="{9E7B5F5C-D6CB-40DA-9AEA-4945FD67068A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30305" y="29483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0" name="Picture Placeholder 11" descr="Competitors logos quadrant">
            <a:extLst>
              <a:ext uri="{FF2B5EF4-FFF2-40B4-BE49-F238E27FC236}">
                <a16:creationId xmlns:a16="http://schemas.microsoft.com/office/drawing/2014/main" id="{5E7FCEE1-8543-48D2-92BF-C15B856518F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72933" y="2218387"/>
            <a:ext cx="1655064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F1D6EC72-CD23-4FB2-B57B-639BD132182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521461" y="4889390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Picture Placeholder 11" descr="Competitors logos quadrant">
            <a:extLst>
              <a:ext uri="{FF2B5EF4-FFF2-40B4-BE49-F238E27FC236}">
                <a16:creationId xmlns:a16="http://schemas.microsoft.com/office/drawing/2014/main" id="{9ECFB104-72C8-4C8F-9892-D63C32BDB4C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4" name="Picture Placeholder 11" descr="Competitors logos quadrant">
            <a:extLst>
              <a:ext uri="{FF2B5EF4-FFF2-40B4-BE49-F238E27FC236}">
                <a16:creationId xmlns:a16="http://schemas.microsoft.com/office/drawing/2014/main" id="{EB1BE7C2-D7E1-44FC-9E2F-07D83234A28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96986" y="50262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CC78793E-2DD2-4C95-911F-5128AE36DF8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5289302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242F0CC5-5779-42DA-8794-6726B62CC76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4089581"/>
            <a:ext cx="2741612" cy="24888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1687596-F4AA-47A2-B151-DE1D2D317A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4089581"/>
            <a:ext cx="2741612" cy="248888"/>
          </a:xfrm>
        </p:spPr>
        <p:txBody>
          <a:bodyPr>
            <a:noAutofit/>
          </a:bodyPr>
          <a:lstStyle>
            <a:lvl1pPr marL="0" indent="0" algn="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70B300A8-8F26-4803-B75B-4109631B8AD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16416" y="6208556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652D52EF-59ED-4ADC-B2F9-DFFB875F5A5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16416" y="1876140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2126427F-C54E-4B7F-9641-938D9541923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013409" y="1981647"/>
            <a:ext cx="2331720" cy="539496"/>
          </a:xfrm>
          <a:solidFill>
            <a:schemeClr val="bg1"/>
          </a:solidFill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8640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Step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3703320"/>
            <a:ext cx="3528000" cy="31546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9896" y="3829204"/>
            <a:ext cx="273741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701" y="4617038"/>
            <a:ext cx="2741612" cy="1463785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9" y="2739982"/>
            <a:ext cx="3432374" cy="8454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50C9FB-EE54-4D19-932C-4EF9C7CC93B4}"/>
              </a:ext>
            </a:extLst>
          </p:cNvPr>
          <p:cNvSpPr/>
          <p:nvPr userDrawn="1"/>
        </p:nvSpPr>
        <p:spPr>
          <a:xfrm>
            <a:off x="4368003" y="2944943"/>
            <a:ext cx="3510000" cy="315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DA829CB-8433-4580-B34A-C48512DF4776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4813818" y="3070827"/>
            <a:ext cx="271835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B17A0E8-5FE1-4EDB-9912-D15DE0F515CA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4809623" y="3858661"/>
            <a:ext cx="2718358" cy="2077777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78EA48-44FB-466C-808A-654F878A2BE5}"/>
              </a:ext>
            </a:extLst>
          </p:cNvPr>
          <p:cNvSpPr/>
          <p:nvPr userDrawn="1"/>
        </p:nvSpPr>
        <p:spPr>
          <a:xfrm>
            <a:off x="7859550" y="914400"/>
            <a:ext cx="3492000" cy="419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858E05EE-476C-464F-97E9-AB4404E1031E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8301247" y="1040284"/>
            <a:ext cx="2728138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2B7032-E785-4A36-9ADB-097498F9D09B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8292856" y="1828117"/>
            <a:ext cx="2731930" cy="3112371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79896" y="4348591"/>
            <a:ext cx="2741611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F3182A3-A2A8-4CAF-9CB8-8D2AFF31639B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4813818" y="3590214"/>
            <a:ext cx="2718357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AE2A6B1-5D4C-4E87-A1F9-92B4CC63D18E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8301247" y="1559671"/>
            <a:ext cx="2728138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7" name="Rectangle 30" descr="Rectangle shape">
            <a:extLst>
              <a:ext uri="{FF2B5EF4-FFF2-40B4-BE49-F238E27FC236}">
                <a16:creationId xmlns:a16="http://schemas.microsoft.com/office/drawing/2014/main" id="{3FD4F881-8EF1-46B0-A01F-F145F6EA85C6}"/>
              </a:ext>
            </a:extLst>
          </p:cNvPr>
          <p:cNvSpPr/>
          <p:nvPr userDrawn="1"/>
        </p:nvSpPr>
        <p:spPr>
          <a:xfrm>
            <a:off x="0" y="2395688"/>
            <a:ext cx="551837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17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48146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67819" y="2345281"/>
            <a:ext cx="4399506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0C6A052-44FB-4766-A715-5F60A7AEF0AD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45711" y="2345281"/>
            <a:ext cx="5078469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8C1D2FC-82D4-4984-A285-D297EC46F0D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62013" y="2998120"/>
            <a:ext cx="4818062" cy="2687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id="{C7746309-5494-4FAF-8640-D18D81C82FC1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230001" y="2998120"/>
            <a:ext cx="5122211" cy="268763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Rectangle 17" descr="Rectangle shape">
            <a:extLst>
              <a:ext uri="{FF2B5EF4-FFF2-40B4-BE49-F238E27FC236}">
                <a16:creationId xmlns:a16="http://schemas.microsoft.com/office/drawing/2014/main" id="{42F2CA37-EDD0-4C79-960F-D8E91A8352FB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732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74398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BE302E7-5C2F-4624-AD0C-D1495C751B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90E84C90-8C85-4EBD-A0A8-BE416170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60C2D7C7-DBCB-4597-8620-C8C9C5A76A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61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9124C08-3E86-444D-B5D0-F3F9BB16C988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3661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56B47F-3E0D-42C1-966E-767F85C6CF80}"/>
              </a:ext>
            </a:extLst>
          </p:cNvPr>
          <p:cNvSpPr/>
          <p:nvPr userDrawn="1"/>
        </p:nvSpPr>
        <p:spPr>
          <a:xfrm>
            <a:off x="0" y="4039354"/>
            <a:ext cx="1219200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0CE94E73-2035-4848-A777-57D121957C57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588108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4D2653B7-297D-4579-B765-779B78649A6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588108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F0FDA4BB-A1AC-401D-BF49-12BA8C00A75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88108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201C09CA-AD2D-489D-8280-D5D5CA6F8E0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588108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1C95C8F-A3B1-4034-8C7E-60D92AD5A5AF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024487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2D64408A-F4D2-4911-A50C-294A6E12963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024487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14426FB-8D1F-48A3-87B1-6E447562616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024487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113A947D-3189-4C34-A151-25B6735B5765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3024487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8DFAD3D9-CF77-4D07-8D3C-6946F80F500E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212360" y="4307172"/>
            <a:ext cx="1803644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3A1A4549-1CA1-4925-A715-C3356C3B538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12360" y="4692262"/>
            <a:ext cx="1803644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612C4698-25FA-4C20-A9E3-847CD97AEC7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212360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24762162-855D-415D-AF6A-C44F05CE7883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5212360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89D11E9-B94E-4CFA-B405-7F22D3AF9794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740023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95BF5016-E7B0-47AC-BFE0-E776F860AF3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40023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3228A294-7EF5-49C2-B215-AF1AC293EB3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40023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FF32ED7-F60E-49AC-91A1-3034E8EB0B3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40023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29BCBD-EC3D-4652-99F1-83BD8B568FF6}"/>
              </a:ext>
            </a:extLst>
          </p:cNvPr>
          <p:cNvSpPr/>
          <p:nvPr userDrawn="1"/>
        </p:nvSpPr>
        <p:spPr>
          <a:xfrm>
            <a:off x="89729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ADE57E-F0D9-4D76-B243-DAC787E66091}"/>
              </a:ext>
            </a:extLst>
          </p:cNvPr>
          <p:cNvSpPr/>
          <p:nvPr userDrawn="1"/>
        </p:nvSpPr>
        <p:spPr>
          <a:xfrm>
            <a:off x="963674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8F9527-D6F7-47B7-93E6-729FA654E51A}"/>
              </a:ext>
            </a:extLst>
          </p:cNvPr>
          <p:cNvSpPr/>
          <p:nvPr userDrawn="1"/>
        </p:nvSpPr>
        <p:spPr>
          <a:xfrm>
            <a:off x="3082161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242D9B-895E-4D79-8BC2-6A934BD109F6}"/>
              </a:ext>
            </a:extLst>
          </p:cNvPr>
          <p:cNvSpPr/>
          <p:nvPr userDrawn="1"/>
        </p:nvSpPr>
        <p:spPr>
          <a:xfrm>
            <a:off x="5267024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9B79B76-7626-4584-AE9A-4CDF7F0F6430}"/>
              </a:ext>
            </a:extLst>
          </p:cNvPr>
          <p:cNvSpPr/>
          <p:nvPr userDrawn="1"/>
        </p:nvSpPr>
        <p:spPr>
          <a:xfrm>
            <a:off x="7451887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Rectangle 27" descr="Rectangle shape">
            <a:extLst>
              <a:ext uri="{FF2B5EF4-FFF2-40B4-BE49-F238E27FC236}">
                <a16:creationId xmlns:a16="http://schemas.microsoft.com/office/drawing/2014/main" id="{DE069B8B-CA4A-46A5-901F-F2C7F60C0C24}"/>
              </a:ext>
            </a:extLst>
          </p:cNvPr>
          <p:cNvSpPr/>
          <p:nvPr userDrawn="1"/>
        </p:nvSpPr>
        <p:spPr>
          <a:xfrm>
            <a:off x="-1" y="1525500"/>
            <a:ext cx="722887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9227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71531890-A142-4CE0-8BD5-856FACD08EA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5656217" y="404813"/>
            <a:ext cx="5673771" cy="56530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10" name="Rectangle 8" descr="Rectangle shape">
            <a:extLst>
              <a:ext uri="{FF2B5EF4-FFF2-40B4-BE49-F238E27FC236}">
                <a16:creationId xmlns:a16="http://schemas.microsoft.com/office/drawing/2014/main" id="{B429AA89-05C8-451C-B390-2E809555BA84}"/>
              </a:ext>
            </a:extLst>
          </p:cNvPr>
          <p:cNvSpPr/>
          <p:nvPr userDrawn="1"/>
        </p:nvSpPr>
        <p:spPr>
          <a:xfrm>
            <a:off x="0" y="3341010"/>
            <a:ext cx="372317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8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BCE1DF-09FE-457A-9D5E-E7A8E0F5E7AA}"/>
              </a:ext>
            </a:extLst>
          </p:cNvPr>
          <p:cNvSpPr/>
          <p:nvPr userDrawn="1"/>
        </p:nvSpPr>
        <p:spPr>
          <a:xfrm>
            <a:off x="3956795" y="301179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508111-4A36-4CF7-86F5-0AD3FDEEDDDF}"/>
              </a:ext>
            </a:extLst>
          </p:cNvPr>
          <p:cNvSpPr/>
          <p:nvPr userDrawn="1"/>
        </p:nvSpPr>
        <p:spPr>
          <a:xfrm>
            <a:off x="9066213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4E182D-C697-44DF-A090-F131D0302405}"/>
              </a:ext>
            </a:extLst>
          </p:cNvPr>
          <p:cNvSpPr/>
          <p:nvPr userDrawn="1"/>
        </p:nvSpPr>
        <p:spPr>
          <a:xfrm>
            <a:off x="6511504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4812501"/>
            <a:ext cx="2939721" cy="668619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2764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63FB6CB-7DC7-42AB-937B-FACFE1A28AE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66213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CE5AE5F8-F053-47AB-BCB2-70F2BF5C44E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956795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D86E9819-052E-4932-AD4D-2E6844D40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11504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E9CD767-2C5C-4922-8EC2-4DFCB6ECFC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6537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31851AA2-C176-47A9-A949-3837A394CD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87139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879156B3-E019-4A41-8242-F0D70D5025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87139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CB3B3928-67D4-498A-9DED-4FF10BE1A4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41246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8464C0AB-BE10-429A-A453-247A538F5D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41848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41848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ACFBCF6D-5E27-4808-BA1C-6F72DDAAC6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95955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8755E469-9B43-406E-BB68-F691A4DF441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96557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96557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Rectangle 13" descr="Rectangle shape">
            <a:extLst>
              <a:ext uri="{FF2B5EF4-FFF2-40B4-BE49-F238E27FC236}">
                <a16:creationId xmlns:a16="http://schemas.microsoft.com/office/drawing/2014/main" id="{4FBD15D4-B1D1-4D03-9259-CE4D7AA955DF}"/>
              </a:ext>
            </a:extLst>
          </p:cNvPr>
          <p:cNvSpPr/>
          <p:nvPr userDrawn="1"/>
        </p:nvSpPr>
        <p:spPr>
          <a:xfrm>
            <a:off x="0" y="4461207"/>
            <a:ext cx="2092411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9572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07EA497-80B1-41E2-8E50-4193B3DBB4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A39902-3138-4686-85B5-3FE813B7BD36}"/>
              </a:ext>
            </a:extLst>
          </p:cNvPr>
          <p:cNvSpPr/>
          <p:nvPr userDrawn="1"/>
        </p:nvSpPr>
        <p:spPr>
          <a:xfrm>
            <a:off x="1798320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7D767E78-191D-404C-98CB-C65C651DC67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 Name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6474358B-E609-4F26-8A11-64E0DC41AD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id="{75335C46-548C-42F2-89FC-909F3B24282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66A588B-BA73-49FD-9E1E-1F1C51FD3850}"/>
              </a:ext>
            </a:extLst>
          </p:cNvPr>
          <p:cNvSpPr/>
          <p:nvPr userDrawn="1"/>
        </p:nvSpPr>
        <p:spPr>
          <a:xfrm>
            <a:off x="8937529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15790237-9A5F-4A9F-A5BB-E4FF0712C5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3 Name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A0554067-4F62-4CE7-AF48-55BBD708AC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5" name="Picture Placeholder 7">
            <a:extLst>
              <a:ext uri="{FF2B5EF4-FFF2-40B4-BE49-F238E27FC236}">
                <a16:creationId xmlns:a16="http://schemas.microsoft.com/office/drawing/2014/main" id="{AA1B0DE9-602F-4ECB-AF1E-00D45491BC91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43DD23D-9D79-4667-BB9E-A3A54505AEDA}"/>
              </a:ext>
            </a:extLst>
          </p:cNvPr>
          <p:cNvSpPr/>
          <p:nvPr userDrawn="1"/>
        </p:nvSpPr>
        <p:spPr>
          <a:xfrm>
            <a:off x="5364036" y="3126698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FFDAE67E-CF93-4600-BFAE-AF6B317A9EB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2 Name</a:t>
            </a:r>
          </a:p>
        </p:txBody>
      </p:sp>
      <p:sp>
        <p:nvSpPr>
          <p:cNvPr id="68" name="Text Placeholder 17">
            <a:extLst>
              <a:ext uri="{FF2B5EF4-FFF2-40B4-BE49-F238E27FC236}">
                <a16:creationId xmlns:a16="http://schemas.microsoft.com/office/drawing/2014/main" id="{0F0E3D9A-B0CE-4BF9-A274-1FB704C416E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9" name="Picture Placeholder 7">
            <a:extLst>
              <a:ext uri="{FF2B5EF4-FFF2-40B4-BE49-F238E27FC236}">
                <a16:creationId xmlns:a16="http://schemas.microsoft.com/office/drawing/2014/main" id="{36B2F594-9AB1-4C33-86BE-4732609D6B0A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1278466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7FB6684-D013-48BC-9926-29E0BCA889B1}"/>
              </a:ext>
            </a:extLst>
          </p:cNvPr>
          <p:cNvSpPr/>
          <p:nvPr userDrawn="1"/>
        </p:nvSpPr>
        <p:spPr>
          <a:xfrm>
            <a:off x="2238586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1" name="Text Placeholder 17">
            <a:extLst>
              <a:ext uri="{FF2B5EF4-FFF2-40B4-BE49-F238E27FC236}">
                <a16:creationId xmlns:a16="http://schemas.microsoft.com/office/drawing/2014/main" id="{EECC50BE-82E8-4ECC-B642-5C11A927A70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361519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4 Name</a:t>
            </a:r>
          </a:p>
        </p:txBody>
      </p:sp>
      <p:sp>
        <p:nvSpPr>
          <p:cNvPr id="72" name="Text Placeholder 17">
            <a:extLst>
              <a:ext uri="{FF2B5EF4-FFF2-40B4-BE49-F238E27FC236}">
                <a16:creationId xmlns:a16="http://schemas.microsoft.com/office/drawing/2014/main" id="{4D96D406-D0F6-4E2D-BAE8-7B011D620FE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363098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73" name="Picture Placeholder 7">
            <a:extLst>
              <a:ext uri="{FF2B5EF4-FFF2-40B4-BE49-F238E27FC236}">
                <a16:creationId xmlns:a16="http://schemas.microsoft.com/office/drawing/2014/main" id="{5668E7D0-A78F-45EC-BEC4-CAB0E6F96F3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8417675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02DAEE6-8B1C-4222-949F-830F7C3A4E16}"/>
              </a:ext>
            </a:extLst>
          </p:cNvPr>
          <p:cNvSpPr/>
          <p:nvPr userDrawn="1"/>
        </p:nvSpPr>
        <p:spPr>
          <a:xfrm>
            <a:off x="9377795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5" name="Text Placeholder 17">
            <a:extLst>
              <a:ext uri="{FF2B5EF4-FFF2-40B4-BE49-F238E27FC236}">
                <a16:creationId xmlns:a16="http://schemas.microsoft.com/office/drawing/2014/main" id="{3CE9A073-35B5-4F1C-85E3-4BB12A5F435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500728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6 Name</a:t>
            </a:r>
          </a:p>
        </p:txBody>
      </p:sp>
      <p:sp>
        <p:nvSpPr>
          <p:cNvPr id="76" name="Text Placeholder 17">
            <a:extLst>
              <a:ext uri="{FF2B5EF4-FFF2-40B4-BE49-F238E27FC236}">
                <a16:creationId xmlns:a16="http://schemas.microsoft.com/office/drawing/2014/main" id="{F7309B33-C344-4C68-8156-822D38F43FE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502307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77" name="Picture Placeholder 7">
            <a:extLst>
              <a:ext uri="{FF2B5EF4-FFF2-40B4-BE49-F238E27FC236}">
                <a16:creationId xmlns:a16="http://schemas.microsoft.com/office/drawing/2014/main" id="{D6B0782E-8C48-4FC4-B086-A5606E01F5DB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4844182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8A195F5-3125-484A-954D-EB0E743F6947}"/>
              </a:ext>
            </a:extLst>
          </p:cNvPr>
          <p:cNvSpPr/>
          <p:nvPr userDrawn="1"/>
        </p:nvSpPr>
        <p:spPr>
          <a:xfrm>
            <a:off x="5804302" y="4316113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9" name="Text Placeholder 17">
            <a:extLst>
              <a:ext uri="{FF2B5EF4-FFF2-40B4-BE49-F238E27FC236}">
                <a16:creationId xmlns:a16="http://schemas.microsoft.com/office/drawing/2014/main" id="{428D2D4B-ED0B-40E0-9ECD-C95A1903990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927235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5 Name</a:t>
            </a:r>
          </a:p>
        </p:txBody>
      </p:sp>
      <p:sp>
        <p:nvSpPr>
          <p:cNvPr id="80" name="Text Placeholder 17">
            <a:extLst>
              <a:ext uri="{FF2B5EF4-FFF2-40B4-BE49-F238E27FC236}">
                <a16:creationId xmlns:a16="http://schemas.microsoft.com/office/drawing/2014/main" id="{35125C72-EAD5-4723-BBD0-6B22FA07855D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928814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33" name="Rectangle 63" descr="Rectangle shape">
            <a:extLst>
              <a:ext uri="{FF2B5EF4-FFF2-40B4-BE49-F238E27FC236}">
                <a16:creationId xmlns:a16="http://schemas.microsoft.com/office/drawing/2014/main" id="{ACFA1245-86BF-45AA-B492-5CE7275AFF80}"/>
              </a:ext>
            </a:extLst>
          </p:cNvPr>
          <p:cNvSpPr/>
          <p:nvPr userDrawn="1"/>
        </p:nvSpPr>
        <p:spPr>
          <a:xfrm>
            <a:off x="0" y="1516317"/>
            <a:ext cx="807679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803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5"/>
            <a:ext cx="5879592" cy="2113385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5CBDFFE-A853-4C67-8FC4-53F81449E8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9788" y="5158018"/>
            <a:ext cx="5879592" cy="899882"/>
          </a:xfrm>
          <a:solidFill>
            <a:schemeClr val="tx1"/>
          </a:solidFill>
        </p:spPr>
        <p:txBody>
          <a:bodyPr lIns="432000" tIns="144000" rIns="144000" bIns="144000" anchor="ctr" anchorCtr="0"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80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6000">
                <a:solidFill>
                  <a:schemeClr val="bg2"/>
                </a:solidFill>
                <a:latin typeface="+mj-lt"/>
              </a:defRPr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BA6C74E-3778-471F-9477-D823F7D6AC2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:a16="http://schemas.microsoft.com/office/drawing/2014/main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08214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e Chart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62258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8" y="2739982"/>
            <a:ext cx="6097341" cy="76154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862258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D9061FDA-6F12-4C6E-8374-F8ED0FF2932A}"/>
              </a:ext>
            </a:extLst>
          </p:cNvPr>
          <p:cNvSpPr>
            <a:spLocks noGrp="1"/>
          </p:cNvSpPr>
          <p:nvPr>
            <p:ph type="chart" sz="quarter" idx="44"/>
          </p:nvPr>
        </p:nvSpPr>
        <p:spPr>
          <a:xfrm>
            <a:off x="6959600" y="765175"/>
            <a:ext cx="4370388" cy="510063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C89AD31-EDB3-409A-BB3D-9A2263EA5F9E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2869583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ECE7C29-B0CF-4459-9010-99944A9D372B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2869583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AA503CE-740E-471A-BE66-70EF1E5ED0DF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4874046" y="4106224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8ABC95E5-FC26-42BE-B500-AFB5F7AA358F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4874046" y="4467585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3D6BF30-B139-4A44-8D70-E8B58153D59D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62258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DC5F966-21F2-4236-8AE2-F83B8916800F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862258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9094085-3B39-4A4F-B421-083BD603E089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2869583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87EE246-B30D-4246-BBE0-0BC8EBA9925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2869583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72833A53-1031-4E59-BB69-C21555C45940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4874046" y="5114637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898A319-33AA-48F0-9D9D-2196528CD257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874046" y="5475998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8" name="Rectangle 25" descr="Rectangle shape">
            <a:extLst>
              <a:ext uri="{FF2B5EF4-FFF2-40B4-BE49-F238E27FC236}">
                <a16:creationId xmlns:a16="http://schemas.microsoft.com/office/drawing/2014/main" id="{536DDC95-2245-400E-87D9-78ACE3EB0369}"/>
              </a:ext>
            </a:extLst>
          </p:cNvPr>
          <p:cNvSpPr/>
          <p:nvPr userDrawn="1"/>
        </p:nvSpPr>
        <p:spPr>
          <a:xfrm>
            <a:off x="1" y="2374094"/>
            <a:ext cx="304220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008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404545"/>
            <a:ext cx="5267789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614" y="3148026"/>
            <a:ext cx="52762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34740" y="3880032"/>
            <a:ext cx="5536134" cy="2025307"/>
          </a:xfrm>
        </p:spPr>
        <p:txBody>
          <a:bodyPr lIns="0" tIns="0" rIns="0" bIns="0" anchor="t" anchorCtr="0">
            <a:normAutofit/>
          </a:bodyPr>
          <a:lstStyle>
            <a:lvl1pPr marL="285750" indent="-28575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267325" cy="58293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Rectangle 9" descr="Rectangle shape">
            <a:extLst>
              <a:ext uri="{FF2B5EF4-FFF2-40B4-BE49-F238E27FC236}">
                <a16:creationId xmlns:a16="http://schemas.microsoft.com/office/drawing/2014/main" id="{64F4FFEA-1C3D-4C3A-895A-590F2E29B849}"/>
              </a:ext>
            </a:extLst>
          </p:cNvPr>
          <p:cNvSpPr/>
          <p:nvPr userDrawn="1"/>
        </p:nvSpPr>
        <p:spPr>
          <a:xfrm>
            <a:off x="5267325" y="2815120"/>
            <a:ext cx="32327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5962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9E029D3-A2D2-4959-AD45-2926DF4C67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9A919AF-E573-4B3C-8E98-F501EABA1B1B}"/>
              </a:ext>
            </a:extLst>
          </p:cNvPr>
          <p:cNvSpPr/>
          <p:nvPr userDrawn="1"/>
        </p:nvSpPr>
        <p:spPr>
          <a:xfrm>
            <a:off x="4108011" y="765175"/>
            <a:ext cx="3990525" cy="1756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8" descr="Rectangle shape">
            <a:extLst>
              <a:ext uri="{FF2B5EF4-FFF2-40B4-BE49-F238E27FC236}">
                <a16:creationId xmlns:a16="http://schemas.microsoft.com/office/drawing/2014/main" id="{456AD312-1A1E-4043-B08C-1410D3EDEC27}"/>
              </a:ext>
            </a:extLst>
          </p:cNvPr>
          <p:cNvSpPr/>
          <p:nvPr userDrawn="1"/>
        </p:nvSpPr>
        <p:spPr>
          <a:xfrm>
            <a:off x="-1" y="5262290"/>
            <a:ext cx="12191999" cy="777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521329"/>
            <a:ext cx="4005072" cy="2740961"/>
          </a:xfrm>
          <a:solidFill>
            <a:schemeClr val="tx1"/>
          </a:solidFill>
        </p:spPr>
        <p:txBody>
          <a:bodyPr tIns="72000" rIns="72000" bIns="792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THANK</a:t>
            </a:r>
            <a:br>
              <a:rPr lang="en-US" noProof="0"/>
            </a:br>
            <a:r>
              <a:rPr lang="en-US" noProof="0"/>
              <a:t>YOU!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1338610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ACAC3-4604-4C09-A60E-353A71E93E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18038" y="4541163"/>
            <a:ext cx="3038475" cy="590550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7AD3B8E-A11F-4EAE-94E5-5A918EEFB7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8557" y="5378325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4C7CDA87-1949-494C-94DB-E500247384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8557" y="5658102"/>
            <a:ext cx="2858011" cy="28010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678-555-0177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D20ADC7-EE42-4D0E-B17A-883FE693D6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08011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D9FFFDD-8708-4CDD-974F-8A022BB26A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08011" y="5657711"/>
            <a:ext cx="3684587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DE37318-4A32-4233-997C-CE244B16F5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98536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Website: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F818617-24CC-4E07-ABE4-A23E89FC13D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98536" y="5657711"/>
            <a:ext cx="3240000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www.vanasdelltd.com</a:t>
            </a:r>
          </a:p>
        </p:txBody>
      </p:sp>
      <p:sp>
        <p:nvSpPr>
          <p:cNvPr id="21" name="Rectangle 12" descr="Rectangle shape">
            <a:extLst>
              <a:ext uri="{FF2B5EF4-FFF2-40B4-BE49-F238E27FC236}">
                <a16:creationId xmlns:a16="http://schemas.microsoft.com/office/drawing/2014/main" id="{F63A6226-0829-4BFB-805E-8B463D763BD0}"/>
              </a:ext>
            </a:extLst>
          </p:cNvPr>
          <p:cNvSpPr/>
          <p:nvPr userDrawn="1"/>
        </p:nvSpPr>
        <p:spPr>
          <a:xfrm>
            <a:off x="4760495" y="2320161"/>
            <a:ext cx="743150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5739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7B528C4-392E-41C2-861C-D3DC218489B8}"/>
              </a:ext>
            </a:extLst>
          </p:cNvPr>
          <p:cNvSpPr/>
          <p:nvPr userDrawn="1"/>
        </p:nvSpPr>
        <p:spPr>
          <a:xfrm>
            <a:off x="3919728" y="1"/>
            <a:ext cx="4352544" cy="22997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2299716"/>
          </a:xfrm>
          <a:noFill/>
        </p:spPr>
        <p:txBody>
          <a:bodyPr lIns="0" tIns="68400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Rectangle 8" descr="Rectangle shape">
            <a:extLst>
              <a:ext uri="{FF2B5EF4-FFF2-40B4-BE49-F238E27FC236}">
                <a16:creationId xmlns:a16="http://schemas.microsoft.com/office/drawing/2014/main" id="{7427677C-C3DE-49C7-84BE-71D9DB22D7F2}"/>
              </a:ext>
            </a:extLst>
          </p:cNvPr>
          <p:cNvSpPr/>
          <p:nvPr userDrawn="1"/>
        </p:nvSpPr>
        <p:spPr>
          <a:xfrm>
            <a:off x="4868562" y="1548553"/>
            <a:ext cx="732343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1717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edback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07217"/>
            <a:ext cx="5679831" cy="606677"/>
          </a:xfrm>
        </p:spPr>
        <p:txBody>
          <a:bodyPr lIns="0" tIns="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id="{152EDA90-0CC6-4B73-9282-68EB15F1A49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CB94CB14-CAFC-4576-85C2-5FE8C5FAC86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 Name</a:t>
            </a:r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E2FAB85F-45F7-47E2-AB0A-6B37853139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id="{9D546B0D-E7A6-4E09-A1E7-4D5FFF42AB7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BB7C7924-7CD4-4A42-9820-18C41FD7256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3 Name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16EDFFF7-6CB3-47B7-B8FF-4AD51EBB5F1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id="{998C45EE-D467-409F-8315-0F7C3F55116A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A51F22CB-38F0-4351-97D5-2D8EAFB4F3D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2 Name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A766E770-E9C2-42A0-B447-1B804F2A2F8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5" name="Text Placeholder 8">
            <a:extLst>
              <a:ext uri="{FF2B5EF4-FFF2-40B4-BE49-F238E27FC236}">
                <a16:creationId xmlns:a16="http://schemas.microsoft.com/office/drawing/2014/main" id="{1174E98C-B520-4B09-B2E4-AA73B46C6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65313"/>
            <a:ext cx="3529013" cy="2578100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9C8CAB-8459-47A3-A66A-8D12B810225F}"/>
              </a:ext>
            </a:extLst>
          </p:cNvPr>
          <p:cNvSpPr/>
          <p:nvPr userDrawn="1"/>
        </p:nvSpPr>
        <p:spPr>
          <a:xfrm>
            <a:off x="4368002" y="2414016"/>
            <a:ext cx="3529011" cy="2029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7" name="Text Placeholder 11">
            <a:extLst>
              <a:ext uri="{FF2B5EF4-FFF2-40B4-BE49-F238E27FC236}">
                <a16:creationId xmlns:a16="http://schemas.microsoft.com/office/drawing/2014/main" id="{6F2EC285-6BFE-478F-A272-ED692974D9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7688" y="2400300"/>
            <a:ext cx="3529012" cy="2043113"/>
          </a:xfrm>
        </p:spPr>
        <p:txBody>
          <a:bodyPr lIns="288000" tIns="288000" rIns="288000" bIns="288000"/>
          <a:lstStyle>
            <a:lvl1pPr marL="0" indent="0"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ru-RU" sz="14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8" name="Text Placeholder 8">
            <a:extLst>
              <a:ext uri="{FF2B5EF4-FFF2-40B4-BE49-F238E27FC236}">
                <a16:creationId xmlns:a16="http://schemas.microsoft.com/office/drawing/2014/main" id="{C67992FA-0F54-4DA6-AACA-039E6E09DB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86700" y="2212277"/>
            <a:ext cx="3467102" cy="2231136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Rectangle 18" descr="Rectangle shape">
            <a:extLst>
              <a:ext uri="{FF2B5EF4-FFF2-40B4-BE49-F238E27FC236}">
                <a16:creationId xmlns:a16="http://schemas.microsoft.com/office/drawing/2014/main" id="{B791C558-0522-446C-B7FE-6CCCB2676E89}"/>
              </a:ext>
            </a:extLst>
          </p:cNvPr>
          <p:cNvSpPr/>
          <p:nvPr userDrawn="1"/>
        </p:nvSpPr>
        <p:spPr>
          <a:xfrm>
            <a:off x="4304523" y="1373103"/>
            <a:ext cx="788747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10588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36831"/>
            <a:ext cx="2939721" cy="1844288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85197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67325" y="1588458"/>
            <a:ext cx="6084888" cy="2118127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67325" y="3932556"/>
            <a:ext cx="6084888" cy="1548563"/>
          </a:xfrm>
        </p:spPr>
        <p:txBody>
          <a:bodyPr>
            <a:noAutofit/>
          </a:bodyPr>
          <a:lstStyle>
            <a:lvl1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3" name="Rectangle 9" descr="Rectangle shape">
            <a:extLst>
              <a:ext uri="{FF2B5EF4-FFF2-40B4-BE49-F238E27FC236}">
                <a16:creationId xmlns:a16="http://schemas.microsoft.com/office/drawing/2014/main" id="{BAFA4FEF-7A90-4960-976C-29791A7BE2C2}"/>
              </a:ext>
            </a:extLst>
          </p:cNvPr>
          <p:cNvSpPr/>
          <p:nvPr userDrawn="1"/>
        </p:nvSpPr>
        <p:spPr>
          <a:xfrm>
            <a:off x="0" y="3292402"/>
            <a:ext cx="370971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92666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bi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:a16="http://schemas.microsoft.com/office/drawing/2014/main" id="{9FF20888-4CCD-4546-BBEE-8012B7FF897A}"/>
              </a:ext>
            </a:extLst>
          </p:cNvPr>
          <p:cNvSpPr/>
          <p:nvPr userDrawn="1"/>
        </p:nvSpPr>
        <p:spPr>
          <a:xfrm>
            <a:off x="862258" y="2808480"/>
            <a:ext cx="1132974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338E56-892A-4A7D-A723-312505412F26}"/>
              </a:ext>
            </a:extLst>
          </p:cNvPr>
          <p:cNvSpPr/>
          <p:nvPr userDrawn="1"/>
        </p:nvSpPr>
        <p:spPr>
          <a:xfrm>
            <a:off x="6757260" y="636516"/>
            <a:ext cx="3291840" cy="5522976"/>
          </a:xfrm>
          <a:prstGeom prst="rect">
            <a:avLst/>
          </a:prstGeom>
          <a:blipFill>
            <a:blip r:embed="rId2"/>
            <a:stretch>
              <a:fillRect l="-1125" r="-112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14111" y="1485605"/>
            <a:ext cx="2075688" cy="3639312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754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:a16="http://schemas.microsoft.com/office/drawing/2014/main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6BBECC5-64BD-44F1-A950-4C2D9B613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3462" y="5296342"/>
            <a:ext cx="4005073" cy="1561658"/>
          </a:xfrm>
          <a:solidFill>
            <a:schemeClr val="tx1"/>
          </a:solidFill>
        </p:spPr>
        <p:txBody>
          <a:bodyPr vert="horz" lIns="91440" tIns="90000" rIns="91440" bIns="90000" rtlCol="0" anchor="ctr" anchorCtr="0">
            <a:noAutofit/>
          </a:bodyPr>
          <a:lstStyle>
            <a:lvl1pPr marL="0" indent="0" algn="ctr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 algn="ctr">
              <a:spcBef>
                <a:spcPts val="600"/>
              </a:spcBef>
            </a:pPr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00759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6"/>
            <a:ext cx="5879592" cy="2136164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:a16="http://schemas.microsoft.com/office/drawing/2014/main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DCA489B-C5F7-4E9C-B3E3-881B0B99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5165559"/>
            <a:ext cx="5879592" cy="892341"/>
          </a:xfrm>
          <a:solidFill>
            <a:schemeClr val="tx1"/>
          </a:solidFill>
        </p:spPr>
        <p:txBody>
          <a:bodyPr vert="horz" lIns="432000" tIns="144000" rIns="144000" bIns="144000" rtlCol="0" anchor="ctr" anchorCtr="0">
            <a:normAutofit/>
          </a:bodyPr>
          <a:lstStyle>
            <a:lvl1pPr marL="0" indent="0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85000"/>
              </a:lnSpc>
              <a:spcBef>
                <a:spcPts val="0"/>
              </a:spcBef>
            </a:pPr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90742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C5C32A-5788-45B9-9EE4-6043A12F9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326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8849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219392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937409"/>
            <a:ext cx="4412151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58722" y="4669416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028700"/>
            <a:ext cx="6103084" cy="48006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Rectangle 22" descr="Rectangle shape">
            <a:extLst>
              <a:ext uri="{FF2B5EF4-FFF2-40B4-BE49-F238E27FC236}">
                <a16:creationId xmlns:a16="http://schemas.microsoft.com/office/drawing/2014/main" id="{7BAA7414-D7E1-4BB4-98C3-E169FD560880}"/>
              </a:ext>
            </a:extLst>
          </p:cNvPr>
          <p:cNvSpPr/>
          <p:nvPr userDrawn="1"/>
        </p:nvSpPr>
        <p:spPr>
          <a:xfrm>
            <a:off x="6102067" y="3654638"/>
            <a:ext cx="326440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4525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0D7E270-C747-45FB-A97F-14B73F53F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1326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3B39A0C-6C9B-424E-B638-435C971B9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1326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76681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50A0897-12BD-44B8-A42A-3A5C2AF4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3381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B3B52FC-6C01-4691-8A4C-515E4AD91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5405"/>
            <a:ext cx="5183188" cy="629019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7A7E6861-785E-404A-A922-8C16D9A32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33812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5A918AA-979F-4672-80CF-28680D602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35405"/>
            <a:ext cx="5157787" cy="62901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b="1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4815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616482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312BFB-BA84-40BC-BBA2-C294189319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11593" y="2297906"/>
            <a:ext cx="9168815" cy="22621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82445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17" descr="Rectangle shape">
            <a:extLst>
              <a:ext uri="{FF2B5EF4-FFF2-40B4-BE49-F238E27FC236}">
                <a16:creationId xmlns:a16="http://schemas.microsoft.com/office/drawing/2014/main" id="{15D87A62-16A6-44B8-898B-65CFFD5782A1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524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B196433-397C-4024-BB40-8EDB06978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4" y="457201"/>
            <a:ext cx="6088063" cy="54038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24322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644D3B2-87EE-4E9C-BEEE-DBEAEB852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457201"/>
            <a:ext cx="6088063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30939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07217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16512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465609" y="2023413"/>
            <a:ext cx="2752023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12629" y="3054194"/>
            <a:ext cx="1623978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12823" y="3054194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575353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12823" y="3677189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873425" y="3054194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535245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12823" y="4776173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73424" y="3677189"/>
            <a:ext cx="2331720" cy="539496"/>
          </a:xfrm>
          <a:ln>
            <a:solidFill>
              <a:srgbClr val="000000">
                <a:alpha val="30196"/>
              </a:srgb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89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ight Picture 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59600" y="0"/>
            <a:ext cx="4370388" cy="6057900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Rectangle 9" descr="Rectangle shape">
            <a:extLst>
              <a:ext uri="{FF2B5EF4-FFF2-40B4-BE49-F238E27FC236}">
                <a16:creationId xmlns:a16="http://schemas.microsoft.com/office/drawing/2014/main" id="{A7050B34-5735-49CB-A564-B50456B9E4D8}"/>
              </a:ext>
            </a:extLst>
          </p:cNvPr>
          <p:cNvSpPr/>
          <p:nvPr userDrawn="1"/>
        </p:nvSpPr>
        <p:spPr>
          <a:xfrm>
            <a:off x="0" y="2816577"/>
            <a:ext cx="306447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554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Left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8" descr="Rectangle shape">
            <a:extLst>
              <a:ext uri="{FF2B5EF4-FFF2-40B4-BE49-F238E27FC236}">
                <a16:creationId xmlns:a16="http://schemas.microsoft.com/office/drawing/2014/main" id="{D2154103-FC4F-4381-B8F8-EBD2FE883B77}"/>
              </a:ext>
            </a:extLst>
          </p:cNvPr>
          <p:cNvSpPr/>
          <p:nvPr userDrawn="1"/>
        </p:nvSpPr>
        <p:spPr>
          <a:xfrm>
            <a:off x="-1" y="2816577"/>
            <a:ext cx="852334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7BF30168-0B34-44BC-AACE-89DE62358C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765174"/>
            <a:ext cx="4429125" cy="609282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061" y="1391821"/>
            <a:ext cx="5252202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4423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EB1C6EE-FA97-4634-A102-9B45058E9E2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107591" y="3203259"/>
            <a:ext cx="5223672" cy="28803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1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721639"/>
            <a:ext cx="4405067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1648384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85383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95403" y="1303786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AFA18C9-04D0-44DF-808A-2C34FCE9E7D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95403" y="4838737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588C383-1FFC-421F-B64D-C20A8FF1D91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5403" y="3660420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41C4D3D8-E6E7-4E66-B661-6F7F594B2B8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95403" y="2482103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1026327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F24AAA0-C33F-4C49-B5BA-CCA4DF164082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284490" y="5186182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15EA430-9504-4CC7-90B9-8BAC49418BCE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84490" y="4564125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452F643-0A90-42B8-A436-966F84D9136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6284490" y="4006916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8A7C240-D1B7-4005-B9AF-81E3B026A242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284490" y="3384859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E6F2B4F-B958-4180-9985-068471C0E34E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6284490" y="2827650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9A84110-1CE1-45A4-BFE9-E44A4D9F4FF5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284490" y="2205593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4" name="Rectangle 13" descr="Rectangle shape">
            <a:extLst>
              <a:ext uri="{FF2B5EF4-FFF2-40B4-BE49-F238E27FC236}">
                <a16:creationId xmlns:a16="http://schemas.microsoft.com/office/drawing/2014/main" id="{4553F3B7-CCC3-488E-B551-867E00CF0DB6}"/>
              </a:ext>
            </a:extLst>
          </p:cNvPr>
          <p:cNvSpPr/>
          <p:nvPr userDrawn="1"/>
        </p:nvSpPr>
        <p:spPr>
          <a:xfrm>
            <a:off x="0" y="3442217"/>
            <a:ext cx="309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874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ute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:a16="http://schemas.microsoft.com/office/drawing/2014/main" id="{0348B992-DA91-41CC-A9C7-B1E6405BB768}"/>
              </a:ext>
            </a:extLst>
          </p:cNvPr>
          <p:cNvSpPr/>
          <p:nvPr userDrawn="1"/>
        </p:nvSpPr>
        <p:spPr>
          <a:xfrm>
            <a:off x="1" y="3120256"/>
            <a:ext cx="922396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4" y="871857"/>
            <a:ext cx="5076191" cy="511428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165604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495781"/>
            <a:ext cx="4412151" cy="539496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42680" y="4179662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4270" y="1243173"/>
            <a:ext cx="4387066" cy="242787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38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252D122-994D-483A-BEAE-EB42A0E0961E}"/>
              </a:ext>
            </a:extLst>
          </p:cNvPr>
          <p:cNvSpPr/>
          <p:nvPr userDrawn="1"/>
        </p:nvSpPr>
        <p:spPr>
          <a:xfrm>
            <a:off x="3919728" y="-1"/>
            <a:ext cx="4352400" cy="1819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1737360"/>
          </a:xfrm>
          <a:noFill/>
        </p:spPr>
        <p:txBody>
          <a:bodyPr lIns="0" tIns="180000" rIns="0" bIns="0" anchor="ctr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85A6CA-852E-4D31-8861-0347B4869D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19728" y="1732572"/>
            <a:ext cx="4352400" cy="1404000"/>
          </a:xfrm>
          <a:solidFill>
            <a:schemeClr val="tx1"/>
          </a:solidFill>
        </p:spPr>
        <p:txBody>
          <a:bodyPr lIns="180000" tIns="360000" rIns="180000" bIns="0">
            <a:normAutofit/>
          </a:bodyPr>
          <a:lstStyle>
            <a:lvl1pPr marL="0" indent="0" algn="ctr">
              <a:buNone/>
              <a:defRPr sz="1800" b="1" i="0">
                <a:solidFill>
                  <a:schemeClr val="bg1"/>
                </a:solidFill>
              </a:defRPr>
            </a:lvl1pPr>
            <a:lvl2pPr marL="457200" indent="0">
              <a:buNone/>
              <a:defRPr i="1">
                <a:solidFill>
                  <a:schemeClr val="bg1"/>
                </a:solidFill>
              </a:defRPr>
            </a:lvl2pPr>
            <a:lvl3pPr>
              <a:defRPr i="1">
                <a:solidFill>
                  <a:schemeClr val="bg1"/>
                </a:solidFill>
              </a:defRPr>
            </a:lvl3pPr>
            <a:lvl4pPr>
              <a:defRPr i="1">
                <a:solidFill>
                  <a:schemeClr val="bg1"/>
                </a:solidFill>
              </a:defRPr>
            </a:lvl4pPr>
            <a:lvl5pPr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Rectangle 23" descr="Rectangle shape">
            <a:extLst>
              <a:ext uri="{FF2B5EF4-FFF2-40B4-BE49-F238E27FC236}">
                <a16:creationId xmlns:a16="http://schemas.microsoft.com/office/drawing/2014/main" id="{A5229D97-30B4-42B0-8D6E-5BE4A017D8F7}"/>
              </a:ext>
            </a:extLst>
          </p:cNvPr>
          <p:cNvSpPr/>
          <p:nvPr userDrawn="1"/>
        </p:nvSpPr>
        <p:spPr>
          <a:xfrm>
            <a:off x="5089200" y="1528090"/>
            <a:ext cx="71028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344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Bloc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93960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16020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216020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9DB526-D20B-406D-B9C4-1B2FE49223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258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6963D45-FFEE-47B2-BF3C-EF83D09DA715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834375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0C6A052-44FB-4766-A715-5F60A7AEF0AD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834375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6217025-86DB-4E40-9AE4-98C2F14CA8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80613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CDA6EA2-A642-4AE3-88FA-F776A7BE3CA8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452731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CF657BA-97D6-465F-8436-31FB0B884C8B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452731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CBAA4180-32A5-4A82-BFBA-8673723FAA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98969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18" name="Rectangle 16" descr="Rectangle shape">
            <a:extLst>
              <a:ext uri="{FF2B5EF4-FFF2-40B4-BE49-F238E27FC236}">
                <a16:creationId xmlns:a16="http://schemas.microsoft.com/office/drawing/2014/main" id="{8F2E6E6B-AE50-42CD-844F-3408DB11EFCE}"/>
              </a:ext>
            </a:extLst>
          </p:cNvPr>
          <p:cNvSpPr/>
          <p:nvPr userDrawn="1"/>
        </p:nvSpPr>
        <p:spPr>
          <a:xfrm>
            <a:off x="0" y="1380173"/>
            <a:ext cx="500552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252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9">
            <a:alphaModFix amt="72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29453-E4C7-46CA-BEF5-0E2A92C8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noProof="0"/>
              <a:t>CLICK TO EDIT MASTER TITLE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ADBBF-AAD4-4971-A7E7-A5D5720D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B9995-22AA-4982-8BC6-63933E69E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B33D2-B564-49D1-84C1-0C8A19C2E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4BD2-D6A7-476C-B277-0BD3FFADC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 b="1" i="0">
                <a:solidFill>
                  <a:srgbClr val="006F83"/>
                </a:solidFill>
              </a:defRPr>
            </a:lvl1pPr>
          </a:lstStyle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436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1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4" r:id="rId27"/>
    <p:sldLayoutId id="2147483685" r:id="rId28"/>
    <p:sldLayoutId id="2147483686" r:id="rId29"/>
    <p:sldLayoutId id="2147483689" r:id="rId30"/>
    <p:sldLayoutId id="2147483690" r:id="rId31"/>
    <p:sldLayoutId id="2147483691" r:id="rId32"/>
    <p:sldLayoutId id="2147483694" r:id="rId33"/>
    <p:sldLayoutId id="2147483692" r:id="rId34"/>
    <p:sldLayoutId id="2147483687" r:id="rId35"/>
    <p:sldLayoutId id="2147483693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816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318" userDrawn="1">
          <p15:clr>
            <a:srgbClr val="F26B43"/>
          </p15:clr>
        </p15:guide>
        <p15:guide id="10" pos="43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worldbank.org/indicator/PX.REX.REER?end=2024&amp;locations=ET&amp;start=2000&amp;type=points&amp;view=chart&amp;year=2000" TargetMode="External"/><Relationship Id="rId3" Type="http://schemas.openxmlformats.org/officeDocument/2006/relationships/hyperlink" Target="https://www.imf.org/external/datamapper/profile/ETH" TargetMode="External"/><Relationship Id="rId7" Type="http://schemas.openxmlformats.org/officeDocument/2006/relationships/hyperlink" Target="https://data.worldbank.org/indicator/PX.REX.REER?end=2024&amp;locations=KE&amp;start=200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ed.stlouisfed.org/series/SLUEM1524ZSKEN" TargetMode="External"/><Relationship Id="rId5" Type="http://schemas.openxmlformats.org/officeDocument/2006/relationships/hyperlink" Target="https://fred.stlouisfed.org/series/SLUEM1524ZSETH" TargetMode="External"/><Relationship Id="rId4" Type="http://schemas.openxmlformats.org/officeDocument/2006/relationships/hyperlink" Target="https://www.imf.org/external/datamapper/profile/KE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CDF2CC42-ED6C-48CF-B6C9-D28B128F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396" y="2137530"/>
            <a:ext cx="6205977" cy="2773838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400" dirty="0" smtClean="0"/>
              <a:t>MACROECOECONOMIC</a:t>
            </a:r>
            <a:br>
              <a:rPr lang="en-US" sz="4400" dirty="0" smtClean="0"/>
            </a:br>
            <a:r>
              <a:rPr lang="en-US" sz="4400" dirty="0" smtClean="0"/>
              <a:t>DYNAMICS OF</a:t>
            </a:r>
            <a:br>
              <a:rPr lang="en-US" sz="4400" dirty="0" smtClean="0"/>
            </a:br>
            <a:r>
              <a:rPr lang="en-US" sz="4400" dirty="0" smtClean="0"/>
              <a:t>KENYA AND </a:t>
            </a:r>
            <a:br>
              <a:rPr lang="en-US" sz="4400" dirty="0" smtClean="0"/>
            </a:br>
            <a:r>
              <a:rPr lang="en-US" sz="4400" dirty="0" smtClean="0"/>
              <a:t>ETHIOPIA</a:t>
            </a:r>
            <a:br>
              <a:rPr lang="en-US" sz="4400" dirty="0" smtClean="0"/>
            </a:br>
            <a:r>
              <a:rPr lang="en-US" sz="2800" dirty="0" smtClean="0"/>
              <a:t>1995 - 2030</a:t>
            </a:r>
            <a:endParaRPr lang="en-US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10831398" y="6287679"/>
            <a:ext cx="1197204" cy="46191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© 2025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16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84840" y="4506012"/>
            <a:ext cx="8691515" cy="228128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KEY POINTS FROM THE FIGURE: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From 1995 to 2023, </a:t>
            </a:r>
            <a:r>
              <a:rPr lang="en-US" dirty="0" smtClean="0"/>
              <a:t>government </a:t>
            </a:r>
            <a:r>
              <a:rPr lang="en-US" dirty="0"/>
              <a:t>borrowing in </a:t>
            </a:r>
            <a:r>
              <a:rPr lang="en-US" dirty="0" smtClean="0"/>
              <a:t>Ethiopia rose </a:t>
            </a:r>
            <a:r>
              <a:rPr lang="en-US" dirty="0"/>
              <a:t>by 1000% (from 0.15% to 1.5% of GDP), while </a:t>
            </a:r>
            <a:r>
              <a:rPr lang="en-US" dirty="0" smtClean="0"/>
              <a:t>it increased by </a:t>
            </a:r>
            <a:r>
              <a:rPr lang="en-US" dirty="0"/>
              <a:t>75% (from 0.4% to 0.7% of GDP</a:t>
            </a:r>
            <a:r>
              <a:rPr lang="en-US" dirty="0" smtClean="0"/>
              <a:t>) in Kenya.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Private sector borrowing declined by 70% in Ethiopia but doubled in Kenya over the same </a:t>
            </a:r>
            <a:r>
              <a:rPr lang="en-US" dirty="0" smtClean="0"/>
              <a:t>period. </a:t>
            </a:r>
            <a:r>
              <a:rPr lang="en-US" dirty="0"/>
              <a:t>This suggests that Kenya promoted private sector development through greater credit access, whereas Ethiopia maintained a state-dominated financial </a:t>
            </a:r>
            <a:r>
              <a:rPr lang="en-US" dirty="0" smtClean="0"/>
              <a:t>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data indicates </a:t>
            </a:r>
            <a:r>
              <a:rPr lang="en-US" dirty="0" smtClean="0"/>
              <a:t>a rapidly expanding </a:t>
            </a:r>
            <a:r>
              <a:rPr lang="en-US" dirty="0"/>
              <a:t>role of the state in Ethiopia’s economy, in contrast to a relative </a:t>
            </a:r>
            <a:r>
              <a:rPr lang="en-US" dirty="0" smtClean="0"/>
              <a:t>modest role </a:t>
            </a:r>
            <a:r>
              <a:rPr lang="en-US" dirty="0"/>
              <a:t>in Kenya.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8663233" y="63529"/>
            <a:ext cx="3450107" cy="465930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Both the government and the private sector rely on borrowing—typically for </a:t>
            </a:r>
            <a:r>
              <a:rPr lang="en-US" dirty="0" smtClean="0"/>
              <a:t>infrastructure and investment, </a:t>
            </a:r>
            <a:r>
              <a:rPr lang="en-US" dirty="0"/>
              <a:t>respectively</a:t>
            </a:r>
            <a:r>
              <a:rPr lang="en-US" dirty="0" smtClean="0"/>
              <a:t>.</a:t>
            </a:r>
          </a:p>
          <a:p>
            <a:r>
              <a:rPr lang="en-US" sz="800" dirty="0"/>
              <a:t/>
            </a:r>
            <a:br>
              <a:rPr lang="en-US" sz="800" dirty="0"/>
            </a:br>
            <a:r>
              <a:rPr lang="en-US" dirty="0"/>
              <a:t>In Kenya, the private sector has long enjoyed access to both domestic and international financial </a:t>
            </a:r>
            <a:r>
              <a:rPr lang="en-US" dirty="0" smtClean="0"/>
              <a:t>markets. In </a:t>
            </a:r>
            <a:r>
              <a:rPr lang="en-US" dirty="0"/>
              <a:t>contrast, private </a:t>
            </a:r>
            <a:r>
              <a:rPr lang="en-US" dirty="0" smtClean="0"/>
              <a:t>firms were restricted from </a:t>
            </a:r>
            <a:r>
              <a:rPr lang="en-US" dirty="0"/>
              <a:t>accessing foreign credit markets </a:t>
            </a:r>
            <a:r>
              <a:rPr lang="en-US" dirty="0" smtClean="0"/>
              <a:t>in Ethiopia, resulting in constrained </a:t>
            </a:r>
            <a:r>
              <a:rPr lang="en-US" dirty="0"/>
              <a:t>private sector </a:t>
            </a:r>
            <a:r>
              <a:rPr lang="en-US" dirty="0" smtClean="0"/>
              <a:t>growth. Only </a:t>
            </a:r>
            <a:r>
              <a:rPr lang="en-US" dirty="0"/>
              <a:t>in recent years </a:t>
            </a:r>
            <a:r>
              <a:rPr lang="en-US" dirty="0" smtClean="0"/>
              <a:t>did </a:t>
            </a:r>
            <a:r>
              <a:rPr lang="en-US" dirty="0"/>
              <a:t>such restrictions </a:t>
            </a:r>
            <a:r>
              <a:rPr lang="en-US" dirty="0" smtClean="0"/>
              <a:t>begin </a:t>
            </a:r>
            <a:r>
              <a:rPr lang="en-US" dirty="0"/>
              <a:t>to </a:t>
            </a:r>
            <a:r>
              <a:rPr lang="en-US" dirty="0" smtClean="0"/>
              <a:t>ease for </a:t>
            </a:r>
            <a:r>
              <a:rPr lang="en-US" dirty="0"/>
              <a:t>Ethiopian businesses.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6" y="63530"/>
            <a:ext cx="8521831" cy="437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0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84841" y="4194929"/>
            <a:ext cx="8220173" cy="253581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KEY POINTS FROM THE FIGURE: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Ethiopia had a significantly higher public debt-to-GDP ratio than Kenya from the mid-1990s to the mid-2000s, peaking at around </a:t>
            </a:r>
            <a:r>
              <a:rPr lang="en-US" dirty="0" smtClean="0"/>
              <a:t>140%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Kenya maintained a relatively stable and manageable debt profile over the period, consistently below 50% of </a:t>
            </a:r>
            <a:r>
              <a:rPr lang="en-US" dirty="0" smtClean="0"/>
              <a:t>its GDP.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Post-2005, Ethiopia’s debt burden declined sharply, converging with Kenya’s and remaining under 50% of GDP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Although recent debt data is not included, historical patterns suggest Kenya has maintained a more stable debt trajectory over time.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389856" y="88925"/>
            <a:ext cx="3723485" cy="481301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recent years, debt has become one of the most pressing issues that many economies—both developed and developing—are grappling </a:t>
            </a:r>
            <a:r>
              <a:rPr lang="en-US" dirty="0" smtClean="0"/>
              <a:t>with.</a:t>
            </a:r>
          </a:p>
          <a:p>
            <a:endParaRPr lang="en-US" dirty="0" smtClean="0"/>
          </a:p>
          <a:p>
            <a:r>
              <a:rPr lang="en-US" dirty="0" smtClean="0"/>
              <a:t>Besides to </a:t>
            </a:r>
            <a:r>
              <a:rPr lang="en-US" dirty="0"/>
              <a:t>the rising cost of debt servicing, high debt levels can crowd out critical public investment, increase the risk of inflation, weaken investor confidence, </a:t>
            </a:r>
            <a:r>
              <a:rPr lang="en-US" dirty="0" smtClean="0"/>
              <a:t>reduce </a:t>
            </a:r>
            <a:r>
              <a:rPr lang="en-US" dirty="0"/>
              <a:t>the government’s ability to respond to future economic </a:t>
            </a:r>
            <a:r>
              <a:rPr lang="en-US" dirty="0" smtClean="0"/>
              <a:t>shocks, </a:t>
            </a:r>
            <a:r>
              <a:rPr lang="en-US" dirty="0"/>
              <a:t>and ultimately </a:t>
            </a:r>
            <a:r>
              <a:rPr lang="en-US" dirty="0" smtClean="0"/>
              <a:t>lead </a:t>
            </a:r>
            <a:r>
              <a:rPr lang="en-US" dirty="0"/>
              <a:t>to debt distress and dependence on external financial assistance.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3" y="88924"/>
            <a:ext cx="8229601" cy="40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77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84840" y="4345757"/>
            <a:ext cx="8408711" cy="238498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KEY POINTS FROM THE FIGURE: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Kenya maintained a consistently higher and more stable Food and Live Animals index over the observed </a:t>
            </a:r>
            <a:r>
              <a:rPr lang="en-US" dirty="0" smtClean="0"/>
              <a:t>period.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Ethiopia’s </a:t>
            </a:r>
            <a:r>
              <a:rPr lang="en-US" dirty="0" smtClean="0"/>
              <a:t>Food and Live Animals index </a:t>
            </a:r>
            <a:r>
              <a:rPr lang="en-US" dirty="0"/>
              <a:t>declined steadily until reaching its lowest point in 2003; thereafter, it experienced a strong upward trajectory, reaching 0.45 by 2014, compared to Kenya’s 0.54.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data </a:t>
            </a:r>
            <a:r>
              <a:rPr lang="en-US" dirty="0" smtClean="0"/>
              <a:t>highlights Ethiopia’s slow but tangible performance in </a:t>
            </a:r>
            <a:r>
              <a:rPr lang="en-US" dirty="0"/>
              <a:t>narrowing </a:t>
            </a:r>
            <a:r>
              <a:rPr lang="en-US" dirty="0" smtClean="0"/>
              <a:t>its </a:t>
            </a:r>
            <a:r>
              <a:rPr lang="en-US" dirty="0"/>
              <a:t>gap with Kenya in this trade category</a:t>
            </a:r>
            <a:r>
              <a:rPr lang="en-US" dirty="0" smtClean="0"/>
              <a:t>.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8587817" y="79885"/>
            <a:ext cx="3525523" cy="452039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Agriculture remains </a:t>
            </a:r>
            <a:r>
              <a:rPr lang="en-US" dirty="0"/>
              <a:t>the primary </a:t>
            </a:r>
            <a:r>
              <a:rPr lang="en-US" dirty="0" smtClean="0"/>
              <a:t>source of livelihood </a:t>
            </a:r>
            <a:r>
              <a:rPr lang="en-US" dirty="0"/>
              <a:t>for the majority </a:t>
            </a:r>
            <a:r>
              <a:rPr lang="en-US" dirty="0" smtClean="0"/>
              <a:t>of Kenyans </a:t>
            </a:r>
            <a:r>
              <a:rPr lang="en-US" dirty="0"/>
              <a:t>and </a:t>
            </a:r>
            <a:r>
              <a:rPr lang="en-US" dirty="0" smtClean="0"/>
              <a:t>Ethiopians. </a:t>
            </a:r>
          </a:p>
          <a:p>
            <a:endParaRPr lang="en-US" sz="800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Food and Live Animals Index </a:t>
            </a:r>
            <a:r>
              <a:rPr lang="en-US" dirty="0"/>
              <a:t>tracks the trade </a:t>
            </a:r>
            <a:r>
              <a:rPr lang="en-US" dirty="0" smtClean="0"/>
              <a:t>performance in terms of </a:t>
            </a:r>
            <a:r>
              <a:rPr lang="en-US" dirty="0"/>
              <a:t>price levels and </a:t>
            </a:r>
            <a:r>
              <a:rPr lang="en-US" dirty="0" smtClean="0"/>
              <a:t>volume of food and livestock products in </a:t>
            </a:r>
            <a:r>
              <a:rPr lang="en-US" dirty="0"/>
              <a:t>international markets</a:t>
            </a:r>
            <a:r>
              <a:rPr lang="en-US" dirty="0" smtClean="0"/>
              <a:t>.</a:t>
            </a:r>
          </a:p>
          <a:p>
            <a:r>
              <a:rPr lang="en-US" sz="800" dirty="0"/>
              <a:t/>
            </a:r>
            <a:br>
              <a:rPr lang="en-US" sz="800" dirty="0"/>
            </a:br>
            <a:r>
              <a:rPr lang="en-US" dirty="0"/>
              <a:t>An increase in this index typically </a:t>
            </a:r>
            <a:r>
              <a:rPr lang="en-US" dirty="0" smtClean="0"/>
              <a:t>reflects an improved </a:t>
            </a:r>
            <a:r>
              <a:rPr lang="en-US" dirty="0"/>
              <a:t>trade performance, either through higher export volumes, better global prices, or both.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" y="79886"/>
            <a:ext cx="8408710" cy="419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9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84841" y="4345758"/>
            <a:ext cx="8305016" cy="238498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KEY POINTS FROM THE FIGURE: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Ethiopia maintained a relatively low unemployment rate—below </a:t>
            </a:r>
            <a:r>
              <a:rPr lang="en-US" dirty="0" smtClean="0"/>
              <a:t>7%—</a:t>
            </a:r>
            <a:r>
              <a:rPr lang="en-US" dirty="0"/>
              <a:t>throughout the observed </a:t>
            </a:r>
            <a:r>
              <a:rPr lang="en-US" dirty="0" smtClean="0"/>
              <a:t>period.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Kenya, on the other hand, </a:t>
            </a:r>
            <a:r>
              <a:rPr lang="en-US" dirty="0"/>
              <a:t>exhibited stable unemployment levels until 2016, after which the rate surged, peaking at 14% in </a:t>
            </a:r>
            <a:r>
              <a:rPr lang="en-US" dirty="0" smtClean="0"/>
              <a:t>2020. Although </a:t>
            </a:r>
            <a:r>
              <a:rPr lang="en-US" dirty="0"/>
              <a:t>Kenya’s unemployment rate declined post-2020, it remained elevated compared to earlier years.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As of 2024, Ethiopia’s unemployment rate stood at 5%, while Kenya’s was significantly higher at 12</a:t>
            </a:r>
            <a:r>
              <a:rPr lang="en-US" dirty="0" smtClean="0"/>
              <a:t>%.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8493551" y="106837"/>
            <a:ext cx="3619790" cy="4804528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</a:t>
            </a:r>
            <a:r>
              <a:rPr lang="en-US" b="1" dirty="0"/>
              <a:t>unemployment rate </a:t>
            </a:r>
            <a:r>
              <a:rPr lang="en-US" dirty="0"/>
              <a:t>measures the proportion of individuals who are actively seeking employment but are unable to find work, relative to the total labor </a:t>
            </a:r>
            <a:r>
              <a:rPr lang="en-US" dirty="0" smtClean="0"/>
              <a:t>force. The </a:t>
            </a:r>
            <a:r>
              <a:rPr lang="en-US" dirty="0"/>
              <a:t>labor force comprises all individuals who are either employed or actively looking for work</a:t>
            </a:r>
            <a:r>
              <a:rPr lang="en-US" dirty="0" smtClean="0"/>
              <a:t>.</a:t>
            </a:r>
          </a:p>
          <a:p>
            <a:r>
              <a:rPr lang="en-US" sz="800" dirty="0"/>
              <a:t/>
            </a:r>
            <a:br>
              <a:rPr lang="en-US" sz="800" dirty="0"/>
            </a:br>
            <a:r>
              <a:rPr lang="en-US" dirty="0" smtClean="0"/>
              <a:t>An individual is </a:t>
            </a:r>
            <a:r>
              <a:rPr lang="en-US" dirty="0"/>
              <a:t>classified as unemployed if </a:t>
            </a:r>
            <a:r>
              <a:rPr lang="en-US" dirty="0" smtClean="0"/>
              <a:t>s/he </a:t>
            </a:r>
            <a:r>
              <a:rPr lang="en-US" dirty="0"/>
              <a:t>possess the necessary qualifications, skills, or physical capacity to work and have been actively searching for a job during the past four weeks but remain without employment.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0" y="78556"/>
            <a:ext cx="8305017" cy="415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6353666" y="47133"/>
            <a:ext cx="5759674" cy="673845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bg1"/>
                </a:solidFill>
              </a:rPr>
              <a:t>KEY POINTS FROM THE FIGURE: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From 1995 to 2020, both Ethiopia and Kenya </a:t>
            </a:r>
            <a:r>
              <a:rPr lang="en-US" dirty="0" smtClean="0">
                <a:solidFill>
                  <a:schemeClr val="bg1"/>
                </a:solidFill>
              </a:rPr>
              <a:t>had </a:t>
            </a: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smtClean="0">
                <a:solidFill>
                  <a:schemeClr val="bg1"/>
                </a:solidFill>
              </a:rPr>
              <a:t>generally increasing Real </a:t>
            </a:r>
            <a:r>
              <a:rPr lang="en-US" dirty="0">
                <a:solidFill>
                  <a:schemeClr val="bg1"/>
                </a:solidFill>
              </a:rPr>
              <a:t>Effective Exchange Rate (REER), though Ethiopia's showed more volatility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Ethiopia’s real effective exchange rate appreciated into 2020, implying reduced export competitiveness, whereas Kenya’s REER </a:t>
            </a:r>
            <a:r>
              <a:rPr lang="en-US" dirty="0" smtClean="0"/>
              <a:t>had </a:t>
            </a:r>
            <a:r>
              <a:rPr lang="en-US" dirty="0"/>
              <a:t>been relatively stable (and even eased slightly post-2020</a:t>
            </a:r>
            <a:r>
              <a:rPr lang="en-US" dirty="0" smtClean="0"/>
              <a:t>)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 rising REER in Ethiopia </a:t>
            </a:r>
            <a:r>
              <a:rPr lang="en-US" dirty="0" smtClean="0">
                <a:solidFill>
                  <a:schemeClr val="bg1"/>
                </a:solidFill>
              </a:rPr>
              <a:t>made </a:t>
            </a:r>
            <a:r>
              <a:rPr lang="en-US" dirty="0">
                <a:solidFill>
                  <a:schemeClr val="bg1"/>
                </a:solidFill>
              </a:rPr>
              <a:t>exports less competitive and imports cheaper, potentially </a:t>
            </a:r>
            <a:r>
              <a:rPr lang="en-US" dirty="0" smtClean="0">
                <a:solidFill>
                  <a:schemeClr val="bg1"/>
                </a:solidFill>
              </a:rPr>
              <a:t>creating current account deficits and harming </a:t>
            </a:r>
            <a:r>
              <a:rPr lang="en-US" dirty="0">
                <a:solidFill>
                  <a:schemeClr val="bg1"/>
                </a:solidFill>
              </a:rPr>
              <a:t>domestic </a:t>
            </a:r>
            <a:r>
              <a:rPr lang="en-US" dirty="0" smtClean="0">
                <a:solidFill>
                  <a:schemeClr val="bg1"/>
                </a:solidFill>
              </a:rPr>
              <a:t>industries.</a:t>
            </a:r>
          </a:p>
          <a:p>
            <a:r>
              <a:rPr lang="en-US" sz="800" b="1" dirty="0" smtClean="0">
                <a:solidFill>
                  <a:srgbClr val="FFFF00"/>
                </a:solidFill>
              </a:rPr>
              <a:t>/////////////////////////////////////////////////////////////////////////////////////////////////////////////////////////////////////////////////////////////////////////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Both countries maintained relatively balanced current </a:t>
            </a:r>
            <a:r>
              <a:rPr lang="en-US" dirty="0" smtClean="0">
                <a:solidFill>
                  <a:schemeClr val="bg1"/>
                </a:solidFill>
              </a:rPr>
              <a:t>account </a:t>
            </a:r>
            <a:r>
              <a:rPr lang="en-US" dirty="0">
                <a:solidFill>
                  <a:schemeClr val="bg1"/>
                </a:solidFill>
              </a:rPr>
              <a:t>in the mid-1990s, but deficits widened over time, peaking in the mid-2010s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Ethiopia is projected to </a:t>
            </a:r>
            <a:r>
              <a:rPr lang="en-US" dirty="0" smtClean="0">
                <a:solidFill>
                  <a:schemeClr val="bg1"/>
                </a:solidFill>
              </a:rPr>
              <a:t>have </a:t>
            </a:r>
            <a:r>
              <a:rPr lang="en-US" dirty="0">
                <a:solidFill>
                  <a:schemeClr val="bg1"/>
                </a:solidFill>
              </a:rPr>
              <a:t>a higher current account deficit than Kenya over the next five years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800" b="1" dirty="0" smtClean="0">
                <a:solidFill>
                  <a:srgbClr val="FFFF00"/>
                </a:solidFill>
              </a:rPr>
              <a:t>////////////////////////////////////////////////////////////////////////////////////////////////////////////////////////////////////////////////////////////////////////////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Export diversification data (1995–2014) indicates Ethiopia outperformed Kenya, likely driven by its expanding service exports, notably in the </a:t>
            </a:r>
            <a:r>
              <a:rPr lang="en-US" dirty="0" smtClean="0">
                <a:solidFill>
                  <a:schemeClr val="bg1"/>
                </a:solidFill>
              </a:rPr>
              <a:t>aviation, hydro-electric energy and small manufacturing sector.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1"/>
          <a:stretch/>
        </p:blipFill>
        <p:spPr>
          <a:xfrm>
            <a:off x="94267" y="47133"/>
            <a:ext cx="6136851" cy="673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9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1341" y="348792"/>
            <a:ext cx="11415860" cy="592003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2000" b="1" dirty="0" smtClean="0"/>
              <a:t>Back to Our Question: </a:t>
            </a:r>
            <a:r>
              <a:rPr lang="en-US" sz="2000" b="1" dirty="0"/>
              <a:t>Will Kenya Become East Africa’s Largest Economy? </a:t>
            </a:r>
            <a:endParaRPr lang="en-US" sz="2000" b="1" dirty="0" smtClean="0"/>
          </a:p>
          <a:p>
            <a:pPr algn="just">
              <a:lnSpc>
                <a:spcPct val="150000"/>
              </a:lnSpc>
            </a:pPr>
            <a:endParaRPr lang="en-US" sz="900" b="1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 smtClean="0"/>
              <a:t>By </a:t>
            </a:r>
            <a:r>
              <a:rPr lang="en-US" sz="2000" b="1" dirty="0"/>
              <a:t>nominal </a:t>
            </a:r>
            <a:r>
              <a:rPr lang="en-US" sz="2000" b="1" dirty="0" smtClean="0"/>
              <a:t>GDP (market-adjusted), the IMF </a:t>
            </a:r>
            <a:r>
              <a:rPr lang="en-US" sz="2000" b="1" dirty="0"/>
              <a:t>projections </a:t>
            </a:r>
            <a:r>
              <a:rPr lang="en-US" sz="2000" b="1" dirty="0" smtClean="0"/>
              <a:t>indicate that </a:t>
            </a:r>
            <a:r>
              <a:rPr lang="en-US" sz="2000" b="1" dirty="0"/>
              <a:t>Kenya (~$132 b in 2025) will surpass Ethiopia (~$117 b) by </a:t>
            </a:r>
            <a:r>
              <a:rPr lang="en-US" sz="2000" b="1" dirty="0" smtClean="0"/>
              <a:t>2025–2026. But, by the real </a:t>
            </a:r>
            <a:r>
              <a:rPr lang="en-US" sz="2000" b="1" dirty="0"/>
              <a:t>GDP (inflation adjusted), Ethiopia likely remains slightly larger through </a:t>
            </a:r>
            <a:r>
              <a:rPr lang="en-US" sz="2000" b="1" dirty="0" smtClean="0"/>
              <a:t>2030. Hence, under </a:t>
            </a:r>
            <a:r>
              <a:rPr lang="en-US" sz="2000" b="1" dirty="0"/>
              <a:t>current </a:t>
            </a:r>
            <a:r>
              <a:rPr lang="en-US" sz="2000" b="1" dirty="0" smtClean="0"/>
              <a:t>conditions, </a:t>
            </a:r>
            <a:r>
              <a:rPr lang="en-US" sz="2000" b="1" dirty="0"/>
              <a:t>Kenya is poised to become the largest economy in East Africa by mid-2020s, especially on a nominal GDP basis. </a:t>
            </a:r>
            <a:endParaRPr lang="en-US" sz="2000" b="1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 smtClean="0"/>
              <a:t>Macroeconomic </a:t>
            </a:r>
            <a:r>
              <a:rPr lang="en-US" sz="2000" b="1" dirty="0"/>
              <a:t>theory suggests growth depends on productivity and capital accumulation. Kenya’s economy benefits from better infrastructure, stronger institutions, and a diversified private sector. Ethiopia’s growth has been driven by heavy public investment (roads, energy) but lately hampered by conflict and inflation. </a:t>
            </a:r>
            <a:endParaRPr lang="en-US" sz="2000" b="1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 smtClean="0"/>
              <a:t>A stable political arena in </a:t>
            </a:r>
            <a:r>
              <a:rPr lang="en-US" sz="2000" b="1" dirty="0"/>
              <a:t>Kenya (multi-party democracy) has generally supported foreign investment, whereas Ethiopia’s recent </a:t>
            </a:r>
            <a:r>
              <a:rPr lang="en-US" sz="2000" b="1" dirty="0" smtClean="0"/>
              <a:t>conflicts in </a:t>
            </a:r>
            <a:r>
              <a:rPr lang="en-US" sz="2000" b="1" dirty="0"/>
              <a:t>Tigray and </a:t>
            </a:r>
            <a:r>
              <a:rPr lang="en-US" sz="2000" b="1" dirty="0" smtClean="0"/>
              <a:t>Amhara have </a:t>
            </a:r>
            <a:r>
              <a:rPr lang="en-US" sz="2000" b="1" dirty="0"/>
              <a:t>increased </a:t>
            </a:r>
            <a:r>
              <a:rPr lang="en-US" sz="2000" b="1" dirty="0" smtClean="0"/>
              <a:t>security risks and significantly reduced investors confidence. </a:t>
            </a:r>
          </a:p>
        </p:txBody>
      </p:sp>
    </p:spTree>
    <p:extLst>
      <p:ext uri="{BB962C8B-B14F-4D97-AF65-F5344CB8AC3E}">
        <p14:creationId xmlns:p14="http://schemas.microsoft.com/office/powerpoint/2010/main" val="293655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9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0831398" y="6287679"/>
            <a:ext cx="1197204" cy="46191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© 2025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843" y="2111605"/>
            <a:ext cx="7729978" cy="277148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Data Source: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https://www.imf.org/external/datamapper/profile/ETH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www.imf.org/external/datamapper/profile/KEN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fred.stlouisfed.org/series/SLUEM1524ZSETH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fred.stlouisfed.org/series/SLUEM1524ZSKEN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data.worldbank.org/indicator/PX.REX.REER?end=2024&amp;locations=KE&amp;start=2006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data.worldbank.org/indicator/PX.REX.REER?end=2024&amp;locations=ET&amp;start=2000&amp;type=points&amp;view=chart&amp;year=2000</a:t>
            </a:r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b="1" dirty="0"/>
              <a:t>Graphical visualizations are done by </a:t>
            </a:r>
            <a:r>
              <a:rPr lang="en-US" b="1" dirty="0" smtClean="0"/>
              <a:t>python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820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gline">
            <a:extLst>
              <a:ext uri="{FF2B5EF4-FFF2-40B4-BE49-F238E27FC236}">
                <a16:creationId xmlns:a16="http://schemas.microsoft.com/office/drawing/2014/main" id="{207A4895-FD99-4E27-98FF-7558F17D6A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3695" y="6147983"/>
            <a:ext cx="3148552" cy="519978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SAMUEL ASRADE</a:t>
            </a:r>
            <a:endParaRPr lang="en-US" sz="1800" dirty="0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CDF2CC42-ED6C-48CF-B6C9-D28B128F451B}"/>
              </a:ext>
            </a:extLst>
          </p:cNvPr>
          <p:cNvSpPr txBox="1">
            <a:spLocks/>
          </p:cNvSpPr>
          <p:nvPr/>
        </p:nvSpPr>
        <p:spPr>
          <a:xfrm>
            <a:off x="103695" y="2056349"/>
            <a:ext cx="4128937" cy="181711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72000" rIns="91440" bIns="216000" rtlCol="0"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0" dirty="0" smtClean="0">
                <a:solidFill>
                  <a:schemeClr val="bg1"/>
                </a:solidFill>
                <a:latin typeface="+mn-lt"/>
              </a:rPr>
              <a:t>Will Kenya surpass Ethiopia and become the largest economy in East Africa?</a:t>
            </a:r>
            <a:endParaRPr lang="en-US" sz="24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3696" y="1498867"/>
            <a:ext cx="2460396" cy="5279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QUESTION?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3695" y="5582377"/>
            <a:ext cx="1279294" cy="5199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467" y="2118480"/>
            <a:ext cx="4578676" cy="2768367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sz="2400" b="0" dirty="0">
                <a:solidFill>
                  <a:schemeClr val="bg1"/>
                </a:solidFill>
                <a:latin typeface="+mn-lt"/>
              </a:rPr>
              <a:t>This presentation will analyze macroeconomic variables of both countries and present findings either to substantiate or refute the claims made by the IMF and World Bank</a:t>
            </a:r>
            <a:r>
              <a:rPr lang="en-US" sz="2400" b="0" dirty="0" smtClean="0">
                <a:solidFill>
                  <a:schemeClr val="bg1"/>
                </a:solidFill>
                <a:latin typeface="+mn-lt"/>
              </a:rPr>
              <a:t>.</a:t>
            </a:r>
            <a:endParaRPr lang="en-US" sz="2400" b="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2466" y="1555429"/>
            <a:ext cx="2483175" cy="52790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PURSOSE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ECA88-F863-4C00-BD8F-C9174D4B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644379" y="113121"/>
            <a:ext cx="3431358" cy="467569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Ethiopia </a:t>
            </a:r>
            <a:r>
              <a:rPr lang="en-US" dirty="0"/>
              <a:t>and Kenya are the two largest economies in East Africa</a:t>
            </a:r>
            <a:r>
              <a:rPr lang="en-US" dirty="0" smtClean="0"/>
              <a:t>.</a:t>
            </a:r>
          </a:p>
          <a:p>
            <a:r>
              <a:rPr lang="en-US" sz="800" dirty="0"/>
              <a:t/>
            </a:r>
            <a:br>
              <a:rPr lang="en-US" sz="800" dirty="0"/>
            </a:br>
            <a:r>
              <a:rPr lang="en-US" dirty="0"/>
              <a:t>While Ethiopia has been a dominant economic hub in the region for several decades, its economy has experienced significant fluctuations, particularly in the past four years</a:t>
            </a:r>
            <a:r>
              <a:rPr lang="en-US" dirty="0" smtClean="0"/>
              <a:t>.</a:t>
            </a:r>
          </a:p>
          <a:p>
            <a:r>
              <a:rPr lang="en-US" sz="800" dirty="0"/>
              <a:t/>
            </a:r>
            <a:br>
              <a:rPr lang="en-US" sz="800" dirty="0"/>
            </a:br>
            <a:r>
              <a:rPr lang="en-US" dirty="0"/>
              <a:t>Major international institutions, including the IMF and World Bank, forecast that Kenya’s economy will surpass Ethiopia’s by 2026.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" y="94267"/>
            <a:ext cx="8436991" cy="4336331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31975" y="4543719"/>
            <a:ext cx="8257883" cy="2187019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KEY POINTS FROM THE FIGURE: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Real </a:t>
            </a:r>
            <a:r>
              <a:rPr lang="en-US" dirty="0"/>
              <a:t>GDP of both Ethiopia and Kenya has fluctuated over time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Ethiopia maintained a higher real GDP than Kenya from the early 2000s to early </a:t>
            </a:r>
            <a:r>
              <a:rPr lang="en-US" dirty="0" smtClean="0"/>
              <a:t>2020s, despite a brief sudden drops 1997 and 2004.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Both countries’ real GDP fell in 2020, possibly due to the impact of COVID 19. Kenya was hit hard, but was able to recover faster.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As of the latest data, Ethiopia’s real GDP remains higher and is projected to stay ahead over the next five years</a:t>
            </a:r>
            <a:r>
              <a:rPr lang="en-US" dirty="0" smtClean="0"/>
              <a:t>.</a:t>
            </a:r>
          </a:p>
        </p:txBody>
      </p:sp>
      <p:sp>
        <p:nvSpPr>
          <p:cNvPr id="16" name="Oval 15"/>
          <p:cNvSpPr/>
          <p:nvPr/>
        </p:nvSpPr>
        <p:spPr>
          <a:xfrm>
            <a:off x="9021452" y="5316718"/>
            <a:ext cx="3091888" cy="141401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 Data from 2025 to 2030 are based on IMF predictions.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77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02FA8-3560-4407-B02A-78AB9FA2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29B9E1-3BE6-46D1-8CAB-46B3467D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1ADBA-CE66-4BFB-B4FB-33A8566C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5" y="102340"/>
            <a:ext cx="8632700" cy="4168001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8889476" y="131975"/>
            <a:ext cx="3205012" cy="4628561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Nominal GDP </a:t>
            </a:r>
            <a:r>
              <a:rPr lang="en-US" dirty="0"/>
              <a:t>is one of the most closely monitored macroeconomic indicators. </a:t>
            </a:r>
            <a:endParaRPr lang="en-US" dirty="0" smtClean="0"/>
          </a:p>
          <a:p>
            <a:endParaRPr lang="en-US" sz="800" dirty="0"/>
          </a:p>
          <a:p>
            <a:r>
              <a:rPr lang="en-US" dirty="0" smtClean="0"/>
              <a:t>However</a:t>
            </a:r>
            <a:r>
              <a:rPr lang="en-US" dirty="0"/>
              <a:t>, it is also highly susceptible to political manipulation, as it can be influenced without reflecting actual changes in the economy.</a:t>
            </a:r>
            <a:br>
              <a:rPr lang="en-US" dirty="0"/>
            </a:br>
            <a:endParaRPr lang="en-US" sz="800" dirty="0" smtClean="0"/>
          </a:p>
          <a:p>
            <a:r>
              <a:rPr lang="en-US" dirty="0" smtClean="0"/>
              <a:t>By </a:t>
            </a:r>
            <a:r>
              <a:rPr lang="en-US" dirty="0"/>
              <a:t>inflating a country’s currency, the nominal GDP can appear to grow, even if there is little or no real change in output or income.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13119" y="4345758"/>
            <a:ext cx="8663236" cy="2422688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KEY POINTS FROM THE FIGURE: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Generally, Ethiopia and Kenya had a growing nominal GDP over the observed period. Ethiopia’s growth rate was faster, surpassing Kenya’s nominal GDP in 2022.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Ethiopian nominal GDP sharply increased in 2023, but began to decline, allowing Kenya to </a:t>
            </a:r>
            <a:r>
              <a:rPr lang="en-US" dirty="0" smtClean="0"/>
              <a:t>regain </a:t>
            </a:r>
            <a:r>
              <a:rPr lang="en-US" dirty="0"/>
              <a:t>the </a:t>
            </a:r>
            <a:r>
              <a:rPr lang="en-US" dirty="0" smtClean="0"/>
              <a:t>lead in 2025. </a:t>
            </a:r>
            <a:r>
              <a:rPr lang="en-US" dirty="0"/>
              <a:t>Possible </a:t>
            </a:r>
            <a:r>
              <a:rPr lang="en-US" dirty="0" smtClean="0"/>
              <a:t>factors for the decline in Ethiopian nominal GDP could be devaluation of birr, </a:t>
            </a:r>
            <a:r>
              <a:rPr lang="en-US" dirty="0"/>
              <a:t>exclusion from </a:t>
            </a:r>
            <a:r>
              <a:rPr lang="en-US" dirty="0" smtClean="0"/>
              <a:t>AGOA and </a:t>
            </a:r>
            <a:r>
              <a:rPr lang="en-US" dirty="0"/>
              <a:t>political </a:t>
            </a:r>
            <a:r>
              <a:rPr lang="en-US" dirty="0" smtClean="0"/>
              <a:t>conflicts</a:t>
            </a:r>
            <a:r>
              <a:rPr lang="en-US" dirty="0"/>
              <a:t> </a:t>
            </a:r>
            <a:r>
              <a:rPr lang="en-US" dirty="0" smtClean="0"/>
              <a:t>across the country.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According to IMF Ethiopia </a:t>
            </a:r>
            <a:r>
              <a:rPr lang="en-US" dirty="0"/>
              <a:t>will maintain a higher nominal GDP </a:t>
            </a:r>
            <a:r>
              <a:rPr lang="en-US" dirty="0" smtClean="0"/>
              <a:t>in </a:t>
            </a:r>
            <a:r>
              <a:rPr lang="en-US" dirty="0"/>
              <a:t>the next five </a:t>
            </a:r>
            <a:r>
              <a:rPr lang="en-US" dirty="0" smtClean="0"/>
              <a:t>years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25" name="Oval 24"/>
          <p:cNvSpPr/>
          <p:nvPr/>
        </p:nvSpPr>
        <p:spPr>
          <a:xfrm>
            <a:off x="9021452" y="5316718"/>
            <a:ext cx="3091888" cy="141401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 Data from 2025 to 2030 are based on IMF predictions.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86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DDBE9-329C-4482-B49A-274D0E87B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9651A3-B41C-436E-8A64-D3F5C1FDF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83D5D-8E65-42E8-BA74-2E2799FE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1" y="82380"/>
            <a:ext cx="8791341" cy="410432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8955464" y="44672"/>
            <a:ext cx="3157876" cy="4649878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Per Capita GDP </a:t>
            </a:r>
            <a:r>
              <a:rPr lang="en-US" dirty="0"/>
              <a:t>is one of the most comprehensive and accurate measures of a nation's economic performance</a:t>
            </a:r>
            <a:r>
              <a:rPr lang="en-US" dirty="0" smtClean="0"/>
              <a:t>.</a:t>
            </a:r>
          </a:p>
          <a:p>
            <a:r>
              <a:rPr lang="en-US" sz="800" dirty="0"/>
              <a:t/>
            </a:r>
            <a:br>
              <a:rPr lang="en-US" sz="800" dirty="0"/>
            </a:br>
            <a:r>
              <a:rPr lang="en-US" dirty="0"/>
              <a:t>It represents the average income of individuals if the country’s total output were evenly distributed across the population</a:t>
            </a:r>
            <a:r>
              <a:rPr lang="en-US" dirty="0" smtClean="0"/>
              <a:t>.</a:t>
            </a:r>
          </a:p>
          <a:p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dirty="0" smtClean="0"/>
              <a:t>While </a:t>
            </a:r>
            <a:r>
              <a:rPr lang="en-US" dirty="0"/>
              <a:t>theoretical, it provides a clear indication of economic performance relative to the size of the population.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4841" y="4289196"/>
            <a:ext cx="8785781" cy="246982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KEY POINTS FROM THE FIGURE: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Both countries saw rising GDP per capita, but Kenya’s per capita output remains far higher. In </a:t>
            </a:r>
            <a:r>
              <a:rPr lang="en-US" dirty="0" smtClean="0"/>
              <a:t>2024 </a:t>
            </a:r>
            <a:r>
              <a:rPr lang="en-US" dirty="0"/>
              <a:t>Kenya’s GDP per capita </a:t>
            </a:r>
            <a:r>
              <a:rPr lang="en-US" dirty="0" smtClean="0"/>
              <a:t>(~$2,305) </a:t>
            </a:r>
            <a:r>
              <a:rPr lang="en-US" dirty="0"/>
              <a:t>was </a:t>
            </a:r>
            <a:r>
              <a:rPr lang="en-US" dirty="0" smtClean="0"/>
              <a:t>twice </a:t>
            </a:r>
            <a:r>
              <a:rPr lang="en-US" dirty="0"/>
              <a:t>Ethiopia’s (~$</a:t>
            </a:r>
            <a:r>
              <a:rPr lang="en-US" dirty="0" smtClean="0"/>
              <a:t>1,320).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Both </a:t>
            </a:r>
            <a:r>
              <a:rPr lang="en-US" dirty="0"/>
              <a:t>economies contracted in 2023; however, Kenya demonstrated a swift recovery, whereas Ethiopia’s GDP per capita continued to decline through 2025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Ethiopian population has been growing at a faster </a:t>
            </a:r>
            <a:r>
              <a:rPr lang="en-US" dirty="0"/>
              <a:t>p</a:t>
            </a:r>
            <a:r>
              <a:rPr lang="en-US" dirty="0" smtClean="0"/>
              <a:t>ace than Kenya’s</a:t>
            </a:r>
            <a:r>
              <a:rPr lang="en-US" dirty="0"/>
              <a:t>; thus, even if Ethiopia’s aggregate GDP growth exceeds Kenya’s, the </a:t>
            </a:r>
            <a:r>
              <a:rPr lang="en-US" dirty="0" smtClean="0"/>
              <a:t>faster </a:t>
            </a:r>
            <a:r>
              <a:rPr lang="en-US" dirty="0"/>
              <a:t>population growth </a:t>
            </a:r>
            <a:r>
              <a:rPr lang="en-US" dirty="0" smtClean="0"/>
              <a:t>pulls down its </a:t>
            </a:r>
            <a:r>
              <a:rPr lang="en-US" dirty="0"/>
              <a:t>per-capita </a:t>
            </a:r>
            <a:r>
              <a:rPr lang="en-US" dirty="0" smtClean="0"/>
              <a:t>growth.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Forecasts </a:t>
            </a:r>
            <a:r>
              <a:rPr lang="en-US" dirty="0"/>
              <a:t>suggest a gradual recovery for Ethiopia, but the </a:t>
            </a:r>
            <a:r>
              <a:rPr lang="en-US" dirty="0" smtClean="0"/>
              <a:t>gap </a:t>
            </a:r>
            <a:r>
              <a:rPr lang="en-US" dirty="0"/>
              <a:t>is expected to </a:t>
            </a:r>
            <a:r>
              <a:rPr lang="en-US" dirty="0" smtClean="0"/>
              <a:t>widen.</a:t>
            </a:r>
          </a:p>
        </p:txBody>
      </p:sp>
      <p:sp>
        <p:nvSpPr>
          <p:cNvPr id="26" name="Oval 25"/>
          <p:cNvSpPr/>
          <p:nvPr/>
        </p:nvSpPr>
        <p:spPr>
          <a:xfrm>
            <a:off x="9021452" y="5316718"/>
            <a:ext cx="3091888" cy="141401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 Data from 2025 to 2030 are based on IMF predictions.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73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80583-D47F-40C1-BDC7-5C319C98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4" y="72957"/>
            <a:ext cx="8593376" cy="4310506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8795208" y="113120"/>
            <a:ext cx="3327560" cy="4543721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Inflation</a:t>
            </a:r>
            <a:r>
              <a:rPr lang="en-US" dirty="0"/>
              <a:t> is a key macroeconomic indicator that reflects the stability and health of an economy.</a:t>
            </a:r>
            <a:br>
              <a:rPr lang="en-US" dirty="0"/>
            </a:br>
            <a:endParaRPr lang="en-US" sz="800" dirty="0" smtClean="0"/>
          </a:p>
          <a:p>
            <a:r>
              <a:rPr lang="en-US" dirty="0" smtClean="0"/>
              <a:t>The </a:t>
            </a:r>
            <a:r>
              <a:rPr lang="en-US" dirty="0"/>
              <a:t>inflation rate measures the percentage change in the general price level of goods and services within a specific economy</a:t>
            </a:r>
            <a:r>
              <a:rPr lang="en-US" dirty="0" smtClean="0"/>
              <a:t>.</a:t>
            </a:r>
          </a:p>
          <a:p>
            <a:r>
              <a:rPr lang="en-US" sz="800" dirty="0"/>
              <a:t/>
            </a:r>
            <a:br>
              <a:rPr lang="en-US" sz="800" dirty="0"/>
            </a:br>
            <a:r>
              <a:rPr lang="en-US" dirty="0"/>
              <a:t>It is an essential gauge of changes in the purchasing power of money over time, influencing consumer behavior and economic decision-making.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4840" y="4496587"/>
            <a:ext cx="8616100" cy="223415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KEY POINTS FROM THE FIGURE: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Kenya’s </a:t>
            </a:r>
            <a:r>
              <a:rPr lang="en-US" dirty="0"/>
              <a:t>inflation has been relatively moderate and stable: typically single digits or low double </a:t>
            </a:r>
            <a:r>
              <a:rPr lang="en-US" dirty="0" smtClean="0"/>
              <a:t>digits.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Ethiopia’s inflation has been volatile and very high in recent years, reflecting currency devaluations and </a:t>
            </a:r>
            <a:r>
              <a:rPr lang="en-US" dirty="0" smtClean="0"/>
              <a:t>economic shocks</a:t>
            </a:r>
            <a:r>
              <a:rPr lang="en-US" dirty="0"/>
              <a:t>. </a:t>
            </a:r>
            <a:r>
              <a:rPr lang="en-US" dirty="0" smtClean="0"/>
              <a:t>For example, there was a peaked in </a:t>
            </a:r>
            <a:r>
              <a:rPr lang="en-US" dirty="0"/>
              <a:t>2008 and </a:t>
            </a:r>
            <a:r>
              <a:rPr lang="en-US" dirty="0" smtClean="0"/>
              <a:t>2022, </a:t>
            </a:r>
            <a:r>
              <a:rPr lang="en-US" dirty="0"/>
              <a:t>and notable disinflation </a:t>
            </a:r>
            <a:r>
              <a:rPr lang="en-US" dirty="0" smtClean="0"/>
              <a:t>in the late 1990s and early </a:t>
            </a:r>
            <a:r>
              <a:rPr lang="en-US" dirty="0"/>
              <a:t>2000s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Ethiopia’s chronic fiscal and supply pressures (financed by money printing) drive its high inflation, whereas Kenya has pursued tighter monetary policy and fiscal </a:t>
            </a:r>
            <a:r>
              <a:rPr lang="en-US" dirty="0" smtClean="0"/>
              <a:t>restraint.</a:t>
            </a:r>
          </a:p>
        </p:txBody>
      </p:sp>
      <p:sp>
        <p:nvSpPr>
          <p:cNvPr id="14" name="Oval 13"/>
          <p:cNvSpPr/>
          <p:nvPr/>
        </p:nvSpPr>
        <p:spPr>
          <a:xfrm>
            <a:off x="9021452" y="5316718"/>
            <a:ext cx="3091888" cy="141401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 Data from 2025 to 2030 are based on IMF predictions.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313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" y="44676"/>
            <a:ext cx="8414271" cy="4169105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8578393" y="82383"/>
            <a:ext cx="3534948" cy="469700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Historically, large populations were often linked to poverty, as the focus was placed on the marginal consumption of people rather than their potential economic contribution</a:t>
            </a:r>
            <a:r>
              <a:rPr lang="en-US" dirty="0" smtClean="0"/>
              <a:t>.</a:t>
            </a:r>
          </a:p>
          <a:p>
            <a:r>
              <a:rPr lang="en-US" sz="800" dirty="0"/>
              <a:t/>
            </a:r>
            <a:br>
              <a:rPr lang="en-US" sz="800" dirty="0"/>
            </a:br>
            <a:r>
              <a:rPr lang="en-US" dirty="0"/>
              <a:t>However, in recent decades, several populous Asian countries have achieved rapid development by optimizing the allocation of human capital</a:t>
            </a:r>
            <a:r>
              <a:rPr lang="en-US" dirty="0" smtClean="0"/>
              <a:t>.</a:t>
            </a:r>
          </a:p>
          <a:p>
            <a:r>
              <a:rPr lang="en-US" sz="800" dirty="0"/>
              <a:t/>
            </a:r>
            <a:br>
              <a:rPr lang="en-US" sz="800" dirty="0"/>
            </a:br>
            <a:r>
              <a:rPr lang="en-US" dirty="0"/>
              <a:t>This highlights the importance of investing in and developing human capital to foster sustainable economic growth.</a:t>
            </a:r>
            <a:endParaRPr lang="en-US" dirty="0" smtClean="0"/>
          </a:p>
        </p:txBody>
      </p:sp>
      <p:sp>
        <p:nvSpPr>
          <p:cNvPr id="39" name="Oval 38"/>
          <p:cNvSpPr/>
          <p:nvPr/>
        </p:nvSpPr>
        <p:spPr>
          <a:xfrm>
            <a:off x="9021452" y="5316718"/>
            <a:ext cx="3091888" cy="141401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 Data from 2025 to 2030 are based on IMF predictions.</a:t>
            </a:r>
            <a:endParaRPr lang="en-US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84841" y="4308049"/>
            <a:ext cx="8493552" cy="2479251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KEY POINTS FROM THE FIGURE: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Both </a:t>
            </a:r>
            <a:r>
              <a:rPr lang="en-US" dirty="0" smtClean="0"/>
              <a:t>nations have rising population, </a:t>
            </a:r>
            <a:r>
              <a:rPr lang="en-US" dirty="0"/>
              <a:t>with Ethiopia’s growth rate outpacing </a:t>
            </a:r>
            <a:r>
              <a:rPr lang="en-US" dirty="0" smtClean="0"/>
              <a:t>Kenya’s.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Between 1995 and 2024, Ethiopia’s population grew from 52 million to 108 million, while Kenya’s increased from 25 million to 52 </a:t>
            </a:r>
            <a:r>
              <a:rPr lang="en-US" dirty="0" smtClean="0"/>
              <a:t>million.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By </a:t>
            </a:r>
            <a:r>
              <a:rPr lang="en-US" dirty="0"/>
              <a:t>2030, Ethiopia’s population is expected to surpass 175 million—nearly three times the size of Kenya’s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With proper human capital </a:t>
            </a:r>
            <a:r>
              <a:rPr lang="en-US" dirty="0" smtClean="0"/>
              <a:t>investment, </a:t>
            </a:r>
            <a:r>
              <a:rPr lang="en-US" dirty="0"/>
              <a:t>Ethiopia’s population </a:t>
            </a:r>
            <a:r>
              <a:rPr lang="en-US" dirty="0" smtClean="0"/>
              <a:t>can be </a:t>
            </a:r>
            <a:r>
              <a:rPr lang="en-US" dirty="0"/>
              <a:t>a </a:t>
            </a:r>
            <a:r>
              <a:rPr lang="en-US" dirty="0" smtClean="0"/>
              <a:t>strategic </a:t>
            </a:r>
            <a:r>
              <a:rPr lang="en-US" dirty="0"/>
              <a:t>asset. Without it, </a:t>
            </a:r>
            <a:r>
              <a:rPr lang="en-US" dirty="0" smtClean="0"/>
              <a:t>population </a:t>
            </a:r>
            <a:r>
              <a:rPr lang="en-US" dirty="0"/>
              <a:t>growth may intensify dependency and deepen </a:t>
            </a:r>
            <a:r>
              <a:rPr lang="en-US" dirty="0" smtClean="0"/>
              <a:t>the poverty trap.</a:t>
            </a:r>
          </a:p>
        </p:txBody>
      </p:sp>
    </p:spTree>
    <p:extLst>
      <p:ext uri="{BB962C8B-B14F-4D97-AF65-F5344CB8AC3E}">
        <p14:creationId xmlns:p14="http://schemas.microsoft.com/office/powerpoint/2010/main" val="338370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84841" y="4308050"/>
            <a:ext cx="8380429" cy="247925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KEY POINTS FROM THE FIGURE: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From 1995 to 2008, Kenya maintained a fiscal balance, with government revenue and expenditure roughly </a:t>
            </a:r>
            <a:r>
              <a:rPr lang="en-US" dirty="0" smtClean="0"/>
              <a:t>equal. Post-2008</a:t>
            </a:r>
            <a:r>
              <a:rPr lang="en-US" dirty="0"/>
              <a:t>, Kenya’s expenditure steadily outpaced </a:t>
            </a:r>
            <a:r>
              <a:rPr lang="en-US" dirty="0" smtClean="0"/>
              <a:t>its revenue</a:t>
            </a:r>
            <a:r>
              <a:rPr lang="en-US" dirty="0"/>
              <a:t>, exceeding it by approximately 35</a:t>
            </a:r>
            <a:r>
              <a:rPr lang="en-US" dirty="0" smtClean="0"/>
              <a:t>% in 2023.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Ethiopia </a:t>
            </a:r>
            <a:r>
              <a:rPr lang="en-US" dirty="0" smtClean="0"/>
              <a:t>stringent had </a:t>
            </a:r>
            <a:r>
              <a:rPr lang="en-US" dirty="0"/>
              <a:t>fiscal </a:t>
            </a:r>
            <a:r>
              <a:rPr lang="en-US" dirty="0" smtClean="0"/>
              <a:t>deficits in the entire period. In </a:t>
            </a:r>
            <a:r>
              <a:rPr lang="en-US" dirty="0"/>
              <a:t>the late 1990s and early 2000s, Ethiopia’s fiscal size (both revenue and expenditure) was up to 85% larger </a:t>
            </a:r>
            <a:r>
              <a:rPr lang="en-US" dirty="0" smtClean="0"/>
              <a:t>than that of Kenya.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Even though </a:t>
            </a:r>
            <a:r>
              <a:rPr lang="en-US" dirty="0"/>
              <a:t>K</a:t>
            </a:r>
            <a:r>
              <a:rPr lang="en-US" dirty="0" smtClean="0"/>
              <a:t>enya’s fiscal gap was increasing, its </a:t>
            </a:r>
            <a:r>
              <a:rPr lang="en-US" dirty="0"/>
              <a:t>government revenue </a:t>
            </a:r>
            <a:r>
              <a:rPr lang="en-US" dirty="0" smtClean="0"/>
              <a:t>was significantly larger than that of Ethiopia, </a:t>
            </a:r>
            <a:r>
              <a:rPr lang="en-US" dirty="0"/>
              <a:t>reaching over </a:t>
            </a:r>
            <a:r>
              <a:rPr lang="en-US" dirty="0" smtClean="0"/>
              <a:t>100% higher by </a:t>
            </a:r>
            <a:r>
              <a:rPr lang="en-US" dirty="0"/>
              <a:t>2023.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531259" y="56559"/>
            <a:ext cx="3582082" cy="487366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Increased </a:t>
            </a:r>
            <a:r>
              <a:rPr lang="en-US" b="1" dirty="0" smtClean="0"/>
              <a:t>public expenditure</a:t>
            </a:r>
            <a:r>
              <a:rPr lang="en-US" dirty="0" smtClean="0"/>
              <a:t>—especially </a:t>
            </a:r>
            <a:r>
              <a:rPr lang="en-US" dirty="0"/>
              <a:t>on infrastructure, social programs, or stimulus measures—can drive economic expansion by boosting aggregate demand.</a:t>
            </a:r>
            <a:br>
              <a:rPr lang="en-US" dirty="0"/>
            </a:br>
            <a:endParaRPr lang="en-US" sz="800" b="1" dirty="0"/>
          </a:p>
          <a:p>
            <a:r>
              <a:rPr lang="en-US" b="1" dirty="0" smtClean="0"/>
              <a:t>Government </a:t>
            </a:r>
            <a:r>
              <a:rPr lang="en-US" b="1" dirty="0"/>
              <a:t>revenue</a:t>
            </a:r>
            <a:r>
              <a:rPr lang="en-US" dirty="0"/>
              <a:t>, mainly sourced from taxation and state asset sales, finances essential public services and can be used to curb inflation through fiscal tightening, such as spending cuts or tax increases.</a:t>
            </a:r>
            <a:br>
              <a:rPr lang="en-US" dirty="0"/>
            </a:br>
            <a:r>
              <a:rPr lang="en-US" dirty="0"/>
              <a:t>The balance between these two determines the government’s fiscal stance and its impact on the broader economy.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85" y="94268"/>
            <a:ext cx="8339385" cy="411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6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84840" y="4458879"/>
            <a:ext cx="8465271" cy="2271858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KEY POINTS FROM THE FIGURE: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Both Ethiopia and Kenya </a:t>
            </a:r>
            <a:r>
              <a:rPr lang="en-US" dirty="0" smtClean="0"/>
              <a:t>had </a:t>
            </a:r>
            <a:r>
              <a:rPr lang="en-US" dirty="0"/>
              <a:t>relatively stable </a:t>
            </a:r>
            <a:r>
              <a:rPr lang="en-US" dirty="0" smtClean="0"/>
              <a:t>but lower extensive </a:t>
            </a:r>
            <a:r>
              <a:rPr lang="en-US" dirty="0"/>
              <a:t>margin indices, with Kenya’s </a:t>
            </a:r>
            <a:r>
              <a:rPr lang="en-US" dirty="0" smtClean="0"/>
              <a:t>marginally being higher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Ethiopia’s </a:t>
            </a:r>
            <a:r>
              <a:rPr lang="en-US" dirty="0"/>
              <a:t>intensive margin </a:t>
            </a:r>
            <a:r>
              <a:rPr lang="en-US" dirty="0" smtClean="0"/>
              <a:t>was </a:t>
            </a:r>
            <a:r>
              <a:rPr lang="en-US" dirty="0"/>
              <a:t>consistently higher than Kenya’s, but </a:t>
            </a:r>
            <a:r>
              <a:rPr lang="en-US" dirty="0" smtClean="0"/>
              <a:t>exhibited </a:t>
            </a:r>
            <a:r>
              <a:rPr lang="en-US" dirty="0"/>
              <a:t>significant </a:t>
            </a:r>
            <a:r>
              <a:rPr lang="en-US" dirty="0" smtClean="0"/>
              <a:t>fluctuations. Kenya’s </a:t>
            </a:r>
            <a:r>
              <a:rPr lang="en-US" dirty="0"/>
              <a:t>intensive margin remains steady across the years.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figure suggests both countries are more focused on the intensive margin (e.g., scaling up existing exports like coffee and horticulture</a:t>
            </a:r>
            <a:r>
              <a:rPr lang="en-US" dirty="0" smtClean="0"/>
              <a:t>) </a:t>
            </a:r>
            <a:r>
              <a:rPr lang="en-US" dirty="0"/>
              <a:t>rather than </a:t>
            </a:r>
            <a:r>
              <a:rPr lang="en-US" dirty="0" smtClean="0"/>
              <a:t>prioritizing the </a:t>
            </a:r>
            <a:r>
              <a:rPr lang="en-US" dirty="0"/>
              <a:t>extensive margin (e.g., diversifying into manufactured goods or technology exports).</a:t>
            </a:r>
            <a:endParaRPr lang="en-US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8550111" y="60642"/>
            <a:ext cx="3582084" cy="4586771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 </a:t>
            </a:r>
            <a:r>
              <a:rPr lang="en-US" b="1" dirty="0"/>
              <a:t>extensive margin </a:t>
            </a:r>
            <a:r>
              <a:rPr lang="en-US" dirty="0"/>
              <a:t>measures the extent to which a country diversifies into new products, export destinations, or </a:t>
            </a:r>
            <a:r>
              <a:rPr lang="en-US" dirty="0" smtClean="0"/>
              <a:t>production: a </a:t>
            </a:r>
            <a:r>
              <a:rPr lang="en-US" dirty="0"/>
              <a:t>shift toward broadening economic </a:t>
            </a:r>
            <a:r>
              <a:rPr lang="en-US" dirty="0" smtClean="0"/>
              <a:t>activity.</a:t>
            </a:r>
          </a:p>
          <a:p>
            <a:endParaRPr lang="en-US" sz="800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intensive </a:t>
            </a:r>
            <a:r>
              <a:rPr lang="en-US" b="1" dirty="0"/>
              <a:t>margin </a:t>
            </a:r>
            <a:r>
              <a:rPr lang="en-US" dirty="0"/>
              <a:t>captures efforts to deepen existing export lines, improve current production capabilities, or expand trade volume within established </a:t>
            </a:r>
            <a:r>
              <a:rPr lang="en-US" dirty="0" smtClean="0"/>
              <a:t>markets. These indicators assess </a:t>
            </a:r>
            <a:r>
              <a:rPr lang="en-US" dirty="0"/>
              <a:t>whether an economy is focused on diversification or on maximizing returns from existing strengths.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9" y="54103"/>
            <a:ext cx="8361575" cy="433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ncial_PitchDeck_MO-v6">
  <a:themeElements>
    <a:clrScheme name="Custom 23">
      <a:dk1>
        <a:srgbClr val="006F83"/>
      </a:dk1>
      <a:lt1>
        <a:srgbClr val="FFFFFF"/>
      </a:lt1>
      <a:dk2>
        <a:srgbClr val="4D4D4D"/>
      </a:dk2>
      <a:lt2>
        <a:srgbClr val="DED8A4"/>
      </a:lt2>
      <a:accent1>
        <a:srgbClr val="DED8A4"/>
      </a:accent1>
      <a:accent2>
        <a:srgbClr val="790000"/>
      </a:accent2>
      <a:accent3>
        <a:srgbClr val="969959"/>
      </a:accent3>
      <a:accent4>
        <a:srgbClr val="32A1A6"/>
      </a:accent4>
      <a:accent5>
        <a:srgbClr val="606032"/>
      </a:accent5>
      <a:accent6>
        <a:srgbClr val="3C8C41"/>
      </a:accent6>
      <a:hlink>
        <a:srgbClr val="006F83"/>
      </a:hlink>
      <a:folHlink>
        <a:srgbClr val="006F83"/>
      </a:folHlink>
    </a:clrScheme>
    <a:fontScheme name="Custom 6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270744_Financial pitch deck_AAS_v4" id="{6B56449C-CC63-4FF3-BE4A-64780CE1EAAB}" vid="{648F9AC5-FF4B-45EC-957E-86958EA969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35F702-06A3-47B5-A78B-5ADAC21E3B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EEFE3F-2FB4-416D-9B9D-A1CF27862478}">
  <ds:schemaRefs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71af3243-3dd4-4a8d-8c0d-dd76da1f02a5"/>
    <ds:schemaRef ds:uri="http://purl.org/dc/terms/"/>
    <ds:schemaRef ds:uri="http://schemas.microsoft.com/office/infopath/2007/PartnerControls"/>
    <ds:schemaRef ds:uri="16c05727-aa75-4e4a-9b5f-8a80a116589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5BA64CC-A486-4853-8170-C389804B0B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pitch deck</Template>
  <TotalTime>0</TotalTime>
  <Words>1754</Words>
  <Application>Microsoft Office PowerPoint</Application>
  <PresentationFormat>Widescreen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Tahoma</vt:lpstr>
      <vt:lpstr>Times New Roman</vt:lpstr>
      <vt:lpstr>Wingdings</vt:lpstr>
      <vt:lpstr>Financial_PitchDeck_MO-v6</vt:lpstr>
      <vt:lpstr>MACROECOECONOMIC DYNAMICS OF KENYA AND  ETHIOPIA 1995 - 2030</vt:lpstr>
      <vt:lpstr>This presentation will analyze macroeconomic variables of both countries and present findings either to substantiate or refute the claims made by the IMF and World Bank.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2025-05-11T04:54:12Z</dcterms:created>
  <dcterms:modified xsi:type="dcterms:W3CDTF">2025-05-15T07:51:57Z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