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2"/>
  </p:sldMasterIdLst>
  <p:notesMasterIdLst>
    <p:notesMasterId r:id="rId20"/>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 id="298" r:id="rId15"/>
    <p:sldId id="299" r:id="rId16"/>
    <p:sldId id="300" r:id="rId17"/>
    <p:sldId id="301" r:id="rId18"/>
    <p:sldId id="302" r:id="rId19"/>
  </p:sldIdLst>
  <p:sldSz cx="9144000" cy="5143500" type="screen16x9"/>
  <p:notesSz cx="6858000" cy="9144000"/>
  <p:custShowLst>
    <p:custShow name="Custom Show 1" id="0">
      <p:sldLst>
        <p:sld r:id="rId3"/>
        <p:sld r:id="rId5"/>
        <p:sld r:id="rId6"/>
        <p:sld r:id="rId7"/>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orient="horz" pos="876">
          <p15:clr>
            <a:srgbClr val="A4A3A4"/>
          </p15:clr>
        </p15:guide>
        <p15:guide id="3" pos="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8"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Slide Image Placeholder 1"/>
          <p:cNvSpPr>
            <a:spLocks noGrp="1" noRot="1" noChangeAspect="1"/>
          </p:cNvSpPr>
          <p:nvPr>
            <p:ph type="sldImg"/>
          </p:nvPr>
        </p:nvSpPr>
        <p:spPr>
          <a:xfrm>
            <a:off x="381000" y="685800"/>
            <a:ext cx="6096000" cy="3429000"/>
          </a:xfrm>
        </p:spPr>
      </p:sp>
      <p:sp>
        <p:nvSpPr>
          <p:cNvPr id="1048670"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3"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4"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6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6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63"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4"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5"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6"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1048667"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5"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6"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7"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6"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7"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9"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80"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81"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82"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8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8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72"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73"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4"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75"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85"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6"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7"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50"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51"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14725" y="1187863"/>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:Samuel.A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:au110621104020</a:t>
            </a:r>
          </a:p>
          <a:p>
            <a:pPr marR="0" lvl="0" rtl="0">
              <a:lnSpc>
                <a:spcPct val="100000"/>
              </a:lnSpc>
              <a:spcBef>
                <a:spcPts val="0"/>
              </a:spcBef>
              <a:spcAft>
                <a:spcPts val="200"/>
              </a:spcAft>
              <a:buClr>
                <a:schemeClr val="bg1"/>
              </a:buClr>
            </a:pPr>
            <a:r>
              <a:rPr lang="en-US" sz="1100" dirty="0">
                <a:solidFill>
                  <a:schemeClr val="tx1"/>
                </a:solidFill>
              </a:rPr>
              <a:t>NM ID:</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  </a:t>
            </a:r>
          </a:p>
        </p:txBody>
      </p:sp>
      <p:cxnSp>
        <p:nvCxnSpPr>
          <p:cNvPr id="3145729" name="Straight Connector 19"/>
          <p:cNvCxnSpPr>
            <a:cxnSpLocks/>
          </p:cNvCxnSpPr>
          <p:nvPr/>
        </p:nvCxnSpPr>
        <p:spPr>
          <a:xfrm>
            <a:off x="5651023" y="3908983"/>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157507" y="3987599"/>
            <a:ext cx="2631403" cy="4216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INDIRA INSTITUTE OF ENGINEERING AND TECHNOLOGY</a:t>
            </a: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155850" y="613142"/>
            <a:ext cx="8832300" cy="451933"/>
          </a:xfrm>
        </p:spPr>
        <p:txBody>
          <a:bodyPr/>
          <a:lstStyle/>
          <a:p>
            <a:pPr algn="ctr"/>
            <a:r>
              <a:rPr lang="en-US"/>
              <a:t>Homepage</a:t>
            </a:r>
          </a:p>
        </p:txBody>
      </p:sp>
      <p:sp>
        <p:nvSpPr>
          <p:cNvPr id="1048649" name="Text Placeholder 2"/>
          <p:cNvSpPr>
            <a:spLocks noGrp="1"/>
          </p:cNvSpPr>
          <p:nvPr>
            <p:ph type="body" idx="1"/>
          </p:nvPr>
        </p:nvSpPr>
        <p:spPr>
          <a:xfrm>
            <a:off x="311699" y="1389600"/>
            <a:ext cx="8696833" cy="3179400"/>
          </a:xfrm>
        </p:spPr>
        <p:txBody>
          <a:bodyPr/>
          <a:lstStyle/>
          <a:p>
            <a:endParaRPr lang="en-US"/>
          </a:p>
        </p:txBody>
      </p:sp>
      <p:pic>
        <p:nvPicPr>
          <p:cNvPr id="2097160" name="Picture 3" descr="WhatsApp Image 2024-04-08 at 20.52.38.jpeg"/>
          <p:cNvPicPr>
            <a:picLocks noChangeAspect="1"/>
          </p:cNvPicPr>
          <p:nvPr/>
        </p:nvPicPr>
        <p:blipFill>
          <a:blip r:embed="rId2"/>
          <a:stretch>
            <a:fillRect/>
          </a:stretch>
        </p:blipFill>
        <p:spPr>
          <a:xfrm>
            <a:off x="735724" y="725214"/>
            <a:ext cx="7357242" cy="2829141"/>
          </a:xfrm>
          <a:prstGeom prst="rect">
            <a:avLst/>
          </a:prstGeom>
        </p:spPr>
      </p:pic>
      <p:pic>
        <p:nvPicPr>
          <p:cNvPr id="2097161" name="Picture 4" descr="WhatsApp Image 2024-04-08 at 20.52.39 (1).jpeg"/>
          <p:cNvPicPr>
            <a:picLocks noChangeAspect="1"/>
          </p:cNvPicPr>
          <p:nvPr/>
        </p:nvPicPr>
        <p:blipFill>
          <a:blip r:embed="rId3"/>
          <a:stretch>
            <a:fillRect/>
          </a:stretch>
        </p:blipFill>
        <p:spPr>
          <a:xfrm>
            <a:off x="0" y="661368"/>
            <a:ext cx="9144000" cy="4304240"/>
          </a:xfrm>
          <a:prstGeom prst="rect">
            <a:avLst/>
          </a:prstGeom>
        </p:spPr>
      </p:pic>
      <p:pic>
        <p:nvPicPr>
          <p:cNvPr id="2097162" name="Picture 5" descr="WhatsApp Image 2024-04-08 at 21.09.04.jpeg"/>
          <p:cNvPicPr>
            <a:picLocks noChangeAspect="1"/>
          </p:cNvPicPr>
          <p:nvPr/>
        </p:nvPicPr>
        <p:blipFill>
          <a:blip r:embed="rId4"/>
          <a:stretch>
            <a:fillRect/>
          </a:stretch>
        </p:blipFill>
        <p:spPr>
          <a:xfrm>
            <a:off x="287811" y="1190494"/>
            <a:ext cx="8744607" cy="3838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3" name="Picture 2" descr="WhatsApp Image 2024-04-08 at 20.52.39.jpeg"/>
          <p:cNvPicPr>
            <a:picLocks noChangeAspect="1"/>
          </p:cNvPicPr>
          <p:nvPr/>
        </p:nvPicPr>
        <p:blipFill>
          <a:blip r:embed="rId2"/>
          <a:stretch>
            <a:fillRect/>
          </a:stretch>
        </p:blipFill>
        <p:spPr>
          <a:xfrm>
            <a:off x="0" y="1271752"/>
            <a:ext cx="9144000" cy="3268717"/>
          </a:xfrm>
          <a:prstGeom prst="rect">
            <a:avLst/>
          </a:prstGeom>
        </p:spPr>
      </p:pic>
      <p:pic>
        <p:nvPicPr>
          <p:cNvPr id="2097164" name="Picture 3" descr="WhatsApp Image 2024-04-08 at 21.09.04 (1).jpeg"/>
          <p:cNvPicPr>
            <a:picLocks noChangeAspect="1"/>
          </p:cNvPicPr>
          <p:nvPr/>
        </p:nvPicPr>
        <p:blipFill>
          <a:blip r:embed="rId3"/>
          <a:stretch>
            <a:fillRect/>
          </a:stretch>
        </p:blipFill>
        <p:spPr>
          <a:xfrm>
            <a:off x="0" y="1082566"/>
            <a:ext cx="9144000" cy="43329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5" name="Picture 2" descr="WhatsApp Image 2024-04-08 at 20.52.39 (1).jpeg"/>
          <p:cNvPicPr>
            <a:picLocks noChangeAspect="1"/>
          </p:cNvPicPr>
          <p:nvPr/>
        </p:nvPicPr>
        <p:blipFill>
          <a:blip r:embed="rId2"/>
          <a:stretch>
            <a:fillRect/>
          </a:stretch>
        </p:blipFill>
        <p:spPr>
          <a:xfrm>
            <a:off x="515007" y="1566040"/>
            <a:ext cx="8198069" cy="3725387"/>
          </a:xfrm>
          <a:prstGeom prst="rect">
            <a:avLst/>
          </a:prstGeom>
        </p:spPr>
      </p:pic>
      <p:pic>
        <p:nvPicPr>
          <p:cNvPr id="2097166" name="Picture 3" descr="WhatsApp Image 2024-04-08 at 20.52.39 (1).jpeg"/>
          <p:cNvPicPr>
            <a:picLocks noChangeAspect="1"/>
          </p:cNvPicPr>
          <p:nvPr/>
        </p:nvPicPr>
        <p:blipFill>
          <a:blip r:embed="rId2"/>
          <a:stretch>
            <a:fillRect/>
          </a:stretch>
        </p:blipFill>
        <p:spPr>
          <a:xfrm>
            <a:off x="945931" y="1418113"/>
            <a:ext cx="8198069" cy="3725387"/>
          </a:xfrm>
          <a:prstGeom prst="rect">
            <a:avLst/>
          </a:prstGeom>
        </p:spPr>
      </p:pic>
      <p:pic>
        <p:nvPicPr>
          <p:cNvPr id="2097167" name="Picture 4" descr="WhatsApp Image 2024-04-08 at 20.52.39 (1).jpeg"/>
          <p:cNvPicPr>
            <a:picLocks noChangeAspect="1"/>
          </p:cNvPicPr>
          <p:nvPr/>
        </p:nvPicPr>
        <p:blipFill>
          <a:blip r:embed="rId2"/>
          <a:stretch>
            <a:fillRect/>
          </a:stretch>
        </p:blipFill>
        <p:spPr>
          <a:xfrm>
            <a:off x="0" y="1282261"/>
            <a:ext cx="9144000" cy="3546711"/>
          </a:xfrm>
          <a:prstGeom prst="rect">
            <a:avLst/>
          </a:prstGeom>
        </p:spPr>
      </p:pic>
      <p:pic>
        <p:nvPicPr>
          <p:cNvPr id="2097168" name="Picture 5" descr="WhatsApp Image 2024-04-08 at 21.09.07.jpeg"/>
          <p:cNvPicPr>
            <a:picLocks noChangeAspect="1"/>
          </p:cNvPicPr>
          <p:nvPr/>
        </p:nvPicPr>
        <p:blipFill>
          <a:blip r:embed="rId3"/>
          <a:stretch>
            <a:fillRect/>
          </a:stretch>
        </p:blipFill>
        <p:spPr>
          <a:xfrm>
            <a:off x="0" y="1177158"/>
            <a:ext cx="9144000" cy="39663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628560" y="643466"/>
            <a:ext cx="7886430" cy="624183"/>
          </a:xfrm>
        </p:spPr>
        <p:txBody>
          <a:bodyPr/>
          <a:lstStyle/>
          <a:p>
            <a:pPr algn="ctr"/>
            <a:r>
              <a:rPr lang="en-US" b="1"/>
              <a:t>Departments-Page</a:t>
            </a:r>
          </a:p>
        </p:txBody>
      </p:sp>
      <p:pic>
        <p:nvPicPr>
          <p:cNvPr id="2097169" name="Picture 2" descr="WhatsApp Image 2024-04-08 at 20.52.39 (2).jpeg"/>
          <p:cNvPicPr>
            <a:picLocks noChangeAspect="1"/>
          </p:cNvPicPr>
          <p:nvPr/>
        </p:nvPicPr>
        <p:blipFill>
          <a:blip r:embed="rId2"/>
          <a:stretch>
            <a:fillRect/>
          </a:stretch>
        </p:blipFill>
        <p:spPr>
          <a:xfrm>
            <a:off x="1545019" y="1272422"/>
            <a:ext cx="4067504" cy="4396596"/>
          </a:xfrm>
          <a:prstGeom prst="rect">
            <a:avLst/>
          </a:prstGeom>
        </p:spPr>
      </p:pic>
      <p:pic>
        <p:nvPicPr>
          <p:cNvPr id="2097170" name="Picture 3" descr="WhatsApp Image 2024-04-08 at 21.48.32.jpeg"/>
          <p:cNvPicPr>
            <a:picLocks noChangeAspect="1"/>
          </p:cNvPicPr>
          <p:nvPr/>
        </p:nvPicPr>
        <p:blipFill>
          <a:blip r:embed="rId3"/>
          <a:stretch>
            <a:fillRect/>
          </a:stretch>
        </p:blipFill>
        <p:spPr>
          <a:xfrm>
            <a:off x="0" y="1308539"/>
            <a:ext cx="9144000" cy="40661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a:xfrm>
            <a:off x="628560" y="618066"/>
            <a:ext cx="7886430" cy="649583"/>
          </a:xfrm>
        </p:spPr>
        <p:txBody>
          <a:bodyPr/>
          <a:lstStyle/>
          <a:p>
            <a:pPr algn="ctr"/>
            <a:r>
              <a:rPr lang="en-US" b="1" dirty="0"/>
              <a:t>Blog-Page</a:t>
            </a:r>
          </a:p>
        </p:txBody>
      </p:sp>
      <p:pic>
        <p:nvPicPr>
          <p:cNvPr id="2097171" name="Picture 2" descr="WhatsApp Image 2024-04-08 at 20.52.40.jpeg"/>
          <p:cNvPicPr>
            <a:picLocks noChangeAspect="1"/>
          </p:cNvPicPr>
          <p:nvPr/>
        </p:nvPicPr>
        <p:blipFill>
          <a:blip r:embed="rId2"/>
          <a:stretch>
            <a:fillRect/>
          </a:stretch>
        </p:blipFill>
        <p:spPr>
          <a:xfrm>
            <a:off x="231228" y="1056452"/>
            <a:ext cx="8513380" cy="4234194"/>
          </a:xfrm>
          <a:prstGeom prst="rect">
            <a:avLst/>
          </a:prstGeom>
        </p:spPr>
      </p:pic>
      <p:pic>
        <p:nvPicPr>
          <p:cNvPr id="2097172" name="Picture 3" descr="WhatsApp Image 2024-04-08 at 21.09.04 (1).jpeg"/>
          <p:cNvPicPr>
            <a:picLocks noChangeAspect="1"/>
          </p:cNvPicPr>
          <p:nvPr/>
        </p:nvPicPr>
        <p:blipFill>
          <a:blip r:embed="rId3"/>
          <a:stretch>
            <a:fillRect/>
          </a:stretch>
        </p:blipFill>
        <p:spPr>
          <a:xfrm>
            <a:off x="357352" y="1156138"/>
            <a:ext cx="8450317" cy="328191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57" name="Rectangle 2"/>
          <p:cNvSpPr/>
          <p:nvPr/>
        </p:nvSpPr>
        <p:spPr>
          <a:xfrm>
            <a:off x="278525" y="1173182"/>
            <a:ext cx="8697310" cy="3108543"/>
          </a:xfrm>
          <a:prstGeom prst="rect">
            <a:avLst/>
          </a:prstGeom>
        </p:spPr>
        <p:txBody>
          <a:bodyPr wrap="square">
            <a:spAutoFit/>
          </a:bodyPr>
          <a:lstStyle/>
          <a:p>
            <a:pPr>
              <a:buFont typeface="Wingdings" pitchFamily="2" charset="2"/>
              <a:buChar char="ü"/>
            </a:pPr>
            <a:r>
              <a:rPr lang="en-US" b="1" dirty="0"/>
              <a:t>Offline Mode and Downloading</a:t>
            </a:r>
            <a:r>
              <a:rPr lang="en-US" dirty="0"/>
              <a:t>: Implement offline mode functionality, allowing users to download music for offline listening.</a:t>
            </a:r>
          </a:p>
          <a:p>
            <a:pPr>
              <a:buFont typeface="Wingdings" pitchFamily="2" charset="2"/>
              <a:buChar char="ü"/>
            </a:pPr>
            <a:r>
              <a:rPr lang="en-US" b="1" dirty="0"/>
              <a:t>Social Integration</a:t>
            </a:r>
            <a:r>
              <a:rPr lang="en-US" dirty="0"/>
              <a:t>: Enhance social features by integrating with popular social media platforms, allowing users to share their favorite tracks, playlists, and music discoveries with friends. </a:t>
            </a:r>
          </a:p>
          <a:p>
            <a:pPr>
              <a:buFont typeface="Wingdings" pitchFamily="2" charset="2"/>
              <a:buChar char="ü"/>
            </a:pPr>
            <a:r>
              <a:rPr lang="en-US" b="1" dirty="0"/>
              <a:t>Personalized Recommendations</a:t>
            </a:r>
            <a:r>
              <a:rPr lang="en-US" dirty="0"/>
              <a:t>: Implement advanced recommendation algorithms based on user listening history, preferences, and behaviors.</a:t>
            </a:r>
          </a:p>
          <a:p>
            <a:pPr>
              <a:buFont typeface="Wingdings" pitchFamily="2" charset="2"/>
              <a:buChar char="ü"/>
            </a:pPr>
            <a:r>
              <a:rPr lang="en-US" b="1" dirty="0"/>
              <a:t>Music Discovery Features</a:t>
            </a:r>
            <a:r>
              <a:rPr lang="en-US" dirty="0"/>
              <a:t>: Expand music discovery features by incorporating trending charts, new releases, and </a:t>
            </a:r>
            <a:r>
              <a:rPr lang="en-US" dirty="0" err="1"/>
              <a:t>curated</a:t>
            </a:r>
            <a:r>
              <a:rPr lang="en-US" dirty="0"/>
              <a:t> playlists from popular genres and artists.</a:t>
            </a:r>
          </a:p>
          <a:p>
            <a:pPr>
              <a:buFont typeface="Wingdings" pitchFamily="2" charset="2"/>
              <a:buChar char="ü"/>
            </a:pPr>
            <a:r>
              <a:rPr lang="en-US" b="1" dirty="0"/>
              <a:t>Collaborative Playlists</a:t>
            </a:r>
            <a:r>
              <a:rPr lang="en-US" dirty="0"/>
              <a:t>: Enable collaborative playlist creation, allowing multiple users to contribute and collaborate on playlists together.</a:t>
            </a:r>
          </a:p>
          <a:p>
            <a:pPr>
              <a:buFont typeface="Wingdings" pitchFamily="2" charset="2"/>
              <a:buChar char="ü"/>
            </a:pPr>
            <a:r>
              <a:rPr lang="en-US" b="1" dirty="0"/>
              <a:t>Live Streaming and Events</a:t>
            </a:r>
            <a:r>
              <a:rPr lang="en-US" dirty="0"/>
              <a:t>: Introduce live streaming capabilities for music performances, concerts, and events within the application. </a:t>
            </a:r>
          </a:p>
          <a:p>
            <a:pPr>
              <a:buFont typeface="Wingdings" pitchFamily="2" charset="2"/>
              <a:buChar char="ü"/>
            </a:pPr>
            <a:r>
              <a:rPr lang="en-US" b="1" dirty="0"/>
              <a:t>Audio Content</a:t>
            </a:r>
            <a:r>
              <a:rPr lang="en-US" dirty="0"/>
              <a:t>: Expand the platform to include podcasts, </a:t>
            </a:r>
            <a:r>
              <a:rPr lang="en-US" dirty="0" err="1"/>
              <a:t>audiobooks</a:t>
            </a:r>
            <a:r>
              <a:rPr lang="en-US" dirty="0"/>
              <a:t>, and other audio content beyond music.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60" name="Rectangle 5"/>
          <p:cNvSpPr/>
          <p:nvPr/>
        </p:nvSpPr>
        <p:spPr>
          <a:xfrm>
            <a:off x="168165" y="1198179"/>
            <a:ext cx="8818179" cy="2246769"/>
          </a:xfrm>
          <a:prstGeom prst="rect">
            <a:avLst/>
          </a:prstGeom>
        </p:spPr>
        <p:txBody>
          <a:bodyPr wrap="square">
            <a:spAutoFit/>
          </a:bodyPr>
          <a:lstStyle/>
          <a:p>
            <a:pPr>
              <a:buFont typeface="Wingdings" pitchFamily="2" charset="2"/>
              <a:buChar char="ü"/>
            </a:pPr>
            <a:r>
              <a:rPr lang="en-US" dirty="0"/>
              <a:t>The development of a music web application using the </a:t>
            </a:r>
            <a:r>
              <a:rPr lang="en-US" dirty="0" err="1"/>
              <a:t>Django</a:t>
            </a:r>
            <a:r>
              <a:rPr lang="en-US" dirty="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r>
              <a:rPr lang="en-US" dirty="0"/>
              <a:t>This project, we have not only built a music web application but also laid the groundwork for a thriving community of music lovers united by their passion for great music and technology.</a:t>
            </a:r>
          </a:p>
          <a:p>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br>
              <a:rPr lang="en-IN" sz="1600" b="1" dirty="0">
                <a:solidFill>
                  <a:srgbClr val="213163"/>
                </a:solidFill>
              </a:rPr>
            </a:br>
            <a:endParaRPr lang="en-IN" sz="16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1048610" name="Rectangle 4"/>
          <p:cNvSpPr/>
          <p:nvPr/>
        </p:nvSpPr>
        <p:spPr>
          <a:xfrm>
            <a:off x="352096" y="1098868"/>
            <a:ext cx="8476593" cy="2529840"/>
          </a:xfrm>
          <a:prstGeom prst="rect">
            <a:avLst/>
          </a:prstGeom>
        </p:spPr>
        <p:txBody>
          <a:bodyPr wrap="square">
            <a:spAutoFit/>
          </a:bodyPr>
          <a:lstStyle/>
          <a:p>
            <a:pPr>
              <a:buFont typeface="Wingdings" pitchFamily="2" charset="2"/>
              <a:buChar char="ü"/>
            </a:pPr>
            <a:r>
              <a:rPr lang="en-IN" b="1" dirty="0">
                <a:solidFill>
                  <a:srgbClr val="213163"/>
                </a:solidFill>
              </a:rPr>
              <a:t> </a:t>
            </a:r>
            <a:r>
              <a:rPr lang="en-US" dirty="0"/>
              <a:t>This project revolves around the development of a music web application utilizing the </a:t>
            </a:r>
            <a:r>
              <a:rPr lang="en-US" dirty="0" err="1"/>
              <a:t>Django</a:t>
            </a:r>
            <a:r>
              <a:rPr lang="en-US" dirty="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lang="en-US" dirty="0"/>
          </a:p>
          <a:p>
            <a:pPr>
              <a:buFont typeface="Wingdings" pitchFamily="2" charset="2"/>
              <a:buChar char="ü"/>
            </a:pPr>
            <a:r>
              <a:rPr lang="en-US" dirty="0"/>
              <a:t>The project begins with an exploration of the desired features and functionalities of the music web application. We delve into the design phase, outlining the architecture, database schema, and user interface wireframes. Emphasizing </a:t>
            </a:r>
            <a:r>
              <a:rPr lang="en-US" dirty="0" err="1"/>
              <a:t>Django's</a:t>
            </a:r>
            <a:r>
              <a:rPr lang="en-US" dirty="0"/>
              <a:t> built-in features such as authentication, ORM, and </a:t>
            </a:r>
            <a:r>
              <a:rPr lang="en-US" dirty="0" err="1"/>
              <a:t>templating</a:t>
            </a:r>
            <a:r>
              <a:rPr lang="en-US" dirty="0"/>
              <a:t> engine, we establish a solid foundation for development.</a:t>
            </a:r>
          </a:p>
          <a:p>
            <a:pPr>
              <a:buFont typeface="Wingdings" pitchFamily="2" charset="2"/>
              <a:buChar char="ü"/>
            </a:pPr>
            <a:endParaRPr lang="en-US" dirty="0"/>
          </a:p>
          <a:p>
            <a:pPr>
              <a:buFont typeface="Wingdings" pitchFamily="2" charset="2"/>
              <a:buChar char="ü"/>
            </a:pPr>
            <a:r>
              <a:rPr lang="en-US" dirty="0"/>
              <a:t>testing and debugging are conducted to ensure the reliability and stability of the music web application across different browsers and devices.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Rectangle 4"/>
          <p:cNvSpPr/>
          <p:nvPr/>
        </p:nvSpPr>
        <p:spPr>
          <a:xfrm>
            <a:off x="210207" y="1072055"/>
            <a:ext cx="8219089" cy="3545841"/>
          </a:xfrm>
          <a:prstGeom prst="rect">
            <a:avLst/>
          </a:prstGeom>
        </p:spPr>
        <p:txBody>
          <a:bodyPr wrap="square">
            <a:spAutoFit/>
          </a:bodyPr>
          <a:lstStyle/>
          <a:p>
            <a:pPr>
              <a:buFont typeface="Wingdings" pitchFamily="2" charset="2"/>
              <a:buChar char="ü"/>
            </a:pPr>
            <a:r>
              <a:rPr lang="en-US" b="1" dirty="0"/>
              <a:t>User Engagement</a:t>
            </a:r>
            <a:r>
              <a:rPr lang="en-US" dirty="0"/>
              <a:t>: One of the primary challenges in developing a music web application using the </a:t>
            </a:r>
            <a:r>
              <a:rPr lang="en-US" dirty="0" err="1"/>
              <a:t>Django</a:t>
            </a:r>
            <a:r>
              <a:rPr lang="en-US" dirty="0"/>
              <a:t> framework is ensuring high user engagement</a:t>
            </a:r>
          </a:p>
          <a:p>
            <a:pPr>
              <a:buFont typeface="Wingdings" pitchFamily="2" charset="2"/>
              <a:buChar char="ü"/>
            </a:pPr>
            <a:endParaRPr lang="en-US" dirty="0"/>
          </a:p>
          <a:p>
            <a:pPr>
              <a:buFont typeface="Wingdings" pitchFamily="2" charset="2"/>
              <a:buChar char="ü"/>
            </a:pPr>
            <a:r>
              <a:rPr lang="en-US" b="1" dirty="0"/>
              <a:t>Content Management</a:t>
            </a:r>
            <a:r>
              <a:rPr lang="en-US" dirty="0"/>
              <a:t>: Managing a vast library of music tracks, albums, and artists presents a significant challenge. </a:t>
            </a:r>
          </a:p>
          <a:p>
            <a:pPr>
              <a:buFont typeface="Wingdings" pitchFamily="2" charset="2"/>
              <a:buChar char="ü"/>
            </a:pPr>
            <a:endParaRPr lang="en-US" dirty="0"/>
          </a:p>
          <a:p>
            <a:pPr>
              <a:buFont typeface="Wingdings" pitchFamily="2" charset="2"/>
              <a:buChar char="ü"/>
            </a:pPr>
            <a:r>
              <a:rPr lang="en-US" b="1" dirty="0"/>
              <a:t>Licensing and Copyright Compliance</a:t>
            </a:r>
            <a:r>
              <a:rPr lang="en-US" dirty="0"/>
              <a:t>: Ensuring compliance with licensing agreements and copyright laws is essential when dealing with music content</a:t>
            </a:r>
          </a:p>
          <a:p>
            <a:pPr>
              <a:buFont typeface="Wingdings" pitchFamily="2" charset="2"/>
              <a:buChar char="ü"/>
            </a:pPr>
            <a:endParaRPr lang="en-US" dirty="0"/>
          </a:p>
          <a:p>
            <a:pPr>
              <a:buFont typeface="Wingdings" pitchFamily="2" charset="2"/>
              <a:buChar char="ü"/>
            </a:pPr>
            <a:r>
              <a:rPr lang="en-US" b="1" dirty="0"/>
              <a:t>Performance Optimization</a:t>
            </a:r>
            <a:r>
              <a:rPr lang="en-US" dirty="0"/>
              <a:t>: Optimizing the performance of the music web application to deliver fast loading times and smooth playback experiences across different devices and network conditions is critical. </a:t>
            </a:r>
          </a:p>
          <a:p>
            <a:endParaRPr lang="en-US" dirty="0"/>
          </a:p>
          <a:p>
            <a:pPr>
              <a:buFont typeface="Wingdings" pitchFamily="2" charset="2"/>
              <a:buChar char="ü"/>
            </a:pPr>
            <a:r>
              <a:rPr lang="en-US" b="1" dirty="0"/>
              <a:t>Security</a:t>
            </a:r>
            <a:r>
              <a:rPr lang="en-US" dirty="0"/>
              <a:t>: Protecting user data, preventing unauthorized access, and mitigating security threats such as SQL injection, cross-site scripting (XSS), and data breaches are critical considerations in developing a secure music web application.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0" name="Rectangle 4"/>
          <p:cNvSpPr/>
          <p:nvPr/>
        </p:nvSpPr>
        <p:spPr>
          <a:xfrm>
            <a:off x="252248" y="1145629"/>
            <a:ext cx="8345214" cy="2936240"/>
          </a:xfrm>
          <a:prstGeom prst="rect">
            <a:avLst/>
          </a:prstGeom>
        </p:spPr>
        <p:txBody>
          <a:bodyPr wrap="square">
            <a:spAutoFit/>
          </a:bodyPr>
          <a:lstStyle/>
          <a:p>
            <a:pPr>
              <a:buFont typeface="Wingdings" pitchFamily="2" charset="2"/>
              <a:buChar char="ü"/>
            </a:pPr>
            <a:r>
              <a:rPr lang="en-US" b="1" dirty="0"/>
              <a:t>User Authentication and Profiles: </a:t>
            </a:r>
            <a:r>
              <a:rPr lang="en-US" dirty="0"/>
              <a:t>Implement user registration, login, and profile management features to personalize the user experience and enable access to exclusive content.</a:t>
            </a:r>
          </a:p>
          <a:p>
            <a:pPr>
              <a:buFont typeface="Wingdings" pitchFamily="2" charset="2"/>
              <a:buChar char="ü"/>
            </a:pPr>
            <a:r>
              <a:rPr lang="en-US" b="1" dirty="0"/>
              <a:t>Music Content Management:</a:t>
            </a:r>
            <a:r>
              <a:rPr lang="en-US" dirty="0"/>
              <a:t> Develop mechanisms for managing music tracks, albums, artists, genres, and playlists to provide users with a diverse and comprehensive music library.</a:t>
            </a:r>
          </a:p>
          <a:p>
            <a:pPr>
              <a:buFont typeface="Wingdings" pitchFamily="2" charset="2"/>
              <a:buChar char="ü"/>
            </a:pPr>
            <a:r>
              <a:rPr lang="en-US" b="1" dirty="0"/>
              <a:t>Audio Playback: </a:t>
            </a:r>
            <a:r>
              <a:rPr lang="en-US" dirty="0"/>
              <a:t>Integrate audio playback functionality to allow users to listen to music directly within the application, with support for streaming and local file playback.</a:t>
            </a:r>
          </a:p>
          <a:p>
            <a:pPr>
              <a:buFont typeface="Wingdings" pitchFamily="2" charset="2"/>
              <a:buChar char="ü"/>
            </a:pPr>
            <a:r>
              <a:rPr lang="en-US" b="1" dirty="0"/>
              <a:t>Search and Discovery: </a:t>
            </a:r>
            <a:r>
              <a:rPr lang="en-US" dirty="0"/>
              <a:t>Implement advanced search and recommendation algorithms to help users discover new music based on their preferences, browsing history, and trending content.</a:t>
            </a:r>
          </a:p>
          <a:p>
            <a:pPr>
              <a:buFont typeface="Wingdings" pitchFamily="2" charset="2"/>
              <a:buChar char="ü"/>
            </a:pPr>
            <a:r>
              <a:rPr lang="en-US" b="1" dirty="0"/>
              <a:t>Playlist Creation and Sharing: </a:t>
            </a:r>
            <a:r>
              <a:rPr lang="en-US" dirty="0"/>
              <a:t>Enable users to create, customize, and share playlists with friends and other users, fostering collaboration and social interaction around music </a:t>
            </a:r>
            <a:r>
              <a:rPr lang="en-US" dirty="0" err="1"/>
              <a:t>curation</a:t>
            </a:r>
            <a:r>
              <a:rPr lang="en-US" dirty="0"/>
              <a:t>.</a:t>
            </a:r>
          </a:p>
          <a:p>
            <a:pPr>
              <a:buFont typeface="Wingdings" pitchFamily="2" charset="2"/>
              <a:buChar char="ü"/>
            </a:pPr>
            <a:r>
              <a:rPr lang="en-US" b="1" dirty="0"/>
              <a:t>Social Features:</a:t>
            </a:r>
            <a:r>
              <a:rPr lang="en-US" dirty="0"/>
              <a:t> Incorporate social sharing, liking, commenting, and following functionalities to enhance user engagement and community interaction within the platform.</a:t>
            </a:r>
          </a:p>
          <a:p>
            <a:pPr>
              <a:buFont typeface="Wingdings" pitchFamily="2" charset="2"/>
              <a:buChar char="ü"/>
            </a:pPr>
            <a:r>
              <a:rPr lang="en-US" b="1" dirty="0"/>
              <a:t>Admin Dashboard: </a:t>
            </a:r>
            <a:r>
              <a:rPr lang="en-US" dirty="0"/>
              <a:t>Develop an administrative dashboard with tools for managing users, content, permissions, and analytics to facilitate platform administration and moderation.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US" sz="1600" b="1" dirty="0">
                <a:solidFill>
                  <a:srgbClr val="213264"/>
                </a:solidFill>
              </a:rPr>
              <a:t>Proposed Solution:</a:t>
            </a:r>
            <a:endParaRPr lang="en-IN" sz="1600" b="1" dirty="0">
              <a:solidFill>
                <a:srgbClr val="213264"/>
              </a:solidFill>
            </a:endParaRPr>
          </a:p>
        </p:txBody>
      </p:sp>
      <p:sp>
        <p:nvSpPr>
          <p:cNvPr id="1048624"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6" name="Rectangle 5"/>
          <p:cNvSpPr/>
          <p:nvPr/>
        </p:nvSpPr>
        <p:spPr>
          <a:xfrm>
            <a:off x="252249" y="1187669"/>
            <a:ext cx="8576441" cy="3342640"/>
          </a:xfrm>
          <a:prstGeom prst="rect">
            <a:avLst/>
          </a:prstGeom>
        </p:spPr>
        <p:txBody>
          <a:bodyPr wrap="square">
            <a:spAutoFit/>
          </a:bodyPr>
          <a:lstStyle/>
          <a:p>
            <a:pPr>
              <a:buFont typeface="Wingdings" pitchFamily="2" charset="2"/>
              <a:buChar char="ü"/>
            </a:pPr>
            <a:r>
              <a:rPr lang="en-US" dirty="0"/>
              <a:t>The proposed solution is to develop a comprehensive music web application using the </a:t>
            </a:r>
            <a:r>
              <a:rPr lang="en-US" dirty="0" err="1"/>
              <a:t>Django</a:t>
            </a:r>
            <a:r>
              <a:rPr lang="en-US" dirty="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lang="en-US" dirty="0"/>
          </a:p>
          <a:p>
            <a:r>
              <a:rPr lang="en-US" b="1" dirty="0">
                <a:solidFill>
                  <a:srgbClr val="213264"/>
                </a:solidFill>
              </a:rPr>
              <a:t> </a:t>
            </a:r>
            <a:r>
              <a:rPr lang="en-US" b="1" u="sng" dirty="0">
                <a:solidFill>
                  <a:srgbClr val="213264"/>
                </a:solidFill>
              </a:rPr>
              <a:t>Key Components:</a:t>
            </a:r>
          </a:p>
          <a:p>
            <a:r>
              <a:rPr lang="en-US" b="1" dirty="0"/>
              <a:t>1.User Authentication and Profiles:</a:t>
            </a:r>
          </a:p>
          <a:p>
            <a:pPr lvl="1">
              <a:buFont typeface="Wingdings" pitchFamily="2" charset="2"/>
              <a:buChar char="ü"/>
            </a:pPr>
            <a:r>
              <a:rPr lang="en-US" dirty="0"/>
              <a:t>Implement user registration, login, and profile management functionalities.</a:t>
            </a:r>
          </a:p>
          <a:p>
            <a:pPr lvl="1">
              <a:buFont typeface="Wingdings" pitchFamily="2" charset="2"/>
              <a:buChar char="ü"/>
            </a:pPr>
            <a:r>
              <a:rPr lang="en-US" dirty="0"/>
              <a:t>Allow users to personalize their profiles with profile pictures, bios, and favorite genres.</a:t>
            </a:r>
          </a:p>
          <a:p>
            <a:pPr lvl="1">
              <a:buFont typeface="Wingdings" pitchFamily="2" charset="2"/>
              <a:buChar char="ü"/>
            </a:pPr>
            <a:r>
              <a:rPr lang="en-US" dirty="0"/>
              <a:t>Ensure secure authentication and session management using </a:t>
            </a:r>
            <a:r>
              <a:rPr lang="en-US" dirty="0" err="1"/>
              <a:t>Django's</a:t>
            </a:r>
            <a:r>
              <a:rPr lang="en-US" dirty="0"/>
              <a:t> built-in authentication system.</a:t>
            </a:r>
          </a:p>
          <a:p>
            <a:r>
              <a:rPr lang="en-US" b="1" dirty="0"/>
              <a:t>2.Music Content Management:</a:t>
            </a:r>
          </a:p>
          <a:p>
            <a:pPr lvl="1">
              <a:buFont typeface="Wingdings" pitchFamily="2" charset="2"/>
              <a:buChar char="ü"/>
            </a:pPr>
            <a:r>
              <a:rPr lang="en-US" dirty="0"/>
              <a:t>Develop models for representing music tracks, albums, artists, genres, and playlists.</a:t>
            </a:r>
          </a:p>
          <a:p>
            <a:pPr lvl="1">
              <a:buFont typeface="Wingdings" pitchFamily="2" charset="2"/>
              <a:buChar char="ü"/>
            </a:pPr>
            <a:r>
              <a:rPr lang="en-US" dirty="0"/>
              <a:t>Implement CRUD (Create, Read, Update, Delete) operations for managing music content.</a:t>
            </a:r>
          </a:p>
          <a:p>
            <a:pPr lvl="1">
              <a:buFont typeface="Wingdings" pitchFamily="2" charset="2"/>
              <a:buChar char="ü"/>
            </a:pPr>
            <a:r>
              <a:rPr lang="en-US" dirty="0"/>
              <a:t>Create admin interfaces for administrators to manage music content efficiently.</a:t>
            </a:r>
          </a:p>
          <a:p>
            <a:pPr lvl="1">
              <a:buFont typeface="Wingdings" pitchFamily="2" charset="2"/>
              <a:buChar char="ü"/>
            </a:pPr>
            <a:endParaRPr lang="en-US" dirty="0"/>
          </a:p>
          <a:p>
            <a:endParaRPr lang="en-US" b="1" u="sng" dirty="0">
              <a:solidFill>
                <a:srgbClr val="21326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1" name="Rectangle 4"/>
          <p:cNvSpPr/>
          <p:nvPr/>
        </p:nvSpPr>
        <p:spPr>
          <a:xfrm>
            <a:off x="262759" y="693683"/>
            <a:ext cx="8671034" cy="3539430"/>
          </a:xfrm>
          <a:prstGeom prst="rect">
            <a:avLst/>
          </a:prstGeom>
        </p:spPr>
        <p:txBody>
          <a:bodyPr wrap="square">
            <a:spAutoFit/>
          </a:bodyPr>
          <a:lstStyle/>
          <a:p>
            <a:r>
              <a:rPr lang="en-US" b="1" dirty="0"/>
              <a:t>3.Audio Playback Integration:</a:t>
            </a:r>
          </a:p>
          <a:p>
            <a:pPr lvl="1">
              <a:buFont typeface="Wingdings" pitchFamily="2" charset="2"/>
              <a:buChar char="ü"/>
            </a:pPr>
            <a:r>
              <a:rPr lang="en-US" dirty="0"/>
              <a:t>Integrate third-party libraries or </a:t>
            </a:r>
            <a:r>
              <a:rPr lang="en-US" dirty="0" err="1"/>
              <a:t>Django</a:t>
            </a:r>
            <a:r>
              <a:rPr lang="en-US" dirty="0"/>
              <a:t> packages for audio playback.</a:t>
            </a:r>
          </a:p>
          <a:p>
            <a:pPr lvl="1">
              <a:buFont typeface="Wingdings" pitchFamily="2" charset="2"/>
              <a:buChar char="ü"/>
            </a:pPr>
            <a:r>
              <a:rPr lang="en-US" dirty="0"/>
              <a:t>Provide features for streaming music tracks, managing playlists, and controlling playback settings.</a:t>
            </a:r>
          </a:p>
          <a:p>
            <a:pPr lvl="1">
              <a:buFont typeface="Wingdings" pitchFamily="2" charset="2"/>
              <a:buChar char="ü"/>
            </a:pPr>
            <a:r>
              <a:rPr lang="en-US" dirty="0"/>
              <a:t>Ensure smooth and uninterrupted playback experiences for users.</a:t>
            </a:r>
          </a:p>
          <a:p>
            <a:pPr lvl="1">
              <a:buFont typeface="Wingdings" pitchFamily="2" charset="2"/>
              <a:buChar char="ü"/>
            </a:pPr>
            <a:endParaRPr lang="en-US" dirty="0"/>
          </a:p>
          <a:p>
            <a:r>
              <a:rPr lang="en-US" b="1" dirty="0"/>
              <a:t>4. Social Features:</a:t>
            </a:r>
          </a:p>
          <a:p>
            <a:pPr lvl="1">
              <a:buFont typeface="Wingdings" pitchFamily="2" charset="2"/>
              <a:buChar char="ü"/>
            </a:pPr>
            <a:r>
              <a:rPr lang="en-US" dirty="0"/>
              <a:t>Incorporate social sharing, liking, commenting, and following functionalities.</a:t>
            </a:r>
          </a:p>
          <a:p>
            <a:pPr lvl="1">
              <a:buFont typeface="Wingdings" pitchFamily="2" charset="2"/>
              <a:buChar char="ü"/>
            </a:pPr>
            <a:r>
              <a:rPr lang="en-US" dirty="0"/>
              <a:t>Allow users to share their favorite tracks, playlists, and music discoveries with friends and followers.</a:t>
            </a:r>
          </a:p>
          <a:p>
            <a:pPr lvl="1">
              <a:buFont typeface="Wingdings" pitchFamily="2" charset="2"/>
              <a:buChar char="ü"/>
            </a:pPr>
            <a:r>
              <a:rPr lang="en-US" dirty="0"/>
              <a:t>Foster community interaction and collaboration around music </a:t>
            </a:r>
            <a:r>
              <a:rPr lang="en-US" dirty="0" err="1"/>
              <a:t>curation</a:t>
            </a:r>
            <a:r>
              <a:rPr lang="en-US" dirty="0"/>
              <a:t> and sharing.</a:t>
            </a:r>
          </a:p>
          <a:p>
            <a:pPr lvl="1">
              <a:buFont typeface="Wingdings" pitchFamily="2" charset="2"/>
              <a:buChar char="ü"/>
            </a:pPr>
            <a:endParaRPr lang="en-US" dirty="0"/>
          </a:p>
          <a:p>
            <a:r>
              <a:rPr lang="en-US" b="1" dirty="0"/>
              <a:t>5.Security and Privacy:</a:t>
            </a:r>
          </a:p>
          <a:p>
            <a:pPr lvl="1">
              <a:buFont typeface="Wingdings" pitchFamily="2" charset="2"/>
              <a:buChar char="ü"/>
            </a:pPr>
            <a:r>
              <a:rPr lang="en-US" dirty="0"/>
              <a:t>Implement robust security measures to protect user data and ensure privacy compliance.</a:t>
            </a:r>
          </a:p>
          <a:p>
            <a:pPr lvl="1">
              <a:buFont typeface="Wingdings" pitchFamily="2" charset="2"/>
              <a:buChar char="ü"/>
            </a:pPr>
            <a:r>
              <a:rPr lang="en-US" dirty="0"/>
              <a:t>Use encryption, authentication, authorization, and validation techniques to prevent security vulnerabilities.</a:t>
            </a:r>
          </a:p>
          <a:p>
            <a:pPr lvl="1">
              <a:buFont typeface="Wingdings" pitchFamily="2" charset="2"/>
              <a:buChar char="ü"/>
            </a:pPr>
            <a:r>
              <a:rPr lang="en-US" dirty="0"/>
              <a:t>Regularly update and maintain security protocols to address emerging threats and vulnerabilities.</a:t>
            </a:r>
          </a:p>
          <a:p>
            <a:pPr lvl="1">
              <a:buFont typeface="Wingdings" pitchFamily="2" charset="2"/>
              <a:buChar char="ü"/>
            </a:pPr>
            <a:endParaRPr lang="en-US" dirty="0"/>
          </a:p>
          <a:p>
            <a:pPr lvl="1">
              <a:buFont typeface="Wingdings" pitchFamily="2" charset="2"/>
              <a:buChar char="ü"/>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3"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4"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5"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41" name="Rectangle 5"/>
          <p:cNvSpPr/>
          <p:nvPr/>
        </p:nvSpPr>
        <p:spPr>
          <a:xfrm>
            <a:off x="297506" y="1093558"/>
            <a:ext cx="1027845" cy="307777"/>
          </a:xfrm>
          <a:prstGeom prst="rect">
            <a:avLst/>
          </a:prstGeom>
        </p:spPr>
        <p:txBody>
          <a:bodyPr wrap="none">
            <a:spAutoFit/>
          </a:bodyPr>
          <a:lstStyle/>
          <a:p>
            <a:r>
              <a:rPr lang="en-US" b="1" u="sng" dirty="0"/>
              <a:t>Modeling:</a:t>
            </a:r>
          </a:p>
        </p:txBody>
      </p:sp>
      <p:sp>
        <p:nvSpPr>
          <p:cNvPr id="1048642" name="Rectangle 6"/>
          <p:cNvSpPr/>
          <p:nvPr/>
        </p:nvSpPr>
        <p:spPr>
          <a:xfrm>
            <a:off x="241738" y="1418897"/>
            <a:ext cx="8597462" cy="2893100"/>
          </a:xfrm>
          <a:prstGeom prst="rect">
            <a:avLst/>
          </a:prstGeom>
        </p:spPr>
        <p:txBody>
          <a:bodyPr wrap="square">
            <a:spAutoFit/>
          </a:bodyPr>
          <a:lstStyle/>
          <a:p>
            <a:pPr>
              <a:buFont typeface="Wingdings" pitchFamily="2" charset="2"/>
              <a:buChar char="ü"/>
            </a:pPr>
            <a:r>
              <a:rPr lang="en-US" b="1" dirty="0"/>
              <a:t>Database Design</a:t>
            </a:r>
            <a:r>
              <a:rPr lang="en-US" dirty="0"/>
              <a:t>: Utilize </a:t>
            </a:r>
            <a:r>
              <a:rPr lang="en-US" dirty="0" err="1"/>
              <a:t>Django's</a:t>
            </a:r>
            <a:r>
              <a:rPr lang="en-US" dirty="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lang="en-US" b="1" dirty="0"/>
              <a:t>User Authentication</a:t>
            </a:r>
            <a:r>
              <a:rPr lang="en-US" dirty="0"/>
              <a:t>: Implement </a:t>
            </a:r>
            <a:r>
              <a:rPr lang="en-US" dirty="0" err="1"/>
              <a:t>Django's</a:t>
            </a:r>
            <a:r>
              <a:rPr lang="en-US" dirty="0"/>
              <a:t> user authentication system to manage user registration, login, logout, and profile management functionalities.</a:t>
            </a:r>
          </a:p>
          <a:p>
            <a:pPr>
              <a:buFont typeface="Wingdings" pitchFamily="2" charset="2"/>
              <a:buChar char="ü"/>
            </a:pPr>
            <a:r>
              <a:rPr lang="en-US" b="1" dirty="0"/>
              <a:t>Content Management</a:t>
            </a:r>
            <a:r>
              <a:rPr lang="en-US" dirty="0"/>
              <a:t>: Develop </a:t>
            </a:r>
            <a:r>
              <a:rPr lang="en-US" dirty="0" err="1"/>
              <a:t>Django</a:t>
            </a:r>
            <a:r>
              <a:rPr lang="en-US" dirty="0"/>
              <a:t> admin interfaces for managing music content, allowing administrators to add, edit, and delete tracks, albums, artists, and genres easily. </a:t>
            </a:r>
          </a:p>
          <a:p>
            <a:endParaRPr lang="en-US" dirty="0"/>
          </a:p>
          <a:p>
            <a:r>
              <a:rPr lang="en-US" b="1" u="sng" dirty="0"/>
              <a:t>Results:</a:t>
            </a:r>
          </a:p>
          <a:p>
            <a:pPr>
              <a:buFont typeface="Wingdings" pitchFamily="2" charset="2"/>
              <a:buChar char="ü"/>
            </a:pPr>
            <a:r>
              <a:rPr lang="en-US" b="1" dirty="0"/>
              <a:t>Audio Playback</a:t>
            </a:r>
            <a:r>
              <a:rPr lang="en-US" dirty="0"/>
              <a:t>: Users can stream music tracks directly within the application, with support for basic playback controls such as play, pause, skip, and volume adjustment. </a:t>
            </a:r>
          </a:p>
          <a:p>
            <a:pPr>
              <a:buFont typeface="Wingdings" pitchFamily="2" charset="2"/>
              <a:buChar char="ü"/>
            </a:pPr>
            <a:r>
              <a:rPr lang="en-US" b="1" dirty="0"/>
              <a:t>Music Content Management</a:t>
            </a:r>
            <a:r>
              <a:rPr lang="en-US" dirty="0"/>
              <a:t>: Administrators can manage music content through the </a:t>
            </a:r>
            <a:r>
              <a:rPr lang="en-US" dirty="0" err="1"/>
              <a:t>Django</a:t>
            </a:r>
            <a:r>
              <a:rPr lang="en-US" dirty="0"/>
              <a:t> admin interface, adding new tracks, albums, and artists easily. </a:t>
            </a:r>
            <a:endParaRPr lang="en-US" b="1" u="sng"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3EB87C-6CC4-41B1-9DD7-DEBEE89221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1266</Words>
  <Application>Microsoft Office PowerPoint</Application>
  <PresentationFormat>On-screen Show (16:9)</PresentationFormat>
  <Paragraphs>106</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Wingdings</vt: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Raj Kumar</cp:lastModifiedBy>
  <cp:revision>1</cp:revision>
  <dcterms:created xsi:type="dcterms:W3CDTF">2024-04-08T20:52:48Z</dcterms:created>
  <dcterms:modified xsi:type="dcterms:W3CDTF">2024-04-09T08:13:27Z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3f64393b8c3249df93d592960f5adfb3</vt:lpwstr>
  </property>
</Properties>
</file>