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F03C14-27B5-771A-DD3A-C8CFA125BA3E}" name="Frost, Julia" initials="FJ" userId="S::j.frost@exeter.ac.uk::53fdc2dc-b095-4482-9f78-0757a2bb5537" providerId="AD"/>
  <p188:author id="{D2592B6E-A697-181E-C68D-375F28A483D7}" name="Pratt-Boyden, Keira" initials="PK" userId="S::k.z.pratt-boyden@exeter.ac.uk::978bb1d7-e805-49a3-92b8-2f5d4a7a82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F1D85-4C3C-0F05-98B4-9E7345472686}" v="106" dt="2022-12-08T15:45:41.333"/>
    <p1510:client id="{1B97D5F8-76D6-723F-F915-952A6422448E}" v="59" dt="2022-12-08T15:48:14.408"/>
    <p1510:client id="{8FBACEDF-6B80-4FB0-B82B-0850442D61EF}" v="2" dt="2022-11-09T15:15:40.425"/>
    <p1510:client id="{9A9A7E44-C072-7061-3F4B-77FE5F856ED0}" v="6" dt="2022-11-08T10:43:55.981"/>
    <p1510:client id="{D2A0C6B1-FA54-789E-2106-03F6B3073E39}" v="84" dt="2022-12-02T11:55:1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102" d="100"/>
          <a:sy n="102" d="100"/>
        </p:scale>
        <p:origin x="13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t-Boyden, Keira" userId="S::k.z.pratt-boyden@exeter.ac.uk::978bb1d7-e805-49a3-92b8-2f5d4a7a82c0" providerId="AD" clId="Web-{1B97D5F8-76D6-723F-F915-952A6422448E}"/>
    <pc:docChg chg="modSld">
      <pc:chgData name="Pratt-Boyden, Keira" userId="S::k.z.pratt-boyden@exeter.ac.uk::978bb1d7-e805-49a3-92b8-2f5d4a7a82c0" providerId="AD" clId="Web-{1B97D5F8-76D6-723F-F915-952A6422448E}" dt="2022-12-08T15:48:13.580" v="30" actId="20577"/>
      <pc:docMkLst>
        <pc:docMk/>
      </pc:docMkLst>
      <pc:sldChg chg="modSp addCm">
        <pc:chgData name="Pratt-Boyden, Keira" userId="S::k.z.pratt-boyden@exeter.ac.uk::978bb1d7-e805-49a3-92b8-2f5d4a7a82c0" providerId="AD" clId="Web-{1B97D5F8-76D6-723F-F915-952A6422448E}" dt="2022-12-08T15:48:13.580" v="30" actId="20577"/>
        <pc:sldMkLst>
          <pc:docMk/>
          <pc:sldMk cId="3004192073" sldId="257"/>
        </pc:sldMkLst>
        <pc:spChg chg="mod">
          <ac:chgData name="Pratt-Boyden, Keira" userId="S::k.z.pratt-boyden@exeter.ac.uk::978bb1d7-e805-49a3-92b8-2f5d4a7a82c0" providerId="AD" clId="Web-{1B97D5F8-76D6-723F-F915-952A6422448E}" dt="2022-12-08T15:48:13.580" v="30" actId="20577"/>
          <ac:spMkLst>
            <pc:docMk/>
            <pc:sldMk cId="3004192073" sldId="257"/>
            <ac:spMk id="6" creationId="{B9BE9CB9-E9E0-7E49-D01A-A372CA51773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5845813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7506701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301227427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9386007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D94B02-A67B-45D5-90F4-DF1EFA226D94}" type="datetimeFigureOut">
              <a:rPr lang="en-GB" smtClean="0"/>
              <a:t>05/01/2023</a:t>
            </a:fld>
            <a:endParaRPr lang="en-GB"/>
          </a:p>
        </p:txBody>
      </p:sp>
      <p:sp>
        <p:nvSpPr>
          <p:cNvPr id="5" name="Footer Placeholder 4"/>
          <p:cNvSpPr>
            <a:spLocks noGrp="1"/>
          </p:cNvSpPr>
          <p:nvPr>
            <p:ph type="ftr" sz="quarter" idx="11"/>
          </p:nvPr>
        </p:nvSpPr>
        <p:spPr/>
        <p:txBody>
          <a:bodyPr/>
          <a:lstStyle/>
          <a:p>
            <a:r>
              <a:rPr lang="en-GB"/>
              <a:t>IRAS ID:323303 V 1.0 08/12/2022</a:t>
            </a:r>
          </a:p>
        </p:txBody>
      </p:sp>
      <p:sp>
        <p:nvSpPr>
          <p:cNvPr id="6" name="Slide Number Placeholder 5"/>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255080577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62585300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CD94B02-A67B-45D5-90F4-DF1EFA226D94}" type="datetimeFigureOut">
              <a:rPr lang="en-GB" smtClean="0"/>
              <a:t>05/01/2023</a:t>
            </a:fld>
            <a:endParaRPr lang="en-GB"/>
          </a:p>
        </p:txBody>
      </p:sp>
      <p:sp>
        <p:nvSpPr>
          <p:cNvPr id="8" name="Footer Placeholder 7"/>
          <p:cNvSpPr>
            <a:spLocks noGrp="1"/>
          </p:cNvSpPr>
          <p:nvPr>
            <p:ph type="ftr" sz="quarter" idx="11"/>
          </p:nvPr>
        </p:nvSpPr>
        <p:spPr/>
        <p:txBody>
          <a:bodyPr/>
          <a:lstStyle/>
          <a:p>
            <a:r>
              <a:rPr lang="en-GB"/>
              <a:t>IRAS ID:323303 V 1.0 08/12/2022</a:t>
            </a:r>
          </a:p>
        </p:txBody>
      </p:sp>
      <p:sp>
        <p:nvSpPr>
          <p:cNvPr id="9" name="Slide Number Placeholder 8"/>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250977681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D94B02-A67B-45D5-90F4-DF1EFA226D94}" type="datetimeFigureOut">
              <a:rPr lang="en-GB" smtClean="0"/>
              <a:t>05/01/2023</a:t>
            </a:fld>
            <a:endParaRPr lang="en-GB"/>
          </a:p>
        </p:txBody>
      </p:sp>
      <p:sp>
        <p:nvSpPr>
          <p:cNvPr id="4" name="Footer Placeholder 3"/>
          <p:cNvSpPr>
            <a:spLocks noGrp="1"/>
          </p:cNvSpPr>
          <p:nvPr>
            <p:ph type="ftr" sz="quarter" idx="11"/>
          </p:nvPr>
        </p:nvSpPr>
        <p:spPr/>
        <p:txBody>
          <a:bodyPr/>
          <a:lstStyle/>
          <a:p>
            <a:r>
              <a:rPr lang="en-GB"/>
              <a:t>IRAS ID:323303 V 1.0 08/12/2022</a:t>
            </a:r>
          </a:p>
        </p:txBody>
      </p:sp>
      <p:sp>
        <p:nvSpPr>
          <p:cNvPr id="5" name="Slide Number Placeholder 4"/>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0598539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4B02-A67B-45D5-90F4-DF1EFA226D94}" type="datetimeFigureOut">
              <a:rPr lang="en-GB" smtClean="0"/>
              <a:t>05/01/2023</a:t>
            </a:fld>
            <a:endParaRPr lang="en-GB"/>
          </a:p>
        </p:txBody>
      </p:sp>
      <p:sp>
        <p:nvSpPr>
          <p:cNvPr id="3" name="Footer Placeholder 2"/>
          <p:cNvSpPr>
            <a:spLocks noGrp="1"/>
          </p:cNvSpPr>
          <p:nvPr>
            <p:ph type="ftr" sz="quarter" idx="11"/>
          </p:nvPr>
        </p:nvSpPr>
        <p:spPr/>
        <p:txBody>
          <a:bodyPr/>
          <a:lstStyle/>
          <a:p>
            <a:r>
              <a:rPr lang="en-GB"/>
              <a:t>IRAS ID:323303 V 1.0 08/12/2022</a:t>
            </a:r>
          </a:p>
        </p:txBody>
      </p:sp>
      <p:sp>
        <p:nvSpPr>
          <p:cNvPr id="4" name="Slide Number Placeholder 3"/>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380012962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420669798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D94B02-A67B-45D5-90F4-DF1EFA226D94}" type="datetimeFigureOut">
              <a:rPr lang="en-GB" smtClean="0"/>
              <a:t>05/01/2023</a:t>
            </a:fld>
            <a:endParaRPr lang="en-GB"/>
          </a:p>
        </p:txBody>
      </p:sp>
      <p:sp>
        <p:nvSpPr>
          <p:cNvPr id="6" name="Footer Placeholder 5"/>
          <p:cNvSpPr>
            <a:spLocks noGrp="1"/>
          </p:cNvSpPr>
          <p:nvPr>
            <p:ph type="ftr" sz="quarter" idx="11"/>
          </p:nvPr>
        </p:nvSpPr>
        <p:spPr/>
        <p:txBody>
          <a:bodyPr/>
          <a:lstStyle/>
          <a:p>
            <a:r>
              <a:rPr lang="en-GB"/>
              <a:t>IRAS ID:323303 V 1.0 08/12/2022</a:t>
            </a:r>
          </a:p>
        </p:txBody>
      </p:sp>
      <p:sp>
        <p:nvSpPr>
          <p:cNvPr id="7" name="Slide Number Placeholder 6"/>
          <p:cNvSpPr>
            <a:spLocks noGrp="1"/>
          </p:cNvSpPr>
          <p:nvPr>
            <p:ph type="sldNum" sz="quarter" idx="12"/>
          </p:nvPr>
        </p:nvSpPr>
        <p:spPr/>
        <p:txBody>
          <a:bodyPr/>
          <a:lstStyle/>
          <a:p>
            <a:fld id="{4CF6537F-063A-4109-8F31-2059069281BC}" type="slidenum">
              <a:rPr lang="en-GB" smtClean="0"/>
              <a:t>‹#›</a:t>
            </a:fld>
            <a:endParaRPr lang="en-GB"/>
          </a:p>
        </p:txBody>
      </p:sp>
    </p:spTree>
    <p:extLst>
      <p:ext uri="{BB962C8B-B14F-4D97-AF65-F5344CB8AC3E}">
        <p14:creationId xmlns:p14="http://schemas.microsoft.com/office/powerpoint/2010/main" val="147404238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94B02-A67B-45D5-90F4-DF1EFA226D94}" type="datetimeFigureOut">
              <a:rPr lang="en-GB" smtClean="0"/>
              <a:t>05/01/2023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IRAS ID:323303 V 1.0 08/12/2022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6537F-063A-4109-8F31-2059069281BC}" type="slidenum">
              <a:rPr lang="en-GB" smtClean="0"/>
              <a:t>‹#›</a:t>
            </a:fld>
            <a:endParaRPr lang="en-GB"/>
          </a:p>
        </p:txBody>
      </p:sp>
    </p:spTree>
    <p:extLst>
      <p:ext uri="{BB962C8B-B14F-4D97-AF65-F5344CB8AC3E}">
        <p14:creationId xmlns:p14="http://schemas.microsoft.com/office/powerpoint/2010/main" val="33732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hyperlink" Target="https://www.exeter.ac.uk/about/oursite/dataprotection/right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m.allen@exeter.ac.uk" TargetMode="External"/><Relationship Id="rId4" Type="http://schemas.openxmlformats.org/officeDocument/2006/relationships/hyperlink" Target="mailto:k.z.pratt-boyden@exeter.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p:cNvSpPr>
            <a:spLocks noGrp="1"/>
          </p:cNvSpPr>
          <p:nvPr>
            <p:ph type="title"/>
          </p:nvPr>
        </p:nvSpPr>
        <p:spPr>
          <a:xfrm>
            <a:off x="643467" y="321734"/>
            <a:ext cx="10905066" cy="1135737"/>
          </a:xfrm>
        </p:spPr>
        <p:txBody>
          <a:bodyPr>
            <a:normAutofit/>
          </a:bodyPr>
          <a:lstStyle/>
          <a:p>
            <a:r>
              <a:rPr lang="en-GB" sz="2500" b="1" dirty="0"/>
              <a:t>Title of Project: Stroke Audit Machine Learning. Researcher: Dr Keira Pratt-Boyden</a:t>
            </a:r>
            <a:br>
              <a:rPr lang="en-GB" sz="2500" dirty="0"/>
            </a:br>
            <a:endParaRPr lang="en-GB" sz="2500" dirty="0"/>
          </a:p>
        </p:txBody>
      </p:sp>
      <p:sp>
        <p:nvSpPr>
          <p:cNvPr id="11" name="Content Placeholder 10"/>
          <p:cNvSpPr>
            <a:spLocks noGrp="1"/>
          </p:cNvSpPr>
          <p:nvPr>
            <p:ph idx="1"/>
          </p:nvPr>
        </p:nvSpPr>
        <p:spPr>
          <a:xfrm>
            <a:off x="798723" y="2568170"/>
            <a:ext cx="6049963" cy="4950281"/>
          </a:xfrm>
        </p:spPr>
        <p:txBody>
          <a:bodyPr vert="horz" lIns="91440" tIns="45720" rIns="91440" bIns="45720" rtlCol="0" anchor="t">
            <a:noAutofit/>
          </a:bodyPr>
          <a:lstStyle/>
          <a:p>
            <a:pPr marL="0" indent="0">
              <a:buNone/>
            </a:pPr>
            <a:r>
              <a:rPr lang="en-GB" sz="1850" dirty="0"/>
              <a:t>Data collected for this project will be controlled by the University of Exeter and held in accordance with our obligations under relevant UK Data Protection Legislation (including the UK GDPR). Recordings will be solely used for the data analysis, and anonymised extracts of data may be published and used in further research. The University’s Lawful basis for processing the data is that it is research performed in the public interest. Data will be held for until the research is published then anonymized as to no longer be identifiable. </a:t>
            </a:r>
            <a:endParaRPr lang="en-US" sz="1850" dirty="0">
              <a:cs typeface="Calibri"/>
            </a:endParaRPr>
          </a:p>
          <a:p>
            <a:pPr marL="0" indent="0">
              <a:buNone/>
            </a:pPr>
            <a:r>
              <a:rPr lang="en-GB" sz="1850" dirty="0"/>
              <a:t>For further information on your rights, please see: </a:t>
            </a:r>
            <a:r>
              <a:rPr lang="en-GB" sz="1850" dirty="0">
                <a:hlinkClick r:id="rId2"/>
              </a:rPr>
              <a:t>https://www.exeter.ac.uk/about/oursite/dataprotection/rights/</a:t>
            </a:r>
            <a:r>
              <a:rPr lang="en-GB" sz="1850" dirty="0"/>
              <a:t> </a:t>
            </a:r>
            <a:endParaRPr lang="en-GB" sz="1850" dirty="0">
              <a:cs typeface="Calibri"/>
            </a:endParaRPr>
          </a:p>
        </p:txBody>
      </p:sp>
      <p:grpSp>
        <p:nvGrpSpPr>
          <p:cNvPr id="1033" name="Group 10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4" name="Rectangle 10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Isosceles Triangle 10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3EAB5AE5-6EA8-E94A-9842-C401C05730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3985" y="1359932"/>
            <a:ext cx="4049795" cy="1418442"/>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8" name="Isosceles Triangle 10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B58B9D9-5DFF-DA43-CC2A-752EBCF4B1F8}"/>
              </a:ext>
            </a:extLst>
          </p:cNvPr>
          <p:cNvSpPr txBox="1"/>
          <p:nvPr/>
        </p:nvSpPr>
        <p:spPr>
          <a:xfrm>
            <a:off x="7261086" y="5665305"/>
            <a:ext cx="46216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Contacts: </a:t>
            </a:r>
            <a:r>
              <a:rPr lang="en-GB" dirty="0">
                <a:cs typeface="Calibri"/>
                <a:hlinkClick r:id="rId4"/>
              </a:rPr>
              <a:t>k.z.pratt-boyden@exeter.ac.uk</a:t>
            </a:r>
            <a:endParaRPr lang="en-GB">
              <a:cs typeface="Calibri"/>
            </a:endParaRPr>
          </a:p>
          <a:p>
            <a:r>
              <a:rPr lang="en-GB" dirty="0">
                <a:cs typeface="Calibri"/>
              </a:rPr>
              <a:t>CI: Mike Allen </a:t>
            </a:r>
            <a:r>
              <a:rPr lang="en-GB" dirty="0">
                <a:cs typeface="Calibri"/>
                <a:hlinkClick r:id="rId5"/>
              </a:rPr>
              <a:t>m.allen@exeter.ac.uk</a:t>
            </a:r>
            <a:r>
              <a:rPr lang="en-GB" dirty="0">
                <a:cs typeface="Calibri"/>
              </a:rPr>
              <a:t> </a:t>
            </a:r>
          </a:p>
        </p:txBody>
      </p:sp>
      <p:pic>
        <p:nvPicPr>
          <p:cNvPr id="3" name="Graphic 3">
            <a:extLst>
              <a:ext uri="{FF2B5EF4-FFF2-40B4-BE49-F238E27FC236}">
                <a16:creationId xmlns:a16="http://schemas.microsoft.com/office/drawing/2014/main" id="{F048685A-C313-4D4B-4CE7-238C6B1A125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633" y="3428999"/>
            <a:ext cx="3351657" cy="1323883"/>
          </a:xfrm>
          <a:prstGeom prst="rect">
            <a:avLst/>
          </a:prstGeom>
        </p:spPr>
      </p:pic>
      <p:sp>
        <p:nvSpPr>
          <p:cNvPr id="5" name="Footer Placeholder 4">
            <a:extLst>
              <a:ext uri="{FF2B5EF4-FFF2-40B4-BE49-F238E27FC236}">
                <a16:creationId xmlns:a16="http://schemas.microsoft.com/office/drawing/2014/main" id="{37E302BD-927D-5150-4786-6CC5375A9A7E}"/>
              </a:ext>
            </a:extLst>
          </p:cNvPr>
          <p:cNvSpPr>
            <a:spLocks noGrp="1"/>
          </p:cNvSpPr>
          <p:nvPr>
            <p:ph type="ftr" sz="quarter" idx="11"/>
          </p:nvPr>
        </p:nvSpPr>
        <p:spPr/>
        <p:txBody>
          <a:bodyPr/>
          <a:lstStyle/>
          <a:p>
            <a:r>
              <a:rPr lang="en-GB"/>
              <a:t>IRAS ID:323303 V 1.0 08/12/2022</a:t>
            </a:r>
          </a:p>
        </p:txBody>
      </p:sp>
      <p:sp>
        <p:nvSpPr>
          <p:cNvPr id="6" name="TextBox 5">
            <a:extLst>
              <a:ext uri="{FF2B5EF4-FFF2-40B4-BE49-F238E27FC236}">
                <a16:creationId xmlns:a16="http://schemas.microsoft.com/office/drawing/2014/main" id="{B9BE9CB9-E9E0-7E49-D01A-A372CA517732}"/>
              </a:ext>
            </a:extLst>
          </p:cNvPr>
          <p:cNvSpPr txBox="1"/>
          <p:nvPr/>
        </p:nvSpPr>
        <p:spPr>
          <a:xfrm>
            <a:off x="798723" y="1211855"/>
            <a:ext cx="58481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Keira will be present taking observational notes in this area for a period of 2 weeks. To opt out of the study, please speak to her in person, or by emailing her at k.z.pratt-boyden@exeter.ac.uk</a:t>
            </a:r>
            <a:endParaRPr lang="en-GB" dirty="0"/>
          </a:p>
        </p:txBody>
      </p:sp>
    </p:spTree>
    <p:extLst>
      <p:ext uri="{BB962C8B-B14F-4D97-AF65-F5344CB8AC3E}">
        <p14:creationId xmlns:p14="http://schemas.microsoft.com/office/powerpoint/2010/main" val="300419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E4535ADCC5584CB52DD94D679F79EA" ma:contentTypeVersion="2" ma:contentTypeDescription="Create a new document." ma:contentTypeScope="" ma:versionID="e120bf01f958f227963dbf7a38708ae5">
  <xsd:schema xmlns:xsd="http://www.w3.org/2001/XMLSchema" xmlns:xs="http://www.w3.org/2001/XMLSchema" xmlns:p="http://schemas.microsoft.com/office/2006/metadata/properties" xmlns:ns2="8a242092-9ba0-41bf-afdd-f4eec14a702e" targetNamespace="http://schemas.microsoft.com/office/2006/metadata/properties" ma:root="true" ma:fieldsID="145156c3d419ed2973e810eb2b193409" ns2:_="">
    <xsd:import namespace="8a242092-9ba0-41bf-afdd-f4eec14a70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242092-9ba0-41bf-afdd-f4eec14a70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4FBD01-79FA-4952-A9DE-C72E58C1D279}">
  <ds:schemaRefs>
    <ds:schemaRef ds:uri="http://schemas.microsoft.com/sharepoint/v3/contenttype/forms"/>
  </ds:schemaRefs>
</ds:datastoreItem>
</file>

<file path=customXml/itemProps2.xml><?xml version="1.0" encoding="utf-8"?>
<ds:datastoreItem xmlns:ds="http://schemas.openxmlformats.org/officeDocument/2006/customXml" ds:itemID="{9AADF8B5-519A-4CC7-A3C4-59BC0F650D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0749D20-FF2F-44A4-8686-E022A5B77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242092-9ba0-41bf-afdd-f4eec14a70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Title of Project: Stroke Audit Machine Learning. Researcher: Dr Keira Pratt-Boyden </vt:lpstr>
    </vt:vector>
  </TitlesOfParts>
  <Company>University of Exeter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Widening participation for orphan drug trials study Name of Researcher: Dr Julia Frost</dc:title>
  <dc:creator>Frost, Julia</dc:creator>
  <cp:lastModifiedBy>Keira Pratt-Boyden</cp:lastModifiedBy>
  <cp:revision>68</cp:revision>
  <dcterms:created xsi:type="dcterms:W3CDTF">2022-06-10T09:31:32Z</dcterms:created>
  <dcterms:modified xsi:type="dcterms:W3CDTF">2023-01-05T16:50:08Z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0x01010060E4535ADCC5584CB52DD94D679F79EA</vt:lpwstr>
  </property>
</Properties>
</file>