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64" r:id="rId12"/>
    <p:sldId id="265" r:id="rId13"/>
    <p:sldId id="266" r:id="rId14"/>
    <p:sldId id="267" r:id="rId15"/>
    <p:sldId id="281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22:17:3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162 375 24575,'14'0'0,"12"0"0,-3 0 0,14 0 0,20 0 0,-10 0 0,40-6 0,-21-2 0,16-18 0,-16 10 0,12-15 0,-3 10 0,0-6 0,-1 1 0,-13 6 0,-12-2 0,-2 4 0,-1-5 0,-13 6 0,6-5 0,-7 10 0,0-3 0,-5 4 0,4 0 0,-5 1 0,6-1 0,1 5 0,-1-4 0,0 9 0,7-4 0,-11 5 0,9 0 0,-10 0 0,5 0 0,-6 0 0,19 0 0,-20 0 0,20 0 0,-18 0 0,-1 0 0,5 0 0,-4 0 0,5 5 0,0 1 0,0 0 0,0 4 0,1-4 0,-1 4 0,0 1 0,-6-1 0,5 1 0,-10-1 0,10 5 0,-2 5 0,4-3 0,-3 6 0,-5-7 0,-5-1 0,-1 4 0,-4-9 0,4 8 0,-5-3 0,1 0 0,4 3 0,-9-3 0,4 0 0,-5-1 0,0-1 0,0-3 0,0 4 0,0-5 0,5 8 0,-5-6 0,5 7 0,-5-5 0,0-3 0,0 4 0,0-5 0,0 0 0,0-1 0,-5 1 0,4-4 0,-3 3 0,4-3 0,-4 4 0,3 0 0,-3-4 0,4 3 0,-1-4 0,1 9 0,0-3 0,-4 3 0,3-8 0,-7 2 0,7-2 0,-18 0 0,-4 4 0,-28-8 0,6 9 0,-24-4 0,18 6 0,-20 0 0,6 6 0,-7-4 0,-1 10 0,1-4 0,7-1 0,2 4 0,7-5 0,0 0 0,6 3 0,-4-3 0,11-1 0,-11 5 0,11-10 0,-11 5 0,11-6 0,-5 0 0,7 0 0,-1-1 0,1-4 0,0 4 0,-1-9 0,7 4 0,-5-5 0,4 0 0,0 0 0,2 0 0,5 0 0,1 0 0,-1 0 0,0 0 0,1 0 0,-1 0 0,0 0 0,0 0 0,-5 0 0,4 0 0,-4 0 0,-1 0 0,5-5 0,-4 0 0,5-5 0,-5 0 0,-5-5 0,3 4 0,-7-4 0,12 5 0,-3 0 0,5 0 0,1 0 0,4 4 0,-4-3 0,4 4 0,-4-1 0,-1-2 0,0 2 0,0-4 0,6 5 0,-5-4 0,9 4 0,-9-1 0,9 2 0,-4 0 0,-3 3 0,5-7 0,-5 7 0,3-7 0,4 3 0,-13-5 0,7 1 0,-8-6 0,4 0 0,0 0 0,0 0 0,1 5 0,4 1 0,1-1 0,0 1 0,4 4 0,-4-3 0,5 7 0,0-3 0,-4 4 0,2 0 0,-7 0 0,8 0 0,-9 0 0,9 0 0,-8 0 0,3 0 0,0 0 0,-4 0 0,4 0 0,-19 0 0,11 0 0,-11 0 0,14 0 0,0 0 0,1-5 0,4 0 0,1 0 0,5-3 0,1 3 0,-1 0 0,4-3 0,1 3 0,0-4 0,3 0 0,-3 1 0,4-1 0,0 1 0,0-1 0,0 1 0,0-1 0,0 1 0,0-1 0,0 1 0,0-1 0,0 0 0,0 0 0,0 0 0,0 0 0,-4 0 0,3 1 0,-3-1 0,4 0 0,-4 4 0,3-3 0,-3 7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390-5C8B-B24A-A6A6-286FB6B0A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8A0F-D514-CA4F-9936-05DBBAF8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D906-D714-F947-B7A8-026543D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EE13-0E61-E448-AC52-F934879F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AFE6-7518-6046-892B-D3B183D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3BA-214A-AF4B-961C-0E414E53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4126-44A2-9143-83DB-03FE8E1E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9AFB-7E4F-7C4F-80AC-D3704FCA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8169-6E0E-134E-A84B-E55DED9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911E-4C77-DE4C-9D91-12CE659F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1047F-E203-304B-965B-407FE4B7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BEBF0-7BFD-C243-BEBA-57D1F16C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2968-B96E-D442-BC2E-A8C081D1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52E2-311F-5849-812D-0153A60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DA38-D2B7-9E4F-A598-D9582E2A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3453-4BCF-9B44-B4C3-39B338D0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DFA7-6867-264B-992A-764C4653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C924-59D7-E349-86F2-10BCF4D2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E85A-68FA-5343-A1EB-0E81A135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88EF-7E8C-B640-8A1E-3AFD5A1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110-D62C-234D-BE53-8F9EB74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EA8D-E01E-7E41-88DB-88A741CF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7C2C-2980-3548-AA84-29A4DA3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D38B-6446-304E-BE54-B5BA43B8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8462-ED59-5544-A945-7CB71F5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8101-FF02-7540-A7D5-12945A45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981-8D45-A54B-B6B4-6B57FF50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ADEA-03B7-8440-8074-59F52422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3360-15A7-4448-A3F7-BD9AFBF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208E-986E-B54A-9091-94D5484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B25DE-07E2-C44E-987C-9FD09E03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3E9-C140-7243-9B46-5A961D3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B4CA-2B16-ED4B-BD74-1D931FE3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D9330-6682-414F-B4D0-1FC1D23E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9F37-BC53-BC49-A0A3-23EA1A14C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AFF02-8CFC-034D-AA15-F9AB6D4FA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4400A-AF0A-1640-A0C3-3B08D736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02D5D-5B53-4A47-9AEB-FBBD394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011FE-8A2A-2343-A419-F2F4566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424-ADEB-BB47-BF1A-C05D3B34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910E8-614B-0745-AA95-7ACB9010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57BF2-21CC-9243-B0C4-A67BEAB3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6C5EE-219F-3A42-8947-6E39445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4B40-D6E7-C047-8BB8-0615F8F4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8D36C-0DB6-CE4A-9B8C-94261DE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C1A1-66AF-DE4B-B7FE-540DCC42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CFFD-BDDE-C642-BFE2-5D096730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E5B4-8AD7-9E4A-AFAB-A63A003A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9725-D310-2245-B735-7812BB8D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E682-9D5E-594C-B62E-284F198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C1A4-0612-4247-B88E-821038E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42B0-00EF-8941-9A6C-DE6ACA3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47C1-A44A-3E44-B6CD-B4754DC4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E7663-8C4F-5A47-ADF3-AA179276F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A9318-D3FB-B343-BA20-D9F112EE0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2FFF-F422-494C-A305-450CD043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8D6B-9512-EA4C-83D2-9F7357E7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79ED9-AAB3-FD46-913E-130F0F22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C66A0-E253-F141-8222-06BEDEB0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7AF7-D9F0-C748-B9FF-F6EB23C6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466F-2F6D-A14A-A2D9-6EBF02C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DD3F-95F3-4845-95B5-E1B46BC69A6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C45B-8184-1448-971C-CF36ACFB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64FF-A860-F44E-9F33-8DDFA7C8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F0F6-CC18-9847-ACE5-5B2DFB203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F69E-63BB-9446-8A91-163FD18E5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world analysis 2</a:t>
            </a:r>
          </a:p>
        </p:txBody>
      </p:sp>
    </p:spTree>
    <p:extLst>
      <p:ext uri="{BB962C8B-B14F-4D97-AF65-F5344CB8AC3E}">
        <p14:creationId xmlns:p14="http://schemas.microsoft.com/office/powerpoint/2010/main" val="426785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7033-E010-3A46-9EA2-9AA6D325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car::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D505-F54B-D444-ACC4-76CDACAA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coefficients are confusing with &gt; 2 groups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Omnibus tests are one method of controlling for multiple comparisons</a:t>
            </a:r>
          </a:p>
          <a:p>
            <a:endParaRPr lang="en-US" dirty="0"/>
          </a:p>
          <a:p>
            <a:r>
              <a:rPr lang="en-US" dirty="0"/>
              <a:t>So embedded, gives people a ‘feel’ (perhaps overstated)</a:t>
            </a:r>
          </a:p>
          <a:p>
            <a:endParaRPr lang="en-US" dirty="0"/>
          </a:p>
          <a:p>
            <a:r>
              <a:rPr lang="en-US" dirty="0"/>
              <a:t>Clear APA guidelines for reporting them.</a:t>
            </a:r>
          </a:p>
          <a:p>
            <a:endParaRPr lang="en-US" dirty="0"/>
          </a:p>
          <a:p>
            <a:r>
              <a:rPr lang="en-US" dirty="0"/>
              <a:t>car::</a:t>
            </a:r>
            <a:r>
              <a:rPr lang="en-US" dirty="0" err="1"/>
              <a:t>Anova</a:t>
            </a:r>
            <a:r>
              <a:rPr lang="en-US" dirty="0"/>
              <a:t> gives the ‘correct’ sums of squares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B87F-4121-084B-8714-4A4A1D4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Ancova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B5F5-7095-0840-A20D-E78D1529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Anova</a:t>
            </a:r>
            <a:r>
              <a:rPr lang="en-US" dirty="0"/>
              <a:t>, but with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ovariates</a:t>
            </a:r>
          </a:p>
          <a:p>
            <a:endParaRPr lang="en-US" dirty="0"/>
          </a:p>
          <a:p>
            <a:r>
              <a:rPr lang="en-US" dirty="0"/>
              <a:t>Lots of different language: “control for”, “adjust for”, ‘hold constant” “covary on”…</a:t>
            </a:r>
          </a:p>
          <a:p>
            <a:endParaRPr lang="en-US" dirty="0"/>
          </a:p>
          <a:p>
            <a:r>
              <a:rPr lang="en-US" dirty="0"/>
              <a:t>Still just regression but with:</a:t>
            </a:r>
          </a:p>
          <a:p>
            <a:pPr lvl="1"/>
            <a:r>
              <a:rPr lang="en-US" dirty="0"/>
              <a:t>At least one factor</a:t>
            </a:r>
          </a:p>
          <a:p>
            <a:pPr lvl="1"/>
            <a:r>
              <a:rPr lang="en-US" dirty="0"/>
              <a:t>At least one continuous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5FDD-7331-9540-A995-4BABE1A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ndale Mono" panose="020B0509000000000004" pitchFamily="49" charset="0"/>
              </a:rPr>
              <a:t>with.music</a:t>
            </a:r>
            <a:r>
              <a:rPr lang="en-US" sz="2800" dirty="0">
                <a:latin typeface="Andale Mono" panose="020B0509000000000004" pitchFamily="49" charset="0"/>
              </a:rPr>
              <a:t> ~ </a:t>
            </a:r>
            <a:r>
              <a:rPr lang="en-US" sz="2800" dirty="0" err="1">
                <a:latin typeface="Andale Mono" panose="020B0509000000000004" pitchFamily="49" charset="0"/>
              </a:rPr>
              <a:t>no.music</a:t>
            </a:r>
            <a:r>
              <a:rPr lang="en-US" sz="2800" dirty="0">
                <a:latin typeface="Andale Mono" panose="020B0509000000000004" pitchFamily="49" charset="0"/>
              </a:rPr>
              <a:t> + liked * familiar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86A5C3-4176-1541-B91B-97FA50E1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28" y="1825625"/>
            <a:ext cx="9594944" cy="4351338"/>
          </a:xfrm>
        </p:spPr>
      </p:pic>
    </p:spTree>
    <p:extLst>
      <p:ext uri="{BB962C8B-B14F-4D97-AF65-F5344CB8AC3E}">
        <p14:creationId xmlns:p14="http://schemas.microsoft.com/office/powerpoint/2010/main" val="23101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7B46-3DFC-F94C-B2DF-70CA237E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dale Mono" panose="020B0509000000000004" pitchFamily="49" charset="0"/>
              </a:rPr>
              <a:t>anova</a:t>
            </a:r>
            <a:r>
              <a:rPr lang="en-US" sz="3600" dirty="0">
                <a:latin typeface="Andale Mono" panose="020B0509000000000004" pitchFamily="49" charset="0"/>
              </a:rPr>
              <a:t>(</a:t>
            </a:r>
            <a:r>
              <a:rPr lang="en-US" sz="3600" dirty="0" err="1">
                <a:latin typeface="Andale Mono" panose="020B0509000000000004" pitchFamily="49" charset="0"/>
              </a:rPr>
              <a:t>lmmodelwhichisreallyanancova</a:t>
            </a:r>
            <a:r>
              <a:rPr lang="en-US" sz="3600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51EC2-1541-264C-8356-8A8FC3B4A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395" cy="4081956"/>
          </a:xfrm>
        </p:spPr>
      </p:pic>
    </p:spTree>
    <p:extLst>
      <p:ext uri="{BB962C8B-B14F-4D97-AF65-F5344CB8AC3E}">
        <p14:creationId xmlns:p14="http://schemas.microsoft.com/office/powerpoint/2010/main" val="310015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FA40F-988B-7A4C-882F-5DA0D429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2" y="377482"/>
            <a:ext cx="10515600" cy="1325563"/>
          </a:xfrm>
        </p:spPr>
        <p:txBody>
          <a:bodyPr/>
          <a:lstStyle/>
          <a:p>
            <a:r>
              <a:rPr lang="en-US" dirty="0" err="1"/>
              <a:t>Ancova</a:t>
            </a:r>
            <a:r>
              <a:rPr lang="en-US" dirty="0"/>
              <a:t> vs </a:t>
            </a:r>
            <a:r>
              <a:rPr lang="en-US" dirty="0" err="1"/>
              <a:t>Anova</a:t>
            </a:r>
            <a:r>
              <a:rPr lang="en-US" dirty="0"/>
              <a:t> Results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7569F8D0-6D61-FE4F-B00C-C424BB028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53423"/>
            <a:ext cx="5181600" cy="2095742"/>
          </a:xfrm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BFEF2-3F0B-A440-8D44-37A58273D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91378"/>
            <a:ext cx="5181600" cy="204454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5377EB5-563E-8E4B-AF8B-CF0AF257725A}"/>
                  </a:ext>
                </a:extLst>
              </p14:cNvPr>
              <p14:cNvContentPartPr/>
              <p14:nvPr/>
            </p14:nvContentPartPr>
            <p14:xfrm>
              <a:off x="705094" y="3691732"/>
              <a:ext cx="997200" cy="353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5377EB5-563E-8E4B-AF8B-CF0AF25772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094" y="3682732"/>
                <a:ext cx="101484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FF5-DD89-1446-AEF0-7FF76819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 squares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7E906-F064-2249-B4F3-B868219D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26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ONLY matters if your model has an interaction term (e.g. `y ~ A*B`)</a:t>
            </a:r>
          </a:p>
          <a:p>
            <a:r>
              <a:rPr lang="en-US" dirty="0"/>
              <a:t>Concerns which model your full model is compared to</a:t>
            </a:r>
          </a:p>
          <a:p>
            <a:endParaRPr lang="en-US" dirty="0"/>
          </a:p>
          <a:p>
            <a:r>
              <a:rPr lang="en-US" dirty="0"/>
              <a:t>SPSS hid the choice (type 3 was the default)</a:t>
            </a:r>
          </a:p>
          <a:p>
            <a:r>
              <a:rPr lang="en-US" dirty="0"/>
              <a:t>Most people use type 3 out of habit but</a:t>
            </a:r>
          </a:p>
          <a:p>
            <a:r>
              <a:rPr lang="en-US" dirty="0"/>
              <a:t>Some good reasons to use type 2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car:Anova</a:t>
            </a:r>
            <a:r>
              <a:rPr lang="en-US" dirty="0"/>
              <a:t> is the easiest way of getting type III</a:t>
            </a:r>
          </a:p>
          <a:p>
            <a:r>
              <a:rPr lang="en-US" dirty="0"/>
              <a:t>Important to remember if you want to replicate F and p values</a:t>
            </a:r>
          </a:p>
          <a:p>
            <a:endParaRPr lang="en-US" dirty="0"/>
          </a:p>
          <a:p>
            <a:r>
              <a:rPr lang="en-US" dirty="0"/>
              <a:t>Don’t sweat it: If result not ‘significant’ both ways have bigger problems.</a:t>
            </a:r>
          </a:p>
        </p:txBody>
      </p:sp>
    </p:spTree>
    <p:extLst>
      <p:ext uri="{BB962C8B-B14F-4D97-AF65-F5344CB8AC3E}">
        <p14:creationId xmlns:p14="http://schemas.microsoft.com/office/powerpoint/2010/main" val="401717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AFED-AC68-8441-90E4-1262FE3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</a:t>
            </a:r>
            <a:r>
              <a:rPr lang="en-US" dirty="0" err="1"/>
              <a:t>Ancova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53D95-8FF9-DD47-92CE-EFEED273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r>
              <a:rPr lang="en-US" dirty="0"/>
              <a:t> data</a:t>
            </a:r>
          </a:p>
          <a:p>
            <a:r>
              <a:rPr lang="en-US" dirty="0"/>
              <a:t>Want to estimate/compare </a:t>
            </a:r>
            <a:r>
              <a:rPr lang="en-US" dirty="0" err="1"/>
              <a:t>lifeExp</a:t>
            </a:r>
            <a:r>
              <a:rPr lang="en-US" dirty="0"/>
              <a:t> in different continents</a:t>
            </a:r>
          </a:p>
          <a:p>
            <a:r>
              <a:rPr lang="en-US" dirty="0"/>
              <a:t>Ask ‘what if’ questions</a:t>
            </a:r>
          </a:p>
        </p:txBody>
      </p:sp>
    </p:spTree>
    <p:extLst>
      <p:ext uri="{BB962C8B-B14F-4D97-AF65-F5344CB8AC3E}">
        <p14:creationId xmlns:p14="http://schemas.microsoft.com/office/powerpoint/2010/main" val="127539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DDE-B1F0-DB48-AB29-3AD480C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ndale Mono" panose="020B0509000000000004" pitchFamily="49" charset="0"/>
              </a:rPr>
              <a:t>lifeExp</a:t>
            </a:r>
            <a:r>
              <a:rPr lang="en-US" sz="3600" dirty="0">
                <a:latin typeface="Andale Mono" panose="020B0509000000000004" pitchFamily="49" charset="0"/>
              </a:rPr>
              <a:t> ~ continent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5471A-D356-A344-8837-71172C84D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411" y="1882775"/>
            <a:ext cx="9281177" cy="4351338"/>
          </a:xfrm>
        </p:spPr>
      </p:pic>
    </p:spTree>
    <p:extLst>
      <p:ext uri="{BB962C8B-B14F-4D97-AF65-F5344CB8AC3E}">
        <p14:creationId xmlns:p14="http://schemas.microsoft.com/office/powerpoint/2010/main" val="384497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26B-16DE-5946-BC27-BFBF893A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065B-AB93-2644-A9D3-3C559D58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what if different continents have different average GDP?</a:t>
            </a:r>
          </a:p>
          <a:p>
            <a:r>
              <a:rPr lang="en-US" dirty="0"/>
              <a:t>If we’re interested in the differences between continents, maybe we’d like to eliminate or ‘partial out’ or ‘control for’ GDP effects?</a:t>
            </a:r>
          </a:p>
          <a:p>
            <a:r>
              <a:rPr lang="en-US" dirty="0"/>
              <a:t>Counterfactual: If all continents had the same GDP, would there still be differences in life expectancy?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Ancova</a:t>
            </a:r>
            <a:r>
              <a:rPr lang="en-US" dirty="0"/>
              <a:t>… maybe(!)</a:t>
            </a:r>
          </a:p>
        </p:txBody>
      </p:sp>
    </p:spTree>
    <p:extLst>
      <p:ext uri="{BB962C8B-B14F-4D97-AF65-F5344CB8AC3E}">
        <p14:creationId xmlns:p14="http://schemas.microsoft.com/office/powerpoint/2010/main" val="287172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463D-0F70-C441-A7A8-92F96FD5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ndale Mono" panose="020B0509000000000004" pitchFamily="49" charset="0"/>
              </a:rPr>
              <a:t>lifeExp</a:t>
            </a:r>
            <a:r>
              <a:rPr lang="en-US" sz="3200" dirty="0">
                <a:latin typeface="Andale Mono" panose="020B0509000000000004" pitchFamily="49" charset="0"/>
              </a:rPr>
              <a:t> ~  </a:t>
            </a:r>
            <a:r>
              <a:rPr lang="en-US" sz="3200" dirty="0" err="1">
                <a:latin typeface="Andale Mono" panose="020B0509000000000004" pitchFamily="49" charset="0"/>
              </a:rPr>
              <a:t>gdpPercap</a:t>
            </a:r>
            <a:r>
              <a:rPr lang="en-US" sz="3200" dirty="0">
                <a:latin typeface="Andale Mono" panose="020B0509000000000004" pitchFamily="49" charset="0"/>
              </a:rPr>
              <a:t> + pop + continent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69C93-4BA4-3547-B803-C7425311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127" y="1510895"/>
            <a:ext cx="7749746" cy="4981980"/>
          </a:xfrm>
        </p:spPr>
      </p:pic>
    </p:spTree>
    <p:extLst>
      <p:ext uri="{BB962C8B-B14F-4D97-AF65-F5344CB8AC3E}">
        <p14:creationId xmlns:p14="http://schemas.microsoft.com/office/powerpoint/2010/main" val="6869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06-E0A9-7946-8CD2-A9FC7F00E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replication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39FDF-843E-A34B-A121-0B7FE2B50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5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FF5696-A290-8F4A-A534-A0E8FC18A0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40492" y="667878"/>
            <a:ext cx="10540314" cy="5887883"/>
          </a:xfrm>
        </p:spPr>
      </p:pic>
    </p:spTree>
    <p:extLst>
      <p:ext uri="{BB962C8B-B14F-4D97-AF65-F5344CB8AC3E}">
        <p14:creationId xmlns:p14="http://schemas.microsoft.com/office/powerpoint/2010/main" val="87060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D495-5100-0345-A7D9-F6673C3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the plot….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10A7-377B-5D43-BFCB-9D12F46E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“controlling for GDP” removes some, but not all, of the differences between continents.</a:t>
            </a:r>
          </a:p>
        </p:txBody>
      </p:sp>
    </p:spTree>
    <p:extLst>
      <p:ext uri="{BB962C8B-B14F-4D97-AF65-F5344CB8AC3E}">
        <p14:creationId xmlns:p14="http://schemas.microsoft.com/office/powerpoint/2010/main" val="38265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23D-5B7D-6146-ACB4-67A275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414E9-A81D-124B-8833-ACA949A5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48" y="1937823"/>
            <a:ext cx="11354652" cy="3498056"/>
          </a:xfrm>
        </p:spPr>
      </p:pic>
    </p:spTree>
    <p:extLst>
      <p:ext uri="{BB962C8B-B14F-4D97-AF65-F5344CB8AC3E}">
        <p14:creationId xmlns:p14="http://schemas.microsoft.com/office/powerpoint/2010/main" val="278789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23D-5B7D-6146-ACB4-67A275F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ova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414E9-A81D-124B-8833-ACA949A5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2351174"/>
            <a:ext cx="9211714" cy="414170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1C6E2-C318-F24C-AA57-B66FE86E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28371" y="220538"/>
            <a:ext cx="5263629" cy="29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8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3D73-9457-F145-918C-CB0A659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Ancova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4D4F-DEA8-6941-8DFC-5FB22245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might read people say: </a:t>
            </a:r>
          </a:p>
          <a:p>
            <a:pPr marL="0" indent="0">
              <a:buNone/>
            </a:pPr>
            <a:r>
              <a:rPr lang="en-US" sz="3600" b="1" dirty="0"/>
              <a:t>“Controlling for X, we found a significant difference between groups…”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OK, but be careful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 of thumb: If it’s an experiment, it’s OK. </a:t>
            </a:r>
          </a:p>
          <a:p>
            <a:pPr marL="0" indent="0">
              <a:buNone/>
            </a:pPr>
            <a:r>
              <a:rPr lang="en-US" dirty="0"/>
              <a:t>If observational data be cautious and think hard about it.</a:t>
            </a:r>
          </a:p>
        </p:txBody>
      </p:sp>
    </p:spTree>
    <p:extLst>
      <p:ext uri="{BB962C8B-B14F-4D97-AF65-F5344CB8AC3E}">
        <p14:creationId xmlns:p14="http://schemas.microsoft.com/office/powerpoint/2010/main" val="23528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4990-8AF7-3946-A2F5-85F90E4C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8FAF0-0F1A-444E-A154-1EBA6319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876" y="253744"/>
            <a:ext cx="3925984" cy="6239131"/>
          </a:xfrm>
        </p:spPr>
      </p:pic>
    </p:spTree>
    <p:extLst>
      <p:ext uri="{BB962C8B-B14F-4D97-AF65-F5344CB8AC3E}">
        <p14:creationId xmlns:p14="http://schemas.microsoft.com/office/powerpoint/2010/main" val="311996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1356F-0F20-D541-BFDA-4DD1C1AD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000" y="1862072"/>
            <a:ext cx="5638124" cy="49221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69B87-5C5D-F143-8259-AD7FAB91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Temptation to run model like this… </a:t>
            </a:r>
            <a:br>
              <a:rPr lang="en-US" dirty="0"/>
            </a:br>
            <a:r>
              <a:rPr lang="en-US" sz="3100" dirty="0"/>
              <a:t>The effect of smoking gets spread around and mis-estimated.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C167C-841C-1B46-AA5C-8EB356BF14CB}"/>
              </a:ext>
            </a:extLst>
          </p:cNvPr>
          <p:cNvSpPr/>
          <p:nvPr/>
        </p:nvSpPr>
        <p:spPr>
          <a:xfrm>
            <a:off x="711286" y="6068129"/>
            <a:ext cx="3832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Read Pearl, Book of Why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7B41EB-FE7C-B84D-92EC-D16D9762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" y="1790635"/>
            <a:ext cx="162508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8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D25-1521-8B4D-9594-17E21BCA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2A9A-B85B-5449-AB67-A1F532AB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A )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A * B ) 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X + A )  			</a:t>
            </a:r>
            <a:r>
              <a:rPr lang="en-US" dirty="0">
                <a:latin typeface="+mj-lt"/>
              </a:rPr>
              <a:t>or</a:t>
            </a:r>
            <a:r>
              <a:rPr lang="en-US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>
                <a:latin typeface="Andale Mono" panose="020B0509000000000004" pitchFamily="49" charset="0"/>
              </a:rPr>
              <a:t>( y ~ X + A * B 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     (if no interactions)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Ancova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, type=3)          (if interactions)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Remember to use predict/augment to make predictions (</a:t>
            </a:r>
            <a:r>
              <a:rPr lang="en-US" dirty="0" err="1"/>
              <a:t>coefs</a:t>
            </a:r>
            <a:r>
              <a:rPr lang="en-US" dirty="0"/>
              <a:t> can </a:t>
            </a:r>
            <a:r>
              <a:rPr lang="en-US"/>
              <a:t>be tricky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B846-9774-3040-B715-20CA457A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asked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0DD9-82CE-D444-BF8F-D9ED7590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Ancova</a:t>
            </a:r>
            <a:r>
              <a:rPr lang="en-US" dirty="0"/>
              <a:t> with baseline</a:t>
            </a:r>
          </a:p>
          <a:p>
            <a:r>
              <a:rPr lang="en-US" dirty="0" err="1"/>
              <a:t>Anova</a:t>
            </a:r>
            <a:r>
              <a:rPr lang="en-US" dirty="0"/>
              <a:t> for pre-post change scores</a:t>
            </a:r>
          </a:p>
          <a:p>
            <a:r>
              <a:rPr lang="en-US" dirty="0" err="1"/>
              <a:t>Anova</a:t>
            </a:r>
            <a:r>
              <a:rPr lang="en-US" dirty="0"/>
              <a:t> 2x2 between subjects</a:t>
            </a:r>
          </a:p>
          <a:p>
            <a:r>
              <a:rPr lang="en-US" dirty="0"/>
              <a:t>Hierarchical multiple regression</a:t>
            </a:r>
          </a:p>
          <a:p>
            <a:r>
              <a:rPr lang="en-US" dirty="0"/>
              <a:t>Regression to test moderation</a:t>
            </a:r>
          </a:p>
          <a:p>
            <a:r>
              <a:rPr lang="en-US" dirty="0"/>
              <a:t>Post-hoc contrasts between groups</a:t>
            </a:r>
          </a:p>
          <a:p>
            <a:r>
              <a:rPr lang="en-US" dirty="0"/>
              <a:t>Cohen's D for group differences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Independent samples t test</a:t>
            </a:r>
          </a:p>
          <a:p>
            <a:r>
              <a:rPr lang="en-US" dirty="0"/>
              <a:t>Paired sample t test</a:t>
            </a:r>
          </a:p>
          <a:p>
            <a:r>
              <a:rPr lang="en-US" dirty="0"/>
              <a:t>Mann Whitney U</a:t>
            </a:r>
          </a:p>
          <a:p>
            <a:r>
              <a:rPr lang="en-US" dirty="0"/>
              <a:t>Chi square to test contingency table</a:t>
            </a:r>
          </a:p>
          <a:p>
            <a:endParaRPr lang="en-US" dirty="0"/>
          </a:p>
          <a:p>
            <a:r>
              <a:rPr lang="en-US" dirty="0" err="1"/>
              <a:t>Levene's</a:t>
            </a:r>
            <a:r>
              <a:rPr lang="en-US" dirty="0"/>
              <a:t> test (equality of variances)</a:t>
            </a:r>
          </a:p>
          <a:p>
            <a:r>
              <a:rPr lang="en-US" dirty="0"/>
              <a:t>Cronbach's alpha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A00B-DF62-2148-97D3-90D34359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70302"/>
          </a:xfrm>
        </p:spPr>
        <p:txBody>
          <a:bodyPr>
            <a:normAutofit/>
          </a:bodyPr>
          <a:lstStyle/>
          <a:p>
            <a:r>
              <a:rPr lang="en-US" dirty="0"/>
              <a:t>Model specification </a:t>
            </a:r>
            <a:br>
              <a:rPr lang="en-US" dirty="0"/>
            </a:br>
            <a:r>
              <a:rPr lang="en-US" dirty="0" err="1"/>
              <a:t>Anova</a:t>
            </a:r>
            <a:r>
              <a:rPr lang="en-US" dirty="0"/>
              <a:t>/</a:t>
            </a:r>
            <a:r>
              <a:rPr lang="en-US" dirty="0" err="1"/>
              <a:t>Ancova</a:t>
            </a:r>
            <a:r>
              <a:rPr lang="en-US" dirty="0"/>
              <a:t>/Regression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61AF-DA1F-554E-95A8-56380175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Anova</a:t>
            </a:r>
            <a:r>
              <a:rPr lang="en-US" dirty="0"/>
              <a:t> is regression same thing, different presentation</a:t>
            </a:r>
          </a:p>
          <a:p>
            <a:r>
              <a:rPr lang="en-US" dirty="0" err="1"/>
              <a:t>Ancova</a:t>
            </a:r>
            <a:r>
              <a:rPr lang="en-US" dirty="0"/>
              <a:t> is also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2700-87D8-5E44-8B14-0C42F4D2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F816-2D61-844F-8FAF-A5E896A1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outcome ~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outcome ~ A *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and B are factors (groupings)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>
                <a:latin typeface="Andale Mono" panose="020B0509000000000004" pitchFamily="49" charset="0"/>
              </a:rPr>
              <a:t>lm</a:t>
            </a:r>
            <a:r>
              <a:rPr lang="en-US" dirty="0"/>
              <a:t>  and store result</a:t>
            </a:r>
          </a:p>
          <a:p>
            <a:pPr marL="0" indent="0">
              <a:buNone/>
            </a:pPr>
            <a:r>
              <a:rPr lang="en-US" dirty="0"/>
              <a:t>Then use 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/>
              <a:t>(…)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get a table like this…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E2AD-770E-E747-BF34-E335F9A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ndale Mono" panose="020B0509000000000004" pitchFamily="49" charset="0"/>
              </a:rPr>
              <a:t>lm</a:t>
            </a:r>
            <a:r>
              <a:rPr lang="en-US" sz="2400" dirty="0">
                <a:latin typeface="Andale Mono" panose="020B0509000000000004" pitchFamily="49" charset="0"/>
              </a:rPr>
              <a:t>(</a:t>
            </a:r>
            <a:r>
              <a:rPr lang="en-US" sz="2400" dirty="0" err="1">
                <a:latin typeface="Andale Mono" panose="020B0509000000000004" pitchFamily="49" charset="0"/>
              </a:rPr>
              <a:t>with.music</a:t>
            </a:r>
            <a:r>
              <a:rPr lang="en-US" sz="2400" dirty="0">
                <a:latin typeface="Andale Mono" panose="020B0509000000000004" pitchFamily="49" charset="0"/>
              </a:rPr>
              <a:t> ~ liked * familiar, data=</a:t>
            </a:r>
            <a:r>
              <a:rPr lang="en-US" sz="2400" dirty="0" err="1">
                <a:latin typeface="Andale Mono" panose="020B0509000000000004" pitchFamily="49" charset="0"/>
              </a:rPr>
              <a:t>painmusic</a:t>
            </a:r>
            <a:r>
              <a:rPr lang="en-US" sz="2400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BE66B-8F54-504C-AE99-2AB5B319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2096294"/>
            <a:ext cx="10185400" cy="3810000"/>
          </a:xfrm>
        </p:spPr>
      </p:pic>
    </p:spTree>
    <p:extLst>
      <p:ext uri="{BB962C8B-B14F-4D97-AF65-F5344CB8AC3E}">
        <p14:creationId xmlns:p14="http://schemas.microsoft.com/office/powerpoint/2010/main" val="90315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D5E1-7E87-5F4C-B04B-A3F7382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120CC-6B99-574A-97AF-B8FE34962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65" y="1915297"/>
            <a:ext cx="11361735" cy="4359125"/>
          </a:xfrm>
        </p:spPr>
      </p:pic>
    </p:spTree>
    <p:extLst>
      <p:ext uri="{BB962C8B-B14F-4D97-AF65-F5344CB8AC3E}">
        <p14:creationId xmlns:p14="http://schemas.microsoft.com/office/powerpoint/2010/main" val="17618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6B8F-F0CD-CA40-B041-5C6E8F38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scores as the outcome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257-4A47-6A4B-9209-D1F3EB49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no.music</a:t>
            </a:r>
            <a:r>
              <a:rPr lang="en-US" dirty="0">
                <a:latin typeface="Andale Mono" panose="020B0509000000000004" pitchFamily="49" charset="0"/>
              </a:rPr>
              <a:t> - </a:t>
            </a:r>
            <a:r>
              <a:rPr lang="en-US" dirty="0" err="1">
                <a:latin typeface="Andale Mono" panose="020B0509000000000004" pitchFamily="49" charset="0"/>
              </a:rPr>
              <a:t>with.music</a:t>
            </a:r>
            <a:r>
              <a:rPr lang="en-US" dirty="0">
                <a:latin typeface="Andale Mono" panose="020B0509000000000004" pitchFamily="49" charset="0"/>
              </a:rPr>
              <a:t>) ~ liked * familiar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C8C4E-569C-B942-B6AB-015668F2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01" y="2352675"/>
            <a:ext cx="9715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228349-8E27-614A-BEC0-9FE09E28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panose="020B0509000000000004" pitchFamily="49" charset="0"/>
              </a:rPr>
              <a:t>car::</a:t>
            </a:r>
            <a:r>
              <a:rPr lang="en-US" dirty="0" err="1">
                <a:latin typeface="Andale Mono" panose="020B0509000000000004" pitchFamily="49" charset="0"/>
              </a:rPr>
              <a:t>Anova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savedmodel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D8E-C839-AC46-AD1A-71737DC6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962"/>
            <a:ext cx="9719276" cy="3835016"/>
          </a:xfrm>
        </p:spPr>
      </p:pic>
    </p:spTree>
    <p:extLst>
      <p:ext uri="{BB962C8B-B14F-4D97-AF65-F5344CB8AC3E}">
        <p14:creationId xmlns:p14="http://schemas.microsoft.com/office/powerpoint/2010/main" val="232993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655</Words>
  <Application>Microsoft Macintosh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Andale Mono</vt:lpstr>
      <vt:lpstr>Arial</vt:lpstr>
      <vt:lpstr>Calibri</vt:lpstr>
      <vt:lpstr>Calibri Light</vt:lpstr>
      <vt:lpstr>Office Theme</vt:lpstr>
      <vt:lpstr>Real world analysis 2</vt:lpstr>
      <vt:lpstr>Preparation for replication assignment</vt:lpstr>
      <vt:lpstr>Stuff you asked for</vt:lpstr>
      <vt:lpstr>Model specification  Anova/Ancova/Regression</vt:lpstr>
      <vt:lpstr>Anova formulae</vt:lpstr>
      <vt:lpstr>lm(with.music ~ liked * familiar, data=painmusic)</vt:lpstr>
      <vt:lpstr>car::Anova(savedmodel)</vt:lpstr>
      <vt:lpstr>Change scores as the outcome</vt:lpstr>
      <vt:lpstr>car::Anova(savedmodel)</vt:lpstr>
      <vt:lpstr>Benefits of the car::Anova table</vt:lpstr>
      <vt:lpstr>Ancova</vt:lpstr>
      <vt:lpstr>with.music ~ no.music + liked * familiar</vt:lpstr>
      <vt:lpstr>anova(lmmodelwhichisreallyanancova)</vt:lpstr>
      <vt:lpstr>Ancova vs Anova Results</vt:lpstr>
      <vt:lpstr>Sums of squares</vt:lpstr>
      <vt:lpstr>Other uses of Ancova</vt:lpstr>
      <vt:lpstr>lifeExp ~ continent</vt:lpstr>
      <vt:lpstr>Gapminder</vt:lpstr>
      <vt:lpstr>lifeExp ~  gdpPercap + pop + continent</vt:lpstr>
      <vt:lpstr>Apresentação do PowerPoint</vt:lpstr>
      <vt:lpstr>Based on the plot….</vt:lpstr>
      <vt:lpstr>Anova table</vt:lpstr>
      <vt:lpstr>Ancova table</vt:lpstr>
      <vt:lpstr>Ancova interpretation</vt:lpstr>
      <vt:lpstr>Danger</vt:lpstr>
      <vt:lpstr>Temptation to run model like this…  The effect of smoking gets spread around and mis-estimated.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Anke Koebach</cp:lastModifiedBy>
  <cp:revision>60</cp:revision>
  <dcterms:created xsi:type="dcterms:W3CDTF">2020-02-24T15:54:57Z</dcterms:created>
  <dcterms:modified xsi:type="dcterms:W3CDTF">2020-08-11T18:07:46Z</dcterms:modified>
</cp:coreProperties>
</file>