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489" r:id="rId2"/>
    <p:sldId id="396"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85" r:id="rId31"/>
    <p:sldId id="424" r:id="rId32"/>
    <p:sldId id="425" r:id="rId33"/>
    <p:sldId id="486" r:id="rId34"/>
    <p:sldId id="487" r:id="rId35"/>
    <p:sldId id="4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54" autoAdjust="0"/>
    <p:restoredTop sz="90514" autoAdjust="0"/>
  </p:normalViewPr>
  <p:slideViewPr>
    <p:cSldViewPr>
      <p:cViewPr>
        <p:scale>
          <a:sx n="66" d="100"/>
          <a:sy n="66" d="100"/>
        </p:scale>
        <p:origin x="-72" y="-1002"/>
      </p:cViewPr>
      <p:guideLst>
        <p:guide orient="horz" pos="2160"/>
        <p:guide pos="2880"/>
      </p:guideLst>
    </p:cSldViewPr>
  </p:slideViewPr>
  <p:notesTextViewPr>
    <p:cViewPr>
      <p:scale>
        <a:sx n="1" d="1"/>
        <a:sy n="1" d="1"/>
      </p:scale>
      <p:origin x="0" y="0"/>
    </p:cViewPr>
  </p:notesTextViewPr>
  <p:sorterViewPr>
    <p:cViewPr>
      <p:scale>
        <a:sx n="100" d="100"/>
        <a:sy n="100" d="100"/>
      </p:scale>
      <p:origin x="0" y="103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72BC2D-F77D-42E3-A4C5-0D1AA99872CE}"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zh-CN" altLang="en-US"/>
        </a:p>
      </dgm:t>
    </dgm:pt>
    <dgm:pt modelId="{DE1FD565-2B41-45E7-81A6-3B6DB4147920}">
      <dgm:prSet phldrT="[文本]"/>
      <dgm:spPr/>
      <dgm:t>
        <a:bodyPr/>
        <a:lstStyle/>
        <a:p>
          <a:r>
            <a:rPr lang="en-US" altLang="en-US" dirty="0" smtClean="0">
              <a:latin typeface="Arial" pitchFamily="34" charset="0"/>
              <a:cs typeface="Arial" pitchFamily="34" charset="0"/>
            </a:rPr>
            <a:t>Normally distributed outcome</a:t>
          </a:r>
          <a:endParaRPr lang="zh-CN" altLang="en-US" dirty="0">
            <a:latin typeface="Arial" pitchFamily="34" charset="0"/>
            <a:cs typeface="Arial" pitchFamily="34" charset="0"/>
          </a:endParaRPr>
        </a:p>
      </dgm:t>
    </dgm:pt>
    <dgm:pt modelId="{F13E543D-CB15-4CF6-830E-7435F76A8509}" type="parTrans" cxnId="{9105368F-1D2C-4646-8E99-0F7B85C6D9C6}">
      <dgm:prSet/>
      <dgm:spPr/>
      <dgm:t>
        <a:bodyPr/>
        <a:lstStyle/>
        <a:p>
          <a:endParaRPr lang="zh-CN" altLang="en-US"/>
        </a:p>
      </dgm:t>
    </dgm:pt>
    <dgm:pt modelId="{45F7F740-C99C-4A50-B911-2D1E06562A4F}" type="sibTrans" cxnId="{9105368F-1D2C-4646-8E99-0F7B85C6D9C6}">
      <dgm:prSet/>
      <dgm:spPr/>
      <dgm:t>
        <a:bodyPr/>
        <a:lstStyle/>
        <a:p>
          <a:endParaRPr lang="zh-CN" altLang="en-US"/>
        </a:p>
      </dgm:t>
    </dgm:pt>
    <dgm:pt modelId="{D31D0A74-BA25-463E-BDAF-9E7AE4D46604}">
      <dgm:prSet phldrT="[文本]"/>
      <dgm:spPr/>
      <dgm:t>
        <a:bodyPr/>
        <a:lstStyle/>
        <a:p>
          <a:r>
            <a:rPr lang="en-US" altLang="zh-CN" dirty="0" smtClean="0">
              <a:latin typeface="Arial" pitchFamily="34" charset="0"/>
              <a:cs typeface="Arial" pitchFamily="34" charset="0"/>
            </a:rPr>
            <a:t>Logistic</a:t>
          </a:r>
          <a:endParaRPr lang="zh-CN" altLang="en-US" dirty="0">
            <a:latin typeface="Arial" pitchFamily="34" charset="0"/>
            <a:cs typeface="Arial" pitchFamily="34" charset="0"/>
          </a:endParaRPr>
        </a:p>
      </dgm:t>
    </dgm:pt>
    <dgm:pt modelId="{4AE5F9D6-AFE8-40BD-9983-C4D40E3DC4C5}" type="parTrans" cxnId="{15734F38-0D13-4C8A-8B6B-4FDA948A58BB}">
      <dgm:prSet/>
      <dgm:spPr/>
      <dgm:t>
        <a:bodyPr/>
        <a:lstStyle/>
        <a:p>
          <a:endParaRPr lang="zh-CN" altLang="en-US"/>
        </a:p>
      </dgm:t>
    </dgm:pt>
    <dgm:pt modelId="{F86D8A31-180C-4AFB-A67C-0EFC3026614C}" type="sibTrans" cxnId="{15734F38-0D13-4C8A-8B6B-4FDA948A58BB}">
      <dgm:prSet/>
      <dgm:spPr/>
      <dgm:t>
        <a:bodyPr/>
        <a:lstStyle/>
        <a:p>
          <a:endParaRPr lang="zh-CN" altLang="en-US"/>
        </a:p>
      </dgm:t>
    </dgm:pt>
    <dgm:pt modelId="{99910BCF-41EC-46B1-B32D-E3348D1E0366}">
      <dgm:prSet phldrT="[文本]"/>
      <dgm:spPr/>
      <dgm:t>
        <a:bodyPr/>
        <a:lstStyle/>
        <a:p>
          <a:r>
            <a:rPr lang="en-US" altLang="en-US" dirty="0" smtClean="0">
              <a:latin typeface="Arial" pitchFamily="34" charset="0"/>
              <a:cs typeface="Arial" pitchFamily="34" charset="0"/>
            </a:rPr>
            <a:t>Binary outcome</a:t>
          </a:r>
          <a:endParaRPr lang="zh-CN" altLang="en-US" dirty="0">
            <a:latin typeface="Arial" pitchFamily="34" charset="0"/>
            <a:cs typeface="Arial" pitchFamily="34" charset="0"/>
          </a:endParaRPr>
        </a:p>
      </dgm:t>
    </dgm:pt>
    <dgm:pt modelId="{C844D102-02F2-4A5C-9F88-E50C31504DE7}" type="parTrans" cxnId="{A5B05EE8-204D-4767-83D4-22F045195868}">
      <dgm:prSet/>
      <dgm:spPr/>
      <dgm:t>
        <a:bodyPr/>
        <a:lstStyle/>
        <a:p>
          <a:endParaRPr lang="zh-CN" altLang="en-US"/>
        </a:p>
      </dgm:t>
    </dgm:pt>
    <dgm:pt modelId="{90BAFAFA-D987-47AA-869E-5389A1A9E5AC}" type="sibTrans" cxnId="{A5B05EE8-204D-4767-83D4-22F045195868}">
      <dgm:prSet/>
      <dgm:spPr/>
      <dgm:t>
        <a:bodyPr/>
        <a:lstStyle/>
        <a:p>
          <a:endParaRPr lang="zh-CN" altLang="en-US"/>
        </a:p>
      </dgm:t>
    </dgm:pt>
    <dgm:pt modelId="{B804E36D-2AE0-455B-B839-5D269A43D6CC}">
      <dgm:prSet phldrT="[文本]"/>
      <dgm:spPr/>
      <dgm:t>
        <a:bodyPr/>
        <a:lstStyle/>
        <a:p>
          <a:r>
            <a:rPr lang="en-US" altLang="zh-CN" dirty="0" smtClean="0">
              <a:latin typeface="Arial" pitchFamily="34" charset="0"/>
              <a:cs typeface="Arial" pitchFamily="34" charset="0"/>
            </a:rPr>
            <a:t>Multi-</a:t>
          </a:r>
          <a:r>
            <a:rPr lang="en-US" altLang="zh-CN" dirty="0" err="1" smtClean="0">
              <a:latin typeface="Arial" pitchFamily="34" charset="0"/>
              <a:cs typeface="Arial" pitchFamily="34" charset="0"/>
            </a:rPr>
            <a:t>nomial</a:t>
          </a:r>
          <a:endParaRPr lang="zh-CN" altLang="en-US" dirty="0">
            <a:latin typeface="Arial" pitchFamily="34" charset="0"/>
            <a:cs typeface="Arial" pitchFamily="34" charset="0"/>
          </a:endParaRPr>
        </a:p>
      </dgm:t>
    </dgm:pt>
    <dgm:pt modelId="{C2CF2FAD-922A-4686-86AD-849850952F5A}" type="parTrans" cxnId="{D8F8C987-7DF2-4033-8E55-3984BA44DF55}">
      <dgm:prSet/>
      <dgm:spPr/>
      <dgm:t>
        <a:bodyPr/>
        <a:lstStyle/>
        <a:p>
          <a:endParaRPr lang="zh-CN" altLang="en-US"/>
        </a:p>
      </dgm:t>
    </dgm:pt>
    <dgm:pt modelId="{D7FC718C-C51A-420E-818D-9366CA92E0E4}" type="sibTrans" cxnId="{D8F8C987-7DF2-4033-8E55-3984BA44DF55}">
      <dgm:prSet/>
      <dgm:spPr/>
      <dgm:t>
        <a:bodyPr/>
        <a:lstStyle/>
        <a:p>
          <a:endParaRPr lang="zh-CN" altLang="en-US"/>
        </a:p>
      </dgm:t>
    </dgm:pt>
    <dgm:pt modelId="{BF7621E3-D6B8-4C4E-BCD1-FC7B969272A8}">
      <dgm:prSet phldrT="[文本]"/>
      <dgm:spPr/>
      <dgm:t>
        <a:bodyPr/>
        <a:lstStyle/>
        <a:p>
          <a:r>
            <a:rPr lang="en-US" altLang="en-US" dirty="0" smtClean="0">
              <a:latin typeface="Arial" pitchFamily="34" charset="0"/>
              <a:cs typeface="Arial" pitchFamily="34" charset="0"/>
            </a:rPr>
            <a:t>Multi-class outcome</a:t>
          </a:r>
          <a:endParaRPr lang="zh-CN" altLang="en-US" dirty="0">
            <a:latin typeface="Arial" pitchFamily="34" charset="0"/>
            <a:cs typeface="Arial" pitchFamily="34" charset="0"/>
          </a:endParaRPr>
        </a:p>
      </dgm:t>
    </dgm:pt>
    <dgm:pt modelId="{C3F457C7-2EDC-4EAB-B3EE-EC3479702C7F}" type="parTrans" cxnId="{373FF969-8F36-43E9-95F6-AE79BB5F8883}">
      <dgm:prSet/>
      <dgm:spPr/>
      <dgm:t>
        <a:bodyPr/>
        <a:lstStyle/>
        <a:p>
          <a:endParaRPr lang="zh-CN" altLang="en-US"/>
        </a:p>
      </dgm:t>
    </dgm:pt>
    <dgm:pt modelId="{B3C0840E-29B6-4A88-9450-5A4F85823579}" type="sibTrans" cxnId="{373FF969-8F36-43E9-95F6-AE79BB5F8883}">
      <dgm:prSet/>
      <dgm:spPr/>
      <dgm:t>
        <a:bodyPr/>
        <a:lstStyle/>
        <a:p>
          <a:endParaRPr lang="zh-CN" altLang="en-US"/>
        </a:p>
      </dgm:t>
    </dgm:pt>
    <dgm:pt modelId="{C4D22B4F-2DF5-47BE-A2C9-56C433F77469}">
      <dgm:prSet phldrT="[文本]"/>
      <dgm:spPr/>
      <dgm:t>
        <a:bodyPr/>
        <a:lstStyle/>
        <a:p>
          <a:r>
            <a:rPr lang="en-US" altLang="zh-CN" dirty="0" smtClean="0">
              <a:latin typeface="Arial" pitchFamily="34" charset="0"/>
              <a:cs typeface="Arial" pitchFamily="34" charset="0"/>
            </a:rPr>
            <a:t>Poisson</a:t>
          </a:r>
          <a:endParaRPr lang="zh-CN" altLang="en-US" dirty="0">
            <a:latin typeface="Arial" pitchFamily="34" charset="0"/>
            <a:cs typeface="Arial" pitchFamily="34" charset="0"/>
          </a:endParaRPr>
        </a:p>
      </dgm:t>
    </dgm:pt>
    <dgm:pt modelId="{42B98954-19B7-4831-8592-AC354964080F}" type="parTrans" cxnId="{B67DA23A-9745-46AD-90D7-930D930E90B3}">
      <dgm:prSet/>
      <dgm:spPr/>
      <dgm:t>
        <a:bodyPr/>
        <a:lstStyle/>
        <a:p>
          <a:endParaRPr lang="zh-CN" altLang="en-US"/>
        </a:p>
      </dgm:t>
    </dgm:pt>
    <dgm:pt modelId="{A0CB3B4F-21F6-42DA-8CE9-75D1B6695C94}" type="sibTrans" cxnId="{B67DA23A-9745-46AD-90D7-930D930E90B3}">
      <dgm:prSet/>
      <dgm:spPr/>
      <dgm:t>
        <a:bodyPr/>
        <a:lstStyle/>
        <a:p>
          <a:endParaRPr lang="zh-CN" altLang="en-US"/>
        </a:p>
      </dgm:t>
    </dgm:pt>
    <dgm:pt modelId="{9D9A020E-5E25-48A7-9A1D-7F94B7B5F85E}">
      <dgm:prSet phldrT="[文本]"/>
      <dgm:spPr/>
      <dgm:t>
        <a:bodyPr/>
        <a:lstStyle/>
        <a:p>
          <a:r>
            <a:rPr lang="en-US" altLang="en-US" dirty="0" smtClean="0">
              <a:latin typeface="Arial" pitchFamily="34" charset="0"/>
              <a:cs typeface="Arial" pitchFamily="34" charset="0"/>
            </a:rPr>
            <a:t>Count outcome</a:t>
          </a:r>
          <a:endParaRPr lang="zh-CN" altLang="en-US" dirty="0">
            <a:latin typeface="Arial" pitchFamily="34" charset="0"/>
            <a:cs typeface="Arial" pitchFamily="34" charset="0"/>
          </a:endParaRPr>
        </a:p>
      </dgm:t>
    </dgm:pt>
    <dgm:pt modelId="{95996131-C55A-4585-BA8F-F00F1EE7E91F}" type="parTrans" cxnId="{510196D4-A2FB-4ECE-87AC-BEEABC48C993}">
      <dgm:prSet/>
      <dgm:spPr/>
      <dgm:t>
        <a:bodyPr/>
        <a:lstStyle/>
        <a:p>
          <a:endParaRPr lang="zh-CN" altLang="en-US"/>
        </a:p>
      </dgm:t>
    </dgm:pt>
    <dgm:pt modelId="{E24D6A33-BDB8-4717-A208-1C1C7E92C097}" type="sibTrans" cxnId="{510196D4-A2FB-4ECE-87AC-BEEABC48C993}">
      <dgm:prSet/>
      <dgm:spPr/>
      <dgm:t>
        <a:bodyPr/>
        <a:lstStyle/>
        <a:p>
          <a:endParaRPr lang="zh-CN" altLang="en-US"/>
        </a:p>
      </dgm:t>
    </dgm:pt>
    <dgm:pt modelId="{B3675D4F-7AAD-428C-BF55-0DDB5762EC7B}">
      <dgm:prSet phldrT="[文本]"/>
      <dgm:spPr/>
      <dgm:t>
        <a:bodyPr/>
        <a:lstStyle/>
        <a:p>
          <a:r>
            <a:rPr lang="en-US" altLang="zh-CN" dirty="0" smtClean="0">
              <a:latin typeface="Arial" pitchFamily="34" charset="0"/>
              <a:cs typeface="Arial" pitchFamily="34" charset="0"/>
            </a:rPr>
            <a:t>Linear</a:t>
          </a:r>
          <a:endParaRPr lang="zh-CN" altLang="en-US" dirty="0">
            <a:latin typeface="Arial" pitchFamily="34" charset="0"/>
            <a:cs typeface="Arial" pitchFamily="34" charset="0"/>
          </a:endParaRPr>
        </a:p>
      </dgm:t>
    </dgm:pt>
    <dgm:pt modelId="{FA06038F-F821-4855-8E58-A2F618F2702E}" type="sibTrans" cxnId="{F65722B6-D8F2-4359-B1B7-2D3D80A4A7C0}">
      <dgm:prSet/>
      <dgm:spPr/>
      <dgm:t>
        <a:bodyPr/>
        <a:lstStyle/>
        <a:p>
          <a:endParaRPr lang="zh-CN" altLang="en-US"/>
        </a:p>
      </dgm:t>
    </dgm:pt>
    <dgm:pt modelId="{CD58FA19-E048-48FF-A963-727DEC61494B}" type="parTrans" cxnId="{F65722B6-D8F2-4359-B1B7-2D3D80A4A7C0}">
      <dgm:prSet/>
      <dgm:spPr/>
      <dgm:t>
        <a:bodyPr/>
        <a:lstStyle/>
        <a:p>
          <a:endParaRPr lang="zh-CN" altLang="en-US"/>
        </a:p>
      </dgm:t>
    </dgm:pt>
    <dgm:pt modelId="{C651DFA5-2DC1-4C3A-A451-F6DC167A4EC0}" type="pres">
      <dgm:prSet presAssocID="{2D72BC2D-F77D-42E3-A4C5-0D1AA99872CE}" presName="Name0" presStyleCnt="0">
        <dgm:presLayoutVars>
          <dgm:chPref val="3"/>
          <dgm:dir/>
          <dgm:animLvl val="lvl"/>
          <dgm:resizeHandles/>
        </dgm:presLayoutVars>
      </dgm:prSet>
      <dgm:spPr/>
      <dgm:t>
        <a:bodyPr/>
        <a:lstStyle/>
        <a:p>
          <a:endParaRPr lang="zh-CN" altLang="en-US"/>
        </a:p>
      </dgm:t>
    </dgm:pt>
    <dgm:pt modelId="{E86584AC-EE6C-4DFF-A8F7-5386DF4488BC}" type="pres">
      <dgm:prSet presAssocID="{B3675D4F-7AAD-428C-BF55-0DDB5762EC7B}" presName="horFlow" presStyleCnt="0"/>
      <dgm:spPr/>
    </dgm:pt>
    <dgm:pt modelId="{DEF82646-E2D3-4BD4-B288-0BB58AF74091}" type="pres">
      <dgm:prSet presAssocID="{B3675D4F-7AAD-428C-BF55-0DDB5762EC7B}" presName="bigChev" presStyleLbl="node1" presStyleIdx="0" presStyleCnt="4"/>
      <dgm:spPr/>
      <dgm:t>
        <a:bodyPr/>
        <a:lstStyle/>
        <a:p>
          <a:endParaRPr lang="zh-CN" altLang="en-US"/>
        </a:p>
      </dgm:t>
    </dgm:pt>
    <dgm:pt modelId="{93F6EB02-1F81-4BAC-980E-F93535684BBC}" type="pres">
      <dgm:prSet presAssocID="{F13E543D-CB15-4CF6-830E-7435F76A8509}" presName="parTrans" presStyleCnt="0"/>
      <dgm:spPr/>
    </dgm:pt>
    <dgm:pt modelId="{21C3F43A-481A-43A3-B3CC-A71B98D506EF}" type="pres">
      <dgm:prSet presAssocID="{DE1FD565-2B41-45E7-81A6-3B6DB4147920}" presName="node" presStyleLbl="alignAccFollowNode1" presStyleIdx="0" presStyleCnt="4" custScaleX="318633">
        <dgm:presLayoutVars>
          <dgm:bulletEnabled val="1"/>
        </dgm:presLayoutVars>
      </dgm:prSet>
      <dgm:spPr/>
      <dgm:t>
        <a:bodyPr/>
        <a:lstStyle/>
        <a:p>
          <a:endParaRPr lang="zh-CN" altLang="en-US"/>
        </a:p>
      </dgm:t>
    </dgm:pt>
    <dgm:pt modelId="{48FBB3CC-273C-42F0-8FDD-3DB07A98589D}" type="pres">
      <dgm:prSet presAssocID="{B3675D4F-7AAD-428C-BF55-0DDB5762EC7B}" presName="vSp" presStyleCnt="0"/>
      <dgm:spPr/>
    </dgm:pt>
    <dgm:pt modelId="{49DE6F65-830F-4B9C-8709-A16030742400}" type="pres">
      <dgm:prSet presAssocID="{D31D0A74-BA25-463E-BDAF-9E7AE4D46604}" presName="horFlow" presStyleCnt="0"/>
      <dgm:spPr/>
    </dgm:pt>
    <dgm:pt modelId="{36B96624-ED72-4851-9311-2EDBB6066AC4}" type="pres">
      <dgm:prSet presAssocID="{D31D0A74-BA25-463E-BDAF-9E7AE4D46604}" presName="bigChev" presStyleLbl="node1" presStyleIdx="1" presStyleCnt="4"/>
      <dgm:spPr/>
      <dgm:t>
        <a:bodyPr/>
        <a:lstStyle/>
        <a:p>
          <a:endParaRPr lang="zh-CN" altLang="en-US"/>
        </a:p>
      </dgm:t>
    </dgm:pt>
    <dgm:pt modelId="{63A6BB4F-E7DD-496F-89E6-B33334719767}" type="pres">
      <dgm:prSet presAssocID="{C844D102-02F2-4A5C-9F88-E50C31504DE7}" presName="parTrans" presStyleCnt="0"/>
      <dgm:spPr/>
    </dgm:pt>
    <dgm:pt modelId="{0705F0EA-3012-461F-BCD0-2DF9C3A29FD2}" type="pres">
      <dgm:prSet presAssocID="{99910BCF-41EC-46B1-B32D-E3348D1E0366}" presName="node" presStyleLbl="alignAccFollowNode1" presStyleIdx="1" presStyleCnt="4" custScaleX="318633">
        <dgm:presLayoutVars>
          <dgm:bulletEnabled val="1"/>
        </dgm:presLayoutVars>
      </dgm:prSet>
      <dgm:spPr/>
      <dgm:t>
        <a:bodyPr/>
        <a:lstStyle/>
        <a:p>
          <a:endParaRPr lang="zh-CN" altLang="en-US"/>
        </a:p>
      </dgm:t>
    </dgm:pt>
    <dgm:pt modelId="{48E37E78-F6C5-406D-B392-EBD118DB73B5}" type="pres">
      <dgm:prSet presAssocID="{D31D0A74-BA25-463E-BDAF-9E7AE4D46604}" presName="vSp" presStyleCnt="0"/>
      <dgm:spPr/>
    </dgm:pt>
    <dgm:pt modelId="{9078D7D9-E7B7-4509-B7B0-2D6905507CA3}" type="pres">
      <dgm:prSet presAssocID="{B804E36D-2AE0-455B-B839-5D269A43D6CC}" presName="horFlow" presStyleCnt="0"/>
      <dgm:spPr/>
    </dgm:pt>
    <dgm:pt modelId="{19A1F930-8F75-4511-A553-3AFD363559CF}" type="pres">
      <dgm:prSet presAssocID="{B804E36D-2AE0-455B-B839-5D269A43D6CC}" presName="bigChev" presStyleLbl="node1" presStyleIdx="2" presStyleCnt="4"/>
      <dgm:spPr/>
      <dgm:t>
        <a:bodyPr/>
        <a:lstStyle/>
        <a:p>
          <a:endParaRPr lang="zh-CN" altLang="en-US"/>
        </a:p>
      </dgm:t>
    </dgm:pt>
    <dgm:pt modelId="{08CABECC-5687-4BC7-AF64-5844D418F881}" type="pres">
      <dgm:prSet presAssocID="{C3F457C7-2EDC-4EAB-B3EE-EC3479702C7F}" presName="parTrans" presStyleCnt="0"/>
      <dgm:spPr/>
    </dgm:pt>
    <dgm:pt modelId="{5FDE9DF8-4070-4BE6-ADD5-D7FB511D308C}" type="pres">
      <dgm:prSet presAssocID="{BF7621E3-D6B8-4C4E-BCD1-FC7B969272A8}" presName="node" presStyleLbl="alignAccFollowNode1" presStyleIdx="2" presStyleCnt="4" custScaleX="318633">
        <dgm:presLayoutVars>
          <dgm:bulletEnabled val="1"/>
        </dgm:presLayoutVars>
      </dgm:prSet>
      <dgm:spPr/>
      <dgm:t>
        <a:bodyPr/>
        <a:lstStyle/>
        <a:p>
          <a:endParaRPr lang="zh-CN" altLang="en-US"/>
        </a:p>
      </dgm:t>
    </dgm:pt>
    <dgm:pt modelId="{CC0408B8-45E8-43F0-86EA-6375820BD1EA}" type="pres">
      <dgm:prSet presAssocID="{B804E36D-2AE0-455B-B839-5D269A43D6CC}" presName="vSp" presStyleCnt="0"/>
      <dgm:spPr/>
    </dgm:pt>
    <dgm:pt modelId="{068B35B0-4DAA-410B-B08D-F14ED2415E96}" type="pres">
      <dgm:prSet presAssocID="{C4D22B4F-2DF5-47BE-A2C9-56C433F77469}" presName="horFlow" presStyleCnt="0"/>
      <dgm:spPr/>
    </dgm:pt>
    <dgm:pt modelId="{787212FC-94A3-4F46-BCF2-BE936ACC411F}" type="pres">
      <dgm:prSet presAssocID="{C4D22B4F-2DF5-47BE-A2C9-56C433F77469}" presName="bigChev" presStyleLbl="node1" presStyleIdx="3" presStyleCnt="4"/>
      <dgm:spPr/>
      <dgm:t>
        <a:bodyPr/>
        <a:lstStyle/>
        <a:p>
          <a:endParaRPr lang="zh-CN" altLang="en-US"/>
        </a:p>
      </dgm:t>
    </dgm:pt>
    <dgm:pt modelId="{9C3F5639-5A18-4E21-B5A6-26D869C84E98}" type="pres">
      <dgm:prSet presAssocID="{95996131-C55A-4585-BA8F-F00F1EE7E91F}" presName="parTrans" presStyleCnt="0"/>
      <dgm:spPr/>
    </dgm:pt>
    <dgm:pt modelId="{1F3E6D4E-0714-4A33-AF11-9F6EA55C13E2}" type="pres">
      <dgm:prSet presAssocID="{9D9A020E-5E25-48A7-9A1D-7F94B7B5F85E}" presName="node" presStyleLbl="alignAccFollowNode1" presStyleIdx="3" presStyleCnt="4" custScaleX="318633">
        <dgm:presLayoutVars>
          <dgm:bulletEnabled val="1"/>
        </dgm:presLayoutVars>
      </dgm:prSet>
      <dgm:spPr/>
      <dgm:t>
        <a:bodyPr/>
        <a:lstStyle/>
        <a:p>
          <a:endParaRPr lang="zh-CN" altLang="en-US"/>
        </a:p>
      </dgm:t>
    </dgm:pt>
  </dgm:ptLst>
  <dgm:cxnLst>
    <dgm:cxn modelId="{9E4778DA-809A-4B77-A9C1-596137461D60}" type="presOf" srcId="{B804E36D-2AE0-455B-B839-5D269A43D6CC}" destId="{19A1F930-8F75-4511-A553-3AFD363559CF}" srcOrd="0" destOrd="0" presId="urn:microsoft.com/office/officeart/2005/8/layout/lProcess3"/>
    <dgm:cxn modelId="{6821F34B-AB59-4DE4-865D-8810FA71959A}" type="presOf" srcId="{2D72BC2D-F77D-42E3-A4C5-0D1AA99872CE}" destId="{C651DFA5-2DC1-4C3A-A451-F6DC167A4EC0}" srcOrd="0" destOrd="0" presId="urn:microsoft.com/office/officeart/2005/8/layout/lProcess3"/>
    <dgm:cxn modelId="{B67DA23A-9745-46AD-90D7-930D930E90B3}" srcId="{2D72BC2D-F77D-42E3-A4C5-0D1AA99872CE}" destId="{C4D22B4F-2DF5-47BE-A2C9-56C433F77469}" srcOrd="3" destOrd="0" parTransId="{42B98954-19B7-4831-8592-AC354964080F}" sibTransId="{A0CB3B4F-21F6-42DA-8CE9-75D1B6695C94}"/>
    <dgm:cxn modelId="{E902DB7B-2EA3-479E-92D6-2A005166E119}" type="presOf" srcId="{9D9A020E-5E25-48A7-9A1D-7F94B7B5F85E}" destId="{1F3E6D4E-0714-4A33-AF11-9F6EA55C13E2}" srcOrd="0" destOrd="0" presId="urn:microsoft.com/office/officeart/2005/8/layout/lProcess3"/>
    <dgm:cxn modelId="{D8F8C987-7DF2-4033-8E55-3984BA44DF55}" srcId="{2D72BC2D-F77D-42E3-A4C5-0D1AA99872CE}" destId="{B804E36D-2AE0-455B-B839-5D269A43D6CC}" srcOrd="2" destOrd="0" parTransId="{C2CF2FAD-922A-4686-86AD-849850952F5A}" sibTransId="{D7FC718C-C51A-420E-818D-9366CA92E0E4}"/>
    <dgm:cxn modelId="{20834AD3-2031-4C07-9CF7-0F07942FDE6F}" type="presOf" srcId="{BF7621E3-D6B8-4C4E-BCD1-FC7B969272A8}" destId="{5FDE9DF8-4070-4BE6-ADD5-D7FB511D308C}" srcOrd="0" destOrd="0" presId="urn:microsoft.com/office/officeart/2005/8/layout/lProcess3"/>
    <dgm:cxn modelId="{373FF969-8F36-43E9-95F6-AE79BB5F8883}" srcId="{B804E36D-2AE0-455B-B839-5D269A43D6CC}" destId="{BF7621E3-D6B8-4C4E-BCD1-FC7B969272A8}" srcOrd="0" destOrd="0" parTransId="{C3F457C7-2EDC-4EAB-B3EE-EC3479702C7F}" sibTransId="{B3C0840E-29B6-4A88-9450-5A4F85823579}"/>
    <dgm:cxn modelId="{15734F38-0D13-4C8A-8B6B-4FDA948A58BB}" srcId="{2D72BC2D-F77D-42E3-A4C5-0D1AA99872CE}" destId="{D31D0A74-BA25-463E-BDAF-9E7AE4D46604}" srcOrd="1" destOrd="0" parTransId="{4AE5F9D6-AFE8-40BD-9983-C4D40E3DC4C5}" sibTransId="{F86D8A31-180C-4AFB-A67C-0EFC3026614C}"/>
    <dgm:cxn modelId="{38E3A56B-5686-4ABB-AD0D-BC69DF1632B1}" type="presOf" srcId="{D31D0A74-BA25-463E-BDAF-9E7AE4D46604}" destId="{36B96624-ED72-4851-9311-2EDBB6066AC4}" srcOrd="0" destOrd="0" presId="urn:microsoft.com/office/officeart/2005/8/layout/lProcess3"/>
    <dgm:cxn modelId="{01509AB2-332A-435D-B57C-BC3BFBAEBA6E}" type="presOf" srcId="{B3675D4F-7AAD-428C-BF55-0DDB5762EC7B}" destId="{DEF82646-E2D3-4BD4-B288-0BB58AF74091}" srcOrd="0" destOrd="0" presId="urn:microsoft.com/office/officeart/2005/8/layout/lProcess3"/>
    <dgm:cxn modelId="{9105368F-1D2C-4646-8E99-0F7B85C6D9C6}" srcId="{B3675D4F-7AAD-428C-BF55-0DDB5762EC7B}" destId="{DE1FD565-2B41-45E7-81A6-3B6DB4147920}" srcOrd="0" destOrd="0" parTransId="{F13E543D-CB15-4CF6-830E-7435F76A8509}" sibTransId="{45F7F740-C99C-4A50-B911-2D1E06562A4F}"/>
    <dgm:cxn modelId="{0E423D60-44AF-4F47-98A6-9C622F1F6E50}" type="presOf" srcId="{DE1FD565-2B41-45E7-81A6-3B6DB4147920}" destId="{21C3F43A-481A-43A3-B3CC-A71B98D506EF}" srcOrd="0" destOrd="0" presId="urn:microsoft.com/office/officeart/2005/8/layout/lProcess3"/>
    <dgm:cxn modelId="{A5B05EE8-204D-4767-83D4-22F045195868}" srcId="{D31D0A74-BA25-463E-BDAF-9E7AE4D46604}" destId="{99910BCF-41EC-46B1-B32D-E3348D1E0366}" srcOrd="0" destOrd="0" parTransId="{C844D102-02F2-4A5C-9F88-E50C31504DE7}" sibTransId="{90BAFAFA-D987-47AA-869E-5389A1A9E5AC}"/>
    <dgm:cxn modelId="{163FD6F2-B46A-440E-809C-D57AC941119F}" type="presOf" srcId="{C4D22B4F-2DF5-47BE-A2C9-56C433F77469}" destId="{787212FC-94A3-4F46-BCF2-BE936ACC411F}" srcOrd="0" destOrd="0" presId="urn:microsoft.com/office/officeart/2005/8/layout/lProcess3"/>
    <dgm:cxn modelId="{510196D4-A2FB-4ECE-87AC-BEEABC48C993}" srcId="{C4D22B4F-2DF5-47BE-A2C9-56C433F77469}" destId="{9D9A020E-5E25-48A7-9A1D-7F94B7B5F85E}" srcOrd="0" destOrd="0" parTransId="{95996131-C55A-4585-BA8F-F00F1EE7E91F}" sibTransId="{E24D6A33-BDB8-4717-A208-1C1C7E92C097}"/>
    <dgm:cxn modelId="{C8D3F9C4-2C21-4B6B-8ABB-B1700A00472E}" type="presOf" srcId="{99910BCF-41EC-46B1-B32D-E3348D1E0366}" destId="{0705F0EA-3012-461F-BCD0-2DF9C3A29FD2}" srcOrd="0" destOrd="0" presId="urn:microsoft.com/office/officeart/2005/8/layout/lProcess3"/>
    <dgm:cxn modelId="{F65722B6-D8F2-4359-B1B7-2D3D80A4A7C0}" srcId="{2D72BC2D-F77D-42E3-A4C5-0D1AA99872CE}" destId="{B3675D4F-7AAD-428C-BF55-0DDB5762EC7B}" srcOrd="0" destOrd="0" parTransId="{CD58FA19-E048-48FF-A963-727DEC61494B}" sibTransId="{FA06038F-F821-4855-8E58-A2F618F2702E}"/>
    <dgm:cxn modelId="{397A8A81-7DF1-4E00-B29C-83E97DB3A2AD}" type="presParOf" srcId="{C651DFA5-2DC1-4C3A-A451-F6DC167A4EC0}" destId="{E86584AC-EE6C-4DFF-A8F7-5386DF4488BC}" srcOrd="0" destOrd="0" presId="urn:microsoft.com/office/officeart/2005/8/layout/lProcess3"/>
    <dgm:cxn modelId="{B4817F86-8548-4257-A7D7-ECE8FF9C20C3}" type="presParOf" srcId="{E86584AC-EE6C-4DFF-A8F7-5386DF4488BC}" destId="{DEF82646-E2D3-4BD4-B288-0BB58AF74091}" srcOrd="0" destOrd="0" presId="urn:microsoft.com/office/officeart/2005/8/layout/lProcess3"/>
    <dgm:cxn modelId="{A356AD5B-142F-4079-B46F-1AF1DA666466}" type="presParOf" srcId="{E86584AC-EE6C-4DFF-A8F7-5386DF4488BC}" destId="{93F6EB02-1F81-4BAC-980E-F93535684BBC}" srcOrd="1" destOrd="0" presId="urn:microsoft.com/office/officeart/2005/8/layout/lProcess3"/>
    <dgm:cxn modelId="{5C278607-AFC7-4D4E-A508-FD8D0A0E78F8}" type="presParOf" srcId="{E86584AC-EE6C-4DFF-A8F7-5386DF4488BC}" destId="{21C3F43A-481A-43A3-B3CC-A71B98D506EF}" srcOrd="2" destOrd="0" presId="urn:microsoft.com/office/officeart/2005/8/layout/lProcess3"/>
    <dgm:cxn modelId="{17969EC4-009E-4351-BF60-0FE9101265AB}" type="presParOf" srcId="{C651DFA5-2DC1-4C3A-A451-F6DC167A4EC0}" destId="{48FBB3CC-273C-42F0-8FDD-3DB07A98589D}" srcOrd="1" destOrd="0" presId="urn:microsoft.com/office/officeart/2005/8/layout/lProcess3"/>
    <dgm:cxn modelId="{E67879C0-060B-41DC-A95B-1009E34DC0F1}" type="presParOf" srcId="{C651DFA5-2DC1-4C3A-A451-F6DC167A4EC0}" destId="{49DE6F65-830F-4B9C-8709-A16030742400}" srcOrd="2" destOrd="0" presId="urn:microsoft.com/office/officeart/2005/8/layout/lProcess3"/>
    <dgm:cxn modelId="{4D5E7BAA-9307-4A63-BD8D-DC7D93C64701}" type="presParOf" srcId="{49DE6F65-830F-4B9C-8709-A16030742400}" destId="{36B96624-ED72-4851-9311-2EDBB6066AC4}" srcOrd="0" destOrd="0" presId="urn:microsoft.com/office/officeart/2005/8/layout/lProcess3"/>
    <dgm:cxn modelId="{86F5164B-BE32-400E-8189-2DBA4EE40FE0}" type="presParOf" srcId="{49DE6F65-830F-4B9C-8709-A16030742400}" destId="{63A6BB4F-E7DD-496F-89E6-B33334719767}" srcOrd="1" destOrd="0" presId="urn:microsoft.com/office/officeart/2005/8/layout/lProcess3"/>
    <dgm:cxn modelId="{C3F233AB-C5FD-47D4-BFE4-D3E8F7997E22}" type="presParOf" srcId="{49DE6F65-830F-4B9C-8709-A16030742400}" destId="{0705F0EA-3012-461F-BCD0-2DF9C3A29FD2}" srcOrd="2" destOrd="0" presId="urn:microsoft.com/office/officeart/2005/8/layout/lProcess3"/>
    <dgm:cxn modelId="{5678BEA8-0477-4935-816C-89A54B377878}" type="presParOf" srcId="{C651DFA5-2DC1-4C3A-A451-F6DC167A4EC0}" destId="{48E37E78-F6C5-406D-B392-EBD118DB73B5}" srcOrd="3" destOrd="0" presId="urn:microsoft.com/office/officeart/2005/8/layout/lProcess3"/>
    <dgm:cxn modelId="{25AE86D6-3CCA-4C9A-BFD2-D0BC5D88766D}" type="presParOf" srcId="{C651DFA5-2DC1-4C3A-A451-F6DC167A4EC0}" destId="{9078D7D9-E7B7-4509-B7B0-2D6905507CA3}" srcOrd="4" destOrd="0" presId="urn:microsoft.com/office/officeart/2005/8/layout/lProcess3"/>
    <dgm:cxn modelId="{EE7BAC71-BB74-408E-91BA-7B397796B331}" type="presParOf" srcId="{9078D7D9-E7B7-4509-B7B0-2D6905507CA3}" destId="{19A1F930-8F75-4511-A553-3AFD363559CF}" srcOrd="0" destOrd="0" presId="urn:microsoft.com/office/officeart/2005/8/layout/lProcess3"/>
    <dgm:cxn modelId="{62299FA2-D81F-4B8A-8A8B-13FE1E530B8B}" type="presParOf" srcId="{9078D7D9-E7B7-4509-B7B0-2D6905507CA3}" destId="{08CABECC-5687-4BC7-AF64-5844D418F881}" srcOrd="1" destOrd="0" presId="urn:microsoft.com/office/officeart/2005/8/layout/lProcess3"/>
    <dgm:cxn modelId="{92B683F2-F192-451B-A02E-E01E32470C1D}" type="presParOf" srcId="{9078D7D9-E7B7-4509-B7B0-2D6905507CA3}" destId="{5FDE9DF8-4070-4BE6-ADD5-D7FB511D308C}" srcOrd="2" destOrd="0" presId="urn:microsoft.com/office/officeart/2005/8/layout/lProcess3"/>
    <dgm:cxn modelId="{8C9EA9D6-0EBF-4283-BC8D-CEED613049FF}" type="presParOf" srcId="{C651DFA5-2DC1-4C3A-A451-F6DC167A4EC0}" destId="{CC0408B8-45E8-43F0-86EA-6375820BD1EA}" srcOrd="5" destOrd="0" presId="urn:microsoft.com/office/officeart/2005/8/layout/lProcess3"/>
    <dgm:cxn modelId="{6860C2F3-7E1E-4DAB-8D23-1DB5DE2073E0}" type="presParOf" srcId="{C651DFA5-2DC1-4C3A-A451-F6DC167A4EC0}" destId="{068B35B0-4DAA-410B-B08D-F14ED2415E96}" srcOrd="6" destOrd="0" presId="urn:microsoft.com/office/officeart/2005/8/layout/lProcess3"/>
    <dgm:cxn modelId="{49A0FDFF-5E9D-4184-9230-8DCFB718DC54}" type="presParOf" srcId="{068B35B0-4DAA-410B-B08D-F14ED2415E96}" destId="{787212FC-94A3-4F46-BCF2-BE936ACC411F}" srcOrd="0" destOrd="0" presId="urn:microsoft.com/office/officeart/2005/8/layout/lProcess3"/>
    <dgm:cxn modelId="{944081EE-4728-470A-A388-8AC22ACC4D75}" type="presParOf" srcId="{068B35B0-4DAA-410B-B08D-F14ED2415E96}" destId="{9C3F5639-5A18-4E21-B5A6-26D869C84E98}" srcOrd="1" destOrd="0" presId="urn:microsoft.com/office/officeart/2005/8/layout/lProcess3"/>
    <dgm:cxn modelId="{8F385037-859E-4C85-8219-F98A688E3F89}" type="presParOf" srcId="{068B35B0-4DAA-410B-B08D-F14ED2415E96}" destId="{1F3E6D4E-0714-4A33-AF11-9F6EA55C13E2}"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D7E90-065D-4276-9CE2-A42D6046A3A4}" type="doc">
      <dgm:prSet loTypeId="urn:microsoft.com/office/officeart/2005/8/layout/pyramid1" loCatId="pyramid" qsTypeId="urn:microsoft.com/office/officeart/2005/8/quickstyle/3d4" qsCatId="3D" csTypeId="urn:microsoft.com/office/officeart/2005/8/colors/accent1_2" csCatId="accent1" phldr="1"/>
      <dgm:spPr/>
    </dgm:pt>
    <dgm:pt modelId="{3D2DEE6F-8309-43C8-8EFD-BF1A8C6FCA49}">
      <dgm:prSet phldrT="[Text]"/>
      <dgm:spPr/>
      <dgm:t>
        <a:bodyPr/>
        <a:lstStyle/>
        <a:p>
          <a:r>
            <a:rPr lang="en-US" dirty="0" smtClean="0"/>
            <a:t> </a:t>
          </a:r>
          <a:endParaRPr lang="en-US" dirty="0"/>
        </a:p>
      </dgm:t>
    </dgm:pt>
    <dgm:pt modelId="{10B45054-7AB0-44D1-9ABB-1A94788F06C1}" type="parTrans" cxnId="{09E210C7-A7FC-43E6-AFF1-C52B997269CE}">
      <dgm:prSet/>
      <dgm:spPr/>
      <dgm:t>
        <a:bodyPr/>
        <a:lstStyle/>
        <a:p>
          <a:endParaRPr lang="en-US"/>
        </a:p>
      </dgm:t>
    </dgm:pt>
    <dgm:pt modelId="{3CE8FC69-9079-4388-BC65-C27383F548A0}" type="sibTrans" cxnId="{09E210C7-A7FC-43E6-AFF1-C52B997269CE}">
      <dgm:prSet/>
      <dgm:spPr/>
      <dgm:t>
        <a:bodyPr/>
        <a:lstStyle/>
        <a:p>
          <a:endParaRPr lang="en-US"/>
        </a:p>
      </dgm:t>
    </dgm:pt>
    <dgm:pt modelId="{7F39EC6C-70D0-4466-99DB-FBDB1FFC0A24}">
      <dgm:prSet phldrT="[Text]"/>
      <dgm:spPr/>
      <dgm:t>
        <a:bodyPr/>
        <a:lstStyle/>
        <a:p>
          <a:r>
            <a:rPr lang="en-US" dirty="0" smtClean="0"/>
            <a:t>…</a:t>
          </a:r>
          <a:endParaRPr lang="en-US" dirty="0"/>
        </a:p>
      </dgm:t>
    </dgm:pt>
    <dgm:pt modelId="{6B510982-8E65-4361-BD6E-6C2D05836155}" type="parTrans" cxnId="{F85380DA-6633-4FCB-9340-B41CE6A7F2EE}">
      <dgm:prSet/>
      <dgm:spPr/>
      <dgm:t>
        <a:bodyPr/>
        <a:lstStyle/>
        <a:p>
          <a:endParaRPr lang="en-US"/>
        </a:p>
      </dgm:t>
    </dgm:pt>
    <dgm:pt modelId="{8FFFDFB6-8126-4F46-9C7C-A319CA4D4D19}" type="sibTrans" cxnId="{F85380DA-6633-4FCB-9340-B41CE6A7F2EE}">
      <dgm:prSet/>
      <dgm:spPr/>
      <dgm:t>
        <a:bodyPr/>
        <a:lstStyle/>
        <a:p>
          <a:endParaRPr lang="en-US"/>
        </a:p>
      </dgm:t>
    </dgm:pt>
    <dgm:pt modelId="{7985FC8D-5C2E-4C08-9279-DE9C6B76EB42}">
      <dgm:prSet phldrT="[Text]" custT="1"/>
      <dgm:spPr/>
      <dgm:t>
        <a:bodyPr/>
        <a:lstStyle/>
        <a:p>
          <a:r>
            <a:rPr lang="en-US" sz="2400" dirty="0" smtClean="0">
              <a:latin typeface="Comic Sans MS" pitchFamily="66" charset="0"/>
            </a:rPr>
            <a:t>3</a:t>
          </a:r>
        </a:p>
      </dgm:t>
    </dgm:pt>
    <dgm:pt modelId="{9B34DB4A-748B-440A-9049-EB56BE6A33B3}" type="parTrans" cxnId="{E48CF776-69FA-4211-8D7D-077EEA9E1D9D}">
      <dgm:prSet/>
      <dgm:spPr/>
      <dgm:t>
        <a:bodyPr/>
        <a:lstStyle/>
        <a:p>
          <a:endParaRPr lang="en-US"/>
        </a:p>
      </dgm:t>
    </dgm:pt>
    <dgm:pt modelId="{9CB77665-8AC3-433C-8360-4741FF37A704}" type="sibTrans" cxnId="{E48CF776-69FA-4211-8D7D-077EEA9E1D9D}">
      <dgm:prSet/>
      <dgm:spPr/>
      <dgm:t>
        <a:bodyPr/>
        <a:lstStyle/>
        <a:p>
          <a:endParaRPr lang="en-US"/>
        </a:p>
      </dgm:t>
    </dgm:pt>
    <dgm:pt modelId="{A3DB0111-853C-4861-8882-4696FAA488FA}">
      <dgm:prSet phldrT="[Text]" custT="1"/>
      <dgm:spPr/>
      <dgm:t>
        <a:bodyPr/>
        <a:lstStyle/>
        <a:p>
          <a:r>
            <a:rPr lang="en-US" sz="2400" dirty="0" smtClean="0">
              <a:latin typeface="Comic Sans MS" pitchFamily="66" charset="0"/>
            </a:rPr>
            <a:t>2</a:t>
          </a:r>
        </a:p>
      </dgm:t>
    </dgm:pt>
    <dgm:pt modelId="{E04D57DB-4E7B-437A-ABD8-07B0331E7108}" type="parTrans" cxnId="{A7593AC6-AA85-4A12-B2C1-BB68B91D313D}">
      <dgm:prSet/>
      <dgm:spPr/>
      <dgm:t>
        <a:bodyPr/>
        <a:lstStyle/>
        <a:p>
          <a:endParaRPr lang="en-US"/>
        </a:p>
      </dgm:t>
    </dgm:pt>
    <dgm:pt modelId="{457EFB13-3513-4760-BA84-ECEFA490F1C4}" type="sibTrans" cxnId="{A7593AC6-AA85-4A12-B2C1-BB68B91D313D}">
      <dgm:prSet/>
      <dgm:spPr/>
      <dgm:t>
        <a:bodyPr/>
        <a:lstStyle/>
        <a:p>
          <a:endParaRPr lang="en-US"/>
        </a:p>
      </dgm:t>
    </dgm:pt>
    <dgm:pt modelId="{83C25ABB-C39C-464E-912A-4A89CBBED98F}">
      <dgm:prSet phldrT="[Text]" custT="1"/>
      <dgm:spPr/>
      <dgm:t>
        <a:bodyPr/>
        <a:lstStyle/>
        <a:p>
          <a:r>
            <a:rPr lang="en-US" sz="2400" dirty="0" smtClean="0">
              <a:latin typeface="Comic Sans MS" pitchFamily="66" charset="0"/>
            </a:rPr>
            <a:t>1</a:t>
          </a:r>
          <a:endParaRPr lang="en-US" sz="2400" dirty="0">
            <a:latin typeface="Comic Sans MS" pitchFamily="66" charset="0"/>
          </a:endParaRPr>
        </a:p>
      </dgm:t>
    </dgm:pt>
    <dgm:pt modelId="{52B9154B-177A-4CB4-8C25-6BBC1A131C6B}" type="parTrans" cxnId="{9229C8FA-2D7F-46C8-9616-280411B689EA}">
      <dgm:prSet/>
      <dgm:spPr/>
      <dgm:t>
        <a:bodyPr/>
        <a:lstStyle/>
        <a:p>
          <a:endParaRPr lang="en-US"/>
        </a:p>
      </dgm:t>
    </dgm:pt>
    <dgm:pt modelId="{8E0913E8-2758-4C93-992F-D3BFD3204509}" type="sibTrans" cxnId="{9229C8FA-2D7F-46C8-9616-280411B689EA}">
      <dgm:prSet/>
      <dgm:spPr/>
      <dgm:t>
        <a:bodyPr/>
        <a:lstStyle/>
        <a:p>
          <a:endParaRPr lang="en-US"/>
        </a:p>
      </dgm:t>
    </dgm:pt>
    <dgm:pt modelId="{943E37BA-9611-4AD6-B11A-E12AFDC1BB24}" type="pres">
      <dgm:prSet presAssocID="{7A1D7E90-065D-4276-9CE2-A42D6046A3A4}" presName="Name0" presStyleCnt="0">
        <dgm:presLayoutVars>
          <dgm:dir/>
          <dgm:animLvl val="lvl"/>
          <dgm:resizeHandles val="exact"/>
        </dgm:presLayoutVars>
      </dgm:prSet>
      <dgm:spPr/>
    </dgm:pt>
    <dgm:pt modelId="{5ABDEE10-4DB6-4088-A2C2-8BE48AA286FD}" type="pres">
      <dgm:prSet presAssocID="{3D2DEE6F-8309-43C8-8EFD-BF1A8C6FCA49}" presName="Name8" presStyleCnt="0"/>
      <dgm:spPr/>
    </dgm:pt>
    <dgm:pt modelId="{70C7A6CC-4F3A-48F6-B0D0-EA305D1B7F4B}" type="pres">
      <dgm:prSet presAssocID="{3D2DEE6F-8309-43C8-8EFD-BF1A8C6FCA49}" presName="level" presStyleLbl="node1" presStyleIdx="0" presStyleCnt="5">
        <dgm:presLayoutVars>
          <dgm:chMax val="1"/>
          <dgm:bulletEnabled val="1"/>
        </dgm:presLayoutVars>
      </dgm:prSet>
      <dgm:spPr/>
      <dgm:t>
        <a:bodyPr/>
        <a:lstStyle/>
        <a:p>
          <a:endParaRPr lang="zh-CN" altLang="en-US"/>
        </a:p>
      </dgm:t>
    </dgm:pt>
    <dgm:pt modelId="{BDAA4E8C-9FCB-4DC7-B22D-D956624948E5}" type="pres">
      <dgm:prSet presAssocID="{3D2DEE6F-8309-43C8-8EFD-BF1A8C6FCA49}" presName="levelTx" presStyleLbl="revTx" presStyleIdx="0" presStyleCnt="0">
        <dgm:presLayoutVars>
          <dgm:chMax val="1"/>
          <dgm:bulletEnabled val="1"/>
        </dgm:presLayoutVars>
      </dgm:prSet>
      <dgm:spPr/>
      <dgm:t>
        <a:bodyPr/>
        <a:lstStyle/>
        <a:p>
          <a:endParaRPr lang="zh-CN" altLang="en-US"/>
        </a:p>
      </dgm:t>
    </dgm:pt>
    <dgm:pt modelId="{23A49F59-DB91-42D2-ABF8-ED4FE7D3378E}" type="pres">
      <dgm:prSet presAssocID="{7F39EC6C-70D0-4466-99DB-FBDB1FFC0A24}" presName="Name8" presStyleCnt="0"/>
      <dgm:spPr/>
    </dgm:pt>
    <dgm:pt modelId="{0A6B55BA-30CF-4CE6-BF6F-7F252E1B1DE4}" type="pres">
      <dgm:prSet presAssocID="{7F39EC6C-70D0-4466-99DB-FBDB1FFC0A24}" presName="level" presStyleLbl="node1" presStyleIdx="1" presStyleCnt="5">
        <dgm:presLayoutVars>
          <dgm:chMax val="1"/>
          <dgm:bulletEnabled val="1"/>
        </dgm:presLayoutVars>
      </dgm:prSet>
      <dgm:spPr/>
      <dgm:t>
        <a:bodyPr/>
        <a:lstStyle/>
        <a:p>
          <a:endParaRPr lang="zh-CN" altLang="en-US"/>
        </a:p>
      </dgm:t>
    </dgm:pt>
    <dgm:pt modelId="{721583DD-1FF9-4770-A768-776A90A238AC}" type="pres">
      <dgm:prSet presAssocID="{7F39EC6C-70D0-4466-99DB-FBDB1FFC0A24}" presName="levelTx" presStyleLbl="revTx" presStyleIdx="0" presStyleCnt="0">
        <dgm:presLayoutVars>
          <dgm:chMax val="1"/>
          <dgm:bulletEnabled val="1"/>
        </dgm:presLayoutVars>
      </dgm:prSet>
      <dgm:spPr/>
      <dgm:t>
        <a:bodyPr/>
        <a:lstStyle/>
        <a:p>
          <a:endParaRPr lang="zh-CN" altLang="en-US"/>
        </a:p>
      </dgm:t>
    </dgm:pt>
    <dgm:pt modelId="{E97A76D1-4CBE-4B97-961A-D4788D993C7C}" type="pres">
      <dgm:prSet presAssocID="{7985FC8D-5C2E-4C08-9279-DE9C6B76EB42}" presName="Name8" presStyleCnt="0"/>
      <dgm:spPr/>
    </dgm:pt>
    <dgm:pt modelId="{0912DB56-29C1-4F6C-94F1-3AC8A1157E6E}" type="pres">
      <dgm:prSet presAssocID="{7985FC8D-5C2E-4C08-9279-DE9C6B76EB42}" presName="level" presStyleLbl="node1" presStyleIdx="2" presStyleCnt="5">
        <dgm:presLayoutVars>
          <dgm:chMax val="1"/>
          <dgm:bulletEnabled val="1"/>
        </dgm:presLayoutVars>
      </dgm:prSet>
      <dgm:spPr/>
      <dgm:t>
        <a:bodyPr/>
        <a:lstStyle/>
        <a:p>
          <a:endParaRPr lang="en-US"/>
        </a:p>
      </dgm:t>
    </dgm:pt>
    <dgm:pt modelId="{C5986D17-05C6-46E5-A685-3414942DEA84}" type="pres">
      <dgm:prSet presAssocID="{7985FC8D-5C2E-4C08-9279-DE9C6B76EB42}" presName="levelTx" presStyleLbl="revTx" presStyleIdx="0" presStyleCnt="0">
        <dgm:presLayoutVars>
          <dgm:chMax val="1"/>
          <dgm:bulletEnabled val="1"/>
        </dgm:presLayoutVars>
      </dgm:prSet>
      <dgm:spPr/>
      <dgm:t>
        <a:bodyPr/>
        <a:lstStyle/>
        <a:p>
          <a:endParaRPr lang="en-US"/>
        </a:p>
      </dgm:t>
    </dgm:pt>
    <dgm:pt modelId="{A65B5964-65E1-40DE-8664-A1154DF6B9F1}" type="pres">
      <dgm:prSet presAssocID="{A3DB0111-853C-4861-8882-4696FAA488FA}" presName="Name8" presStyleCnt="0"/>
      <dgm:spPr/>
    </dgm:pt>
    <dgm:pt modelId="{183723F9-09CE-40EE-A85A-6407E90948BD}" type="pres">
      <dgm:prSet presAssocID="{A3DB0111-853C-4861-8882-4696FAA488FA}" presName="level" presStyleLbl="node1" presStyleIdx="3" presStyleCnt="5">
        <dgm:presLayoutVars>
          <dgm:chMax val="1"/>
          <dgm:bulletEnabled val="1"/>
        </dgm:presLayoutVars>
      </dgm:prSet>
      <dgm:spPr/>
      <dgm:t>
        <a:bodyPr/>
        <a:lstStyle/>
        <a:p>
          <a:endParaRPr lang="en-US"/>
        </a:p>
      </dgm:t>
    </dgm:pt>
    <dgm:pt modelId="{5505386E-EB35-4722-910F-FBE12FFC182F}" type="pres">
      <dgm:prSet presAssocID="{A3DB0111-853C-4861-8882-4696FAA488FA}" presName="levelTx" presStyleLbl="revTx" presStyleIdx="0" presStyleCnt="0">
        <dgm:presLayoutVars>
          <dgm:chMax val="1"/>
          <dgm:bulletEnabled val="1"/>
        </dgm:presLayoutVars>
      </dgm:prSet>
      <dgm:spPr/>
      <dgm:t>
        <a:bodyPr/>
        <a:lstStyle/>
        <a:p>
          <a:endParaRPr lang="en-US"/>
        </a:p>
      </dgm:t>
    </dgm:pt>
    <dgm:pt modelId="{32212A5C-D854-4509-AD3F-60F871491A72}" type="pres">
      <dgm:prSet presAssocID="{83C25ABB-C39C-464E-912A-4A89CBBED98F}" presName="Name8" presStyleCnt="0"/>
      <dgm:spPr/>
    </dgm:pt>
    <dgm:pt modelId="{2C51E370-77E6-488B-82B5-38AC4EC54C34}" type="pres">
      <dgm:prSet presAssocID="{83C25ABB-C39C-464E-912A-4A89CBBED98F}" presName="level" presStyleLbl="node1" presStyleIdx="4" presStyleCnt="5" custLinFactNeighborX="4255" custLinFactNeighborY="862">
        <dgm:presLayoutVars>
          <dgm:chMax val="1"/>
          <dgm:bulletEnabled val="1"/>
        </dgm:presLayoutVars>
      </dgm:prSet>
      <dgm:spPr/>
      <dgm:t>
        <a:bodyPr/>
        <a:lstStyle/>
        <a:p>
          <a:endParaRPr lang="zh-CN" altLang="en-US"/>
        </a:p>
      </dgm:t>
    </dgm:pt>
    <dgm:pt modelId="{BCE414CE-8193-4E87-ADE4-FAAD94502806}" type="pres">
      <dgm:prSet presAssocID="{83C25ABB-C39C-464E-912A-4A89CBBED98F}" presName="levelTx" presStyleLbl="revTx" presStyleIdx="0" presStyleCnt="0">
        <dgm:presLayoutVars>
          <dgm:chMax val="1"/>
          <dgm:bulletEnabled val="1"/>
        </dgm:presLayoutVars>
      </dgm:prSet>
      <dgm:spPr/>
      <dgm:t>
        <a:bodyPr/>
        <a:lstStyle/>
        <a:p>
          <a:endParaRPr lang="zh-CN" altLang="en-US"/>
        </a:p>
      </dgm:t>
    </dgm:pt>
  </dgm:ptLst>
  <dgm:cxnLst>
    <dgm:cxn modelId="{A7593AC6-AA85-4A12-B2C1-BB68B91D313D}" srcId="{7A1D7E90-065D-4276-9CE2-A42D6046A3A4}" destId="{A3DB0111-853C-4861-8882-4696FAA488FA}" srcOrd="3" destOrd="0" parTransId="{E04D57DB-4E7B-437A-ABD8-07B0331E7108}" sibTransId="{457EFB13-3513-4760-BA84-ECEFA490F1C4}"/>
    <dgm:cxn modelId="{9229C8FA-2D7F-46C8-9616-280411B689EA}" srcId="{7A1D7E90-065D-4276-9CE2-A42D6046A3A4}" destId="{83C25ABB-C39C-464E-912A-4A89CBBED98F}" srcOrd="4" destOrd="0" parTransId="{52B9154B-177A-4CB4-8C25-6BBC1A131C6B}" sibTransId="{8E0913E8-2758-4C93-992F-D3BFD3204509}"/>
    <dgm:cxn modelId="{09E210C7-A7FC-43E6-AFF1-C52B997269CE}" srcId="{7A1D7E90-065D-4276-9CE2-A42D6046A3A4}" destId="{3D2DEE6F-8309-43C8-8EFD-BF1A8C6FCA49}" srcOrd="0" destOrd="0" parTransId="{10B45054-7AB0-44D1-9ABB-1A94788F06C1}" sibTransId="{3CE8FC69-9079-4388-BC65-C27383F548A0}"/>
    <dgm:cxn modelId="{77E0EBEE-AD54-4B82-BB5F-3476A72A4812}" type="presOf" srcId="{A3DB0111-853C-4861-8882-4696FAA488FA}" destId="{183723F9-09CE-40EE-A85A-6407E90948BD}" srcOrd="0" destOrd="0" presId="urn:microsoft.com/office/officeart/2005/8/layout/pyramid1"/>
    <dgm:cxn modelId="{329F03D6-C07B-4571-B2E6-2BC6C68A2FD0}" type="presOf" srcId="{83C25ABB-C39C-464E-912A-4A89CBBED98F}" destId="{2C51E370-77E6-488B-82B5-38AC4EC54C34}" srcOrd="0" destOrd="0" presId="urn:microsoft.com/office/officeart/2005/8/layout/pyramid1"/>
    <dgm:cxn modelId="{18C6A401-BADC-47E1-94B0-5221D73B8EA4}" type="presOf" srcId="{83C25ABB-C39C-464E-912A-4A89CBBED98F}" destId="{BCE414CE-8193-4E87-ADE4-FAAD94502806}" srcOrd="1" destOrd="0" presId="urn:microsoft.com/office/officeart/2005/8/layout/pyramid1"/>
    <dgm:cxn modelId="{8ABC9367-6DBD-4A22-B7FD-67769151A725}" type="presOf" srcId="{7985FC8D-5C2E-4C08-9279-DE9C6B76EB42}" destId="{0912DB56-29C1-4F6C-94F1-3AC8A1157E6E}" srcOrd="0" destOrd="0" presId="urn:microsoft.com/office/officeart/2005/8/layout/pyramid1"/>
    <dgm:cxn modelId="{91A9C881-437C-442F-BB27-0B53CA805706}" type="presOf" srcId="{A3DB0111-853C-4861-8882-4696FAA488FA}" destId="{5505386E-EB35-4722-910F-FBE12FFC182F}" srcOrd="1" destOrd="0" presId="urn:microsoft.com/office/officeart/2005/8/layout/pyramid1"/>
    <dgm:cxn modelId="{EBEC0DAA-D4A3-4C19-9C1A-2FCC17BDDFE6}" type="presOf" srcId="{7F39EC6C-70D0-4466-99DB-FBDB1FFC0A24}" destId="{721583DD-1FF9-4770-A768-776A90A238AC}" srcOrd="1" destOrd="0" presId="urn:microsoft.com/office/officeart/2005/8/layout/pyramid1"/>
    <dgm:cxn modelId="{9C786155-EA77-4BE5-B6E7-1EC693B32909}" type="presOf" srcId="{7A1D7E90-065D-4276-9CE2-A42D6046A3A4}" destId="{943E37BA-9611-4AD6-B11A-E12AFDC1BB24}" srcOrd="0" destOrd="0" presId="urn:microsoft.com/office/officeart/2005/8/layout/pyramid1"/>
    <dgm:cxn modelId="{F85380DA-6633-4FCB-9340-B41CE6A7F2EE}" srcId="{7A1D7E90-065D-4276-9CE2-A42D6046A3A4}" destId="{7F39EC6C-70D0-4466-99DB-FBDB1FFC0A24}" srcOrd="1" destOrd="0" parTransId="{6B510982-8E65-4361-BD6E-6C2D05836155}" sibTransId="{8FFFDFB6-8126-4F46-9C7C-A319CA4D4D19}"/>
    <dgm:cxn modelId="{70DCC3DD-A35D-48B2-B5D6-7A1B52B993B8}" type="presOf" srcId="{3D2DEE6F-8309-43C8-8EFD-BF1A8C6FCA49}" destId="{BDAA4E8C-9FCB-4DC7-B22D-D956624948E5}" srcOrd="1" destOrd="0" presId="urn:microsoft.com/office/officeart/2005/8/layout/pyramid1"/>
    <dgm:cxn modelId="{101C6ADC-C022-4A83-BC5F-D2C8BD85E255}" type="presOf" srcId="{7F39EC6C-70D0-4466-99DB-FBDB1FFC0A24}" destId="{0A6B55BA-30CF-4CE6-BF6F-7F252E1B1DE4}" srcOrd="0" destOrd="0" presId="urn:microsoft.com/office/officeart/2005/8/layout/pyramid1"/>
    <dgm:cxn modelId="{E48CF776-69FA-4211-8D7D-077EEA9E1D9D}" srcId="{7A1D7E90-065D-4276-9CE2-A42D6046A3A4}" destId="{7985FC8D-5C2E-4C08-9279-DE9C6B76EB42}" srcOrd="2" destOrd="0" parTransId="{9B34DB4A-748B-440A-9049-EB56BE6A33B3}" sibTransId="{9CB77665-8AC3-433C-8360-4741FF37A704}"/>
    <dgm:cxn modelId="{99676C79-6C41-4B65-AE97-50533D9A5E2E}" type="presOf" srcId="{3D2DEE6F-8309-43C8-8EFD-BF1A8C6FCA49}" destId="{70C7A6CC-4F3A-48F6-B0D0-EA305D1B7F4B}" srcOrd="0" destOrd="0" presId="urn:microsoft.com/office/officeart/2005/8/layout/pyramid1"/>
    <dgm:cxn modelId="{F06F0847-0CF9-4715-92FE-154E46734E7D}" type="presOf" srcId="{7985FC8D-5C2E-4C08-9279-DE9C6B76EB42}" destId="{C5986D17-05C6-46E5-A685-3414942DEA84}" srcOrd="1" destOrd="0" presId="urn:microsoft.com/office/officeart/2005/8/layout/pyramid1"/>
    <dgm:cxn modelId="{84147255-E924-479F-9891-1C81F2D99969}" type="presParOf" srcId="{943E37BA-9611-4AD6-B11A-E12AFDC1BB24}" destId="{5ABDEE10-4DB6-4088-A2C2-8BE48AA286FD}" srcOrd="0" destOrd="0" presId="urn:microsoft.com/office/officeart/2005/8/layout/pyramid1"/>
    <dgm:cxn modelId="{6183AD9A-FE7E-4D00-902A-84A4F3685EB1}" type="presParOf" srcId="{5ABDEE10-4DB6-4088-A2C2-8BE48AA286FD}" destId="{70C7A6CC-4F3A-48F6-B0D0-EA305D1B7F4B}" srcOrd="0" destOrd="0" presId="urn:microsoft.com/office/officeart/2005/8/layout/pyramid1"/>
    <dgm:cxn modelId="{A66317F1-DEA7-4AD6-A002-AF0A894D064E}" type="presParOf" srcId="{5ABDEE10-4DB6-4088-A2C2-8BE48AA286FD}" destId="{BDAA4E8C-9FCB-4DC7-B22D-D956624948E5}" srcOrd="1" destOrd="0" presId="urn:microsoft.com/office/officeart/2005/8/layout/pyramid1"/>
    <dgm:cxn modelId="{5092686F-017F-4057-9245-850F92BC188C}" type="presParOf" srcId="{943E37BA-9611-4AD6-B11A-E12AFDC1BB24}" destId="{23A49F59-DB91-42D2-ABF8-ED4FE7D3378E}" srcOrd="1" destOrd="0" presId="urn:microsoft.com/office/officeart/2005/8/layout/pyramid1"/>
    <dgm:cxn modelId="{58B957D7-CFA2-4986-B571-70756BEC5E33}" type="presParOf" srcId="{23A49F59-DB91-42D2-ABF8-ED4FE7D3378E}" destId="{0A6B55BA-30CF-4CE6-BF6F-7F252E1B1DE4}" srcOrd="0" destOrd="0" presId="urn:microsoft.com/office/officeart/2005/8/layout/pyramid1"/>
    <dgm:cxn modelId="{A8603B97-7ADE-4573-AFEA-B77CE81B0006}" type="presParOf" srcId="{23A49F59-DB91-42D2-ABF8-ED4FE7D3378E}" destId="{721583DD-1FF9-4770-A768-776A90A238AC}" srcOrd="1" destOrd="0" presId="urn:microsoft.com/office/officeart/2005/8/layout/pyramid1"/>
    <dgm:cxn modelId="{14159F37-902A-4C96-BCEC-2E454B5A7A60}" type="presParOf" srcId="{943E37BA-9611-4AD6-B11A-E12AFDC1BB24}" destId="{E97A76D1-4CBE-4B97-961A-D4788D993C7C}" srcOrd="2" destOrd="0" presId="urn:microsoft.com/office/officeart/2005/8/layout/pyramid1"/>
    <dgm:cxn modelId="{D6BBA608-F367-423E-BF33-429A97D63384}" type="presParOf" srcId="{E97A76D1-4CBE-4B97-961A-D4788D993C7C}" destId="{0912DB56-29C1-4F6C-94F1-3AC8A1157E6E}" srcOrd="0" destOrd="0" presId="urn:microsoft.com/office/officeart/2005/8/layout/pyramid1"/>
    <dgm:cxn modelId="{7A98632D-675B-473F-89EC-2B2329766951}" type="presParOf" srcId="{E97A76D1-4CBE-4B97-961A-D4788D993C7C}" destId="{C5986D17-05C6-46E5-A685-3414942DEA84}" srcOrd="1" destOrd="0" presId="urn:microsoft.com/office/officeart/2005/8/layout/pyramid1"/>
    <dgm:cxn modelId="{C67C8D10-21BA-4BF6-A9EC-9A9B27A3CB93}" type="presParOf" srcId="{943E37BA-9611-4AD6-B11A-E12AFDC1BB24}" destId="{A65B5964-65E1-40DE-8664-A1154DF6B9F1}" srcOrd="3" destOrd="0" presId="urn:microsoft.com/office/officeart/2005/8/layout/pyramid1"/>
    <dgm:cxn modelId="{BD02B254-CED0-45ED-9E7F-0BD1B1EFB732}" type="presParOf" srcId="{A65B5964-65E1-40DE-8664-A1154DF6B9F1}" destId="{183723F9-09CE-40EE-A85A-6407E90948BD}" srcOrd="0" destOrd="0" presId="urn:microsoft.com/office/officeart/2005/8/layout/pyramid1"/>
    <dgm:cxn modelId="{E4F28B0B-03A5-4126-BE70-265666B3FC73}" type="presParOf" srcId="{A65B5964-65E1-40DE-8664-A1154DF6B9F1}" destId="{5505386E-EB35-4722-910F-FBE12FFC182F}" srcOrd="1" destOrd="0" presId="urn:microsoft.com/office/officeart/2005/8/layout/pyramid1"/>
    <dgm:cxn modelId="{C34244C1-20CC-4F03-9DA8-D02D16EFC785}" type="presParOf" srcId="{943E37BA-9611-4AD6-B11A-E12AFDC1BB24}" destId="{32212A5C-D854-4509-AD3F-60F871491A72}" srcOrd="4" destOrd="0" presId="urn:microsoft.com/office/officeart/2005/8/layout/pyramid1"/>
    <dgm:cxn modelId="{473AD802-7EA3-466B-B3DC-0D55BE26AFC4}" type="presParOf" srcId="{32212A5C-D854-4509-AD3F-60F871491A72}" destId="{2C51E370-77E6-488B-82B5-38AC4EC54C34}" srcOrd="0" destOrd="0" presId="urn:microsoft.com/office/officeart/2005/8/layout/pyramid1"/>
    <dgm:cxn modelId="{60241D36-3DB2-44AD-B853-77518AB34B47}" type="presParOf" srcId="{32212A5C-D854-4509-AD3F-60F871491A72}" destId="{BCE414CE-8193-4E87-ADE4-FAAD94502806}"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82646-E2D3-4BD4-B288-0BB58AF74091}">
      <dsp:nvSpPr>
        <dsp:cNvPr id="0" name=""/>
        <dsp:cNvSpPr/>
      </dsp:nvSpPr>
      <dsp:spPr>
        <a:xfrm>
          <a:off x="249525" y="1964"/>
          <a:ext cx="1592460" cy="63698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rial" pitchFamily="34" charset="0"/>
              <a:cs typeface="Arial" pitchFamily="34" charset="0"/>
            </a:rPr>
            <a:t>Linear</a:t>
          </a:r>
          <a:endParaRPr lang="zh-CN" altLang="en-US" sz="2000" kern="1200" dirty="0">
            <a:latin typeface="Arial" pitchFamily="34" charset="0"/>
            <a:cs typeface="Arial" pitchFamily="34" charset="0"/>
          </a:endParaRPr>
        </a:p>
      </dsp:txBody>
      <dsp:txXfrm>
        <a:off x="568017" y="1964"/>
        <a:ext cx="955476" cy="636984"/>
      </dsp:txXfrm>
    </dsp:sp>
    <dsp:sp modelId="{21C3F43A-481A-43A3-B3CC-A71B98D506EF}">
      <dsp:nvSpPr>
        <dsp:cNvPr id="0" name=""/>
        <dsp:cNvSpPr/>
      </dsp:nvSpPr>
      <dsp:spPr>
        <a:xfrm>
          <a:off x="1634966" y="56108"/>
          <a:ext cx="4211508" cy="528697"/>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altLang="en-US" sz="2200" kern="1200" dirty="0" smtClean="0">
              <a:latin typeface="Arial" pitchFamily="34" charset="0"/>
              <a:cs typeface="Arial" pitchFamily="34" charset="0"/>
            </a:rPr>
            <a:t>Normally distributed outcome</a:t>
          </a:r>
          <a:endParaRPr lang="zh-CN" altLang="en-US" sz="2200" kern="1200" dirty="0">
            <a:latin typeface="Arial" pitchFamily="34" charset="0"/>
            <a:cs typeface="Arial" pitchFamily="34" charset="0"/>
          </a:endParaRPr>
        </a:p>
      </dsp:txBody>
      <dsp:txXfrm>
        <a:off x="1899315" y="56108"/>
        <a:ext cx="3682811" cy="528697"/>
      </dsp:txXfrm>
    </dsp:sp>
    <dsp:sp modelId="{36B96624-ED72-4851-9311-2EDBB6066AC4}">
      <dsp:nvSpPr>
        <dsp:cNvPr id="0" name=""/>
        <dsp:cNvSpPr/>
      </dsp:nvSpPr>
      <dsp:spPr>
        <a:xfrm>
          <a:off x="249525" y="728126"/>
          <a:ext cx="1592460" cy="63698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rial" pitchFamily="34" charset="0"/>
              <a:cs typeface="Arial" pitchFamily="34" charset="0"/>
            </a:rPr>
            <a:t>Logistic</a:t>
          </a:r>
          <a:endParaRPr lang="zh-CN" altLang="en-US" sz="2000" kern="1200" dirty="0">
            <a:latin typeface="Arial" pitchFamily="34" charset="0"/>
            <a:cs typeface="Arial" pitchFamily="34" charset="0"/>
          </a:endParaRPr>
        </a:p>
      </dsp:txBody>
      <dsp:txXfrm>
        <a:off x="568017" y="728126"/>
        <a:ext cx="955476" cy="636984"/>
      </dsp:txXfrm>
    </dsp:sp>
    <dsp:sp modelId="{0705F0EA-3012-461F-BCD0-2DF9C3A29FD2}">
      <dsp:nvSpPr>
        <dsp:cNvPr id="0" name=""/>
        <dsp:cNvSpPr/>
      </dsp:nvSpPr>
      <dsp:spPr>
        <a:xfrm>
          <a:off x="1634966" y="782270"/>
          <a:ext cx="4211508" cy="528697"/>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altLang="en-US" sz="2200" kern="1200" dirty="0" smtClean="0">
              <a:latin typeface="Arial" pitchFamily="34" charset="0"/>
              <a:cs typeface="Arial" pitchFamily="34" charset="0"/>
            </a:rPr>
            <a:t>Binary outcome</a:t>
          </a:r>
          <a:endParaRPr lang="zh-CN" altLang="en-US" sz="2200" kern="1200" dirty="0">
            <a:latin typeface="Arial" pitchFamily="34" charset="0"/>
            <a:cs typeface="Arial" pitchFamily="34" charset="0"/>
          </a:endParaRPr>
        </a:p>
      </dsp:txBody>
      <dsp:txXfrm>
        <a:off x="1899315" y="782270"/>
        <a:ext cx="3682811" cy="528697"/>
      </dsp:txXfrm>
    </dsp:sp>
    <dsp:sp modelId="{19A1F930-8F75-4511-A553-3AFD363559CF}">
      <dsp:nvSpPr>
        <dsp:cNvPr id="0" name=""/>
        <dsp:cNvSpPr/>
      </dsp:nvSpPr>
      <dsp:spPr>
        <a:xfrm>
          <a:off x="249525" y="1454288"/>
          <a:ext cx="1592460" cy="63698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rial" pitchFamily="34" charset="0"/>
              <a:cs typeface="Arial" pitchFamily="34" charset="0"/>
            </a:rPr>
            <a:t>Multi-</a:t>
          </a:r>
          <a:r>
            <a:rPr lang="en-US" altLang="zh-CN" sz="2000" kern="1200" dirty="0" err="1" smtClean="0">
              <a:latin typeface="Arial" pitchFamily="34" charset="0"/>
              <a:cs typeface="Arial" pitchFamily="34" charset="0"/>
            </a:rPr>
            <a:t>nomial</a:t>
          </a:r>
          <a:endParaRPr lang="zh-CN" altLang="en-US" sz="2000" kern="1200" dirty="0">
            <a:latin typeface="Arial" pitchFamily="34" charset="0"/>
            <a:cs typeface="Arial" pitchFamily="34" charset="0"/>
          </a:endParaRPr>
        </a:p>
      </dsp:txBody>
      <dsp:txXfrm>
        <a:off x="568017" y="1454288"/>
        <a:ext cx="955476" cy="636984"/>
      </dsp:txXfrm>
    </dsp:sp>
    <dsp:sp modelId="{5FDE9DF8-4070-4BE6-ADD5-D7FB511D308C}">
      <dsp:nvSpPr>
        <dsp:cNvPr id="0" name=""/>
        <dsp:cNvSpPr/>
      </dsp:nvSpPr>
      <dsp:spPr>
        <a:xfrm>
          <a:off x="1634966" y="1508432"/>
          <a:ext cx="4211508" cy="528697"/>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altLang="en-US" sz="2200" kern="1200" dirty="0" smtClean="0">
              <a:latin typeface="Arial" pitchFamily="34" charset="0"/>
              <a:cs typeface="Arial" pitchFamily="34" charset="0"/>
            </a:rPr>
            <a:t>Multi-class outcome</a:t>
          </a:r>
          <a:endParaRPr lang="zh-CN" altLang="en-US" sz="2200" kern="1200" dirty="0">
            <a:latin typeface="Arial" pitchFamily="34" charset="0"/>
            <a:cs typeface="Arial" pitchFamily="34" charset="0"/>
          </a:endParaRPr>
        </a:p>
      </dsp:txBody>
      <dsp:txXfrm>
        <a:off x="1899315" y="1508432"/>
        <a:ext cx="3682811" cy="528697"/>
      </dsp:txXfrm>
    </dsp:sp>
    <dsp:sp modelId="{787212FC-94A3-4F46-BCF2-BE936ACC411F}">
      <dsp:nvSpPr>
        <dsp:cNvPr id="0" name=""/>
        <dsp:cNvSpPr/>
      </dsp:nvSpPr>
      <dsp:spPr>
        <a:xfrm>
          <a:off x="249525" y="2180451"/>
          <a:ext cx="1592460" cy="63698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rial" pitchFamily="34" charset="0"/>
              <a:cs typeface="Arial" pitchFamily="34" charset="0"/>
            </a:rPr>
            <a:t>Poisson</a:t>
          </a:r>
          <a:endParaRPr lang="zh-CN" altLang="en-US" sz="2000" kern="1200" dirty="0">
            <a:latin typeface="Arial" pitchFamily="34" charset="0"/>
            <a:cs typeface="Arial" pitchFamily="34" charset="0"/>
          </a:endParaRPr>
        </a:p>
      </dsp:txBody>
      <dsp:txXfrm>
        <a:off x="568017" y="2180451"/>
        <a:ext cx="955476" cy="636984"/>
      </dsp:txXfrm>
    </dsp:sp>
    <dsp:sp modelId="{1F3E6D4E-0714-4A33-AF11-9F6EA55C13E2}">
      <dsp:nvSpPr>
        <dsp:cNvPr id="0" name=""/>
        <dsp:cNvSpPr/>
      </dsp:nvSpPr>
      <dsp:spPr>
        <a:xfrm>
          <a:off x="1634966" y="2234594"/>
          <a:ext cx="4211508" cy="528697"/>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altLang="en-US" sz="2200" kern="1200" dirty="0" smtClean="0">
              <a:latin typeface="Arial" pitchFamily="34" charset="0"/>
              <a:cs typeface="Arial" pitchFamily="34" charset="0"/>
            </a:rPr>
            <a:t>Count outcome</a:t>
          </a:r>
          <a:endParaRPr lang="zh-CN" altLang="en-US" sz="2200" kern="1200" dirty="0">
            <a:latin typeface="Arial" pitchFamily="34" charset="0"/>
            <a:cs typeface="Arial" pitchFamily="34" charset="0"/>
          </a:endParaRPr>
        </a:p>
      </dsp:txBody>
      <dsp:txXfrm>
        <a:off x="1899315" y="2234594"/>
        <a:ext cx="3682811" cy="528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7A6CC-4F3A-48F6-B0D0-EA305D1B7F4B}">
      <dsp:nvSpPr>
        <dsp:cNvPr id="0" name=""/>
        <dsp:cNvSpPr/>
      </dsp:nvSpPr>
      <dsp:spPr>
        <a:xfrm>
          <a:off x="1432560" y="0"/>
          <a:ext cx="716280" cy="589280"/>
        </a:xfrm>
        <a:prstGeom prst="trapezoid">
          <a:avLst>
            <a:gd name="adj" fmla="val 6077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 </a:t>
          </a:r>
          <a:endParaRPr lang="en-US" sz="3500" kern="1200" dirty="0"/>
        </a:p>
      </dsp:txBody>
      <dsp:txXfrm>
        <a:off x="1432560" y="0"/>
        <a:ext cx="716280" cy="589280"/>
      </dsp:txXfrm>
    </dsp:sp>
    <dsp:sp modelId="{0A6B55BA-30CF-4CE6-BF6F-7F252E1B1DE4}">
      <dsp:nvSpPr>
        <dsp:cNvPr id="0" name=""/>
        <dsp:cNvSpPr/>
      </dsp:nvSpPr>
      <dsp:spPr>
        <a:xfrm>
          <a:off x="1074420" y="589280"/>
          <a:ext cx="1432560" cy="589280"/>
        </a:xfrm>
        <a:prstGeom prst="trapezoid">
          <a:avLst>
            <a:gd name="adj" fmla="val 6077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a:t>
          </a:r>
          <a:endParaRPr lang="en-US" sz="3500" kern="1200" dirty="0"/>
        </a:p>
      </dsp:txBody>
      <dsp:txXfrm>
        <a:off x="1325118" y="589280"/>
        <a:ext cx="931164" cy="589280"/>
      </dsp:txXfrm>
    </dsp:sp>
    <dsp:sp modelId="{0912DB56-29C1-4F6C-94F1-3AC8A1157E6E}">
      <dsp:nvSpPr>
        <dsp:cNvPr id="0" name=""/>
        <dsp:cNvSpPr/>
      </dsp:nvSpPr>
      <dsp:spPr>
        <a:xfrm>
          <a:off x="716280" y="1178560"/>
          <a:ext cx="2148840" cy="589280"/>
        </a:xfrm>
        <a:prstGeom prst="trapezoid">
          <a:avLst>
            <a:gd name="adj" fmla="val 6077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Comic Sans MS" pitchFamily="66" charset="0"/>
            </a:rPr>
            <a:t>3</a:t>
          </a:r>
        </a:p>
      </dsp:txBody>
      <dsp:txXfrm>
        <a:off x="1092327" y="1178560"/>
        <a:ext cx="1396746" cy="589280"/>
      </dsp:txXfrm>
    </dsp:sp>
    <dsp:sp modelId="{183723F9-09CE-40EE-A85A-6407E90948BD}">
      <dsp:nvSpPr>
        <dsp:cNvPr id="0" name=""/>
        <dsp:cNvSpPr/>
      </dsp:nvSpPr>
      <dsp:spPr>
        <a:xfrm>
          <a:off x="358139" y="1767840"/>
          <a:ext cx="2865120" cy="589280"/>
        </a:xfrm>
        <a:prstGeom prst="trapezoid">
          <a:avLst>
            <a:gd name="adj" fmla="val 6077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Comic Sans MS" pitchFamily="66" charset="0"/>
            </a:rPr>
            <a:t>2</a:t>
          </a:r>
        </a:p>
      </dsp:txBody>
      <dsp:txXfrm>
        <a:off x="859535" y="1767840"/>
        <a:ext cx="1862328" cy="589280"/>
      </dsp:txXfrm>
    </dsp:sp>
    <dsp:sp modelId="{2C51E370-77E6-488B-82B5-38AC4EC54C34}">
      <dsp:nvSpPr>
        <dsp:cNvPr id="0" name=""/>
        <dsp:cNvSpPr/>
      </dsp:nvSpPr>
      <dsp:spPr>
        <a:xfrm>
          <a:off x="0" y="2357120"/>
          <a:ext cx="3581400" cy="589280"/>
        </a:xfrm>
        <a:prstGeom prst="trapezoid">
          <a:avLst>
            <a:gd name="adj" fmla="val 6077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Comic Sans MS" pitchFamily="66" charset="0"/>
            </a:rPr>
            <a:t>1</a:t>
          </a:r>
          <a:endParaRPr lang="en-US" sz="2400" kern="1200" dirty="0">
            <a:latin typeface="Comic Sans MS" pitchFamily="66" charset="0"/>
          </a:endParaRPr>
        </a:p>
      </dsp:txBody>
      <dsp:txXfrm>
        <a:off x="626744" y="2357120"/>
        <a:ext cx="2327910" cy="58928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C3E084-762D-42B8-BA44-C53EC1FEBCEB}" type="datetimeFigureOut">
              <a:rPr lang="en-US" smtClean="0"/>
              <a:t>7/21/2013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08C392-F951-46AA-9C91-1A5E026D2EBE}" type="slidenum">
              <a:rPr lang="en-US" smtClean="0"/>
              <a:t>‹#›</a:t>
            </a:fld>
            <a:endParaRPr lang="en-US"/>
          </a:p>
        </p:txBody>
      </p:sp>
    </p:spTree>
    <p:extLst>
      <p:ext uri="{BB962C8B-B14F-4D97-AF65-F5344CB8AC3E}">
        <p14:creationId xmlns:p14="http://schemas.microsoft.com/office/powerpoint/2010/main" val="29191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A5C71-FB3B-4EB6-849B-667FD0E51E50}" type="slidenum">
              <a:rPr lang="en-US"/>
              <a:pPr/>
              <a:t>4</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FA861-700B-4511-8AD9-D0A759F6B86D}" type="slidenum">
              <a:rPr lang="en-US"/>
              <a:pPr/>
              <a:t>5</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alpha val="32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C6D919-9FAD-4A58-B932-3DFB5BBA71D7}" type="datetimeFigureOut">
              <a:rPr lang="en-US" smtClean="0"/>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82589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6D919-9FAD-4A58-B932-3DFB5BBA71D7}" type="datetimeFigureOut">
              <a:rPr lang="en-US" smtClean="0"/>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14399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6D919-9FAD-4A58-B932-3DFB5BBA71D7}" type="datetimeFigureOut">
              <a:rPr lang="en-US" smtClean="0"/>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56791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CD41B264-B64D-40D2-8E7B-55568370E0E0}" type="slidenum">
              <a:rPr lang="en-US"/>
              <a:pPr/>
              <a:t>‹#›</a:t>
            </a:fld>
            <a:endParaRPr lang="en-US"/>
          </a:p>
        </p:txBody>
      </p:sp>
    </p:spTree>
    <p:extLst>
      <p:ext uri="{BB962C8B-B14F-4D97-AF65-F5344CB8AC3E}">
        <p14:creationId xmlns:p14="http://schemas.microsoft.com/office/powerpoint/2010/main" val="265347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6D919-9FAD-4A58-B932-3DFB5BBA71D7}" type="datetimeFigureOut">
              <a:rPr lang="en-US" smtClean="0"/>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338892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C6D919-9FAD-4A58-B932-3DFB5BBA71D7}" type="datetimeFigureOut">
              <a:rPr lang="en-US" smtClean="0"/>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216826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C6D919-9FAD-4A58-B932-3DFB5BBA71D7}" type="datetimeFigureOut">
              <a:rPr lang="en-US" smtClean="0"/>
              <a:t>7/21/2013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242233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C6D919-9FAD-4A58-B932-3DFB5BBA71D7}" type="datetimeFigureOut">
              <a:rPr lang="en-US" smtClean="0"/>
              <a:t>7/21/2013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373263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C6D919-9FAD-4A58-B932-3DFB5BBA71D7}" type="datetimeFigureOut">
              <a:rPr lang="en-US" smtClean="0"/>
              <a:t>7/21/2013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126370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6D919-9FAD-4A58-B932-3DFB5BBA71D7}" type="datetimeFigureOut">
              <a:rPr lang="en-US" smtClean="0"/>
              <a:t>7/21/2013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361713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6D919-9FAD-4A58-B932-3DFB5BBA71D7}" type="datetimeFigureOut">
              <a:rPr lang="en-US" smtClean="0"/>
              <a:t>7/21/2013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108396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6D919-9FAD-4A58-B932-3DFB5BBA71D7}" type="datetimeFigureOut">
              <a:rPr lang="en-US" smtClean="0"/>
              <a:t>7/21/2013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68BD6-0814-407F-839C-0E892BB8EDB4}" type="slidenum">
              <a:rPr lang="en-US" smtClean="0"/>
              <a:t>‹#›</a:t>
            </a:fld>
            <a:endParaRPr lang="en-US"/>
          </a:p>
        </p:txBody>
      </p:sp>
    </p:spTree>
    <p:extLst>
      <p:ext uri="{BB962C8B-B14F-4D97-AF65-F5344CB8AC3E}">
        <p14:creationId xmlns:p14="http://schemas.microsoft.com/office/powerpoint/2010/main" val="364310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6D919-9FAD-4A58-B932-3DFB5BBA71D7}" type="datetimeFigureOut">
              <a:rPr lang="en-US" smtClean="0"/>
              <a:t>7/21/2013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68BD6-0814-407F-839C-0E892BB8EDB4}" type="slidenum">
              <a:rPr lang="en-US" smtClean="0"/>
              <a:t>‹#›</a:t>
            </a:fld>
            <a:endParaRPr lang="en-US"/>
          </a:p>
        </p:txBody>
      </p:sp>
    </p:spTree>
    <p:extLst>
      <p:ext uri="{BB962C8B-B14F-4D97-AF65-F5344CB8AC3E}">
        <p14:creationId xmlns:p14="http://schemas.microsoft.com/office/powerpoint/2010/main" val="249278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7.xml"/><Relationship Id="rId7"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23"/>
            <a:ext cx="9144000" cy="682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标题 1"/>
          <p:cNvSpPr>
            <a:spLocks noGrp="1"/>
          </p:cNvSpPr>
          <p:nvPr>
            <p:ph type="ctrTitle"/>
          </p:nvPr>
        </p:nvSpPr>
        <p:spPr>
          <a:xfrm>
            <a:off x="1143000" y="1752600"/>
            <a:ext cx="6990522" cy="3200400"/>
          </a:xfrm>
          <a:solidFill>
            <a:srgbClr val="FFFF99"/>
          </a:solidFill>
        </p:spPr>
        <p:txBody>
          <a:bodyPr>
            <a:normAutofit fontScale="90000"/>
          </a:bodyPr>
          <a:lstStyle/>
          <a:p>
            <a:r>
              <a:rPr lang="en-US" altLang="zh-CN" sz="3600" dirty="0" smtClean="0">
                <a:solidFill>
                  <a:schemeClr val="tx2">
                    <a:lumMod val="75000"/>
                  </a:schemeClr>
                </a:solidFill>
                <a:latin typeface="Tahoma" pitchFamily="34" charset="0"/>
                <a:ea typeface="Tahoma" pitchFamily="34" charset="0"/>
                <a:cs typeface="Tahoma" pitchFamily="34" charset="0"/>
              </a:rPr>
              <a:t>Random generalized linear model: </a:t>
            </a:r>
            <a:br>
              <a:rPr lang="en-US" altLang="zh-CN" sz="3600" dirty="0" smtClean="0">
                <a:solidFill>
                  <a:schemeClr val="tx2">
                    <a:lumMod val="75000"/>
                  </a:schemeClr>
                </a:solidFill>
                <a:latin typeface="Tahoma" pitchFamily="34" charset="0"/>
                <a:ea typeface="Tahoma" pitchFamily="34" charset="0"/>
                <a:cs typeface="Tahoma" pitchFamily="34" charset="0"/>
              </a:rPr>
            </a:br>
            <a:r>
              <a:rPr lang="en-US" altLang="zh-CN" sz="3600" dirty="0" smtClean="0">
                <a:solidFill>
                  <a:schemeClr val="tx2">
                    <a:lumMod val="75000"/>
                  </a:schemeClr>
                </a:solidFill>
                <a:latin typeface="Tahoma" pitchFamily="34" charset="0"/>
                <a:ea typeface="Tahoma" pitchFamily="34" charset="0"/>
                <a:cs typeface="Tahoma" pitchFamily="34" charset="0"/>
              </a:rPr>
              <a:t>a highly accurate and interpretable ensemble predictor</a:t>
            </a:r>
            <a:br>
              <a:rPr lang="en-US" altLang="zh-CN" sz="3600" dirty="0" smtClean="0">
                <a:solidFill>
                  <a:schemeClr val="tx2">
                    <a:lumMod val="75000"/>
                  </a:schemeClr>
                </a:solidFill>
                <a:latin typeface="Tahoma" pitchFamily="34" charset="0"/>
                <a:ea typeface="Tahoma" pitchFamily="34" charset="0"/>
                <a:cs typeface="Tahoma" pitchFamily="34" charset="0"/>
              </a:rPr>
            </a:br>
            <a:r>
              <a:rPr lang="en-US" altLang="zh-CN" sz="3600" dirty="0" smtClean="0">
                <a:solidFill>
                  <a:schemeClr val="tx2">
                    <a:lumMod val="75000"/>
                  </a:schemeClr>
                </a:solidFill>
                <a:latin typeface="Tahoma" pitchFamily="34" charset="0"/>
                <a:ea typeface="Tahoma" pitchFamily="34" charset="0"/>
                <a:cs typeface="Tahoma" pitchFamily="34" charset="0"/>
              </a:rPr>
              <a:t/>
            </a:r>
            <a:br>
              <a:rPr lang="en-US" altLang="zh-CN" sz="3600" dirty="0" smtClean="0">
                <a:solidFill>
                  <a:schemeClr val="tx2">
                    <a:lumMod val="75000"/>
                  </a:schemeClr>
                </a:solidFill>
                <a:latin typeface="Tahoma" pitchFamily="34" charset="0"/>
                <a:ea typeface="Tahoma" pitchFamily="34" charset="0"/>
                <a:cs typeface="Tahoma" pitchFamily="34" charset="0"/>
              </a:rPr>
            </a:br>
            <a:r>
              <a:rPr lang="en-US" altLang="zh-CN" sz="2200" dirty="0" smtClean="0">
                <a:solidFill>
                  <a:schemeClr val="tx2">
                    <a:lumMod val="75000"/>
                  </a:schemeClr>
                </a:solidFill>
                <a:latin typeface="Tahoma" pitchFamily="34" charset="0"/>
              </a:rPr>
              <a:t>Song </a:t>
            </a:r>
            <a:r>
              <a:rPr lang="en-US" altLang="zh-CN" sz="2200" dirty="0">
                <a:solidFill>
                  <a:schemeClr val="tx2">
                    <a:lumMod val="75000"/>
                  </a:schemeClr>
                </a:solidFill>
                <a:latin typeface="Tahoma" pitchFamily="34" charset="0"/>
              </a:rPr>
              <a:t>L, </a:t>
            </a:r>
            <a:r>
              <a:rPr lang="en-US" altLang="zh-CN" sz="2200" dirty="0" err="1">
                <a:solidFill>
                  <a:schemeClr val="tx2">
                    <a:lumMod val="75000"/>
                  </a:schemeClr>
                </a:solidFill>
                <a:latin typeface="Tahoma" pitchFamily="34" charset="0"/>
              </a:rPr>
              <a:t>Langfelder</a:t>
            </a:r>
            <a:r>
              <a:rPr lang="en-US" altLang="zh-CN" sz="2200" dirty="0">
                <a:solidFill>
                  <a:schemeClr val="tx2">
                    <a:lumMod val="75000"/>
                  </a:schemeClr>
                </a:solidFill>
                <a:latin typeface="Tahoma" pitchFamily="34" charset="0"/>
              </a:rPr>
              <a:t> P, Horvath S. </a:t>
            </a:r>
            <a:r>
              <a:rPr lang="en-US" altLang="zh-CN" sz="2200" dirty="0" smtClean="0">
                <a:solidFill>
                  <a:schemeClr val="tx2">
                    <a:lumMod val="75000"/>
                  </a:schemeClr>
                </a:solidFill>
                <a:latin typeface="Tahoma" pitchFamily="34" charset="0"/>
                <a:ea typeface="Tahoma" pitchFamily="34" charset="0"/>
                <a:cs typeface="Tahoma" pitchFamily="34" charset="0"/>
              </a:rPr>
              <a:t>BMC </a:t>
            </a:r>
            <a:r>
              <a:rPr lang="en-US" altLang="zh-CN" sz="2200" dirty="0">
                <a:solidFill>
                  <a:schemeClr val="tx2">
                    <a:lumMod val="75000"/>
                  </a:schemeClr>
                </a:solidFill>
                <a:latin typeface="Tahoma" pitchFamily="34" charset="0"/>
                <a:ea typeface="Tahoma" pitchFamily="34" charset="0"/>
                <a:cs typeface="Tahoma" pitchFamily="34" charset="0"/>
              </a:rPr>
              <a:t>Bioinformatics </a:t>
            </a:r>
            <a:r>
              <a:rPr lang="en-US" altLang="zh-CN" sz="2200" dirty="0" smtClean="0">
                <a:solidFill>
                  <a:schemeClr val="tx2">
                    <a:lumMod val="75000"/>
                  </a:schemeClr>
                </a:solidFill>
                <a:latin typeface="Tahoma" pitchFamily="34" charset="0"/>
                <a:ea typeface="Tahoma" pitchFamily="34" charset="0"/>
                <a:cs typeface="Tahoma" pitchFamily="34" charset="0"/>
              </a:rPr>
              <a:t>2013</a:t>
            </a:r>
            <a:br>
              <a:rPr lang="en-US" altLang="zh-CN" sz="2200" dirty="0" smtClean="0">
                <a:solidFill>
                  <a:schemeClr val="tx2">
                    <a:lumMod val="75000"/>
                  </a:schemeClr>
                </a:solidFill>
                <a:latin typeface="Tahoma" pitchFamily="34" charset="0"/>
                <a:ea typeface="Tahoma" pitchFamily="34" charset="0"/>
                <a:cs typeface="Tahoma" pitchFamily="34" charset="0"/>
              </a:rPr>
            </a:br>
            <a:r>
              <a:rPr lang="en-US" altLang="zh-CN" sz="2200" dirty="0" smtClean="0">
                <a:solidFill>
                  <a:schemeClr val="tx2">
                    <a:lumMod val="75000"/>
                  </a:schemeClr>
                </a:solidFill>
                <a:latin typeface="Tahoma" pitchFamily="34" charset="0"/>
                <a:ea typeface="Tahoma" pitchFamily="34" charset="0"/>
                <a:cs typeface="Tahoma" pitchFamily="34" charset="0"/>
              </a:rPr>
              <a:t/>
            </a:r>
            <a:br>
              <a:rPr lang="en-US" altLang="zh-CN" sz="2200" dirty="0" smtClean="0">
                <a:solidFill>
                  <a:schemeClr val="tx2">
                    <a:lumMod val="75000"/>
                  </a:schemeClr>
                </a:solidFill>
                <a:latin typeface="Tahoma" pitchFamily="34" charset="0"/>
                <a:ea typeface="Tahoma" pitchFamily="34" charset="0"/>
                <a:cs typeface="Tahoma" pitchFamily="34" charset="0"/>
              </a:rPr>
            </a:br>
            <a:r>
              <a:rPr lang="en-US" altLang="zh-CN" sz="2200" dirty="0" smtClean="0">
                <a:solidFill>
                  <a:schemeClr val="tx2">
                    <a:lumMod val="75000"/>
                  </a:schemeClr>
                </a:solidFill>
                <a:latin typeface="Tahoma" pitchFamily="34" charset="0"/>
              </a:rPr>
              <a:t>Steve Horvath (</a:t>
            </a:r>
            <a:r>
              <a:rPr lang="en-US" altLang="zh-CN" sz="2200" dirty="0" err="1" smtClean="0">
                <a:solidFill>
                  <a:schemeClr val="tx2">
                    <a:lumMod val="75000"/>
                  </a:schemeClr>
                </a:solidFill>
                <a:latin typeface="Tahoma" pitchFamily="34" charset="0"/>
              </a:rPr>
              <a:t>shorvath@mednet.ucla.edu</a:t>
            </a:r>
            <a:r>
              <a:rPr lang="en-US" altLang="zh-CN" sz="2200" dirty="0" smtClean="0">
                <a:solidFill>
                  <a:schemeClr val="tx2">
                    <a:lumMod val="75000"/>
                  </a:schemeClr>
                </a:solidFill>
                <a:latin typeface="Tahoma" pitchFamily="34" charset="0"/>
              </a:rPr>
              <a:t>) </a:t>
            </a:r>
            <a:r>
              <a:rPr lang="en-US" altLang="zh-CN" sz="2200" dirty="0">
                <a:solidFill>
                  <a:schemeClr val="tx2">
                    <a:lumMod val="75000"/>
                  </a:schemeClr>
                </a:solidFill>
                <a:latin typeface="Tahoma" pitchFamily="34" charset="0"/>
              </a:rPr>
              <a:t/>
            </a:r>
            <a:br>
              <a:rPr lang="en-US" altLang="zh-CN" sz="2200" dirty="0">
                <a:solidFill>
                  <a:schemeClr val="tx2">
                    <a:lumMod val="75000"/>
                  </a:schemeClr>
                </a:solidFill>
                <a:latin typeface="Tahoma" pitchFamily="34" charset="0"/>
              </a:rPr>
            </a:br>
            <a:r>
              <a:rPr lang="en-US" altLang="zh-CN" sz="2200" dirty="0">
                <a:solidFill>
                  <a:schemeClr val="tx2">
                    <a:lumMod val="75000"/>
                  </a:schemeClr>
                </a:solidFill>
                <a:latin typeface="Tahoma" pitchFamily="34" charset="0"/>
              </a:rPr>
              <a:t>University of California, Los </a:t>
            </a:r>
            <a:r>
              <a:rPr lang="en-US" altLang="zh-CN" sz="2200" dirty="0" smtClean="0">
                <a:solidFill>
                  <a:schemeClr val="tx2">
                    <a:lumMod val="75000"/>
                  </a:schemeClr>
                </a:solidFill>
                <a:latin typeface="Tahoma" pitchFamily="34" charset="0"/>
              </a:rPr>
              <a:t>Angeles</a:t>
            </a:r>
            <a:endParaRPr lang="zh-CN" altLang="en-US" dirty="0" smtClean="0">
              <a:solidFill>
                <a:schemeClr val="tx2">
                  <a:lumMod val="75000"/>
                </a:schemeClr>
              </a:solidFill>
              <a:latin typeface="Tahoma" pitchFamily="34" charset="0"/>
              <a:cs typeface="Tahoma" pitchFamily="34" charset="0"/>
            </a:endParaRPr>
          </a:p>
        </p:txBody>
      </p:sp>
    </p:spTree>
    <p:extLst>
      <p:ext uri="{BB962C8B-B14F-4D97-AF65-F5344CB8AC3E}">
        <p14:creationId xmlns:p14="http://schemas.microsoft.com/office/powerpoint/2010/main" val="1999620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76200"/>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RGLM construction</a:t>
            </a:r>
            <a:endParaRPr lang="zh-CN" altLang="en-US" sz="2600" b="1" u="sng" dirty="0">
              <a:solidFill>
                <a:srgbClr val="000000"/>
              </a:solidFill>
              <a:latin typeface="Arial" charset="0"/>
              <a:ea typeface="幼圆" pitchFamily="49" charset="-122"/>
              <a:cs typeface="Arial" charset="0"/>
            </a:endParaRPr>
          </a:p>
        </p:txBody>
      </p:sp>
      <p:sp>
        <p:nvSpPr>
          <p:cNvPr id="20483"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sz="2200" dirty="0">
                <a:latin typeface="Arial" pitchFamily="34" charset="0"/>
                <a:cs typeface="Arial" pitchFamily="34" charset="0"/>
              </a:rPr>
              <a:t>RGLM: an </a:t>
            </a:r>
            <a:r>
              <a:rPr lang="en-US" altLang="zh-CN" sz="2200" dirty="0">
                <a:solidFill>
                  <a:srgbClr val="0000FF"/>
                </a:solidFill>
                <a:latin typeface="Arial" pitchFamily="34" charset="0"/>
                <a:cs typeface="Arial" pitchFamily="34" charset="0"/>
              </a:rPr>
              <a:t>ensemble</a:t>
            </a:r>
            <a:r>
              <a:rPr lang="en-US" altLang="zh-CN" sz="2200" dirty="0">
                <a:latin typeface="Arial" pitchFamily="34" charset="0"/>
                <a:cs typeface="Arial" pitchFamily="34" charset="0"/>
              </a:rPr>
              <a:t> predictor based on </a:t>
            </a:r>
            <a:r>
              <a:rPr lang="en-US" altLang="zh-CN" sz="2200" dirty="0">
                <a:solidFill>
                  <a:srgbClr val="0000FF"/>
                </a:solidFill>
                <a:latin typeface="Arial" pitchFamily="34" charset="0"/>
                <a:cs typeface="Arial" pitchFamily="34" charset="0"/>
              </a:rPr>
              <a:t>bootstrap aggregation</a:t>
            </a:r>
            <a:r>
              <a:rPr lang="en-US" altLang="zh-CN" sz="2200" dirty="0">
                <a:latin typeface="Arial" pitchFamily="34" charset="0"/>
                <a:cs typeface="Arial" pitchFamily="34" charset="0"/>
              </a:rPr>
              <a:t> (bagging) of </a:t>
            </a:r>
            <a:r>
              <a:rPr lang="en-US" altLang="zh-CN" sz="2200" dirty="0">
                <a:solidFill>
                  <a:srgbClr val="0000FF"/>
                </a:solidFill>
                <a:latin typeface="Arial" pitchFamily="34" charset="0"/>
                <a:cs typeface="Arial" pitchFamily="34" charset="0"/>
              </a:rPr>
              <a:t>generalized linear models </a:t>
            </a:r>
            <a:r>
              <a:rPr lang="en-US" altLang="zh-CN" sz="2200" dirty="0">
                <a:latin typeface="Arial" pitchFamily="34" charset="0"/>
                <a:cs typeface="Arial" pitchFamily="34" charset="0"/>
              </a:rPr>
              <a:t>whose covariates are selected using </a:t>
            </a:r>
            <a:r>
              <a:rPr lang="en-US" altLang="zh-CN" sz="2200" dirty="0">
                <a:solidFill>
                  <a:srgbClr val="0000FF"/>
                </a:solidFill>
                <a:latin typeface="Arial" pitchFamily="34" charset="0"/>
                <a:cs typeface="Arial" pitchFamily="34" charset="0"/>
              </a:rPr>
              <a:t>forward</a:t>
            </a:r>
            <a:r>
              <a:rPr lang="en-US" altLang="zh-CN" sz="2200" dirty="0">
                <a:latin typeface="Arial" pitchFamily="34" charset="0"/>
                <a:cs typeface="Arial" pitchFamily="34" charset="0"/>
              </a:rPr>
              <a:t> stepwise regression according to </a:t>
            </a:r>
            <a:r>
              <a:rPr lang="en-US" altLang="zh-CN" sz="2200" dirty="0">
                <a:solidFill>
                  <a:srgbClr val="0000FF"/>
                </a:solidFill>
                <a:latin typeface="Arial" pitchFamily="34" charset="0"/>
                <a:cs typeface="Arial" pitchFamily="34" charset="0"/>
              </a:rPr>
              <a:t>AIC</a:t>
            </a:r>
            <a:r>
              <a:rPr lang="en-US" altLang="zh-CN" sz="2200" dirty="0">
                <a:latin typeface="Arial" pitchFamily="34" charset="0"/>
                <a:cs typeface="Arial" pitchFamily="34" charset="0"/>
              </a:rPr>
              <a:t> criteria.</a:t>
            </a: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067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627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09800"/>
            <a:ext cx="9144000" cy="152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pitchFamily="34" charset="0"/>
                <a:cs typeface="Arial" pitchFamily="34" charset="0"/>
              </a:rPr>
              <a:t>RGLM evaluation</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84378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RGLM prediction evaluation</a:t>
            </a:r>
            <a:endParaRPr lang="zh-CN" altLang="en-US" sz="2600" b="1" u="sng" dirty="0">
              <a:solidFill>
                <a:srgbClr val="000000"/>
              </a:solidFill>
              <a:latin typeface="Arial" charset="0"/>
              <a:ea typeface="幼圆" pitchFamily="49" charset="-122"/>
              <a:cs typeface="Arial" charset="0"/>
            </a:endParaRPr>
          </a:p>
        </p:txBody>
      </p:sp>
      <p:sp>
        <p:nvSpPr>
          <p:cNvPr id="5"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sz="2200" dirty="0" smtClean="0">
                <a:latin typeface="Arial" pitchFamily="34" charset="0"/>
                <a:cs typeface="Arial" pitchFamily="34" charset="0"/>
              </a:rPr>
              <a:t>Binary outcome prediction:</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2" action="ppaction://hlinksldjump"/>
              </a:rPr>
              <a:t>20 disease-related expression data sets</a:t>
            </a:r>
            <a:r>
              <a:rPr lang="en-US" altLang="zh-CN" dirty="0" smtClean="0">
                <a:solidFill>
                  <a:srgbClr val="000000"/>
                </a:solidFill>
                <a:latin typeface="Arial" pitchFamily="34" charset="0"/>
                <a:ea typeface="宋体"/>
                <a:cs typeface="Arial" pitchFamily="34" charset="0"/>
              </a:rPr>
              <a:t>.</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3" action="ppaction://hlinksldjump"/>
              </a:rPr>
              <a:t>700 comparisons with dichotomized gene traits</a:t>
            </a:r>
            <a:r>
              <a:rPr lang="en-US" altLang="zh-CN" dirty="0" smtClean="0">
                <a:solidFill>
                  <a:srgbClr val="000000"/>
                </a:solidFill>
                <a:latin typeface="Arial" pitchFamily="34" charset="0"/>
                <a:ea typeface="宋体"/>
                <a:cs typeface="Arial" pitchFamily="34" charset="0"/>
              </a:rPr>
              <a:t>.</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4" action="ppaction://hlinksldjump"/>
              </a:rPr>
              <a:t>12 UCI benchmark data sets</a:t>
            </a:r>
            <a:r>
              <a:rPr lang="en-US" altLang="zh-CN" dirty="0" smtClean="0">
                <a:solidFill>
                  <a:srgbClr val="000000"/>
                </a:solidFill>
                <a:latin typeface="Arial" pitchFamily="34" charset="0"/>
                <a:ea typeface="宋体"/>
                <a:cs typeface="Arial" pitchFamily="34" charset="0"/>
              </a:rPr>
              <a:t>.</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5" action="ppaction://hlinksldjump"/>
              </a:rPr>
              <a:t>180 simulations</a:t>
            </a:r>
            <a:r>
              <a:rPr lang="en-US" altLang="zh-CN" dirty="0" smtClean="0">
                <a:solidFill>
                  <a:srgbClr val="000000"/>
                </a:solidFill>
                <a:latin typeface="Arial" pitchFamily="34" charset="0"/>
                <a:ea typeface="宋体"/>
                <a:cs typeface="Arial" pitchFamily="34" charset="0"/>
              </a:rPr>
              <a:t>.</a:t>
            </a:r>
            <a:endParaRPr lang="en-US" altLang="zh-CN" dirty="0" smtClean="0">
              <a:latin typeface="Arial" pitchFamily="34" charset="0"/>
              <a:cs typeface="Arial" pitchFamily="34" charset="0"/>
            </a:endParaRPr>
          </a:p>
          <a:p>
            <a:pPr algn="just">
              <a:spcBef>
                <a:spcPct val="20000"/>
              </a:spcBef>
              <a:buFont typeface="Arial" charset="0"/>
              <a:buChar char="•"/>
            </a:pPr>
            <a:endParaRPr lang="en-US" altLang="zh-CN" dirty="0" smtClean="0">
              <a:solidFill>
                <a:srgbClr val="000000"/>
              </a:solidFill>
              <a:latin typeface="Arial" pitchFamily="34" charset="0"/>
              <a:cs typeface="Arial" pitchFamily="34" charset="0"/>
            </a:endParaRPr>
          </a:p>
          <a:p>
            <a:pPr marL="0" indent="0" algn="just">
              <a:spcBef>
                <a:spcPct val="20000"/>
              </a:spcBef>
            </a:pPr>
            <a:endParaRPr lang="en-US" altLang="zh-CN" sz="2200" dirty="0" smtClean="0">
              <a:solidFill>
                <a:srgbClr val="000000"/>
              </a:solidFill>
              <a:cs typeface="Arial" charset="0"/>
            </a:endParaRPr>
          </a:p>
          <a:p>
            <a:pPr algn="just">
              <a:spcBef>
                <a:spcPct val="20000"/>
              </a:spcBef>
              <a:buFont typeface="Arial" charset="0"/>
              <a:buChar char="•"/>
            </a:pPr>
            <a:r>
              <a:rPr lang="en-US" altLang="zh-CN" sz="2200" dirty="0" smtClean="0">
                <a:solidFill>
                  <a:srgbClr val="000000"/>
                </a:solidFill>
                <a:cs typeface="Arial" charset="0"/>
              </a:rPr>
              <a:t>Continuous outcome prediction:</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6" action="ppaction://hlinksldjump"/>
              </a:rPr>
              <a:t>Mouse tissue data with 21 clinical traits</a:t>
            </a:r>
            <a:r>
              <a:rPr lang="en-US" altLang="zh-CN" dirty="0" smtClean="0">
                <a:solidFill>
                  <a:srgbClr val="000000"/>
                </a:solidFill>
                <a:latin typeface="Arial" pitchFamily="34" charset="0"/>
                <a:ea typeface="宋体"/>
                <a:cs typeface="Arial" pitchFamily="34" charset="0"/>
              </a:rPr>
              <a:t>.</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7" action="ppaction://hlinksldjump"/>
              </a:rPr>
              <a:t>700 comparisons with continuous gene traits</a:t>
            </a:r>
            <a:r>
              <a:rPr lang="en-US" altLang="zh-CN" dirty="0" smtClean="0">
                <a:solidFill>
                  <a:srgbClr val="000000"/>
                </a:solidFill>
                <a:latin typeface="Arial" pitchFamily="34" charset="0"/>
                <a:ea typeface="宋体"/>
                <a:cs typeface="Arial" pitchFamily="34" charset="0"/>
              </a:rPr>
              <a:t>.</a:t>
            </a:r>
          </a:p>
          <a:p>
            <a:pPr marL="800100" lvl="1" indent="-342900" algn="just" eaLnBrk="1" hangingPunct="1">
              <a:spcBef>
                <a:spcPct val="20000"/>
              </a:spcBef>
              <a:buFont typeface="Arial" pitchFamily="34" charset="0"/>
              <a:buChar char="−"/>
            </a:pPr>
            <a:r>
              <a:rPr lang="en-US" altLang="zh-CN" dirty="0" smtClean="0">
                <a:solidFill>
                  <a:srgbClr val="000000"/>
                </a:solidFill>
                <a:latin typeface="Arial" pitchFamily="34" charset="0"/>
                <a:ea typeface="宋体"/>
                <a:cs typeface="Arial" pitchFamily="34" charset="0"/>
                <a:hlinkClick r:id="rId8" action="ppaction://hlinksldjump"/>
              </a:rPr>
              <a:t>180 simulations</a:t>
            </a:r>
            <a:r>
              <a:rPr lang="en-US" altLang="zh-CN" dirty="0" smtClean="0">
                <a:solidFill>
                  <a:srgbClr val="000000"/>
                </a:solidFill>
                <a:latin typeface="Arial" pitchFamily="34" charset="0"/>
                <a:ea typeface="宋体"/>
                <a:cs typeface="Arial" pitchFamily="34" charset="0"/>
              </a:rPr>
              <a:t>.</a:t>
            </a:r>
          </a:p>
          <a:p>
            <a:pPr marL="800100" lvl="1" indent="-342900" algn="just" eaLnBrk="1" hangingPunct="1">
              <a:spcBef>
                <a:spcPct val="20000"/>
              </a:spcBef>
              <a:buFont typeface="Arial" pitchFamily="34"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sp>
        <p:nvSpPr>
          <p:cNvPr id="3" name="TextBox 2"/>
          <p:cNvSpPr txBox="1"/>
          <p:nvPr/>
        </p:nvSpPr>
        <p:spPr>
          <a:xfrm>
            <a:off x="6858000" y="1563469"/>
            <a:ext cx="2057400" cy="1354217"/>
          </a:xfrm>
          <a:prstGeom prst="rect">
            <a:avLst/>
          </a:prstGeom>
          <a:noFill/>
        </p:spPr>
        <p:txBody>
          <a:bodyPr wrap="square" rtlCol="0">
            <a:spAutoFit/>
          </a:bodyPr>
          <a:lstStyle/>
          <a:p>
            <a:pPr>
              <a:spcBef>
                <a:spcPts val="432"/>
              </a:spcBef>
            </a:pPr>
            <a:r>
              <a:rPr lang="en-US" dirty="0">
                <a:latin typeface="Arial" charset="0"/>
                <a:cs typeface="Arial" charset="0"/>
              </a:rPr>
              <a:t>RGLM ties for </a:t>
            </a:r>
            <a:r>
              <a:rPr lang="en-US" dirty="0" smtClean="0">
                <a:latin typeface="Arial" charset="0"/>
                <a:cs typeface="Arial" charset="0"/>
              </a:rPr>
              <a:t>1</a:t>
            </a:r>
            <a:r>
              <a:rPr lang="en-US" baseline="30000" dirty="0" smtClean="0">
                <a:latin typeface="Arial" charset="0"/>
                <a:cs typeface="Arial" charset="0"/>
              </a:rPr>
              <a:t>st</a:t>
            </a:r>
            <a:r>
              <a:rPr lang="en-US" dirty="0" smtClean="0">
                <a:latin typeface="Arial" charset="0"/>
                <a:cs typeface="Arial" charset="0"/>
              </a:rPr>
              <a:t>.</a:t>
            </a:r>
            <a:endParaRPr lang="en-US" dirty="0">
              <a:latin typeface="Arial" charset="0"/>
              <a:cs typeface="Arial" charset="0"/>
            </a:endParaRPr>
          </a:p>
          <a:p>
            <a:pPr>
              <a:spcBef>
                <a:spcPts val="432"/>
              </a:spcBef>
            </a:pPr>
            <a:r>
              <a:rPr lang="en-US" dirty="0">
                <a:latin typeface="Arial" charset="0"/>
                <a:cs typeface="Arial" charset="0"/>
              </a:rPr>
              <a:t>RGLM ranks </a:t>
            </a:r>
            <a:r>
              <a:rPr lang="en-US" dirty="0" smtClean="0">
                <a:latin typeface="Arial" charset="0"/>
                <a:cs typeface="Arial" charset="0"/>
              </a:rPr>
              <a:t>1</a:t>
            </a:r>
            <a:r>
              <a:rPr lang="en-US" baseline="30000" dirty="0" smtClean="0">
                <a:latin typeface="Arial" charset="0"/>
                <a:cs typeface="Arial" charset="0"/>
              </a:rPr>
              <a:t>st</a:t>
            </a:r>
            <a:r>
              <a:rPr lang="en-US" dirty="0" smtClean="0">
                <a:latin typeface="Arial" charset="0"/>
                <a:cs typeface="Arial" charset="0"/>
              </a:rPr>
              <a:t>.</a:t>
            </a:r>
            <a:endParaRPr lang="en-US" dirty="0">
              <a:latin typeface="Arial" charset="0"/>
              <a:cs typeface="Arial" charset="0"/>
            </a:endParaRPr>
          </a:p>
          <a:p>
            <a:pPr>
              <a:spcBef>
                <a:spcPts val="432"/>
              </a:spcBef>
            </a:pPr>
            <a:r>
              <a:rPr lang="en-US" dirty="0">
                <a:latin typeface="Arial" charset="0"/>
                <a:cs typeface="Arial" charset="0"/>
              </a:rPr>
              <a:t>RGLM ties for 1</a:t>
            </a:r>
            <a:r>
              <a:rPr lang="en-US" baseline="30000" dirty="0">
                <a:latin typeface="Arial" charset="0"/>
                <a:cs typeface="Arial" charset="0"/>
              </a:rPr>
              <a:t>st</a:t>
            </a:r>
            <a:r>
              <a:rPr lang="en-US" dirty="0" smtClean="0">
                <a:latin typeface="Arial" charset="0"/>
                <a:cs typeface="Arial" charset="0"/>
              </a:rPr>
              <a:t>.</a:t>
            </a:r>
            <a:endParaRPr lang="en-US" dirty="0">
              <a:latin typeface="Arial" charset="0"/>
              <a:cs typeface="Arial" charset="0"/>
            </a:endParaRPr>
          </a:p>
          <a:p>
            <a:pPr>
              <a:spcBef>
                <a:spcPts val="432"/>
              </a:spcBef>
            </a:pPr>
            <a:r>
              <a:rPr lang="en-US" dirty="0">
                <a:latin typeface="Arial" charset="0"/>
                <a:cs typeface="Arial" charset="0"/>
              </a:rPr>
              <a:t>RGLM ties for 1</a:t>
            </a:r>
            <a:r>
              <a:rPr lang="en-US" baseline="30000" dirty="0">
                <a:latin typeface="Arial" charset="0"/>
                <a:cs typeface="Arial" charset="0"/>
              </a:rPr>
              <a:t>st</a:t>
            </a:r>
            <a:r>
              <a:rPr lang="en-US" dirty="0" smtClean="0">
                <a:latin typeface="Arial" charset="0"/>
                <a:cs typeface="Arial" charset="0"/>
              </a:rPr>
              <a:t>.</a:t>
            </a:r>
            <a:endParaRPr lang="en-US" dirty="0">
              <a:latin typeface="Arial" charset="0"/>
              <a:cs typeface="Arial" charset="0"/>
            </a:endParaRPr>
          </a:p>
        </p:txBody>
      </p:sp>
      <p:sp>
        <p:nvSpPr>
          <p:cNvPr id="7" name="TextBox 6"/>
          <p:cNvSpPr txBox="1"/>
          <p:nvPr/>
        </p:nvSpPr>
        <p:spPr>
          <a:xfrm>
            <a:off x="6858000" y="3927078"/>
            <a:ext cx="2057400" cy="1025922"/>
          </a:xfrm>
          <a:prstGeom prst="rect">
            <a:avLst/>
          </a:prstGeom>
          <a:noFill/>
        </p:spPr>
        <p:txBody>
          <a:bodyPr wrap="square" rtlCol="0">
            <a:spAutoFit/>
          </a:bodyPr>
          <a:lstStyle/>
          <a:p>
            <a:pPr>
              <a:spcBef>
                <a:spcPts val="432"/>
              </a:spcBef>
            </a:pPr>
            <a:r>
              <a:rPr lang="en-US" dirty="0">
                <a:latin typeface="Arial" charset="0"/>
                <a:cs typeface="Arial" charset="0"/>
              </a:rPr>
              <a:t>RGLM </a:t>
            </a:r>
            <a:r>
              <a:rPr lang="en-US" dirty="0" smtClean="0">
                <a:latin typeface="Arial" charset="0"/>
                <a:cs typeface="Arial" charset="0"/>
              </a:rPr>
              <a:t>ranks 1</a:t>
            </a:r>
            <a:r>
              <a:rPr lang="en-US" baseline="30000" dirty="0" smtClean="0">
                <a:latin typeface="Arial" charset="0"/>
                <a:cs typeface="Arial" charset="0"/>
              </a:rPr>
              <a:t>st</a:t>
            </a:r>
            <a:r>
              <a:rPr lang="en-US" dirty="0" smtClean="0">
                <a:latin typeface="Arial" charset="0"/>
                <a:cs typeface="Arial" charset="0"/>
              </a:rPr>
              <a:t>.</a:t>
            </a:r>
            <a:endParaRPr lang="en-US" dirty="0">
              <a:latin typeface="Arial" charset="0"/>
              <a:cs typeface="Arial" charset="0"/>
            </a:endParaRPr>
          </a:p>
          <a:p>
            <a:pPr>
              <a:spcBef>
                <a:spcPts val="432"/>
              </a:spcBef>
            </a:pPr>
            <a:r>
              <a:rPr lang="en-US" dirty="0">
                <a:latin typeface="Arial" charset="0"/>
                <a:cs typeface="Arial" charset="0"/>
              </a:rPr>
              <a:t>RGLM ranks </a:t>
            </a:r>
            <a:r>
              <a:rPr lang="en-US" dirty="0" smtClean="0">
                <a:latin typeface="Arial" charset="0"/>
                <a:cs typeface="Arial" charset="0"/>
              </a:rPr>
              <a:t>1</a:t>
            </a:r>
            <a:r>
              <a:rPr lang="en-US" baseline="30000" dirty="0" smtClean="0">
                <a:latin typeface="Arial" charset="0"/>
                <a:cs typeface="Arial" charset="0"/>
              </a:rPr>
              <a:t>st</a:t>
            </a:r>
            <a:r>
              <a:rPr lang="en-US" dirty="0" smtClean="0">
                <a:latin typeface="Arial" charset="0"/>
                <a:cs typeface="Arial" charset="0"/>
              </a:rPr>
              <a:t>.</a:t>
            </a:r>
            <a:endParaRPr lang="en-US" dirty="0">
              <a:latin typeface="Arial" charset="0"/>
              <a:cs typeface="Arial" charset="0"/>
            </a:endParaRPr>
          </a:p>
          <a:p>
            <a:pPr>
              <a:spcBef>
                <a:spcPts val="432"/>
              </a:spcBef>
            </a:pPr>
            <a:r>
              <a:rPr lang="en-US" dirty="0">
                <a:latin typeface="Arial" charset="0"/>
                <a:cs typeface="Arial" charset="0"/>
              </a:rPr>
              <a:t>RGLM </a:t>
            </a:r>
            <a:r>
              <a:rPr lang="en-US" dirty="0" smtClean="0">
                <a:latin typeface="Arial" charset="0"/>
                <a:cs typeface="Arial" charset="0"/>
              </a:rPr>
              <a:t>ranks </a:t>
            </a:r>
            <a:r>
              <a:rPr lang="en-US" dirty="0">
                <a:latin typeface="Arial" charset="0"/>
                <a:cs typeface="Arial" charset="0"/>
              </a:rPr>
              <a:t>1</a:t>
            </a:r>
            <a:r>
              <a:rPr lang="en-US" baseline="30000" dirty="0">
                <a:latin typeface="Arial" charset="0"/>
                <a:cs typeface="Arial" charset="0"/>
              </a:rPr>
              <a:t>st</a:t>
            </a:r>
            <a:r>
              <a:rPr lang="en-US" dirty="0" smtClean="0">
                <a:latin typeface="Arial" charset="0"/>
                <a:cs typeface="Arial" charset="0"/>
              </a:rPr>
              <a:t>.</a:t>
            </a:r>
            <a:endParaRPr lang="en-US" dirty="0">
              <a:latin typeface="Arial" charset="0"/>
              <a:cs typeface="Arial" charset="0"/>
            </a:endParaRPr>
          </a:p>
        </p:txBody>
      </p:sp>
      <p:sp>
        <p:nvSpPr>
          <p:cNvPr id="4" name="TextBox 3"/>
          <p:cNvSpPr txBox="1"/>
          <p:nvPr/>
        </p:nvSpPr>
        <p:spPr>
          <a:xfrm>
            <a:off x="914400" y="3010320"/>
            <a:ext cx="6019800" cy="369332"/>
          </a:xfrm>
          <a:prstGeom prst="rect">
            <a:avLst/>
          </a:prstGeom>
          <a:solidFill>
            <a:schemeClr val="tx2">
              <a:lumMod val="20000"/>
              <a:lumOff val="80000"/>
            </a:schemeClr>
          </a:solidFill>
        </p:spPr>
        <p:txBody>
          <a:bodyPr wrap="square" rtlCol="0">
            <a:spAutoFit/>
          </a:bodyPr>
          <a:lstStyle/>
          <a:p>
            <a:r>
              <a:rPr lang="en-US" dirty="0" smtClean="0">
                <a:latin typeface="Arial" pitchFamily="34" charset="0"/>
                <a:cs typeface="Arial" pitchFamily="34" charset="0"/>
              </a:rPr>
              <a:t>Accuracy: proportion of observations corrected classified.</a:t>
            </a:r>
            <a:endParaRPr lang="en-US" dirty="0">
              <a:latin typeface="Arial" pitchFamily="34" charset="0"/>
              <a:cs typeface="Arial" pitchFamily="34" charset="0"/>
            </a:endParaRPr>
          </a:p>
        </p:txBody>
      </p:sp>
      <p:sp>
        <p:nvSpPr>
          <p:cNvPr id="9" name="TextBox 8"/>
          <p:cNvSpPr txBox="1"/>
          <p:nvPr/>
        </p:nvSpPr>
        <p:spPr>
          <a:xfrm>
            <a:off x="914400" y="5040868"/>
            <a:ext cx="6705600" cy="369332"/>
          </a:xfrm>
          <a:prstGeom prst="rect">
            <a:avLst/>
          </a:prstGeom>
          <a:solidFill>
            <a:schemeClr val="tx2">
              <a:lumMod val="20000"/>
              <a:lumOff val="80000"/>
            </a:schemeClr>
          </a:solidFill>
        </p:spPr>
        <p:txBody>
          <a:bodyPr wrap="square" rtlCol="0">
            <a:spAutoFit/>
          </a:bodyPr>
          <a:lstStyle/>
          <a:p>
            <a:r>
              <a:rPr lang="en-US" dirty="0" smtClean="0">
                <a:latin typeface="Arial" pitchFamily="34" charset="0"/>
                <a:cs typeface="Arial" pitchFamily="34" charset="0"/>
              </a:rPr>
              <a:t>Accuracy: correlation between observed and predicted outcome.</a:t>
            </a:r>
            <a:endParaRPr lang="en-US" dirty="0">
              <a:latin typeface="Arial" pitchFamily="34" charset="0"/>
              <a:cs typeface="Arial" pitchFamily="34" charset="0"/>
            </a:endParaRPr>
          </a:p>
        </p:txBody>
      </p:sp>
      <p:grpSp>
        <p:nvGrpSpPr>
          <p:cNvPr id="10" name="组合 6"/>
          <p:cNvGrpSpPr>
            <a:grpSpLocks/>
          </p:cNvGrpSpPr>
          <p:nvPr/>
        </p:nvGrpSpPr>
        <p:grpSpPr bwMode="auto">
          <a:xfrm>
            <a:off x="457489" y="5715000"/>
            <a:ext cx="8382000" cy="990600"/>
            <a:chOff x="457200" y="4667248"/>
            <a:chExt cx="8382000" cy="1622874"/>
          </a:xfrm>
        </p:grpSpPr>
        <p:sp>
          <p:nvSpPr>
            <p:cNvPr id="11" name="矩形 16"/>
            <p:cNvSpPr/>
            <p:nvPr/>
          </p:nvSpPr>
          <p:spPr>
            <a:xfrm>
              <a:off x="457200" y="4667248"/>
              <a:ext cx="8382000" cy="1505850"/>
            </a:xfrm>
            <a:prstGeom prst="rect">
              <a:avLst/>
            </a:prstGeom>
            <a:solidFill>
              <a:srgbClr val="FFCD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2" name="TextBox 5"/>
            <p:cNvSpPr txBox="1">
              <a:spLocks noChangeArrowheads="1"/>
            </p:cNvSpPr>
            <p:nvPr/>
          </p:nvSpPr>
          <p:spPr bwMode="auto">
            <a:xfrm>
              <a:off x="533400" y="4761765"/>
              <a:ext cx="8305800" cy="152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宋体" charset="-122"/>
                </a:defRPr>
              </a:lvl1pPr>
              <a:lvl2pPr marL="914400" indent="-45720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0" algn="just" eaLnBrk="1" hangingPunct="1"/>
              <a:r>
                <a:rPr lang="en-US" altLang="zh-CN" sz="2200" dirty="0" smtClean="0">
                  <a:ea typeface="华文宋体" pitchFamily="2" charset="-122"/>
                  <a:cs typeface="Arial" charset="0"/>
                </a:rPr>
                <a:t>RGLM often outperforms alternative prediction methods like random forest in both binary and continuous outcome predictions.</a:t>
              </a:r>
              <a:endParaRPr lang="zh-CN" altLang="en-US" sz="2200" dirty="0">
                <a:ea typeface="华文宋体" pitchFamily="2" charset="-122"/>
                <a:cs typeface="Arial" charset="0"/>
              </a:endParaRPr>
            </a:p>
          </p:txBody>
        </p:sp>
      </p:grpSp>
    </p:spTree>
    <p:extLst>
      <p:ext uri="{BB962C8B-B14F-4D97-AF65-F5344CB8AC3E}">
        <p14:creationId xmlns:p14="http://schemas.microsoft.com/office/powerpoint/2010/main" val="56824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20 disease-related expression data sets</a:t>
            </a:r>
            <a:endParaRPr lang="zh-CN" altLang="en-US" sz="2600" b="1" u="sng" dirty="0">
              <a:solidFill>
                <a:srgbClr val="000000"/>
              </a:solidFill>
              <a:latin typeface="Arial" charset="0"/>
              <a:ea typeface="幼圆" pitchFamily="49" charset="-122"/>
              <a:cs typeface="Arial"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5691"/>
          <a:stretch/>
        </p:blipFill>
        <p:spPr bwMode="auto">
          <a:xfrm>
            <a:off x="2514600" y="1295400"/>
            <a:ext cx="3886200" cy="518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156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Prediction accuracy in 20 disease-related expression data sets</a:t>
            </a:r>
            <a:endParaRPr lang="zh-CN" altLang="en-US" sz="2600" b="1" u="sng" dirty="0">
              <a:solidFill>
                <a:srgbClr val="000000"/>
              </a:solidFill>
              <a:latin typeface="Arial" charset="0"/>
              <a:ea typeface="幼圆" pitchFamily="49" charset="-122"/>
              <a:cs typeface="Arial"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68318"/>
            <a:ext cx="8305800" cy="508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362200" y="5959318"/>
            <a:ext cx="533400" cy="898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Font typeface="Arial" charset="0"/>
              <a:buChar char="•"/>
            </a:pPr>
            <a:r>
              <a:rPr lang="en-US" altLang="zh-CN" dirty="0" smtClean="0">
                <a:latin typeface="Arial" pitchFamily="34" charset="0"/>
                <a:cs typeface="Arial" pitchFamily="34" charset="0"/>
              </a:rPr>
              <a:t>RGLM achieves the highest mean accuracy, but not significantly better than </a:t>
            </a:r>
            <a:r>
              <a:rPr lang="en-US" altLang="zh-CN" dirty="0" err="1" smtClean="0">
                <a:latin typeface="Arial" pitchFamily="34" charset="0"/>
                <a:cs typeface="Arial" pitchFamily="34" charset="0"/>
              </a:rPr>
              <a:t>RFbigmtry</a:t>
            </a:r>
            <a:r>
              <a:rPr lang="en-US" altLang="zh-CN" dirty="0" smtClean="0">
                <a:latin typeface="Arial" pitchFamily="34" charset="0"/>
                <a:cs typeface="Arial" pitchFamily="34" charset="0"/>
              </a:rPr>
              <a:t>, DLDA and SC.</a:t>
            </a:r>
            <a:endParaRPr lang="en-US" altLang="zh-CN" dirty="0">
              <a:latin typeface="Arial" pitchFamily="34" charset="0"/>
              <a:cs typeface="Arial" pitchFamily="34" charset="0"/>
            </a:endParaRPr>
          </a:p>
          <a:p>
            <a:pPr algn="just">
              <a:spcBef>
                <a:spcPct val="20000"/>
              </a:spcBef>
              <a:buFont typeface="Arial" charset="0"/>
              <a:buChar char="•"/>
            </a:pPr>
            <a:endParaRPr lang="en-US" altLang="zh-CN" dirty="0">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10244"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21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5271748"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457489" y="35859"/>
            <a:ext cx="82290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600" b="1" u="sng" dirty="0" smtClean="0">
                <a:solidFill>
                  <a:srgbClr val="000000"/>
                </a:solidFill>
                <a:latin typeface="Arial" charset="0"/>
                <a:ea typeface="幼圆" pitchFamily="49" charset="-122"/>
                <a:cs typeface="Arial" charset="0"/>
              </a:rPr>
              <a:t>700 gene expression comparisons with dichotomized gene traits</a:t>
            </a:r>
            <a:endParaRPr lang="zh-CN" altLang="en-US" sz="2600" b="1" u="sng" dirty="0">
              <a:solidFill>
                <a:srgbClr val="000000"/>
              </a:solidFill>
              <a:latin typeface="Arial" charset="0"/>
              <a:ea typeface="幼圆" pitchFamily="49" charset="-122"/>
              <a:cs typeface="Arial" charset="0"/>
            </a:endParaRPr>
          </a:p>
        </p:txBody>
      </p:sp>
      <p:sp>
        <p:nvSpPr>
          <p:cNvPr id="6"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dirty="0" smtClean="0">
                <a:latin typeface="Arial" pitchFamily="34" charset="0"/>
                <a:cs typeface="Arial" pitchFamily="34" charset="0"/>
              </a:rPr>
              <a:t>700 = 7*100. Start with 7 human and mouse expression data sets. Randomly choose 100 genes as gene traits for each data set, dichotomize at median.</a:t>
            </a:r>
            <a:endParaRPr lang="en-US" altLang="zh-CN" dirty="0">
              <a:latin typeface="Arial" pitchFamily="34" charset="0"/>
              <a:cs typeface="Arial" pitchFamily="34" charset="0"/>
            </a:endParaRPr>
          </a:p>
          <a:p>
            <a:pPr algn="just">
              <a:spcBef>
                <a:spcPct val="20000"/>
              </a:spcBef>
              <a:buFont typeface="Arial" charset="0"/>
              <a:buChar char="•"/>
            </a:pPr>
            <a:r>
              <a:rPr lang="en-US" altLang="zh-CN" dirty="0">
                <a:latin typeface="Arial" pitchFamily="34" charset="0"/>
                <a:cs typeface="Arial" pitchFamily="34" charset="0"/>
              </a:rPr>
              <a:t>RGLM performs significantly better than other </a:t>
            </a:r>
            <a:r>
              <a:rPr lang="en-US" altLang="zh-CN" dirty="0" smtClean="0">
                <a:latin typeface="Arial" pitchFamily="34" charset="0"/>
                <a:cs typeface="Arial" pitchFamily="34" charset="0"/>
              </a:rPr>
              <a:t>methods, although the increase in accuracy is often minor.</a:t>
            </a:r>
            <a:endParaRPr lang="en-US" altLang="zh-CN" dirty="0">
              <a:latin typeface="Arial" pitchFamily="34" charset="0"/>
              <a:cs typeface="Arial" pitchFamily="34" charset="0"/>
            </a:endParaRPr>
          </a:p>
          <a:p>
            <a:pPr algn="just">
              <a:spcBef>
                <a:spcPct val="20000"/>
              </a:spcBef>
              <a:buFont typeface="Arial" charset="0"/>
              <a:buChar char="•"/>
            </a:pPr>
            <a:endParaRPr lang="en-US" altLang="zh-CN" dirty="0">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7"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1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12 UCI machine learning benchmark data sets</a:t>
            </a:r>
            <a:endParaRPr lang="zh-CN" altLang="en-US" sz="2600" b="1" u="sng" dirty="0">
              <a:solidFill>
                <a:srgbClr val="000000"/>
              </a:solidFill>
              <a:latin typeface="Arial" charset="0"/>
              <a:ea typeface="幼圆" pitchFamily="49" charset="-122"/>
              <a:cs typeface="Arial" charset="0"/>
            </a:endParaRPr>
          </a:p>
        </p:txBody>
      </p:sp>
      <p:pic>
        <p:nvPicPr>
          <p:cNvPr id="12" name="Picture 3"/>
          <p:cNvPicPr>
            <a:picLocks noChangeAspect="1" noChangeArrowheads="1"/>
          </p:cNvPicPr>
          <p:nvPr/>
        </p:nvPicPr>
        <p:blipFill>
          <a:blip r:embed="rId2" cstate="print"/>
          <a:srcRect/>
          <a:stretch>
            <a:fillRect/>
          </a:stretch>
        </p:blipFill>
        <p:spPr bwMode="auto">
          <a:xfrm>
            <a:off x="2743200" y="2671706"/>
            <a:ext cx="3879825" cy="3500494"/>
          </a:xfrm>
          <a:prstGeom prst="rect">
            <a:avLst/>
          </a:prstGeom>
          <a:noFill/>
          <a:ln w="9525">
            <a:noFill/>
            <a:miter lim="800000"/>
            <a:headEnd/>
            <a:tailEnd/>
          </a:ln>
        </p:spPr>
      </p:pic>
      <p:sp>
        <p:nvSpPr>
          <p:cNvPr id="13"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dirty="0">
                <a:latin typeface="Arial" pitchFamily="34" charset="0"/>
                <a:cs typeface="Arial" pitchFamily="34" charset="0"/>
              </a:rPr>
              <a:t>12 famous data sets with binary or dichotomized </a:t>
            </a:r>
            <a:r>
              <a:rPr lang="en-US" altLang="zh-CN" dirty="0" smtClean="0">
                <a:latin typeface="Arial" pitchFamily="34" charset="0"/>
                <a:cs typeface="Arial" pitchFamily="34" charset="0"/>
              </a:rPr>
              <a:t>outcomes.</a:t>
            </a:r>
            <a:endParaRPr lang="en-US" altLang="zh-CN" dirty="0">
              <a:latin typeface="Arial" pitchFamily="34" charset="0"/>
              <a:cs typeface="Arial" pitchFamily="34" charset="0"/>
            </a:endParaRPr>
          </a:p>
          <a:p>
            <a:pPr>
              <a:buFont typeface="Arial" pitchFamily="34" charset="0"/>
              <a:buChar char="•"/>
            </a:pPr>
            <a:r>
              <a:rPr lang="en-US" altLang="zh-CN" dirty="0">
                <a:latin typeface="Arial" pitchFamily="34" charset="0"/>
                <a:cs typeface="Arial" pitchFamily="34" charset="0"/>
              </a:rPr>
              <a:t>Different from many genomic data sets, they have </a:t>
            </a:r>
            <a:r>
              <a:rPr lang="en-US" altLang="zh-CN" dirty="0">
                <a:solidFill>
                  <a:schemeClr val="tx2">
                    <a:lumMod val="60000"/>
                    <a:lumOff val="40000"/>
                  </a:schemeClr>
                </a:solidFill>
                <a:latin typeface="Arial" pitchFamily="34" charset="0"/>
                <a:cs typeface="Arial" pitchFamily="34" charset="0"/>
              </a:rPr>
              <a:t>large sample sizes and few </a:t>
            </a:r>
            <a:r>
              <a:rPr lang="en-US" altLang="zh-CN" dirty="0" smtClean="0">
                <a:solidFill>
                  <a:schemeClr val="tx2">
                    <a:lumMod val="60000"/>
                    <a:lumOff val="40000"/>
                  </a:schemeClr>
                </a:solidFill>
                <a:latin typeface="Arial" pitchFamily="34" charset="0"/>
                <a:cs typeface="Arial" pitchFamily="34" charset="0"/>
              </a:rPr>
              <a:t>features.</a:t>
            </a:r>
            <a:endParaRPr lang="en-US" altLang="zh-CN" dirty="0">
              <a:solidFill>
                <a:schemeClr val="tx2">
                  <a:lumMod val="60000"/>
                  <a:lumOff val="40000"/>
                </a:schemeClr>
              </a:solidFill>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spTree>
    <p:extLst>
      <p:ext uri="{BB962C8B-B14F-4D97-AF65-F5344CB8AC3E}">
        <p14:creationId xmlns:p14="http://schemas.microsoft.com/office/powerpoint/2010/main" val="453623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12 UCI machine learning benchmark data sets</a:t>
            </a:r>
            <a:endParaRPr lang="zh-CN" altLang="en-US" sz="2600" b="1" u="sng" dirty="0">
              <a:solidFill>
                <a:srgbClr val="000000"/>
              </a:solidFill>
              <a:latin typeface="Arial" charset="0"/>
              <a:ea typeface="幼圆" pitchFamily="49" charset="-122"/>
              <a:cs typeface="Arial" charset="0"/>
            </a:endParaRPr>
          </a:p>
        </p:txBody>
      </p:sp>
      <p:sp>
        <p:nvSpPr>
          <p:cNvPr id="13"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dirty="0" smtClean="0">
                <a:latin typeface="Arial" pitchFamily="34" charset="0"/>
                <a:cs typeface="Arial" pitchFamily="34" charset="0"/>
              </a:rPr>
              <a:t>RGLM.inter2 (RGLM considering 2-way interactions between features) ties with RF and SVM.</a:t>
            </a:r>
          </a:p>
          <a:p>
            <a:pPr>
              <a:buFont typeface="Arial" pitchFamily="34" charset="0"/>
              <a:buChar char="•"/>
            </a:pPr>
            <a:r>
              <a:rPr lang="en-US" altLang="zh-CN" dirty="0">
                <a:latin typeface="Arial" pitchFamily="34" charset="0"/>
                <a:cs typeface="Arial" pitchFamily="34" charset="0"/>
              </a:rPr>
              <a:t>RGLM without interaction terms does not work nearly as well.</a:t>
            </a:r>
          </a:p>
          <a:p>
            <a:pPr>
              <a:buFont typeface="Arial" pitchFamily="34" charset="0"/>
              <a:buChar char="•"/>
            </a:pPr>
            <a:r>
              <a:rPr lang="en-US" altLang="zh-CN" dirty="0" smtClean="0">
                <a:latin typeface="Arial" pitchFamily="34" charset="0"/>
                <a:cs typeface="Arial" pitchFamily="34" charset="0"/>
              </a:rPr>
              <a:t>Pairwise </a:t>
            </a:r>
            <a:r>
              <a:rPr lang="en-US" altLang="zh-CN" dirty="0">
                <a:latin typeface="Arial" pitchFamily="34" charset="0"/>
                <a:cs typeface="Arial" pitchFamily="34" charset="0"/>
              </a:rPr>
              <a:t>interaction terms may improve the performance of RGLM in data sets with few features. </a:t>
            </a:r>
          </a:p>
          <a:p>
            <a:pPr marL="0" indent="0"/>
            <a:endParaRPr lang="en-US" altLang="zh-CN" dirty="0" smtClean="0">
              <a:solidFill>
                <a:schemeClr val="tx2">
                  <a:lumMod val="60000"/>
                  <a:lumOff val="40000"/>
                </a:schemeClr>
              </a:solidFill>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01" y="3024187"/>
            <a:ext cx="8302395"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3200400" y="5654518"/>
            <a:ext cx="533400" cy="898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06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489" y="35859"/>
            <a:ext cx="8229023" cy="7261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600" b="1" u="sng" dirty="0" smtClean="0">
                <a:solidFill>
                  <a:srgbClr val="000000"/>
                </a:solidFill>
                <a:latin typeface="Arial" charset="0"/>
                <a:ea typeface="幼圆" pitchFamily="49" charset="-122"/>
                <a:cs typeface="Arial" charset="0"/>
              </a:rPr>
              <a:t>180 simulations</a:t>
            </a:r>
            <a:endParaRPr lang="zh-CN" altLang="en-US" sz="2600" b="1" u="sng" dirty="0">
              <a:solidFill>
                <a:srgbClr val="000000"/>
              </a:solidFill>
              <a:latin typeface="Arial" charset="0"/>
              <a:ea typeface="幼圆" pitchFamily="49" charset="-122"/>
              <a:cs typeface="Arial" charset="0"/>
            </a:endParaRPr>
          </a:p>
        </p:txBody>
      </p:sp>
      <p:sp>
        <p:nvSpPr>
          <p:cNvPr id="6" name="内容占位符 2"/>
          <p:cNvSpPr txBox="1">
            <a:spLocks/>
          </p:cNvSpPr>
          <p:nvPr/>
        </p:nvSpPr>
        <p:spPr bwMode="auto">
          <a:xfrm>
            <a:off x="475816" y="783384"/>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Font typeface="Arial" charset="0"/>
              <a:buChar char="•"/>
            </a:pPr>
            <a:r>
              <a:rPr lang="en-US" altLang="zh-CN" sz="2400" dirty="0">
                <a:latin typeface="Arial" pitchFamily="34" charset="0"/>
                <a:cs typeface="Arial" pitchFamily="34" charset="0"/>
              </a:rPr>
              <a:t>Number of features </a:t>
            </a:r>
            <a:r>
              <a:rPr lang="en-US" altLang="zh-CN" sz="2400" dirty="0" smtClean="0">
                <a:latin typeface="Arial" pitchFamily="34" charset="0"/>
                <a:cs typeface="Arial" pitchFamily="34" charset="0"/>
              </a:rPr>
              <a:t>varies </a:t>
            </a:r>
            <a:r>
              <a:rPr lang="en-US" altLang="zh-CN" sz="2400" dirty="0">
                <a:latin typeface="Arial" pitchFamily="34" charset="0"/>
                <a:cs typeface="Arial" pitchFamily="34" charset="0"/>
              </a:rPr>
              <a:t>from 60 to </a:t>
            </a:r>
            <a:r>
              <a:rPr lang="en-US" altLang="zh-CN" sz="2400" dirty="0" smtClean="0">
                <a:latin typeface="Arial" pitchFamily="34" charset="0"/>
                <a:cs typeface="Arial" pitchFamily="34" charset="0"/>
              </a:rPr>
              <a:t>10000, training </a:t>
            </a:r>
            <a:r>
              <a:rPr lang="en-US" altLang="zh-CN" sz="2400" dirty="0">
                <a:latin typeface="Arial" pitchFamily="34" charset="0"/>
                <a:cs typeface="Arial" pitchFamily="34" charset="0"/>
              </a:rPr>
              <a:t>set sample size </a:t>
            </a:r>
            <a:r>
              <a:rPr lang="en-US" altLang="zh-CN" sz="2400" dirty="0" smtClean="0">
                <a:latin typeface="Arial" pitchFamily="34" charset="0"/>
                <a:cs typeface="Arial" pitchFamily="34" charset="0"/>
              </a:rPr>
              <a:t>varies </a:t>
            </a:r>
            <a:r>
              <a:rPr lang="en-US" altLang="zh-CN" sz="2400" dirty="0">
                <a:latin typeface="Arial" pitchFamily="34" charset="0"/>
                <a:cs typeface="Arial" pitchFamily="34" charset="0"/>
              </a:rPr>
              <a:t>from 50 to </a:t>
            </a:r>
            <a:r>
              <a:rPr lang="en-US" altLang="zh-CN" sz="2400" dirty="0" smtClean="0">
                <a:latin typeface="Arial" pitchFamily="34" charset="0"/>
                <a:cs typeface="Arial" pitchFamily="34" charset="0"/>
              </a:rPr>
              <a:t>2000, test </a:t>
            </a:r>
            <a:r>
              <a:rPr lang="en-US" altLang="zh-CN" sz="2400" dirty="0">
                <a:latin typeface="Arial" pitchFamily="34" charset="0"/>
                <a:cs typeface="Arial" pitchFamily="34" charset="0"/>
              </a:rPr>
              <a:t>set sample </a:t>
            </a:r>
            <a:r>
              <a:rPr lang="en-US" altLang="zh-CN" sz="2400" dirty="0" smtClean="0">
                <a:latin typeface="Arial" pitchFamily="34" charset="0"/>
                <a:cs typeface="Arial" pitchFamily="34" charset="0"/>
              </a:rPr>
              <a:t>size is </a:t>
            </a:r>
            <a:r>
              <a:rPr lang="en-US" altLang="zh-CN" sz="2400" dirty="0">
                <a:latin typeface="Arial" pitchFamily="34" charset="0"/>
                <a:cs typeface="Arial" pitchFamily="34" charset="0"/>
              </a:rPr>
              <a:t>fixed to </a:t>
            </a:r>
            <a:r>
              <a:rPr lang="en-US" altLang="zh-CN" sz="2400" dirty="0" smtClean="0">
                <a:latin typeface="Arial" pitchFamily="34" charset="0"/>
                <a:cs typeface="Arial" pitchFamily="34" charset="0"/>
              </a:rPr>
              <a:t>1000.</a:t>
            </a:r>
          </a:p>
          <a:p>
            <a:pPr algn="just">
              <a:spcBef>
                <a:spcPct val="20000"/>
              </a:spcBef>
              <a:buFont typeface="Arial" charset="0"/>
              <a:buChar char="•"/>
            </a:pPr>
            <a:r>
              <a:rPr lang="en-US" altLang="zh-CN" sz="2400" dirty="0" smtClean="0">
                <a:latin typeface="Arial" pitchFamily="34" charset="0"/>
                <a:cs typeface="Arial" pitchFamily="34" charset="0"/>
              </a:rPr>
              <a:t>RGLM ties with RF.</a:t>
            </a:r>
            <a:endParaRPr lang="en-US" altLang="zh-CN" sz="2400" dirty="0">
              <a:latin typeface="Arial" pitchFamily="34" charset="0"/>
              <a:cs typeface="Arial" pitchFamily="34" charset="0"/>
            </a:endParaRPr>
          </a:p>
          <a:p>
            <a:pPr algn="just">
              <a:spcBef>
                <a:spcPct val="20000"/>
              </a:spcBef>
              <a:buFont typeface="Arial" charset="0"/>
              <a:buChar char="•"/>
            </a:pPr>
            <a:endParaRPr lang="en-US" altLang="zh-CN" dirty="0">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440" y="1905000"/>
            <a:ext cx="546036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163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489" y="35859"/>
            <a:ext cx="82290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600" b="1" u="sng" dirty="0">
                <a:solidFill>
                  <a:srgbClr val="000000"/>
                </a:solidFill>
                <a:latin typeface="Arial" charset="0"/>
                <a:ea typeface="幼圆" pitchFamily="49" charset="-122"/>
                <a:cs typeface="Arial" charset="0"/>
              </a:rPr>
              <a:t>Mouse tissue data with 21 clinical traits</a:t>
            </a:r>
            <a:endParaRPr lang="zh-CN" altLang="en-US" sz="2600" b="1" u="sng" dirty="0">
              <a:solidFill>
                <a:srgbClr val="000000"/>
              </a:solidFill>
              <a:latin typeface="Arial" charset="0"/>
              <a:ea typeface="幼圆" pitchFamily="49" charset="-122"/>
              <a:cs typeface="Arial" charset="0"/>
            </a:endParaRPr>
          </a:p>
        </p:txBody>
      </p:sp>
      <p:sp>
        <p:nvSpPr>
          <p:cNvPr id="6"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Font typeface="Arial" charset="0"/>
              <a:buChar char="•"/>
            </a:pPr>
            <a:r>
              <a:rPr lang="en-US" altLang="zh-CN" dirty="0" smtClean="0">
                <a:latin typeface="Arial" pitchFamily="34" charset="0"/>
                <a:cs typeface="Arial" pitchFamily="34" charset="0"/>
              </a:rPr>
              <a:t>RGLM performs best </a:t>
            </a:r>
            <a:r>
              <a:rPr lang="en-US" dirty="0"/>
              <a:t>when predicting 21 continuous physiological traits based on adipose or liver  expression </a:t>
            </a:r>
            <a:r>
              <a:rPr lang="en-US" dirty="0" smtClean="0"/>
              <a:t>data.</a:t>
            </a:r>
          </a:p>
          <a:p>
            <a:pPr algn="just">
              <a:spcBef>
                <a:spcPct val="20000"/>
              </a:spcBef>
              <a:buFont typeface="Arial" charset="0"/>
              <a:buChar char="•"/>
            </a:pPr>
            <a:r>
              <a:rPr lang="en-US" altLang="zh-CN" dirty="0" smtClean="0">
                <a:latin typeface="Arial" pitchFamily="34" charset="0"/>
                <a:cs typeface="Arial" pitchFamily="34" charset="0"/>
              </a:rPr>
              <a:t>Data from Jake Lusis</a:t>
            </a:r>
            <a:endParaRPr lang="en-US" altLang="zh-CN" dirty="0">
              <a:latin typeface="Arial" pitchFamily="34" charset="0"/>
              <a:cs typeface="Arial" pitchFamily="34" charset="0"/>
            </a:endParaRPr>
          </a:p>
          <a:p>
            <a:pPr algn="just">
              <a:spcBef>
                <a:spcPct val="20000"/>
              </a:spcBef>
              <a:buFont typeface="Arial" charset="0"/>
              <a:buChar char="•"/>
            </a:pPr>
            <a:endParaRPr lang="en-US" altLang="zh-CN" dirty="0">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7620000" cy="371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131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486400"/>
          </a:xfrm>
        </p:spPr>
        <p:txBody>
          <a:bodyPr>
            <a:normAutofit fontScale="92500" lnSpcReduction="10000"/>
          </a:bodyPr>
          <a:lstStyle/>
          <a:p>
            <a:pPr lvl="1"/>
            <a:r>
              <a:rPr lang="en-US" altLang="zh-CN" sz="2400" dirty="0" smtClean="0">
                <a:latin typeface="Tahoma" pitchFamily="34" charset="0"/>
                <a:ea typeface="Tahoma" pitchFamily="34" charset="0"/>
                <a:cs typeface="Tahoma" pitchFamily="34" charset="0"/>
              </a:rPr>
              <a:t>Flexible generalization of ordinary linear regression.</a:t>
            </a:r>
          </a:p>
          <a:p>
            <a:pPr lvl="1"/>
            <a:r>
              <a:rPr lang="en-US" altLang="zh-CN" sz="2400" dirty="0" smtClean="0">
                <a:latin typeface="Tahoma" pitchFamily="34" charset="0"/>
                <a:ea typeface="Tahoma" pitchFamily="34" charset="0"/>
                <a:cs typeface="Tahoma" pitchFamily="34" charset="0"/>
              </a:rPr>
              <a:t>Allows for outcomes that have other than a normal distribution.</a:t>
            </a:r>
          </a:p>
          <a:p>
            <a:pPr lvl="1"/>
            <a:r>
              <a:rPr lang="en-US" altLang="zh-CN" sz="2400" dirty="0">
                <a:solidFill>
                  <a:srgbClr val="FF0000"/>
                </a:solidFill>
                <a:latin typeface="Tahoma" pitchFamily="34" charset="0"/>
                <a:ea typeface="Tahoma" pitchFamily="34" charset="0"/>
                <a:cs typeface="Tahoma" pitchFamily="34" charset="0"/>
              </a:rPr>
              <a:t>R</a:t>
            </a:r>
            <a:r>
              <a:rPr lang="en-US" altLang="zh-CN" sz="2400" dirty="0" smtClean="0">
                <a:solidFill>
                  <a:srgbClr val="FF0000"/>
                </a:solidFill>
                <a:latin typeface="Tahoma" pitchFamily="34" charset="0"/>
                <a:ea typeface="Tahoma" pitchFamily="34" charset="0"/>
                <a:cs typeface="Tahoma" pitchFamily="34" charset="0"/>
              </a:rPr>
              <a:t> implementation considers all models and link functions implemented in the R function </a:t>
            </a:r>
            <a:r>
              <a:rPr lang="en-US" altLang="zh-CN" sz="2400" dirty="0" err="1" smtClean="0">
                <a:solidFill>
                  <a:srgbClr val="FF0000"/>
                </a:solidFill>
                <a:latin typeface="Tahoma" pitchFamily="34" charset="0"/>
                <a:ea typeface="Tahoma" pitchFamily="34" charset="0"/>
                <a:cs typeface="Tahoma" pitchFamily="34" charset="0"/>
              </a:rPr>
              <a:t>glm</a:t>
            </a:r>
            <a:endParaRPr lang="en-US" altLang="zh-CN" sz="2400" dirty="0" smtClean="0">
              <a:solidFill>
                <a:srgbClr val="FF0000"/>
              </a:solidFill>
              <a:latin typeface="Tahoma" pitchFamily="34" charset="0"/>
              <a:ea typeface="Tahoma" pitchFamily="34" charset="0"/>
              <a:cs typeface="Tahoma" pitchFamily="34" charset="0"/>
            </a:endParaRPr>
          </a:p>
          <a:p>
            <a:endParaRPr lang="en-US" altLang="zh-CN" sz="2200" dirty="0" smtClean="0">
              <a:solidFill>
                <a:srgbClr val="FF0000"/>
              </a:solidFill>
              <a:latin typeface="Arial" pitchFamily="34" charset="0"/>
              <a:cs typeface="Arial" pitchFamily="34" charset="0"/>
            </a:endParaRPr>
          </a:p>
          <a:p>
            <a:endParaRPr lang="en-US" altLang="zh-CN" sz="2200" dirty="0">
              <a:solidFill>
                <a:srgbClr val="FF0000"/>
              </a:solidFill>
              <a:latin typeface="Arial" pitchFamily="34" charset="0"/>
              <a:cs typeface="Arial" pitchFamily="34" charset="0"/>
            </a:endParaRPr>
          </a:p>
          <a:p>
            <a:endParaRPr lang="en-US" altLang="zh-CN" sz="2200" dirty="0" smtClean="0">
              <a:solidFill>
                <a:srgbClr val="FF0000"/>
              </a:solidFill>
              <a:latin typeface="Arial" pitchFamily="34" charset="0"/>
              <a:cs typeface="Arial" pitchFamily="34" charset="0"/>
            </a:endParaRPr>
          </a:p>
          <a:p>
            <a:endParaRPr lang="en-US" altLang="zh-CN" sz="2200" dirty="0">
              <a:solidFill>
                <a:srgbClr val="FF0000"/>
              </a:solidFill>
              <a:latin typeface="Arial" pitchFamily="34" charset="0"/>
              <a:cs typeface="Arial" pitchFamily="34" charset="0"/>
            </a:endParaRPr>
          </a:p>
          <a:p>
            <a:endParaRPr lang="en-US" altLang="zh-CN" sz="2200" dirty="0" smtClean="0">
              <a:solidFill>
                <a:srgbClr val="FF0000"/>
              </a:solidFill>
              <a:latin typeface="Arial" pitchFamily="34" charset="0"/>
              <a:cs typeface="Arial" pitchFamily="34" charset="0"/>
            </a:endParaRPr>
          </a:p>
          <a:p>
            <a:endParaRPr lang="en-US" altLang="zh-CN" sz="2200" dirty="0">
              <a:solidFill>
                <a:srgbClr val="FF0000"/>
              </a:solidFill>
              <a:latin typeface="Arial" pitchFamily="34" charset="0"/>
              <a:cs typeface="Arial" pitchFamily="34" charset="0"/>
            </a:endParaRPr>
          </a:p>
          <a:p>
            <a:endParaRPr lang="en-US" altLang="zh-CN" sz="2200" dirty="0" smtClean="0">
              <a:solidFill>
                <a:srgbClr val="FF0000"/>
              </a:solidFill>
              <a:latin typeface="Arial" pitchFamily="34" charset="0"/>
              <a:cs typeface="Arial" pitchFamily="34" charset="0"/>
            </a:endParaRPr>
          </a:p>
          <a:p>
            <a:endParaRPr lang="en-US" altLang="zh-CN" sz="2200" dirty="0">
              <a:solidFill>
                <a:srgbClr val="FF0000"/>
              </a:solidFill>
              <a:latin typeface="Arial" pitchFamily="34" charset="0"/>
              <a:cs typeface="Arial" pitchFamily="34" charset="0"/>
            </a:endParaRPr>
          </a:p>
          <a:p>
            <a:endParaRPr lang="en-US" altLang="zh-CN" sz="2200" dirty="0" smtClean="0">
              <a:solidFill>
                <a:srgbClr val="FF0000"/>
              </a:solidFill>
              <a:latin typeface="Arial" pitchFamily="34" charset="0"/>
              <a:cs typeface="Arial" pitchFamily="34" charset="0"/>
            </a:endParaRPr>
          </a:p>
          <a:p>
            <a:endParaRPr lang="en-US" altLang="zh-CN" sz="2200" dirty="0" smtClean="0">
              <a:solidFill>
                <a:srgbClr val="FF0000"/>
              </a:solidFill>
              <a:latin typeface="Arial" pitchFamily="34" charset="0"/>
              <a:cs typeface="Arial" pitchFamily="34" charset="0"/>
            </a:endParaRPr>
          </a:p>
          <a:p>
            <a:pPr marL="0" indent="0">
              <a:buNone/>
            </a:pPr>
            <a:r>
              <a:rPr lang="en-US" altLang="zh-CN" sz="2200" dirty="0" smtClean="0">
                <a:latin typeface="Arial" pitchFamily="34" charset="0"/>
                <a:cs typeface="Arial" pitchFamily="34" charset="0"/>
              </a:rPr>
              <a:t>Aside: </a:t>
            </a:r>
            <a:r>
              <a:rPr lang="en-US" altLang="zh-CN" sz="2200" dirty="0" err="1">
                <a:latin typeface="Arial" pitchFamily="34" charset="0"/>
                <a:cs typeface="Arial" pitchFamily="34" charset="0"/>
              </a:rPr>
              <a:t>r</a:t>
            </a:r>
            <a:r>
              <a:rPr lang="en-US" altLang="zh-CN" sz="2200" dirty="0" err="1" smtClean="0">
                <a:latin typeface="Arial" pitchFamily="34" charset="0"/>
                <a:cs typeface="Arial" pitchFamily="34" charset="0"/>
              </a:rPr>
              <a:t>andomGLM</a:t>
            </a:r>
            <a:r>
              <a:rPr lang="en-US" altLang="zh-CN" sz="2200" dirty="0" smtClean="0">
                <a:latin typeface="Arial" pitchFamily="34" charset="0"/>
                <a:cs typeface="Arial" pitchFamily="34" charset="0"/>
              </a:rPr>
              <a:t> </a:t>
            </a:r>
            <a:r>
              <a:rPr lang="en-US" altLang="zh-CN" sz="2200" dirty="0" smtClean="0">
                <a:latin typeface="Arial" pitchFamily="34" charset="0"/>
                <a:cs typeface="Arial" pitchFamily="34" charset="0"/>
              </a:rPr>
              <a:t>predictor also applies to </a:t>
            </a:r>
            <a:r>
              <a:rPr lang="en-US" altLang="zh-CN" sz="2200" dirty="0" smtClean="0">
                <a:solidFill>
                  <a:srgbClr val="FF0000"/>
                </a:solidFill>
                <a:latin typeface="Arial" pitchFamily="34" charset="0"/>
                <a:cs typeface="Arial" pitchFamily="34" charset="0"/>
              </a:rPr>
              <a:t>survival outcomes</a:t>
            </a:r>
            <a:endParaRPr lang="zh-CN" altLang="en-US" sz="2200" dirty="0">
              <a:solidFill>
                <a:srgbClr val="FF0000"/>
              </a:solidFill>
              <a:latin typeface="Arial" pitchFamily="34" charset="0"/>
              <a:cs typeface="Arial" pitchFamily="34" charset="0"/>
            </a:endParaRPr>
          </a:p>
        </p:txBody>
      </p:sp>
      <p:sp>
        <p:nvSpPr>
          <p:cNvPr id="11" name="Text Box 77"/>
          <p:cNvSpPr txBox="1">
            <a:spLocks noChangeArrowheads="1"/>
          </p:cNvSpPr>
          <p:nvPr/>
        </p:nvSpPr>
        <p:spPr bwMode="gray">
          <a:xfrm rot="48903">
            <a:off x="1127125" y="3740150"/>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graphicFrame>
        <p:nvGraphicFramePr>
          <p:cNvPr id="13" name="图示 12"/>
          <p:cNvGraphicFramePr/>
          <p:nvPr>
            <p:extLst>
              <p:ext uri="{D42A27DB-BD31-4B8C-83A1-F6EECF244321}">
                <p14:modId xmlns:p14="http://schemas.microsoft.com/office/powerpoint/2010/main" val="73016326"/>
              </p:ext>
            </p:extLst>
          </p:nvPr>
        </p:nvGraphicFramePr>
        <p:xfrm>
          <a:off x="1524000" y="3200400"/>
          <a:ext cx="6096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组合 13"/>
          <p:cNvGrpSpPr/>
          <p:nvPr/>
        </p:nvGrpSpPr>
        <p:grpSpPr>
          <a:xfrm>
            <a:off x="1752600" y="3200400"/>
            <a:ext cx="1592460" cy="636984"/>
            <a:chOff x="249525" y="1964"/>
            <a:chExt cx="1592460" cy="636984"/>
          </a:xfrm>
          <a:scene3d>
            <a:camera prst="orthographicFront"/>
            <a:lightRig rig="flat" dir="t"/>
          </a:scene3d>
        </p:grpSpPr>
        <p:sp>
          <p:nvSpPr>
            <p:cNvPr id="15" name="燕尾形 14"/>
            <p:cNvSpPr/>
            <p:nvPr/>
          </p:nvSpPr>
          <p:spPr>
            <a:xfrm>
              <a:off x="249525" y="1964"/>
              <a:ext cx="1592460" cy="636984"/>
            </a:xfrm>
            <a:prstGeom prst="chevron">
              <a:avLst/>
            </a:prstGeom>
            <a:sp3d prstMaterial="dkEdge">
              <a:bevelT w="8200" h="38100"/>
            </a:sp3d>
          </p:spPr>
          <p:style>
            <a:lnRef idx="0">
              <a:schemeClr val="lt1">
                <a:hueOff val="0"/>
                <a:satOff val="0"/>
                <a:lumOff val="0"/>
                <a:alphaOff val="0"/>
              </a:schemeClr>
            </a:lnRef>
            <a:fillRef idx="2">
              <a:schemeClr val="accent2">
                <a:shade val="50000"/>
                <a:hueOff val="0"/>
                <a:satOff val="0"/>
                <a:lumOff val="0"/>
                <a:alphaOff val="0"/>
              </a:schemeClr>
            </a:fillRef>
            <a:effectRef idx="1">
              <a:schemeClr val="accent2">
                <a:shade val="50000"/>
                <a:hueOff val="0"/>
                <a:satOff val="0"/>
                <a:lumOff val="0"/>
                <a:alphaOff val="0"/>
              </a:schemeClr>
            </a:effectRef>
            <a:fontRef idx="minor">
              <a:schemeClr val="dk1"/>
            </a:fontRef>
          </p:style>
        </p:sp>
        <p:sp>
          <p:nvSpPr>
            <p:cNvPr id="16" name="燕尾形 4"/>
            <p:cNvSpPr/>
            <p:nvPr/>
          </p:nvSpPr>
          <p:spPr>
            <a:xfrm>
              <a:off x="568017" y="1964"/>
              <a:ext cx="955476" cy="6369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rial" pitchFamily="34" charset="0"/>
                  <a:cs typeface="Arial" pitchFamily="34" charset="0"/>
                </a:rPr>
                <a:t>Linear</a:t>
              </a:r>
              <a:endParaRPr lang="zh-CN" altLang="en-US" sz="2000" kern="1200" dirty="0">
                <a:latin typeface="Arial" pitchFamily="34" charset="0"/>
                <a:cs typeface="Arial" pitchFamily="34" charset="0"/>
              </a:endParaRPr>
            </a:p>
          </p:txBody>
        </p:sp>
      </p:grpSp>
      <p:grpSp>
        <p:nvGrpSpPr>
          <p:cNvPr id="17" name="组合 16"/>
          <p:cNvGrpSpPr/>
          <p:nvPr/>
        </p:nvGrpSpPr>
        <p:grpSpPr>
          <a:xfrm>
            <a:off x="1752600" y="3935016"/>
            <a:ext cx="1592460" cy="636984"/>
            <a:chOff x="249525" y="1964"/>
            <a:chExt cx="1592460" cy="636984"/>
          </a:xfrm>
          <a:scene3d>
            <a:camera prst="orthographicFront"/>
            <a:lightRig rig="flat" dir="t"/>
          </a:scene3d>
        </p:grpSpPr>
        <p:sp>
          <p:nvSpPr>
            <p:cNvPr id="18" name="燕尾形 17"/>
            <p:cNvSpPr/>
            <p:nvPr/>
          </p:nvSpPr>
          <p:spPr>
            <a:xfrm>
              <a:off x="249525" y="1964"/>
              <a:ext cx="1592460" cy="636984"/>
            </a:xfrm>
            <a:prstGeom prst="chevron">
              <a:avLst/>
            </a:prstGeom>
            <a:sp3d prstMaterial="dkEdge">
              <a:bevelT w="8200" h="38100"/>
            </a:sp3d>
          </p:spPr>
          <p:style>
            <a:lnRef idx="0">
              <a:schemeClr val="lt1">
                <a:hueOff val="0"/>
                <a:satOff val="0"/>
                <a:lumOff val="0"/>
                <a:alphaOff val="0"/>
              </a:schemeClr>
            </a:lnRef>
            <a:fillRef idx="2">
              <a:schemeClr val="accent2">
                <a:shade val="50000"/>
                <a:hueOff val="0"/>
                <a:satOff val="0"/>
                <a:lumOff val="0"/>
                <a:alphaOff val="0"/>
              </a:schemeClr>
            </a:fillRef>
            <a:effectRef idx="1">
              <a:schemeClr val="accent2">
                <a:shade val="50000"/>
                <a:hueOff val="0"/>
                <a:satOff val="0"/>
                <a:lumOff val="0"/>
                <a:alphaOff val="0"/>
              </a:schemeClr>
            </a:effectRef>
            <a:fontRef idx="minor">
              <a:schemeClr val="dk1"/>
            </a:fontRef>
          </p:style>
        </p:sp>
        <p:sp>
          <p:nvSpPr>
            <p:cNvPr id="19" name="燕尾形 4"/>
            <p:cNvSpPr/>
            <p:nvPr/>
          </p:nvSpPr>
          <p:spPr>
            <a:xfrm>
              <a:off x="568017" y="1964"/>
              <a:ext cx="955476" cy="6369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rial" pitchFamily="34" charset="0"/>
                  <a:cs typeface="Arial" pitchFamily="34" charset="0"/>
                </a:rPr>
                <a:t>Logistic</a:t>
              </a:r>
              <a:endParaRPr lang="zh-CN" altLang="en-US" sz="2000" kern="1200" dirty="0">
                <a:latin typeface="Arial" pitchFamily="34" charset="0"/>
                <a:cs typeface="Arial" pitchFamily="34" charset="0"/>
              </a:endParaRPr>
            </a:p>
          </p:txBody>
        </p:sp>
      </p:grpSp>
      <p:grpSp>
        <p:nvGrpSpPr>
          <p:cNvPr id="20" name="组合 19"/>
          <p:cNvGrpSpPr/>
          <p:nvPr/>
        </p:nvGrpSpPr>
        <p:grpSpPr>
          <a:xfrm>
            <a:off x="1752600" y="4648200"/>
            <a:ext cx="1592460" cy="636984"/>
            <a:chOff x="249525" y="1964"/>
            <a:chExt cx="1592460" cy="636984"/>
          </a:xfrm>
          <a:scene3d>
            <a:camera prst="orthographicFront"/>
            <a:lightRig rig="flat" dir="t"/>
          </a:scene3d>
        </p:grpSpPr>
        <p:sp>
          <p:nvSpPr>
            <p:cNvPr id="21" name="燕尾形 20"/>
            <p:cNvSpPr/>
            <p:nvPr/>
          </p:nvSpPr>
          <p:spPr>
            <a:xfrm>
              <a:off x="249525" y="1964"/>
              <a:ext cx="1592460" cy="636984"/>
            </a:xfrm>
            <a:prstGeom prst="chevron">
              <a:avLst/>
            </a:prstGeom>
            <a:sp3d prstMaterial="dkEdge">
              <a:bevelT w="8200" h="38100"/>
            </a:sp3d>
          </p:spPr>
          <p:style>
            <a:lnRef idx="0">
              <a:schemeClr val="lt1">
                <a:hueOff val="0"/>
                <a:satOff val="0"/>
                <a:lumOff val="0"/>
                <a:alphaOff val="0"/>
              </a:schemeClr>
            </a:lnRef>
            <a:fillRef idx="2">
              <a:schemeClr val="accent2">
                <a:shade val="50000"/>
                <a:hueOff val="0"/>
                <a:satOff val="0"/>
                <a:lumOff val="0"/>
                <a:alphaOff val="0"/>
              </a:schemeClr>
            </a:fillRef>
            <a:effectRef idx="1">
              <a:schemeClr val="accent2">
                <a:shade val="50000"/>
                <a:hueOff val="0"/>
                <a:satOff val="0"/>
                <a:lumOff val="0"/>
                <a:alphaOff val="0"/>
              </a:schemeClr>
            </a:effectRef>
            <a:fontRef idx="minor">
              <a:schemeClr val="dk1"/>
            </a:fontRef>
          </p:style>
        </p:sp>
        <p:sp>
          <p:nvSpPr>
            <p:cNvPr id="22" name="燕尾形 4"/>
            <p:cNvSpPr/>
            <p:nvPr/>
          </p:nvSpPr>
          <p:spPr>
            <a:xfrm>
              <a:off x="568017" y="1964"/>
              <a:ext cx="955476" cy="6369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dirty="0" smtClean="0">
                  <a:latin typeface="Arial" pitchFamily="34" charset="0"/>
                  <a:cs typeface="Arial" pitchFamily="34" charset="0"/>
                </a:rPr>
                <a:t>Multi-</a:t>
              </a:r>
              <a:r>
                <a:rPr lang="en-US" altLang="zh-CN" sz="2000" dirty="0" err="1" smtClean="0">
                  <a:latin typeface="Arial" pitchFamily="34" charset="0"/>
                  <a:cs typeface="Arial" pitchFamily="34" charset="0"/>
                </a:rPr>
                <a:t>nomial</a:t>
              </a:r>
              <a:endParaRPr lang="zh-CN" altLang="en-US" sz="2000" kern="1200" dirty="0">
                <a:latin typeface="Arial" pitchFamily="34" charset="0"/>
                <a:cs typeface="Arial" pitchFamily="34" charset="0"/>
              </a:endParaRPr>
            </a:p>
          </p:txBody>
        </p:sp>
      </p:grpSp>
      <p:grpSp>
        <p:nvGrpSpPr>
          <p:cNvPr id="23" name="组合 22"/>
          <p:cNvGrpSpPr/>
          <p:nvPr/>
        </p:nvGrpSpPr>
        <p:grpSpPr>
          <a:xfrm>
            <a:off x="1760340" y="5382816"/>
            <a:ext cx="1592460" cy="636984"/>
            <a:chOff x="249525" y="1964"/>
            <a:chExt cx="1592460" cy="636984"/>
          </a:xfrm>
          <a:scene3d>
            <a:camera prst="orthographicFront"/>
            <a:lightRig rig="flat" dir="t"/>
          </a:scene3d>
        </p:grpSpPr>
        <p:sp>
          <p:nvSpPr>
            <p:cNvPr id="24" name="燕尾形 23"/>
            <p:cNvSpPr/>
            <p:nvPr/>
          </p:nvSpPr>
          <p:spPr>
            <a:xfrm>
              <a:off x="249525" y="1964"/>
              <a:ext cx="1592460" cy="636984"/>
            </a:xfrm>
            <a:prstGeom prst="chevron">
              <a:avLst/>
            </a:prstGeom>
            <a:sp3d prstMaterial="dkEdge">
              <a:bevelT w="8200" h="38100"/>
            </a:sp3d>
          </p:spPr>
          <p:style>
            <a:lnRef idx="0">
              <a:schemeClr val="lt1">
                <a:hueOff val="0"/>
                <a:satOff val="0"/>
                <a:lumOff val="0"/>
                <a:alphaOff val="0"/>
              </a:schemeClr>
            </a:lnRef>
            <a:fillRef idx="2">
              <a:schemeClr val="accent2">
                <a:shade val="50000"/>
                <a:hueOff val="0"/>
                <a:satOff val="0"/>
                <a:lumOff val="0"/>
                <a:alphaOff val="0"/>
              </a:schemeClr>
            </a:fillRef>
            <a:effectRef idx="1">
              <a:schemeClr val="accent2">
                <a:shade val="50000"/>
                <a:hueOff val="0"/>
                <a:satOff val="0"/>
                <a:lumOff val="0"/>
                <a:alphaOff val="0"/>
              </a:schemeClr>
            </a:effectRef>
            <a:fontRef idx="minor">
              <a:schemeClr val="dk1"/>
            </a:fontRef>
          </p:style>
        </p:sp>
        <p:sp>
          <p:nvSpPr>
            <p:cNvPr id="25" name="燕尾形 4"/>
            <p:cNvSpPr/>
            <p:nvPr/>
          </p:nvSpPr>
          <p:spPr>
            <a:xfrm>
              <a:off x="568017" y="1964"/>
              <a:ext cx="955476" cy="6369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dirty="0" smtClean="0">
                  <a:latin typeface="Arial" pitchFamily="34" charset="0"/>
                  <a:cs typeface="Arial" pitchFamily="34" charset="0"/>
                </a:rPr>
                <a:t>Poisson</a:t>
              </a:r>
              <a:endParaRPr lang="zh-CN" altLang="en-US" sz="2000" kern="1200" dirty="0">
                <a:latin typeface="Arial" pitchFamily="34" charset="0"/>
                <a:cs typeface="Arial" pitchFamily="34" charset="0"/>
              </a:endParaRPr>
            </a:p>
          </p:txBody>
        </p:sp>
      </p:grpSp>
      <p:sp>
        <p:nvSpPr>
          <p:cNvPr id="26" name="标题 1"/>
          <p:cNvSpPr txBox="1">
            <a:spLocks/>
          </p:cNvSpPr>
          <p:nvPr/>
        </p:nvSpPr>
        <p:spPr>
          <a:xfrm>
            <a:off x="457489" y="35859"/>
            <a:ext cx="82290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600" b="1" u="sng" dirty="0" smtClean="0">
                <a:solidFill>
                  <a:srgbClr val="000000"/>
                </a:solidFill>
                <a:latin typeface="Arial" charset="0"/>
                <a:ea typeface="幼圆" pitchFamily="49" charset="-122"/>
                <a:cs typeface="Arial" charset="0"/>
              </a:rPr>
              <a:t>Generalized linear model (</a:t>
            </a:r>
            <a:r>
              <a:rPr lang="en-US" altLang="zh-CN" sz="2600" b="1" u="sng" dirty="0" err="1" smtClean="0">
                <a:solidFill>
                  <a:srgbClr val="000000"/>
                </a:solidFill>
                <a:latin typeface="Arial" charset="0"/>
                <a:ea typeface="幼圆" pitchFamily="49" charset="-122"/>
                <a:cs typeface="Arial" charset="0"/>
              </a:rPr>
              <a:t>GLM</a:t>
            </a:r>
            <a:r>
              <a:rPr lang="en-US" altLang="zh-CN" sz="2600" b="1" u="sng" dirty="0" smtClean="0">
                <a:solidFill>
                  <a:srgbClr val="000000"/>
                </a:solidFill>
                <a:latin typeface="Arial" charset="0"/>
                <a:ea typeface="幼圆" pitchFamily="49" charset="-122"/>
                <a:cs typeface="Arial" charset="0"/>
              </a:rPr>
              <a:t>)</a:t>
            </a:r>
            <a:endParaRPr lang="zh-CN" altLang="en-US" sz="2600" b="1" u="sng" dirty="0">
              <a:solidFill>
                <a:srgbClr val="000000"/>
              </a:solidFill>
              <a:latin typeface="Arial" charset="0"/>
              <a:ea typeface="幼圆" pitchFamily="49" charset="-122"/>
              <a:cs typeface="Arial" charset="0"/>
            </a:endParaRPr>
          </a:p>
        </p:txBody>
      </p:sp>
    </p:spTree>
    <p:extLst>
      <p:ext uri="{BB962C8B-B14F-4D97-AF65-F5344CB8AC3E}">
        <p14:creationId xmlns:p14="http://schemas.microsoft.com/office/powerpoint/2010/main" val="2199109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489" y="35859"/>
            <a:ext cx="82290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600" b="1" u="sng" dirty="0">
                <a:solidFill>
                  <a:srgbClr val="000000"/>
                </a:solidFill>
                <a:latin typeface="Arial" charset="0"/>
                <a:ea typeface="幼圆" pitchFamily="49" charset="-122"/>
                <a:cs typeface="Arial" charset="0"/>
              </a:rPr>
              <a:t>700 gene expression comparisons with </a:t>
            </a:r>
            <a:r>
              <a:rPr lang="en-US" altLang="zh-CN" sz="2600" b="1" u="sng" dirty="0" smtClean="0">
                <a:solidFill>
                  <a:srgbClr val="000000"/>
                </a:solidFill>
                <a:latin typeface="Arial" charset="0"/>
                <a:ea typeface="幼圆" pitchFamily="49" charset="-122"/>
                <a:cs typeface="Arial" charset="0"/>
              </a:rPr>
              <a:t>continuous </a:t>
            </a:r>
            <a:r>
              <a:rPr lang="en-US" altLang="zh-CN" sz="2600" b="1" u="sng" dirty="0">
                <a:solidFill>
                  <a:srgbClr val="000000"/>
                </a:solidFill>
                <a:latin typeface="Arial" charset="0"/>
                <a:ea typeface="幼圆" pitchFamily="49" charset="-122"/>
                <a:cs typeface="Arial" charset="0"/>
              </a:rPr>
              <a:t>gene traits</a:t>
            </a:r>
            <a:endParaRPr lang="zh-CN" altLang="en-US" sz="2600" b="1" u="sng" dirty="0">
              <a:solidFill>
                <a:srgbClr val="000000"/>
              </a:solidFill>
              <a:latin typeface="Arial" charset="0"/>
              <a:ea typeface="幼圆" pitchFamily="49" charset="-122"/>
              <a:cs typeface="Arial"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593969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489" y="35859"/>
            <a:ext cx="82290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600" b="1" u="sng" dirty="0" smtClean="0">
                <a:solidFill>
                  <a:srgbClr val="000000"/>
                </a:solidFill>
                <a:latin typeface="Arial" charset="0"/>
                <a:ea typeface="幼圆" pitchFamily="49" charset="-122"/>
                <a:cs typeface="Arial" charset="0"/>
              </a:rPr>
              <a:t>180 simulations</a:t>
            </a:r>
            <a:endParaRPr lang="zh-CN" altLang="en-US" sz="2600" b="1" u="sng" dirty="0">
              <a:solidFill>
                <a:srgbClr val="000000"/>
              </a:solidFill>
              <a:latin typeface="Arial" charset="0"/>
              <a:ea typeface="幼圆" pitchFamily="49" charset="-122"/>
              <a:cs typeface="Arial" charset="0"/>
            </a:endParaRPr>
          </a:p>
        </p:txBody>
      </p:sp>
      <p:sp>
        <p:nvSpPr>
          <p:cNvPr id="6"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Font typeface="Arial" charset="0"/>
              <a:buChar char="•"/>
            </a:pPr>
            <a:r>
              <a:rPr lang="en-US" altLang="zh-CN" dirty="0">
                <a:latin typeface="Arial" pitchFamily="34" charset="0"/>
                <a:cs typeface="Arial" pitchFamily="34" charset="0"/>
              </a:rPr>
              <a:t>Number of features </a:t>
            </a:r>
            <a:r>
              <a:rPr lang="en-US" altLang="zh-CN" dirty="0" smtClean="0">
                <a:latin typeface="Arial" pitchFamily="34" charset="0"/>
                <a:cs typeface="Arial" pitchFamily="34" charset="0"/>
              </a:rPr>
              <a:t>varies </a:t>
            </a:r>
            <a:r>
              <a:rPr lang="en-US" altLang="zh-CN" dirty="0">
                <a:latin typeface="Arial" pitchFamily="34" charset="0"/>
                <a:cs typeface="Arial" pitchFamily="34" charset="0"/>
              </a:rPr>
              <a:t>from 60 to </a:t>
            </a:r>
            <a:r>
              <a:rPr lang="en-US" altLang="zh-CN" dirty="0" smtClean="0">
                <a:latin typeface="Arial" pitchFamily="34" charset="0"/>
                <a:cs typeface="Arial" pitchFamily="34" charset="0"/>
              </a:rPr>
              <a:t>10000, training </a:t>
            </a:r>
            <a:r>
              <a:rPr lang="en-US" altLang="zh-CN" dirty="0">
                <a:latin typeface="Arial" pitchFamily="34" charset="0"/>
                <a:cs typeface="Arial" pitchFamily="34" charset="0"/>
              </a:rPr>
              <a:t>set sample size </a:t>
            </a:r>
            <a:r>
              <a:rPr lang="en-US" altLang="zh-CN" dirty="0" smtClean="0">
                <a:latin typeface="Arial" pitchFamily="34" charset="0"/>
                <a:cs typeface="Arial" pitchFamily="34" charset="0"/>
              </a:rPr>
              <a:t>varies </a:t>
            </a:r>
            <a:r>
              <a:rPr lang="en-US" altLang="zh-CN" dirty="0">
                <a:latin typeface="Arial" pitchFamily="34" charset="0"/>
                <a:cs typeface="Arial" pitchFamily="34" charset="0"/>
              </a:rPr>
              <a:t>from 50 to </a:t>
            </a:r>
            <a:r>
              <a:rPr lang="en-US" altLang="zh-CN" dirty="0" smtClean="0">
                <a:latin typeface="Arial" pitchFamily="34" charset="0"/>
                <a:cs typeface="Arial" pitchFamily="34" charset="0"/>
              </a:rPr>
              <a:t>2000, test </a:t>
            </a:r>
            <a:r>
              <a:rPr lang="en-US" altLang="zh-CN" dirty="0">
                <a:latin typeface="Arial" pitchFamily="34" charset="0"/>
                <a:cs typeface="Arial" pitchFamily="34" charset="0"/>
              </a:rPr>
              <a:t>set sample </a:t>
            </a:r>
            <a:r>
              <a:rPr lang="en-US" altLang="zh-CN" dirty="0" smtClean="0">
                <a:latin typeface="Arial" pitchFamily="34" charset="0"/>
                <a:cs typeface="Arial" pitchFamily="34" charset="0"/>
              </a:rPr>
              <a:t>size is </a:t>
            </a:r>
            <a:r>
              <a:rPr lang="en-US" altLang="zh-CN" dirty="0">
                <a:latin typeface="Arial" pitchFamily="34" charset="0"/>
                <a:cs typeface="Arial" pitchFamily="34" charset="0"/>
              </a:rPr>
              <a:t>fixed to </a:t>
            </a:r>
            <a:r>
              <a:rPr lang="en-US" altLang="zh-CN" dirty="0" smtClean="0">
                <a:latin typeface="Arial" pitchFamily="34" charset="0"/>
                <a:cs typeface="Arial" pitchFamily="34" charset="0"/>
              </a:rPr>
              <a:t>1000.</a:t>
            </a:r>
          </a:p>
          <a:p>
            <a:pPr algn="just">
              <a:spcBef>
                <a:spcPct val="20000"/>
              </a:spcBef>
              <a:buFont typeface="Arial" charset="0"/>
              <a:buChar char="•"/>
            </a:pPr>
            <a:r>
              <a:rPr lang="en-US" altLang="zh-CN" dirty="0" smtClean="0">
                <a:latin typeface="Arial" pitchFamily="34" charset="0"/>
                <a:cs typeface="Arial" pitchFamily="34" charset="0"/>
              </a:rPr>
              <a:t>RGLM performs best.</a:t>
            </a:r>
            <a:endParaRPr lang="en-US" altLang="zh-CN" dirty="0">
              <a:latin typeface="Arial" pitchFamily="34" charset="0"/>
              <a:cs typeface="Arial" pitchFamily="34" charset="0"/>
            </a:endParaRPr>
          </a:p>
          <a:p>
            <a:pPr algn="just">
              <a:spcBef>
                <a:spcPct val="20000"/>
              </a:spcBef>
              <a:buFont typeface="Arial" charset="0"/>
              <a:buChar char="•"/>
            </a:pPr>
            <a:endParaRPr lang="en-US" altLang="zh-CN" dirty="0">
              <a:latin typeface="Arial" pitchFamily="34" charset="0"/>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409699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http://t2.gstatic.com/images?q=tbn:ANd9GcS-RcwG0Hi3gG-nD-tIR9XPjoZiKJclsVJeQJBO8jD0HBBUkIbm">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23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0" y="1371600"/>
            <a:ext cx="9144000" cy="3200400"/>
          </a:xfrm>
          <a:solidFill>
            <a:schemeClr val="accent1">
              <a:lumMod val="40000"/>
              <a:lumOff val="60000"/>
            </a:schemeClr>
          </a:solidFill>
        </p:spPr>
        <p:txBody>
          <a:bodyPr>
            <a:normAutofit/>
          </a:bodyPr>
          <a:lstStyle/>
          <a:p>
            <a:r>
              <a:rPr lang="en-US" altLang="zh-CN" dirty="0" smtClean="0"/>
              <a:t>Comparing </a:t>
            </a:r>
            <a:r>
              <a:rPr lang="en-US" altLang="zh-CN" dirty="0" err="1" smtClean="0"/>
              <a:t>RGLM</a:t>
            </a:r>
            <a:r>
              <a:rPr lang="en-US" altLang="zh-CN" dirty="0" smtClean="0"/>
              <a:t> with penalized regression models </a:t>
            </a:r>
            <a:br>
              <a:rPr lang="en-US" altLang="zh-CN" dirty="0" smtClean="0"/>
            </a:br>
            <a:r>
              <a:rPr lang="en-US" altLang="zh-CN" dirty="0" smtClean="0"/>
              <a:t>implemented </a:t>
            </a:r>
            <a:r>
              <a:rPr lang="en-US" altLang="zh-CN" dirty="0" smtClean="0"/>
              <a:t>in R package </a:t>
            </a:r>
            <a:r>
              <a:rPr lang="en-US" altLang="zh-CN" dirty="0" err="1" smtClean="0"/>
              <a:t>glmnet</a:t>
            </a:r>
            <a:r>
              <a:rPr lang="en-US" altLang="zh-CN" dirty="0"/>
              <a:t/>
            </a:r>
            <a:br>
              <a:rPr lang="en-US" altLang="zh-CN" dirty="0"/>
            </a:br>
            <a:r>
              <a:rPr lang="en-US" altLang="zh-CN" sz="2000" dirty="0"/>
              <a:t>Friedman, J., Hastie, T. and </a:t>
            </a:r>
            <a:r>
              <a:rPr lang="en-US" altLang="zh-CN" sz="2000" dirty="0" err="1"/>
              <a:t>Tibshirani</a:t>
            </a:r>
            <a:r>
              <a:rPr lang="en-US" altLang="zh-CN" sz="2000" dirty="0"/>
              <a:t>, R. (2008) Regularization Paths for Generalized Linear Models via Coordinate Descent</a:t>
            </a:r>
            <a:r>
              <a:rPr lang="en-US" altLang="zh-CN" sz="2000"/>
              <a:t>, </a:t>
            </a:r>
            <a:r>
              <a:rPr lang="en-US" altLang="zh-CN" sz="2000" smtClean="0"/>
              <a:t/>
            </a:r>
            <a:br>
              <a:rPr lang="en-US" altLang="zh-CN" sz="2000" smtClean="0"/>
            </a:br>
            <a:r>
              <a:rPr lang="en-US" altLang="zh-CN" sz="2000" smtClean="0"/>
              <a:t>Journal </a:t>
            </a:r>
            <a:r>
              <a:rPr lang="en-US" altLang="zh-CN" sz="2000" dirty="0"/>
              <a:t>of Statistical Software, Vol. 33(1), 1-22 Feb </a:t>
            </a:r>
            <a:r>
              <a:rPr lang="en-US" altLang="zh-CN" sz="2000" dirty="0" smtClean="0"/>
              <a:t>2010</a:t>
            </a:r>
            <a:endParaRPr lang="zh-CN" altLang="en-US" dirty="0" smtClean="0"/>
          </a:p>
        </p:txBody>
      </p:sp>
    </p:spTree>
    <p:extLst>
      <p:ext uri="{BB962C8B-B14F-4D97-AF65-F5344CB8AC3E}">
        <p14:creationId xmlns:p14="http://schemas.microsoft.com/office/powerpoint/2010/main" val="2981781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401762"/>
          </a:xfrm>
        </p:spPr>
        <p:txBody>
          <a:bodyPr>
            <a:normAutofit/>
          </a:bodyPr>
          <a:lstStyle/>
          <a:p>
            <a:r>
              <a:rPr lang="en-US" sz="2800" dirty="0" smtClean="0">
                <a:latin typeface="Tahoma" pitchFamily="34" charset="0"/>
                <a:ea typeface="Tahoma" pitchFamily="34" charset="0"/>
                <a:cs typeface="Tahoma" pitchFamily="34" charset="0"/>
              </a:rPr>
              <a:t>Overall, </a:t>
            </a:r>
            <a:r>
              <a:rPr lang="en-US" sz="2800" dirty="0" err="1" smtClean="0">
                <a:latin typeface="Tahoma" pitchFamily="34" charset="0"/>
                <a:ea typeface="Tahoma" pitchFamily="34" charset="0"/>
                <a:cs typeface="Tahoma" pitchFamily="34" charset="0"/>
              </a:rPr>
              <a:t>RGLM</a:t>
            </a:r>
            <a:r>
              <a:rPr lang="en-US" sz="2800" dirty="0" smtClean="0">
                <a:latin typeface="Tahoma" pitchFamily="34" charset="0"/>
                <a:ea typeface="Tahoma" pitchFamily="34" charset="0"/>
                <a:cs typeface="Tahoma" pitchFamily="34" charset="0"/>
              </a:rPr>
              <a:t> is significantly better than ridge regression, elastic net, and lasso for </a:t>
            </a:r>
            <a:r>
              <a:rPr lang="en-US" sz="2800" u="sng" dirty="0" smtClean="0">
                <a:latin typeface="Tahoma" pitchFamily="34" charset="0"/>
                <a:ea typeface="Tahoma" pitchFamily="34" charset="0"/>
                <a:cs typeface="Tahoma" pitchFamily="34" charset="0"/>
              </a:rPr>
              <a:t>binary</a:t>
            </a:r>
            <a:r>
              <a:rPr lang="en-US" sz="2800" dirty="0" smtClean="0">
                <a:latin typeface="Tahoma" pitchFamily="34" charset="0"/>
                <a:ea typeface="Tahoma" pitchFamily="34" charset="0"/>
                <a:cs typeface="Tahoma" pitchFamily="34" charset="0"/>
              </a:rPr>
              <a:t> outcomes</a:t>
            </a:r>
            <a:endParaRPr lang="en-US" sz="2800" dirty="0">
              <a:latin typeface="Tahoma" pitchFamily="34" charset="0"/>
              <a:ea typeface="Tahoma" pitchFamily="34" charset="0"/>
              <a:cs typeface="Tahoma"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95305"/>
            <a:ext cx="783907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67200" y="1905000"/>
            <a:ext cx="3894721" cy="646331"/>
          </a:xfrm>
          <a:prstGeom prst="rect">
            <a:avLst/>
          </a:prstGeom>
          <a:noFill/>
        </p:spPr>
        <p:txBody>
          <a:bodyPr wrap="none" rtlCol="0">
            <a:spAutoFit/>
          </a:bodyPr>
          <a:lstStyle/>
          <a:p>
            <a:r>
              <a:rPr lang="en-US" dirty="0" smtClean="0"/>
              <a:t>Table contains differences in accuracy </a:t>
            </a:r>
          </a:p>
          <a:p>
            <a:r>
              <a:rPr lang="en-US" dirty="0" smtClean="0"/>
              <a:t>(and corresponding p-value in brackets)</a:t>
            </a:r>
            <a:endParaRPr lang="en-US" dirty="0"/>
          </a:p>
        </p:txBody>
      </p:sp>
    </p:spTree>
    <p:extLst>
      <p:ext uri="{BB962C8B-B14F-4D97-AF65-F5344CB8AC3E}">
        <p14:creationId xmlns:p14="http://schemas.microsoft.com/office/powerpoint/2010/main" val="3937979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401762"/>
          </a:xfrm>
        </p:spPr>
        <p:txBody>
          <a:bodyPr>
            <a:normAutofit/>
          </a:bodyPr>
          <a:lstStyle/>
          <a:p>
            <a:r>
              <a:rPr lang="en-US" sz="2800" dirty="0" smtClean="0">
                <a:latin typeface="Tahoma" pitchFamily="34" charset="0"/>
                <a:ea typeface="Tahoma" pitchFamily="34" charset="0"/>
                <a:cs typeface="Tahoma" pitchFamily="34" charset="0"/>
              </a:rPr>
              <a:t>In general, </a:t>
            </a:r>
            <a:r>
              <a:rPr lang="en-US" sz="2800" dirty="0" err="1" smtClean="0">
                <a:latin typeface="Tahoma" pitchFamily="34" charset="0"/>
                <a:ea typeface="Tahoma" pitchFamily="34" charset="0"/>
                <a:cs typeface="Tahoma" pitchFamily="34" charset="0"/>
              </a:rPr>
              <a:t>RGLM</a:t>
            </a:r>
            <a:r>
              <a:rPr lang="en-US" sz="2800" dirty="0" smtClean="0">
                <a:latin typeface="Tahoma" pitchFamily="34" charset="0"/>
                <a:ea typeface="Tahoma" pitchFamily="34" charset="0"/>
                <a:cs typeface="Tahoma" pitchFamily="34" charset="0"/>
              </a:rPr>
              <a:t> is significantly better than ridge regression, elastic net, and lasso for </a:t>
            </a:r>
            <a:br>
              <a:rPr lang="en-US" sz="2800" dirty="0" smtClean="0">
                <a:latin typeface="Tahoma" pitchFamily="34" charset="0"/>
                <a:ea typeface="Tahoma" pitchFamily="34" charset="0"/>
                <a:cs typeface="Tahoma" pitchFamily="34" charset="0"/>
              </a:rPr>
            </a:br>
            <a:r>
              <a:rPr lang="en-US" sz="2800" u="sng" dirty="0" smtClean="0">
                <a:latin typeface="Tahoma" pitchFamily="34" charset="0"/>
                <a:ea typeface="Tahoma" pitchFamily="34" charset="0"/>
                <a:cs typeface="Tahoma" pitchFamily="34" charset="0"/>
              </a:rPr>
              <a:t>continuous</a:t>
            </a:r>
            <a:r>
              <a:rPr lang="en-US" sz="2800" dirty="0" smtClean="0">
                <a:latin typeface="Tahoma" pitchFamily="34" charset="0"/>
                <a:ea typeface="Tahoma" pitchFamily="34" charset="0"/>
                <a:cs typeface="Tahoma" pitchFamily="34" charset="0"/>
              </a:rPr>
              <a:t> outcomes</a:t>
            </a:r>
            <a:endParaRPr lang="en-US" sz="2800" dirty="0">
              <a:latin typeface="Tahoma" pitchFamily="34" charset="0"/>
              <a:ea typeface="Tahoma" pitchFamily="34" charset="0"/>
              <a:cs typeface="Tahoma"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29376" y="1876424"/>
            <a:ext cx="3894721" cy="646331"/>
          </a:xfrm>
          <a:prstGeom prst="rect">
            <a:avLst/>
          </a:prstGeom>
          <a:noFill/>
        </p:spPr>
        <p:txBody>
          <a:bodyPr wrap="none" rtlCol="0">
            <a:spAutoFit/>
          </a:bodyPr>
          <a:lstStyle/>
          <a:p>
            <a:r>
              <a:rPr lang="en-US" dirty="0" smtClean="0"/>
              <a:t>Table contains differences in accuracy </a:t>
            </a:r>
          </a:p>
          <a:p>
            <a:r>
              <a:rPr lang="en-US" dirty="0" smtClean="0"/>
              <a:t>(and corresponding p-value in brackets)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77343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29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457200" y="2209800"/>
            <a:ext cx="8229600" cy="1905000"/>
          </a:xfrm>
          <a:solidFill>
            <a:schemeClr val="accent1">
              <a:lumMod val="40000"/>
              <a:lumOff val="60000"/>
            </a:schemeClr>
          </a:solidFill>
        </p:spPr>
        <p:txBody>
          <a:bodyPr>
            <a:normAutofit/>
          </a:bodyPr>
          <a:lstStyle/>
          <a:p>
            <a:r>
              <a:rPr lang="en-US" altLang="zh-CN" dirty="0" smtClean="0"/>
              <a:t>Ensemble thinning</a:t>
            </a:r>
            <a:endParaRPr lang="zh-CN" altLang="en-US" dirty="0" smtClean="0"/>
          </a:p>
        </p:txBody>
      </p:sp>
    </p:spTree>
    <p:extLst>
      <p:ext uri="{BB962C8B-B14F-4D97-AF65-F5344CB8AC3E}">
        <p14:creationId xmlns:p14="http://schemas.microsoft.com/office/powerpoint/2010/main" val="941440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ea typeface="Tahoma" pitchFamily="34" charset="0"/>
                <a:cs typeface="Tahoma" pitchFamily="34" charset="0"/>
              </a:rPr>
              <a:t>Thinned version of </a:t>
            </a:r>
            <a:r>
              <a:rPr lang="en-US" dirty="0" err="1" smtClean="0">
                <a:latin typeface="Tahoma" pitchFamily="34" charset="0"/>
                <a:ea typeface="Tahoma" pitchFamily="34" charset="0"/>
                <a:cs typeface="Tahoma" pitchFamily="34" charset="0"/>
              </a:rPr>
              <a:t>RGLM</a:t>
            </a:r>
            <a:endParaRPr lang="en-US" dirty="0">
              <a:latin typeface="Tahoma" pitchFamily="34" charset="0"/>
              <a:ea typeface="Tahoma" pitchFamily="34" charset="0"/>
              <a:cs typeface="Tahoma" pitchFamily="34" charset="0"/>
            </a:endParaRPr>
          </a:p>
        </p:txBody>
      </p:sp>
      <p:sp>
        <p:nvSpPr>
          <p:cNvPr id="3" name="TextBox 2"/>
          <p:cNvSpPr txBox="1"/>
          <p:nvPr/>
        </p:nvSpPr>
        <p:spPr>
          <a:xfrm>
            <a:off x="506392" y="1600200"/>
            <a:ext cx="8458200" cy="4524315"/>
          </a:xfrm>
          <a:prstGeom prst="rect">
            <a:avLst/>
          </a:prstGeom>
          <a:noFill/>
        </p:spPr>
        <p:txBody>
          <a:bodyPr wrap="square" rtlCol="0">
            <a:spAutoFit/>
          </a:bodyPr>
          <a:lstStyle/>
          <a:p>
            <a:r>
              <a:rPr lang="en-US" sz="2400" u="sng" dirty="0" smtClean="0">
                <a:latin typeface="Tahoma" pitchFamily="34" charset="0"/>
                <a:ea typeface="Tahoma" pitchFamily="34" charset="0"/>
                <a:cs typeface="Tahoma" pitchFamily="34" charset="0"/>
              </a:rPr>
              <a:t>Goal: </a:t>
            </a:r>
          </a:p>
          <a:p>
            <a:r>
              <a:rPr lang="en-US" sz="2400" dirty="0">
                <a:latin typeface="Tahoma" pitchFamily="34" charset="0"/>
                <a:ea typeface="Tahoma" pitchFamily="34" charset="0"/>
                <a:cs typeface="Tahoma" pitchFamily="34" charset="0"/>
              </a:rPr>
              <a:t>D</a:t>
            </a:r>
            <a:r>
              <a:rPr lang="en-US" sz="2400" dirty="0" smtClean="0">
                <a:latin typeface="Tahoma" pitchFamily="34" charset="0"/>
                <a:ea typeface="Tahoma" pitchFamily="34" charset="0"/>
                <a:cs typeface="Tahoma" pitchFamily="34" charset="0"/>
              </a:rPr>
              <a:t>efine a sparse predictor that involves few features, i.e. thin</a:t>
            </a: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the </a:t>
            </a:r>
            <a:r>
              <a:rPr lang="en-US" sz="2400" dirty="0" err="1" smtClean="0">
                <a:latin typeface="Tahoma" pitchFamily="34" charset="0"/>
                <a:ea typeface="Tahoma" pitchFamily="34" charset="0"/>
                <a:cs typeface="Tahoma" pitchFamily="34" charset="0"/>
              </a:rPr>
              <a:t>RGLM</a:t>
            </a:r>
            <a:r>
              <a:rPr lang="en-US" sz="2400" dirty="0" smtClean="0">
                <a:latin typeface="Tahoma" pitchFamily="34" charset="0"/>
                <a:ea typeface="Tahoma" pitchFamily="34" charset="0"/>
                <a:cs typeface="Tahoma" pitchFamily="34" charset="0"/>
              </a:rPr>
              <a:t> out by removing rarely </a:t>
            </a:r>
            <a:r>
              <a:rPr lang="en-US" sz="2400" dirty="0" err="1" smtClean="0">
                <a:latin typeface="Tahoma" pitchFamily="34" charset="0"/>
                <a:ea typeface="Tahoma" pitchFamily="34" charset="0"/>
                <a:cs typeface="Tahoma" pitchFamily="34" charset="0"/>
              </a:rPr>
              <a:t>occuring</a:t>
            </a:r>
            <a:r>
              <a:rPr lang="en-US" sz="2400" dirty="0" smtClean="0">
                <a:latin typeface="Tahoma" pitchFamily="34" charset="0"/>
                <a:ea typeface="Tahoma" pitchFamily="34" charset="0"/>
                <a:cs typeface="Tahoma" pitchFamily="34" charset="0"/>
              </a:rPr>
              <a:t> features.</a:t>
            </a:r>
          </a:p>
          <a:p>
            <a:endParaRPr lang="en-US" sz="2400" dirty="0">
              <a:latin typeface="Tahoma" pitchFamily="34" charset="0"/>
              <a:ea typeface="Tahoma" pitchFamily="34" charset="0"/>
              <a:cs typeface="Tahoma" pitchFamily="34" charset="0"/>
            </a:endParaRPr>
          </a:p>
          <a:p>
            <a:r>
              <a:rPr lang="en-US" sz="2400" u="sng" dirty="0" smtClean="0">
                <a:latin typeface="Tahoma" pitchFamily="34" charset="0"/>
                <a:ea typeface="Tahoma" pitchFamily="34" charset="0"/>
                <a:cs typeface="Tahoma" pitchFamily="34" charset="0"/>
              </a:rPr>
              <a:t>Observation</a:t>
            </a:r>
            <a:r>
              <a:rPr lang="en-US" sz="2400" dirty="0" smtClean="0">
                <a:latin typeface="Tahoma" pitchFamily="34" charset="0"/>
                <a:ea typeface="Tahoma" pitchFamily="34" charset="0"/>
                <a:cs typeface="Tahoma" pitchFamily="34" charset="0"/>
              </a:rPr>
              <a:t>:</a:t>
            </a:r>
            <a:br>
              <a:rPr lang="en-US" sz="2400" dirty="0" smtClean="0">
                <a:latin typeface="Tahoma" pitchFamily="34" charset="0"/>
                <a:ea typeface="Tahoma" pitchFamily="34" charset="0"/>
                <a:cs typeface="Tahoma" pitchFamily="34" charset="0"/>
              </a:rPr>
            </a:br>
            <a:r>
              <a:rPr lang="en-US" sz="2400" dirty="0" smtClean="0">
                <a:latin typeface="Tahoma" pitchFamily="34" charset="0"/>
                <a:ea typeface="Tahoma" pitchFamily="34" charset="0"/>
                <a:cs typeface="Tahoma" pitchFamily="34" charset="0"/>
              </a:rPr>
              <a:t>Since forward variable selection is used for each </a:t>
            </a:r>
            <a:r>
              <a:rPr lang="en-US" sz="2400" dirty="0" err="1" smtClean="0">
                <a:latin typeface="Tahoma" pitchFamily="34" charset="0"/>
                <a:ea typeface="Tahoma" pitchFamily="34" charset="0"/>
                <a:cs typeface="Tahoma" pitchFamily="34" charset="0"/>
              </a:rPr>
              <a:t>GLM</a:t>
            </a:r>
            <a:r>
              <a:rPr lang="en-US" sz="2400" dirty="0" smtClean="0">
                <a:latin typeface="Tahoma" pitchFamily="34" charset="0"/>
                <a:ea typeface="Tahoma" pitchFamily="34" charset="0"/>
                <a:cs typeface="Tahoma" pitchFamily="34" charset="0"/>
              </a:rPr>
              <a:t>, </a:t>
            </a:r>
          </a:p>
          <a:p>
            <a:r>
              <a:rPr lang="en-US" sz="2400" dirty="0">
                <a:latin typeface="Tahoma" pitchFamily="34" charset="0"/>
                <a:ea typeface="Tahoma" pitchFamily="34" charset="0"/>
                <a:cs typeface="Tahoma" pitchFamily="34" charset="0"/>
              </a:rPr>
              <a:t>s</a:t>
            </a:r>
            <a:r>
              <a:rPr lang="en-US" sz="2400" dirty="0" smtClean="0">
                <a:latin typeface="Tahoma" pitchFamily="34" charset="0"/>
                <a:ea typeface="Tahoma" pitchFamily="34" charset="0"/>
                <a:cs typeface="Tahoma" pitchFamily="34" charset="0"/>
              </a:rPr>
              <a:t>ome features are rarely selected and contribute little to the ensemble prediction.</a:t>
            </a:r>
          </a:p>
          <a:p>
            <a:endParaRPr lang="en-US" sz="2400" dirty="0" smtClean="0">
              <a:latin typeface="Tahoma" pitchFamily="34" charset="0"/>
              <a:ea typeface="Tahoma" pitchFamily="34" charset="0"/>
              <a:cs typeface="Tahoma" pitchFamily="34" charset="0"/>
            </a:endParaRPr>
          </a:p>
          <a:p>
            <a:r>
              <a:rPr lang="en-US" sz="2400" u="sng" dirty="0" smtClean="0">
                <a:latin typeface="Tahoma" pitchFamily="34" charset="0"/>
                <a:ea typeface="Tahoma" pitchFamily="34" charset="0"/>
                <a:cs typeface="Tahoma" pitchFamily="34" charset="0"/>
              </a:rPr>
              <a:t>Idea: </a:t>
            </a:r>
          </a:p>
          <a:p>
            <a:pPr marL="457200" indent="-457200">
              <a:buAutoNum type="arabicParenR"/>
            </a:pPr>
            <a:r>
              <a:rPr lang="en-US" sz="2400" dirty="0" smtClean="0">
                <a:latin typeface="Tahoma" pitchFamily="34" charset="0"/>
                <a:ea typeface="Tahoma" pitchFamily="34" charset="0"/>
                <a:cs typeface="Tahoma" pitchFamily="34" charset="0"/>
              </a:rPr>
              <a:t>Omit features that are rarely used by the </a:t>
            </a:r>
            <a:r>
              <a:rPr lang="en-US" sz="2400" dirty="0" err="1" smtClean="0">
                <a:latin typeface="Tahoma" pitchFamily="34" charset="0"/>
                <a:ea typeface="Tahoma" pitchFamily="34" charset="0"/>
                <a:cs typeface="Tahoma" pitchFamily="34" charset="0"/>
              </a:rPr>
              <a:t>GLMs</a:t>
            </a:r>
            <a:r>
              <a:rPr lang="en-US" sz="2400" dirty="0" smtClean="0">
                <a:latin typeface="Tahoma" pitchFamily="34" charset="0"/>
                <a:ea typeface="Tahoma" pitchFamily="34" charset="0"/>
                <a:cs typeface="Tahoma" pitchFamily="34" charset="0"/>
              </a:rPr>
              <a:t>. </a:t>
            </a:r>
          </a:p>
          <a:p>
            <a:pPr marL="457200" indent="-457200">
              <a:buAutoNum type="arabicParenR"/>
            </a:pPr>
            <a:r>
              <a:rPr lang="en-US" sz="2400" dirty="0">
                <a:latin typeface="Tahoma" pitchFamily="34" charset="0"/>
                <a:ea typeface="Tahoma" pitchFamily="34" charset="0"/>
                <a:cs typeface="Tahoma" pitchFamily="34" charset="0"/>
              </a:rPr>
              <a:t>R</a:t>
            </a:r>
            <a:r>
              <a:rPr lang="en-US" sz="2400" dirty="0" smtClean="0">
                <a:latin typeface="Tahoma" pitchFamily="34" charset="0"/>
                <a:ea typeface="Tahoma" pitchFamily="34" charset="0"/>
                <a:cs typeface="Tahoma" pitchFamily="34" charset="0"/>
              </a:rPr>
              <a:t>efit each </a:t>
            </a:r>
            <a:r>
              <a:rPr lang="en-US" sz="2400" dirty="0" err="1" smtClean="0">
                <a:latin typeface="Tahoma" pitchFamily="34" charset="0"/>
                <a:ea typeface="Tahoma" pitchFamily="34" charset="0"/>
                <a:cs typeface="Tahoma" pitchFamily="34" charset="0"/>
              </a:rPr>
              <a:t>GLM</a:t>
            </a:r>
            <a:r>
              <a:rPr lang="en-US" sz="2400" dirty="0" smtClean="0">
                <a:latin typeface="Tahoma" pitchFamily="34" charset="0"/>
                <a:ea typeface="Tahoma" pitchFamily="34" charset="0"/>
                <a:cs typeface="Tahoma" pitchFamily="34" charset="0"/>
              </a:rPr>
              <a:t> (per bag) without the omitted features. </a:t>
            </a:r>
            <a:endParaRPr lang="en-US"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18716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52400" y="152400"/>
            <a:ext cx="8839200" cy="1143000"/>
          </a:xfrm>
        </p:spPr>
        <p:txBody>
          <a:bodyPr>
            <a:normAutofit/>
          </a:bodyPr>
          <a:lstStyle/>
          <a:p>
            <a:r>
              <a:rPr lang="en-US" altLang="zh-CN" sz="3200" dirty="0" smtClean="0">
                <a:solidFill>
                  <a:srgbClr val="000000"/>
                </a:solidFill>
                <a:latin typeface="Tahoma" pitchFamily="34" charset="0"/>
                <a:ea typeface="Tahoma" pitchFamily="34" charset="0"/>
                <a:cs typeface="Tahoma" pitchFamily="34" charset="0"/>
              </a:rPr>
              <a:t>How many features are being used ?</a:t>
            </a:r>
            <a:endParaRPr lang="zh-CN" altLang="en-US" sz="3200" dirty="0" smtClean="0">
              <a:latin typeface="Tahoma" pitchFamily="34" charset="0"/>
              <a:cs typeface="Tahoma" pitchFamily="34" charset="0"/>
            </a:endParaRPr>
          </a:p>
        </p:txBody>
      </p:sp>
      <p:sp>
        <p:nvSpPr>
          <p:cNvPr id="4" name="内容占位符 2"/>
          <p:cNvSpPr>
            <a:spLocks noGrp="1"/>
          </p:cNvSpPr>
          <p:nvPr>
            <p:ph idx="1"/>
          </p:nvPr>
        </p:nvSpPr>
        <p:spPr>
          <a:xfrm>
            <a:off x="457200" y="1219200"/>
            <a:ext cx="8382000" cy="4572001"/>
          </a:xfrm>
        </p:spPr>
        <p:txBody>
          <a:bodyPr>
            <a:noAutofit/>
          </a:bodyPr>
          <a:lstStyle/>
          <a:p>
            <a:r>
              <a:rPr lang="en-US" altLang="zh-CN" sz="2400" dirty="0" smtClean="0">
                <a:latin typeface="Tahoma" pitchFamily="34" charset="0"/>
                <a:ea typeface="Tahoma" pitchFamily="34" charset="0"/>
                <a:cs typeface="Tahoma" pitchFamily="34" charset="0"/>
              </a:rPr>
              <a:t>Example: binary outcome gene expression analysis with 700 comparisons. Total number of features is around 5000 for each comparison.</a:t>
            </a:r>
          </a:p>
          <a:p>
            <a:r>
              <a:rPr lang="en-US" altLang="zh-CN" sz="2400" dirty="0" smtClean="0">
                <a:latin typeface="Tahoma" pitchFamily="34" charset="0"/>
                <a:ea typeface="Tahoma" pitchFamily="34" charset="0"/>
                <a:cs typeface="Tahoma" pitchFamily="34" charset="0"/>
              </a:rPr>
              <a:t>We find that </a:t>
            </a:r>
            <a:r>
              <a:rPr lang="en-US" altLang="zh-CN" sz="2400" dirty="0" err="1" smtClean="0">
                <a:latin typeface="Tahoma" pitchFamily="34" charset="0"/>
                <a:ea typeface="Tahoma" pitchFamily="34" charset="0"/>
                <a:cs typeface="Tahoma" pitchFamily="34" charset="0"/>
              </a:rPr>
              <a:t>RGLM</a:t>
            </a:r>
            <a:r>
              <a:rPr lang="en-US" altLang="zh-CN" sz="2400" dirty="0" smtClean="0">
                <a:latin typeface="Tahoma" pitchFamily="34" charset="0"/>
                <a:ea typeface="Tahoma" pitchFamily="34" charset="0"/>
                <a:cs typeface="Tahoma" pitchFamily="34" charset="0"/>
              </a:rPr>
              <a:t> uses far fewer features than the </a:t>
            </a:r>
            <a:r>
              <a:rPr lang="en-US" altLang="zh-CN" sz="2400" dirty="0" err="1" smtClean="0">
                <a:latin typeface="Tahoma" pitchFamily="34" charset="0"/>
                <a:ea typeface="Tahoma" pitchFamily="34" charset="0"/>
                <a:cs typeface="Tahoma" pitchFamily="34" charset="0"/>
              </a:rPr>
              <a:t>RF</a:t>
            </a:r>
            <a:endParaRPr lang="en-US" altLang="zh-CN" sz="2400" dirty="0" smtClean="0">
              <a:latin typeface="Tahoma" pitchFamily="34" charset="0"/>
              <a:ea typeface="Tahoma" pitchFamily="34" charset="0"/>
              <a:cs typeface="Tahoma" pitchFamily="34" charset="0"/>
            </a:endParaRPr>
          </a:p>
          <a:p>
            <a:endParaRPr lang="en-US" altLang="zh-CN" sz="2400" b="1" dirty="0" smtClean="0">
              <a:latin typeface="Tahoma" pitchFamily="34" charset="0"/>
              <a:ea typeface="Tahoma" pitchFamily="34" charset="0"/>
              <a:cs typeface="Tahoma" pitchFamily="34" charset="0"/>
            </a:endParaRPr>
          </a:p>
          <a:p>
            <a:endParaRPr lang="en-US" altLang="zh-CN" sz="2400" b="1" dirty="0">
              <a:latin typeface="Tahoma" pitchFamily="34" charset="0"/>
              <a:ea typeface="Tahoma" pitchFamily="34" charset="0"/>
              <a:cs typeface="Tahoma" pitchFamily="34" charset="0"/>
            </a:endParaRPr>
          </a:p>
          <a:p>
            <a:endParaRPr lang="en-US" altLang="zh-CN" sz="2400" b="1" dirty="0" smtClean="0">
              <a:latin typeface="Tahoma" pitchFamily="34" charset="0"/>
              <a:ea typeface="Tahoma" pitchFamily="34" charset="0"/>
              <a:cs typeface="Tahoma" pitchFamily="34" charset="0"/>
            </a:endParaRPr>
          </a:p>
          <a:p>
            <a:endParaRPr lang="en-US" altLang="zh-CN" sz="2400" b="1" dirty="0">
              <a:latin typeface="Tahoma" pitchFamily="34" charset="0"/>
              <a:ea typeface="Tahoma" pitchFamily="34" charset="0"/>
              <a:cs typeface="Tahoma" pitchFamily="34" charset="0"/>
            </a:endParaRPr>
          </a:p>
          <a:p>
            <a:pPr marL="0" indent="0">
              <a:buNone/>
            </a:pPr>
            <a:endParaRPr lang="en-US" altLang="zh-CN" sz="2400" b="1" dirty="0" smtClean="0">
              <a:latin typeface="Tahoma" pitchFamily="34" charset="0"/>
              <a:ea typeface="Tahoma" pitchFamily="34" charset="0"/>
              <a:cs typeface="Tahoma" pitchFamily="34" charset="0"/>
            </a:endParaRPr>
          </a:p>
          <a:p>
            <a:r>
              <a:rPr lang="en-US" altLang="zh-CN" sz="2400" dirty="0" smtClean="0">
                <a:latin typeface="Tahoma" pitchFamily="34" charset="0"/>
                <a:ea typeface="Tahoma" pitchFamily="34" charset="0"/>
                <a:cs typeface="Tahoma" pitchFamily="34" charset="0"/>
              </a:rPr>
              <a:t>Reason: </a:t>
            </a:r>
            <a:r>
              <a:rPr lang="en-US" altLang="zh-CN" sz="2400" dirty="0" err="1" smtClean="0">
                <a:latin typeface="Tahoma" pitchFamily="34" charset="0"/>
                <a:ea typeface="Tahoma" pitchFamily="34" charset="0"/>
                <a:cs typeface="Tahoma" pitchFamily="34" charset="0"/>
              </a:rPr>
              <a:t>RGLM</a:t>
            </a:r>
            <a:r>
              <a:rPr lang="en-US" altLang="zh-CN" sz="2400" dirty="0" smtClean="0">
                <a:latin typeface="Tahoma" pitchFamily="34" charset="0"/>
                <a:ea typeface="Tahoma" pitchFamily="34" charset="0"/>
                <a:cs typeface="Tahoma" pitchFamily="34" charset="0"/>
              </a:rPr>
              <a:t> uses forward selection with AIC criterion in each bag</a:t>
            </a:r>
            <a:endParaRPr lang="en-US" altLang="zh-CN" sz="2400" dirty="0">
              <a:latin typeface="Tahoma" pitchFamily="34" charset="0"/>
              <a:ea typeface="Tahoma" pitchFamily="34" charset="0"/>
              <a:cs typeface="Tahoma" pitchFamily="34" charset="0"/>
            </a:endParaRPr>
          </a:p>
          <a:p>
            <a:r>
              <a:rPr lang="en-US" altLang="zh-CN" sz="2400" b="1" dirty="0" smtClean="0">
                <a:latin typeface="Tahoma" pitchFamily="34" charset="0"/>
                <a:ea typeface="Tahoma" pitchFamily="34" charset="0"/>
                <a:cs typeface="Tahoma" pitchFamily="34" charset="0"/>
              </a:rPr>
              <a:t>Question: </a:t>
            </a:r>
            <a:r>
              <a:rPr lang="en-US" altLang="zh-CN" sz="2400" dirty="0" smtClean="0">
                <a:latin typeface="Tahoma" pitchFamily="34" charset="0"/>
                <a:ea typeface="Tahoma" pitchFamily="34" charset="0"/>
                <a:cs typeface="Tahoma" pitchFamily="34" charset="0"/>
              </a:rPr>
              <a:t>Can we further thin the </a:t>
            </a:r>
            <a:r>
              <a:rPr lang="en-US" altLang="zh-CN" sz="2400" dirty="0" err="1" smtClean="0">
                <a:latin typeface="Tahoma" pitchFamily="34" charset="0"/>
                <a:ea typeface="Tahoma" pitchFamily="34" charset="0"/>
                <a:cs typeface="Tahoma" pitchFamily="34" charset="0"/>
              </a:rPr>
              <a:t>RGLM</a:t>
            </a:r>
            <a:r>
              <a:rPr lang="en-US" altLang="zh-CN" sz="2400" dirty="0" smtClean="0">
                <a:latin typeface="Tahoma" pitchFamily="34" charset="0"/>
                <a:ea typeface="Tahoma" pitchFamily="34" charset="0"/>
                <a:cs typeface="Tahoma" pitchFamily="34" charset="0"/>
              </a:rPr>
              <a:t> predictor out by removing rarely used features?</a:t>
            </a:r>
          </a:p>
          <a:p>
            <a:endParaRPr lang="zh-CN" altLang="en-US" sz="2400" dirty="0" smtClean="0">
              <a:latin typeface="Comic Sans MS" pitchFamily="66" charset="0"/>
            </a:endParaRPr>
          </a:p>
        </p:txBody>
      </p:sp>
      <p:grpSp>
        <p:nvGrpSpPr>
          <p:cNvPr id="2" name="Group 1"/>
          <p:cNvGrpSpPr/>
          <p:nvPr/>
        </p:nvGrpSpPr>
        <p:grpSpPr>
          <a:xfrm>
            <a:off x="1600200" y="2932604"/>
            <a:ext cx="5562600" cy="1371600"/>
            <a:chOff x="1447800" y="3505200"/>
            <a:chExt cx="5562600" cy="1371600"/>
          </a:xfrm>
        </p:grpSpPr>
        <p:sp>
          <p:nvSpPr>
            <p:cNvPr id="5" name="Rounded Rectangle 4"/>
            <p:cNvSpPr/>
            <p:nvPr/>
          </p:nvSpPr>
          <p:spPr>
            <a:xfrm>
              <a:off x="1447800" y="3505200"/>
              <a:ext cx="1981200" cy="1371600"/>
            </a:xfrm>
            <a:prstGeom prst="roundRect">
              <a:avLst/>
            </a:prstGeom>
            <a:solidFill>
              <a:schemeClr val="tx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029200" y="3505200"/>
              <a:ext cx="1981200" cy="1371600"/>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Right Arrow 6"/>
            <p:cNvSpPr/>
            <p:nvPr/>
          </p:nvSpPr>
          <p:spPr>
            <a:xfrm>
              <a:off x="3429000" y="3962400"/>
              <a:ext cx="1600200" cy="457200"/>
            </a:xfrm>
            <a:prstGeom prst="leftRightArrow">
              <a:avLst>
                <a:gd name="adj1" fmla="val 42000"/>
                <a:gd name="adj2"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0" y="3733800"/>
              <a:ext cx="1828800" cy="1015663"/>
            </a:xfrm>
            <a:prstGeom prst="rect">
              <a:avLst/>
            </a:prstGeom>
            <a:noFill/>
          </p:spPr>
          <p:txBody>
            <a:bodyPr wrap="square" rtlCol="0">
              <a:spAutoFit/>
            </a:bodyPr>
            <a:lstStyle/>
            <a:p>
              <a:pPr algn="ctr"/>
              <a:r>
                <a:rPr lang="en-US" sz="2000" dirty="0" smtClean="0">
                  <a:latin typeface="Tahoma" pitchFamily="34" charset="0"/>
                  <a:ea typeface="Tahoma" pitchFamily="34" charset="0"/>
                  <a:cs typeface="Tahoma" pitchFamily="34" charset="0"/>
                </a:rPr>
                <a:t>Random forest</a:t>
              </a:r>
            </a:p>
            <a:p>
              <a:pPr algn="ctr"/>
              <a:endParaRPr lang="en-US" sz="2000" dirty="0" smtClean="0">
                <a:latin typeface="Tahoma" pitchFamily="34" charset="0"/>
                <a:ea typeface="Tahoma" pitchFamily="34" charset="0"/>
                <a:cs typeface="Tahoma" pitchFamily="34" charset="0"/>
              </a:endParaRPr>
            </a:p>
            <a:p>
              <a:pPr algn="ctr"/>
              <a:r>
                <a:rPr lang="en-US" sz="2000" dirty="0" smtClean="0">
                  <a:latin typeface="Tahoma" pitchFamily="34" charset="0"/>
                  <a:ea typeface="Tahoma" pitchFamily="34" charset="0"/>
                  <a:cs typeface="Tahoma" pitchFamily="34" charset="0"/>
                </a:rPr>
                <a:t>40% ~ 60%</a:t>
              </a:r>
              <a:endParaRPr lang="en-US" sz="2000" dirty="0">
                <a:latin typeface="Tahoma" pitchFamily="34" charset="0"/>
                <a:ea typeface="Tahoma" pitchFamily="34" charset="0"/>
                <a:cs typeface="Tahoma" pitchFamily="34" charset="0"/>
              </a:endParaRPr>
            </a:p>
          </p:txBody>
        </p:sp>
        <p:sp>
          <p:nvSpPr>
            <p:cNvPr id="10" name="TextBox 9"/>
            <p:cNvSpPr txBox="1"/>
            <p:nvPr/>
          </p:nvSpPr>
          <p:spPr>
            <a:xfrm>
              <a:off x="5029200" y="3729335"/>
              <a:ext cx="1828800" cy="1015663"/>
            </a:xfrm>
            <a:prstGeom prst="rect">
              <a:avLst/>
            </a:prstGeom>
            <a:noFill/>
          </p:spPr>
          <p:txBody>
            <a:bodyPr wrap="square" rtlCol="0">
              <a:spAutoFit/>
            </a:bodyPr>
            <a:lstStyle/>
            <a:p>
              <a:pPr algn="ctr"/>
              <a:r>
                <a:rPr lang="en-US" sz="2000" dirty="0" smtClean="0">
                  <a:latin typeface="Tahoma" pitchFamily="34" charset="0"/>
                  <a:ea typeface="Tahoma" pitchFamily="34" charset="0"/>
                  <a:cs typeface="Tahoma" pitchFamily="34" charset="0"/>
                </a:rPr>
                <a:t>RGLM</a:t>
              </a:r>
            </a:p>
            <a:p>
              <a:pPr algn="ctr"/>
              <a:endParaRPr lang="en-US" sz="2000" dirty="0" smtClean="0">
                <a:latin typeface="Tahoma" pitchFamily="34" charset="0"/>
                <a:ea typeface="Tahoma" pitchFamily="34" charset="0"/>
                <a:cs typeface="Tahoma" pitchFamily="34" charset="0"/>
              </a:endParaRPr>
            </a:p>
            <a:p>
              <a:pPr algn="ctr"/>
              <a:r>
                <a:rPr lang="en-US" sz="2000" dirty="0" smtClean="0">
                  <a:latin typeface="Tahoma" pitchFamily="34" charset="0"/>
                  <a:ea typeface="Tahoma" pitchFamily="34" charset="0"/>
                  <a:cs typeface="Tahoma" pitchFamily="34" charset="0"/>
                </a:rPr>
                <a:t>2% ~ 6%</a:t>
              </a:r>
              <a:endParaRPr lang="en-US" sz="2000" dirty="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770678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274638"/>
            <a:ext cx="8229600" cy="1143000"/>
          </a:xfrm>
        </p:spPr>
        <p:txBody>
          <a:bodyPr>
            <a:normAutofit/>
          </a:bodyPr>
          <a:lstStyle/>
          <a:p>
            <a:r>
              <a:rPr lang="en-US" altLang="zh-CN" sz="3600" dirty="0" smtClean="0">
                <a:solidFill>
                  <a:srgbClr val="000000"/>
                </a:solidFill>
                <a:latin typeface="Tahoma" pitchFamily="34" charset="0"/>
                <a:ea typeface="Tahoma" pitchFamily="34" charset="0"/>
                <a:cs typeface="Tahoma" pitchFamily="34" charset="0"/>
              </a:rPr>
              <a:t>RGLM predictor thinning</a:t>
            </a:r>
            <a:endParaRPr lang="zh-CN" altLang="en-US" sz="3600" dirty="0" smtClean="0">
              <a:latin typeface="Tahoma" pitchFamily="34" charset="0"/>
              <a:cs typeface="Tahoma" pitchFamily="34" charset="0"/>
            </a:endParaRPr>
          </a:p>
        </p:txBody>
      </p:sp>
      <p:sp>
        <p:nvSpPr>
          <p:cNvPr id="4" name="内容占位符 2"/>
          <p:cNvSpPr>
            <a:spLocks noGrp="1"/>
          </p:cNvSpPr>
          <p:nvPr>
            <p:ph idx="1"/>
          </p:nvPr>
        </p:nvSpPr>
        <p:spPr>
          <a:xfrm>
            <a:off x="457200" y="1524000"/>
            <a:ext cx="8382000" cy="1981200"/>
          </a:xfrm>
        </p:spPr>
        <p:txBody>
          <a:bodyPr>
            <a:normAutofit/>
          </a:bodyPr>
          <a:lstStyle/>
          <a:p>
            <a:r>
              <a:rPr lang="en-US" altLang="zh-CN" sz="2400" dirty="0" smtClean="0">
                <a:latin typeface="Tahoma" pitchFamily="34" charset="0"/>
                <a:ea typeface="Tahoma" pitchFamily="34" charset="0"/>
                <a:cs typeface="Tahoma" pitchFamily="34" charset="0"/>
              </a:rPr>
              <a:t>For thinning use the </a:t>
            </a:r>
            <a:r>
              <a:rPr lang="en-US" altLang="zh-CN" sz="2400" dirty="0" err="1" smtClean="0">
                <a:latin typeface="Tahoma" pitchFamily="34" charset="0"/>
                <a:ea typeface="Tahoma" pitchFamily="34" charset="0"/>
                <a:cs typeface="Tahoma" pitchFamily="34" charset="0"/>
              </a:rPr>
              <a:t>RGLM</a:t>
            </a:r>
            <a:r>
              <a:rPr lang="en-US" altLang="zh-CN" sz="2400" dirty="0" smtClean="0">
                <a:latin typeface="Tahoma" pitchFamily="34" charset="0"/>
                <a:ea typeface="Tahoma" pitchFamily="34" charset="0"/>
                <a:cs typeface="Tahoma" pitchFamily="34" charset="0"/>
              </a:rPr>
              <a:t> variable importance measure:</a:t>
            </a:r>
          </a:p>
          <a:p>
            <a:pPr>
              <a:buNone/>
            </a:pPr>
            <a:r>
              <a:rPr lang="en-US" altLang="zh-CN" sz="2400" dirty="0" smtClean="0">
                <a:latin typeface="Tahoma" pitchFamily="34" charset="0"/>
                <a:ea typeface="Tahoma" pitchFamily="34" charset="0"/>
                <a:cs typeface="Tahoma" pitchFamily="34" charset="0"/>
              </a:rPr>
              <a:t>	</a:t>
            </a:r>
            <a:r>
              <a:rPr lang="en-US" altLang="zh-CN" sz="2400" i="1" dirty="0">
                <a:latin typeface="Tahoma" pitchFamily="34" charset="0"/>
                <a:ea typeface="Tahoma" pitchFamily="34" charset="0"/>
                <a:cs typeface="Tahoma" pitchFamily="34" charset="0"/>
              </a:rPr>
              <a:t> </a:t>
            </a:r>
            <a:r>
              <a:rPr lang="en-US" altLang="zh-CN" sz="2400" i="1" dirty="0" err="1">
                <a:latin typeface="Tahoma" pitchFamily="34" charset="0"/>
                <a:ea typeface="Tahoma" pitchFamily="34" charset="0"/>
                <a:cs typeface="Tahoma" pitchFamily="34" charset="0"/>
              </a:rPr>
              <a:t>timesSelectedByForwardRegression</a:t>
            </a:r>
            <a:r>
              <a:rPr lang="en-US" altLang="zh-CN" sz="2400" i="1" dirty="0">
                <a:latin typeface="Tahoma" pitchFamily="34" charset="0"/>
                <a:ea typeface="Tahoma" pitchFamily="34" charset="0"/>
                <a:cs typeface="Tahoma" pitchFamily="34" charset="0"/>
              </a:rPr>
              <a:t> </a:t>
            </a:r>
            <a:r>
              <a:rPr lang="en-US" altLang="zh-CN" sz="2400" dirty="0">
                <a:latin typeface="Tahoma" pitchFamily="34" charset="0"/>
                <a:ea typeface="Tahoma" pitchFamily="34" charset="0"/>
                <a:cs typeface="Tahoma" pitchFamily="34" charset="0"/>
              </a:rPr>
              <a:t>that </a:t>
            </a:r>
            <a:r>
              <a:rPr lang="en-US" altLang="zh-CN" sz="2400" dirty="0" smtClean="0">
                <a:latin typeface="Tahoma" pitchFamily="34" charset="0"/>
                <a:ea typeface="Tahoma" pitchFamily="34" charset="0"/>
                <a:cs typeface="Tahoma" pitchFamily="34" charset="0"/>
              </a:rPr>
              <a:t>counts the number of times a feature is selected by a </a:t>
            </a:r>
            <a:r>
              <a:rPr lang="en-US" altLang="zh-CN" sz="2400" dirty="0" err="1" smtClean="0">
                <a:latin typeface="Tahoma" pitchFamily="34" charset="0"/>
                <a:ea typeface="Tahoma" pitchFamily="34" charset="0"/>
                <a:cs typeface="Tahoma" pitchFamily="34" charset="0"/>
              </a:rPr>
              <a:t>GLM</a:t>
            </a:r>
            <a:r>
              <a:rPr lang="en-US" altLang="zh-CN" sz="2400" dirty="0" smtClean="0">
                <a:latin typeface="Tahoma" pitchFamily="34" charset="0"/>
                <a:ea typeface="Tahoma" pitchFamily="34" charset="0"/>
                <a:cs typeface="Tahoma" pitchFamily="34" charset="0"/>
              </a:rPr>
              <a:t> (across the number of bags)</a:t>
            </a:r>
          </a:p>
          <a:p>
            <a:endParaRPr lang="zh-CN" altLang="en-US" sz="2400" dirty="0" smtClean="0">
              <a:latin typeface="Comic Sans MS" pitchFamily="66" charset="0"/>
            </a:endParaRPr>
          </a:p>
        </p:txBody>
      </p:sp>
      <p:graphicFrame>
        <p:nvGraphicFramePr>
          <p:cNvPr id="11" name="Diagram 10"/>
          <p:cNvGraphicFramePr/>
          <p:nvPr/>
        </p:nvGraphicFramePr>
        <p:xfrm>
          <a:off x="2362200" y="3505200"/>
          <a:ext cx="3581400" cy="294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Group 15"/>
          <p:cNvGrpSpPr/>
          <p:nvPr/>
        </p:nvGrpSpPr>
        <p:grpSpPr>
          <a:xfrm>
            <a:off x="1905000" y="5029200"/>
            <a:ext cx="7010400" cy="369332"/>
            <a:chOff x="1905000" y="5029200"/>
            <a:chExt cx="7010400" cy="369332"/>
          </a:xfrm>
        </p:grpSpPr>
        <p:cxnSp>
          <p:nvCxnSpPr>
            <p:cNvPr id="13" name="Straight Connector 12"/>
            <p:cNvCxnSpPr/>
            <p:nvPr/>
          </p:nvCxnSpPr>
          <p:spPr>
            <a:xfrm>
              <a:off x="1905000" y="5257800"/>
              <a:ext cx="4572000"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53200" y="5029200"/>
              <a:ext cx="2362200" cy="369332"/>
            </a:xfrm>
            <a:prstGeom prst="rect">
              <a:avLst/>
            </a:prstGeom>
            <a:noFill/>
          </p:spPr>
          <p:txBody>
            <a:bodyPr wrap="square" rtlCol="0">
              <a:spAutoFit/>
            </a:bodyPr>
            <a:lstStyle/>
            <a:p>
              <a:r>
                <a:rPr lang="en-US" dirty="0" smtClean="0">
                  <a:latin typeface="Tahoma" pitchFamily="34" charset="0"/>
                  <a:ea typeface="Tahoma" pitchFamily="34" charset="0"/>
                  <a:cs typeface="Tahoma" pitchFamily="34" charset="0"/>
                </a:rPr>
                <a:t>Thinning threshold</a:t>
              </a:r>
              <a:endParaRPr lang="en-US" dirty="0">
                <a:latin typeface="Tahoma" pitchFamily="34" charset="0"/>
                <a:ea typeface="Tahoma" pitchFamily="34" charset="0"/>
                <a:cs typeface="Tahoma" pitchFamily="34" charset="0"/>
              </a:endParaRPr>
            </a:p>
          </p:txBody>
        </p:sp>
      </p:grpSp>
      <p:sp>
        <p:nvSpPr>
          <p:cNvPr id="17" name="Rectangle 16"/>
          <p:cNvSpPr/>
          <p:nvPr/>
        </p:nvSpPr>
        <p:spPr>
          <a:xfrm>
            <a:off x="2057400" y="5334000"/>
            <a:ext cx="4191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4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2389" y="69200"/>
            <a:ext cx="7034211" cy="6712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48200" y="1219200"/>
            <a:ext cx="4267200" cy="832152"/>
          </a:xfrm>
          <a:prstGeom prst="rect">
            <a:avLst/>
          </a:prstGeom>
          <a:noFill/>
          <a:ln w="9525">
            <a:noFill/>
            <a:miter lim="800000"/>
            <a:headEnd/>
            <a:tailEnd/>
          </a:ln>
        </p:spPr>
      </p:pic>
      <p:sp>
        <p:nvSpPr>
          <p:cNvPr id="6" name="TextBox 5"/>
          <p:cNvSpPr txBox="1"/>
          <p:nvPr/>
        </p:nvSpPr>
        <p:spPr>
          <a:xfrm>
            <a:off x="7311189" y="3581400"/>
            <a:ext cx="1828800" cy="3139321"/>
          </a:xfrm>
          <a:prstGeom prst="rect">
            <a:avLst/>
          </a:prstGeom>
          <a:noFill/>
        </p:spPr>
        <p:txBody>
          <a:bodyPr wrap="square" rtlCol="0">
            <a:spAutoFit/>
          </a:bodyPr>
          <a:lstStyle/>
          <a:p>
            <a:pPr>
              <a:buFont typeface="Arial" pitchFamily="34" charset="0"/>
              <a:buChar char="•"/>
            </a:pPr>
            <a:r>
              <a:rPr lang="en-US" dirty="0" smtClean="0"/>
              <a:t>  </a:t>
            </a:r>
            <a:r>
              <a:rPr lang="en-US" dirty="0" smtClean="0">
                <a:latin typeface="Comic Sans MS" pitchFamily="66" charset="0"/>
              </a:rPr>
              <a:t>Over 80% features removed</a:t>
            </a:r>
          </a:p>
          <a:p>
            <a:pPr>
              <a:buFont typeface="Arial" pitchFamily="34" charset="0"/>
              <a:buChar char="•"/>
            </a:pPr>
            <a:r>
              <a:rPr lang="en-US" dirty="0" smtClean="0">
                <a:latin typeface="Comic Sans MS" pitchFamily="66" charset="0"/>
              </a:rPr>
              <a:t>  Median accuracy decreases only 0.009</a:t>
            </a:r>
          </a:p>
          <a:p>
            <a:pPr>
              <a:buFont typeface="Arial" pitchFamily="34" charset="0"/>
              <a:buChar char="•"/>
            </a:pPr>
            <a:r>
              <a:rPr lang="en-US" dirty="0" smtClean="0">
                <a:latin typeface="Comic Sans MS" pitchFamily="66" charset="0"/>
              </a:rPr>
              <a:t>  Mean accuracy decreases 0.023</a:t>
            </a:r>
            <a:endParaRPr lang="en-US" dirty="0"/>
          </a:p>
        </p:txBody>
      </p:sp>
    </p:spTree>
    <p:extLst>
      <p:ext uri="{BB962C8B-B14F-4D97-AF65-F5344CB8AC3E}">
        <p14:creationId xmlns:p14="http://schemas.microsoft.com/office/powerpoint/2010/main" val="271676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Common prediction algorithms</a:t>
            </a:r>
            <a:endParaRPr lang="zh-CN" altLang="en-US" sz="2600" b="1" u="sng" dirty="0">
              <a:solidFill>
                <a:srgbClr val="000000"/>
              </a:solidFill>
              <a:latin typeface="Arial" charset="0"/>
              <a:ea typeface="幼圆" pitchFamily="49" charset="-122"/>
              <a:cs typeface="Arial" charset="0"/>
            </a:endParaRPr>
          </a:p>
        </p:txBody>
      </p:sp>
      <p:sp>
        <p:nvSpPr>
          <p:cNvPr id="20483" name="内容占位符 2"/>
          <p:cNvSpPr txBox="1">
            <a:spLocks/>
          </p:cNvSpPr>
          <p:nvPr/>
        </p:nvSpPr>
        <p:spPr bwMode="auto">
          <a:xfrm>
            <a:off x="457489" y="1143000"/>
            <a:ext cx="822902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Font typeface="Arial" charset="0"/>
              <a:buChar char="•"/>
            </a:pPr>
            <a:r>
              <a:rPr lang="en-US" altLang="zh-CN" sz="2200" dirty="0">
                <a:solidFill>
                  <a:srgbClr val="000000"/>
                </a:solidFill>
                <a:cs typeface="Arial" charset="0"/>
              </a:rPr>
              <a:t>Generalized linear model (GLM</a:t>
            </a:r>
            <a:r>
              <a:rPr lang="en-US" altLang="zh-CN" sz="2200" dirty="0" smtClean="0">
                <a:solidFill>
                  <a:srgbClr val="000000"/>
                </a:solidFill>
                <a:cs typeface="Arial" charset="0"/>
              </a:rPr>
              <a:t>)</a:t>
            </a:r>
          </a:p>
          <a:p>
            <a:pPr algn="just">
              <a:spcBef>
                <a:spcPct val="20000"/>
              </a:spcBef>
              <a:buFont typeface="Arial" charset="0"/>
              <a:buChar char="•"/>
            </a:pPr>
            <a:r>
              <a:rPr lang="en-US" altLang="zh-CN" sz="2200" dirty="0">
                <a:solidFill>
                  <a:srgbClr val="000000"/>
                </a:solidFill>
                <a:cs typeface="Arial" charset="0"/>
              </a:rPr>
              <a:t>Penalized regression models</a:t>
            </a:r>
          </a:p>
          <a:p>
            <a:pPr marL="800100" lvl="1" indent="-342900" algn="just">
              <a:spcBef>
                <a:spcPct val="20000"/>
              </a:spcBef>
              <a:buFont typeface="Arial" pitchFamily="34" charset="0"/>
              <a:buChar char="−"/>
            </a:pPr>
            <a:r>
              <a:rPr lang="en-US" altLang="zh-CN" dirty="0">
                <a:solidFill>
                  <a:srgbClr val="000000"/>
                </a:solidFill>
                <a:cs typeface="Arial" charset="0"/>
              </a:rPr>
              <a:t>Ridge regression, elastic net, lasso</a:t>
            </a:r>
            <a:r>
              <a:rPr lang="en-US" altLang="zh-CN" dirty="0" smtClean="0">
                <a:solidFill>
                  <a:srgbClr val="000000"/>
                </a:solidFill>
                <a:cs typeface="Arial" charset="0"/>
              </a:rPr>
              <a:t>.</a:t>
            </a:r>
            <a:endParaRPr lang="en-US" altLang="zh-CN" sz="2200" dirty="0">
              <a:solidFill>
                <a:srgbClr val="000000"/>
              </a:solidFill>
              <a:cs typeface="Arial" charset="0"/>
            </a:endParaRPr>
          </a:p>
          <a:p>
            <a:pPr algn="just">
              <a:spcBef>
                <a:spcPct val="20000"/>
              </a:spcBef>
              <a:buFont typeface="Arial" charset="0"/>
              <a:buChar char="•"/>
            </a:pPr>
            <a:r>
              <a:rPr lang="en-US" altLang="zh-CN" sz="2200" dirty="0">
                <a:solidFill>
                  <a:srgbClr val="000000"/>
                </a:solidFill>
                <a:cs typeface="Arial" charset="0"/>
              </a:rPr>
              <a:t>Recursive partitioning and regression trees </a:t>
            </a:r>
            <a:r>
              <a:rPr lang="en-US" altLang="zh-CN" sz="2200" dirty="0" smtClean="0">
                <a:solidFill>
                  <a:srgbClr val="000000"/>
                </a:solidFill>
                <a:cs typeface="Arial" charset="0"/>
              </a:rPr>
              <a:t>(</a:t>
            </a:r>
            <a:r>
              <a:rPr lang="en-US" altLang="zh-CN" sz="2200" dirty="0" err="1">
                <a:solidFill>
                  <a:srgbClr val="000000"/>
                </a:solidFill>
                <a:cs typeface="Arial" charset="0"/>
              </a:rPr>
              <a:t>r</a:t>
            </a:r>
            <a:r>
              <a:rPr lang="en-US" altLang="zh-CN" sz="2200" dirty="0" err="1" smtClean="0">
                <a:solidFill>
                  <a:srgbClr val="000000"/>
                </a:solidFill>
                <a:cs typeface="Arial" charset="0"/>
              </a:rPr>
              <a:t>part</a:t>
            </a:r>
            <a:r>
              <a:rPr lang="en-US" altLang="zh-CN" sz="2200" dirty="0">
                <a:solidFill>
                  <a:srgbClr val="000000"/>
                </a:solidFill>
                <a:cs typeface="Arial" charset="0"/>
              </a:rPr>
              <a:t>)</a:t>
            </a:r>
          </a:p>
          <a:p>
            <a:pPr algn="just">
              <a:spcBef>
                <a:spcPct val="20000"/>
              </a:spcBef>
              <a:buFont typeface="Arial" charset="0"/>
              <a:buChar char="•"/>
            </a:pPr>
            <a:r>
              <a:rPr lang="en-US" altLang="zh-CN" sz="2200" dirty="0">
                <a:solidFill>
                  <a:srgbClr val="000000"/>
                </a:solidFill>
                <a:cs typeface="Arial" charset="0"/>
              </a:rPr>
              <a:t>Linear discriminant analysis (</a:t>
            </a:r>
            <a:r>
              <a:rPr lang="en-US" altLang="zh-CN" sz="2200" dirty="0" smtClean="0">
                <a:solidFill>
                  <a:srgbClr val="000000"/>
                </a:solidFill>
                <a:cs typeface="Arial" charset="0"/>
              </a:rPr>
              <a:t>LDA)</a:t>
            </a:r>
          </a:p>
          <a:p>
            <a:pPr lvl="1" eaLnBrk="1" hangingPunct="1">
              <a:spcBef>
                <a:spcPts val="1346"/>
              </a:spcBef>
              <a:buFont typeface="Arial" pitchFamily="34" charset="0"/>
              <a:buChar char="–"/>
              <a:defRPr/>
            </a:pPr>
            <a:r>
              <a:rPr lang="en-US" altLang="zh-CN" dirty="0" smtClean="0">
                <a:solidFill>
                  <a:srgbClr val="000000"/>
                </a:solidFill>
                <a:cs typeface="Arial" charset="0"/>
              </a:rPr>
              <a:t>Special case</a:t>
            </a:r>
            <a:r>
              <a:rPr lang="en-US" altLang="zh-CN" dirty="0">
                <a:solidFill>
                  <a:srgbClr val="000000"/>
                </a:solidFill>
                <a:cs typeface="Arial" charset="0"/>
              </a:rPr>
              <a:t>: diagonal linear discriminant analysis (DLDA</a:t>
            </a:r>
            <a:r>
              <a:rPr lang="en-US" altLang="zh-CN" dirty="0" smtClean="0">
                <a:solidFill>
                  <a:srgbClr val="000000"/>
                </a:solidFill>
                <a:cs typeface="Arial" charset="0"/>
              </a:rPr>
              <a:t>)</a:t>
            </a:r>
            <a:endParaRPr lang="en-US" altLang="zh-CN" sz="2200" dirty="0" smtClean="0">
              <a:solidFill>
                <a:srgbClr val="000000"/>
              </a:solidFill>
              <a:cs typeface="Arial" charset="0"/>
            </a:endParaRPr>
          </a:p>
          <a:p>
            <a:pPr algn="just">
              <a:spcBef>
                <a:spcPct val="20000"/>
              </a:spcBef>
              <a:buFont typeface="Arial" charset="0"/>
              <a:buChar char="•"/>
            </a:pPr>
            <a:r>
              <a:rPr lang="en-US" altLang="zh-CN" sz="2200" dirty="0" smtClean="0">
                <a:solidFill>
                  <a:srgbClr val="000000"/>
                </a:solidFill>
                <a:cs typeface="Arial" charset="0"/>
              </a:rPr>
              <a:t>K </a:t>
            </a:r>
            <a:r>
              <a:rPr lang="en-US" altLang="zh-CN" sz="2200" dirty="0">
                <a:solidFill>
                  <a:srgbClr val="000000"/>
                </a:solidFill>
                <a:cs typeface="Arial" charset="0"/>
              </a:rPr>
              <a:t>nearest neighbor (KNN)</a:t>
            </a:r>
          </a:p>
          <a:p>
            <a:pPr algn="just">
              <a:spcBef>
                <a:spcPct val="20000"/>
              </a:spcBef>
              <a:buFont typeface="Arial" charset="0"/>
              <a:buChar char="•"/>
            </a:pPr>
            <a:r>
              <a:rPr lang="en-US" altLang="zh-CN" sz="2200" dirty="0">
                <a:solidFill>
                  <a:srgbClr val="000000"/>
                </a:solidFill>
                <a:cs typeface="Arial" charset="0"/>
              </a:rPr>
              <a:t>Support vector machines (SVM)</a:t>
            </a:r>
          </a:p>
          <a:p>
            <a:pPr algn="just">
              <a:spcBef>
                <a:spcPct val="20000"/>
              </a:spcBef>
              <a:buFont typeface="Arial" charset="0"/>
              <a:buChar char="•"/>
            </a:pPr>
            <a:r>
              <a:rPr lang="en-US" altLang="zh-CN" sz="2200" dirty="0">
                <a:solidFill>
                  <a:srgbClr val="000000"/>
                </a:solidFill>
                <a:cs typeface="Arial" charset="0"/>
              </a:rPr>
              <a:t>Shrunken centroids (SC</a:t>
            </a:r>
            <a:r>
              <a:rPr lang="en-US" altLang="zh-CN" sz="2200" dirty="0" smtClean="0">
                <a:solidFill>
                  <a:srgbClr val="000000"/>
                </a:solidFill>
                <a:cs typeface="Arial" charset="0"/>
              </a:rPr>
              <a:t>) (</a:t>
            </a:r>
            <a:r>
              <a:rPr lang="en-US" altLang="zh-CN" sz="2200" dirty="0" err="1" smtClean="0">
                <a:solidFill>
                  <a:srgbClr val="000000"/>
                </a:solidFill>
                <a:cs typeface="Arial" charset="0"/>
              </a:rPr>
              <a:t>Tibshirani</a:t>
            </a:r>
            <a:r>
              <a:rPr lang="en-US" altLang="zh-CN" sz="2200" dirty="0" smtClean="0">
                <a:solidFill>
                  <a:srgbClr val="000000"/>
                </a:solidFill>
                <a:cs typeface="Arial" charset="0"/>
              </a:rPr>
              <a:t> et al 2002, </a:t>
            </a:r>
            <a:r>
              <a:rPr lang="en-US" altLang="zh-CN" sz="2200" dirty="0" err="1" smtClean="0">
                <a:solidFill>
                  <a:srgbClr val="000000"/>
                </a:solidFill>
                <a:cs typeface="Arial" charset="0"/>
              </a:rPr>
              <a:t>PNAS</a:t>
            </a:r>
            <a:r>
              <a:rPr lang="en-US" altLang="zh-CN" sz="2200" dirty="0" smtClean="0">
                <a:solidFill>
                  <a:srgbClr val="000000"/>
                </a:solidFill>
                <a:cs typeface="Arial" charset="0"/>
              </a:rPr>
              <a:t>)</a:t>
            </a:r>
            <a:endParaRPr lang="en-US" altLang="zh-CN" sz="2200" dirty="0" smtClean="0">
              <a:solidFill>
                <a:srgbClr val="000000"/>
              </a:solidFill>
              <a:cs typeface="Arial" charset="0"/>
            </a:endParaRPr>
          </a:p>
          <a:p>
            <a:pPr lvl="0" eaLnBrk="1" hangingPunct="1">
              <a:spcBef>
                <a:spcPct val="20000"/>
              </a:spcBef>
              <a:buFont typeface="Arial" pitchFamily="34" charset="0"/>
              <a:buChar char="•"/>
              <a:defRPr/>
            </a:pPr>
            <a:r>
              <a:rPr lang="en-US" altLang="zh-CN" sz="2200" dirty="0" smtClean="0">
                <a:solidFill>
                  <a:srgbClr val="000000"/>
                </a:solidFill>
                <a:cs typeface="Arial" charset="0"/>
              </a:rPr>
              <a:t>Ensemble predictors:</a:t>
            </a:r>
            <a:endParaRPr lang="en-US" sz="2200" dirty="0">
              <a:solidFill>
                <a:prstClr val="black"/>
              </a:solidFill>
              <a:latin typeface="Arial" pitchFamily="34" charset="0"/>
              <a:ea typeface="+mn-ea"/>
              <a:cs typeface="Arial" pitchFamily="34" charset="0"/>
            </a:endParaRPr>
          </a:p>
          <a:p>
            <a:pPr lvl="1" eaLnBrk="1" hangingPunct="1">
              <a:spcBef>
                <a:spcPts val="1346"/>
              </a:spcBef>
              <a:buFont typeface="Arial" pitchFamily="34" charset="0"/>
              <a:buChar char="–"/>
              <a:defRPr/>
            </a:pPr>
            <a:r>
              <a:rPr lang="en-US" dirty="0" smtClean="0">
                <a:solidFill>
                  <a:prstClr val="black"/>
                </a:solidFill>
                <a:latin typeface="Arial" pitchFamily="34" charset="0"/>
                <a:ea typeface="+mn-ea"/>
                <a:cs typeface="Arial" pitchFamily="34" charset="0"/>
              </a:rPr>
              <a:t>Combination </a:t>
            </a:r>
            <a:r>
              <a:rPr lang="en-US" dirty="0">
                <a:solidFill>
                  <a:prstClr val="black"/>
                </a:solidFill>
                <a:latin typeface="Arial" pitchFamily="34" charset="0"/>
                <a:ea typeface="+mn-ea"/>
                <a:cs typeface="Arial" pitchFamily="34" charset="0"/>
              </a:rPr>
              <a:t>of a set of individual </a:t>
            </a:r>
            <a:r>
              <a:rPr lang="en-US" dirty="0" smtClean="0">
                <a:solidFill>
                  <a:prstClr val="black"/>
                </a:solidFill>
                <a:latin typeface="Arial" pitchFamily="34" charset="0"/>
                <a:ea typeface="+mn-ea"/>
                <a:cs typeface="Arial" pitchFamily="34" charset="0"/>
              </a:rPr>
              <a:t>predictors.</a:t>
            </a:r>
          </a:p>
          <a:p>
            <a:pPr lvl="1" eaLnBrk="1" hangingPunct="1">
              <a:spcBef>
                <a:spcPts val="1346"/>
              </a:spcBef>
              <a:buFont typeface="Arial" pitchFamily="34" charset="0"/>
              <a:buChar char="–"/>
              <a:defRPr/>
            </a:pPr>
            <a:r>
              <a:rPr lang="en-US" dirty="0" smtClean="0">
                <a:solidFill>
                  <a:prstClr val="black"/>
                </a:solidFill>
                <a:latin typeface="Arial" pitchFamily="34" charset="0"/>
                <a:ea typeface="+mn-ea"/>
                <a:cs typeface="Arial" pitchFamily="34" charset="0"/>
              </a:rPr>
              <a:t>Special case: random forest (RF), combination of tree predictors.</a:t>
            </a:r>
            <a:endParaRPr lang="en-US" dirty="0">
              <a:solidFill>
                <a:prstClr val="black"/>
              </a:solidFill>
              <a:latin typeface="Arial" pitchFamily="34" charset="0"/>
              <a:ea typeface="+mn-ea"/>
              <a:cs typeface="Arial" pitchFamily="34"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spTree>
    <p:extLst>
      <p:ext uri="{BB962C8B-B14F-4D97-AF65-F5344CB8AC3E}">
        <p14:creationId xmlns:p14="http://schemas.microsoft.com/office/powerpoint/2010/main" val="331763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92162"/>
          </a:xfrm>
        </p:spPr>
        <p:txBody>
          <a:bodyPr/>
          <a:lstStyle/>
          <a:p>
            <a:r>
              <a:rPr lang="en-US" dirty="0" smtClean="0"/>
              <a:t>Including </a:t>
            </a:r>
            <a:r>
              <a:rPr lang="en-US" dirty="0" smtClean="0">
                <a:solidFill>
                  <a:srgbClr val="FF0000"/>
                </a:solidFill>
              </a:rPr>
              <a:t>mandatory covariates</a:t>
            </a:r>
            <a:endParaRPr lang="en-US" dirty="0">
              <a:solidFill>
                <a:srgbClr val="FF0000"/>
              </a:solidFill>
            </a:endParaRPr>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r>
              <a:rPr lang="en-US" dirty="0" smtClean="0"/>
              <a:t>In many applications, one has a set of mandatory covariates that should be part of each model.</a:t>
            </a:r>
          </a:p>
          <a:p>
            <a:r>
              <a:rPr lang="en-US" dirty="0" smtClean="0"/>
              <a:t>Example: When it comes to predicting lung disease (</a:t>
            </a:r>
            <a:r>
              <a:rPr lang="en-US" dirty="0" err="1" smtClean="0"/>
              <a:t>COPD</a:t>
            </a:r>
            <a:r>
              <a:rPr lang="en-US" dirty="0" smtClean="0"/>
              <a:t>)</a:t>
            </a:r>
            <a:r>
              <a:rPr lang="en-US" dirty="0"/>
              <a:t> </a:t>
            </a:r>
            <a:r>
              <a:rPr lang="en-US" dirty="0" smtClean="0"/>
              <a:t>then it makes sense to include smoking status and age in each logistic model </a:t>
            </a:r>
          </a:p>
          <a:p>
            <a:pPr lvl="1"/>
            <a:r>
              <a:rPr lang="en-US" dirty="0" smtClean="0"/>
              <a:t>and let </a:t>
            </a:r>
            <a:r>
              <a:rPr lang="en-US" dirty="0" err="1" smtClean="0"/>
              <a:t>randomGLM</a:t>
            </a:r>
            <a:r>
              <a:rPr lang="en-US" dirty="0" smtClean="0"/>
              <a:t> select additional gene expression levels, see </a:t>
            </a:r>
          </a:p>
          <a:p>
            <a:r>
              <a:rPr lang="en-US" dirty="0" smtClean="0"/>
              <a:t>Straightforward in the </a:t>
            </a:r>
            <a:r>
              <a:rPr lang="en-US" dirty="0" err="1" smtClean="0"/>
              <a:t>randomGLM</a:t>
            </a:r>
            <a:r>
              <a:rPr lang="en-US" dirty="0" smtClean="0"/>
              <a:t> model:</a:t>
            </a:r>
          </a:p>
          <a:p>
            <a:pPr lvl="1"/>
            <a:r>
              <a:rPr lang="en-US" dirty="0" smtClean="0"/>
              <a:t>use argument “</a:t>
            </a:r>
            <a:r>
              <a:rPr lang="en-US" dirty="0" err="1" smtClean="0"/>
              <a:t>mandatoryCovariates</a:t>
            </a:r>
            <a:r>
              <a:rPr lang="en-US" dirty="0" smtClean="0"/>
              <a:t>” in the </a:t>
            </a:r>
            <a:r>
              <a:rPr lang="en-US" dirty="0" err="1" smtClean="0"/>
              <a:t>randomGLM</a:t>
            </a:r>
            <a:r>
              <a:rPr lang="en-US" dirty="0" smtClean="0"/>
              <a:t> R function, see help(</a:t>
            </a:r>
            <a:r>
              <a:rPr lang="en-US" dirty="0" err="1" smtClean="0"/>
              <a:t>randomGLM</a:t>
            </a:r>
            <a:r>
              <a:rPr lang="en-US" dirty="0" smtClean="0"/>
              <a:t>)</a:t>
            </a:r>
          </a:p>
        </p:txBody>
      </p:sp>
    </p:spTree>
    <p:extLst>
      <p:ext uri="{BB962C8B-B14F-4D97-AF65-F5344CB8AC3E}">
        <p14:creationId xmlns:p14="http://schemas.microsoft.com/office/powerpoint/2010/main" val="1749395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RGLM pros and cons</a:t>
            </a:r>
            <a:endParaRPr lang="zh-CN" altLang="en-US" sz="2600" b="1" u="sng" dirty="0">
              <a:solidFill>
                <a:srgbClr val="000000"/>
              </a:solidFill>
              <a:latin typeface="Arial" charset="0"/>
              <a:ea typeface="幼圆" pitchFamily="49" charset="-122"/>
              <a:cs typeface="Arial" charset="0"/>
            </a:endParaRPr>
          </a:p>
        </p:txBody>
      </p:sp>
      <p:sp>
        <p:nvSpPr>
          <p:cNvPr id="20483" name="内容占位符 2"/>
          <p:cNvSpPr txBox="1">
            <a:spLocks/>
          </p:cNvSpPr>
          <p:nvPr/>
        </p:nvSpPr>
        <p:spPr bwMode="auto">
          <a:xfrm>
            <a:off x="76201" y="1143000"/>
            <a:ext cx="8991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Pros</a:t>
            </a:r>
          </a:p>
          <a:p>
            <a:pPr lvl="1"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Astonishing accuracy: it often outperforms existing </a:t>
            </a:r>
            <a:r>
              <a:rPr lang="en-US" altLang="zh-CN" sz="2000" dirty="0" smtClean="0">
                <a:solidFill>
                  <a:prstClr val="black"/>
                </a:solidFill>
                <a:latin typeface="Arial" pitchFamily="34" charset="0"/>
                <a:ea typeface="Tahoma" pitchFamily="34" charset="0"/>
                <a:cs typeface="Arial" pitchFamily="34" charset="0"/>
              </a:rPr>
              <a:t>methods.</a:t>
            </a:r>
            <a:endParaRPr lang="en-US" altLang="zh-CN" sz="2000" dirty="0">
              <a:solidFill>
                <a:prstClr val="black"/>
              </a:solidFill>
              <a:latin typeface="Arial" pitchFamily="34" charset="0"/>
              <a:ea typeface="Tahoma" pitchFamily="34" charset="0"/>
              <a:cs typeface="Arial" pitchFamily="34" charset="0"/>
            </a:endParaRPr>
          </a:p>
          <a:p>
            <a:pPr lvl="1"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Few features contribute to the prediction especially if RGLM thinning is </a:t>
            </a:r>
            <a:r>
              <a:rPr lang="en-US" altLang="zh-CN" sz="2000" dirty="0" smtClean="0">
                <a:solidFill>
                  <a:prstClr val="black"/>
                </a:solidFill>
                <a:latin typeface="Arial" pitchFamily="34" charset="0"/>
                <a:ea typeface="Tahoma" pitchFamily="34" charset="0"/>
                <a:cs typeface="Arial" pitchFamily="34" charset="0"/>
              </a:rPr>
              <a:t>used.</a:t>
            </a:r>
            <a:endParaRPr lang="en-US" altLang="zh-CN" sz="2000" dirty="0">
              <a:solidFill>
                <a:prstClr val="black"/>
              </a:solidFill>
              <a:latin typeface="Arial" pitchFamily="34" charset="0"/>
              <a:ea typeface="Tahoma" pitchFamily="34" charset="0"/>
              <a:cs typeface="Arial" pitchFamily="34" charset="0"/>
            </a:endParaRPr>
          </a:p>
          <a:p>
            <a:pPr lvl="1"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Easy to interpret since it involves relatively few features and uses </a:t>
            </a:r>
            <a:r>
              <a:rPr lang="en-US" altLang="zh-CN" sz="2000" dirty="0" smtClean="0">
                <a:solidFill>
                  <a:prstClr val="black"/>
                </a:solidFill>
                <a:latin typeface="Arial" pitchFamily="34" charset="0"/>
                <a:ea typeface="Tahoma" pitchFamily="34" charset="0"/>
                <a:cs typeface="Arial" pitchFamily="34" charset="0"/>
              </a:rPr>
              <a:t>GLMs.</a:t>
            </a:r>
            <a:endParaRPr lang="en-US" altLang="zh-CN" sz="2000" dirty="0">
              <a:solidFill>
                <a:prstClr val="black"/>
              </a:solidFill>
              <a:latin typeface="Arial" pitchFamily="34" charset="0"/>
              <a:ea typeface="Tahoma" pitchFamily="34" charset="0"/>
              <a:cs typeface="Arial" pitchFamily="34" charset="0"/>
            </a:endParaRPr>
          </a:p>
          <a:p>
            <a:pPr lvl="1"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Provides useful by-products as part of its construction including out-of-bag estimates of the prediction accuracy, variable importance </a:t>
            </a:r>
            <a:r>
              <a:rPr lang="en-US" altLang="zh-CN" sz="2000" dirty="0" smtClean="0">
                <a:solidFill>
                  <a:prstClr val="black"/>
                </a:solidFill>
                <a:latin typeface="Arial" pitchFamily="34" charset="0"/>
                <a:ea typeface="Tahoma" pitchFamily="34" charset="0"/>
                <a:cs typeface="Arial" pitchFamily="34" charset="0"/>
              </a:rPr>
              <a:t>measures.</a:t>
            </a:r>
            <a:endParaRPr lang="en-US" altLang="zh-CN" sz="2000" dirty="0">
              <a:solidFill>
                <a:prstClr val="black"/>
              </a:solidFill>
              <a:latin typeface="Arial" pitchFamily="34" charset="0"/>
              <a:ea typeface="Tahoma" pitchFamily="34" charset="0"/>
              <a:cs typeface="Arial" pitchFamily="34" charset="0"/>
            </a:endParaRPr>
          </a:p>
          <a:p>
            <a:pPr lvl="1"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GLM formulation allows one to apply the RGLM to different types of outcomes: binary, </a:t>
            </a:r>
            <a:r>
              <a:rPr lang="en-US" altLang="zh-CN" sz="2000" dirty="0" smtClean="0">
                <a:solidFill>
                  <a:prstClr val="black"/>
                </a:solidFill>
                <a:latin typeface="Arial" pitchFamily="34" charset="0"/>
                <a:ea typeface="Tahoma" pitchFamily="34" charset="0"/>
                <a:cs typeface="Arial" pitchFamily="34" charset="0"/>
              </a:rPr>
              <a:t>quantitative, </a:t>
            </a:r>
            <a:r>
              <a:rPr lang="en-US" altLang="zh-CN" sz="2000" dirty="0">
                <a:solidFill>
                  <a:prstClr val="black"/>
                </a:solidFill>
                <a:latin typeface="Arial" pitchFamily="34" charset="0"/>
                <a:ea typeface="Tahoma" pitchFamily="34" charset="0"/>
                <a:cs typeface="Arial" pitchFamily="34" charset="0"/>
              </a:rPr>
              <a:t>count, </a:t>
            </a:r>
            <a:r>
              <a:rPr lang="en-US" altLang="zh-CN" sz="2000" dirty="0" smtClean="0">
                <a:solidFill>
                  <a:prstClr val="black"/>
                </a:solidFill>
                <a:latin typeface="Arial" pitchFamily="34" charset="0"/>
                <a:ea typeface="Tahoma" pitchFamily="34" charset="0"/>
                <a:cs typeface="Arial" pitchFamily="34" charset="0"/>
              </a:rPr>
              <a:t>multi-class, survival.</a:t>
            </a:r>
          </a:p>
          <a:p>
            <a:pPr lvl="1" eaLnBrk="1" hangingPunct="1">
              <a:spcBef>
                <a:spcPct val="20000"/>
              </a:spcBef>
              <a:buFont typeface="Arial" pitchFamily="34" charset="0"/>
              <a:buChar char="–"/>
            </a:pPr>
            <a:r>
              <a:rPr lang="en-US" altLang="zh-CN" sz="2000" dirty="0" smtClean="0">
                <a:solidFill>
                  <a:schemeClr val="tx2">
                    <a:lumMod val="60000"/>
                    <a:lumOff val="40000"/>
                  </a:schemeClr>
                </a:solidFill>
                <a:latin typeface="Arial" pitchFamily="34" charset="0"/>
                <a:ea typeface="Tahoma" pitchFamily="34" charset="0"/>
                <a:cs typeface="Arial" pitchFamily="34" charset="0"/>
              </a:rPr>
              <a:t>RGLM allows one to force specific features into regression models in all bags, i.e. mandatory covariates.</a:t>
            </a:r>
            <a:endParaRPr lang="en-US" altLang="zh-CN" sz="2000" dirty="0">
              <a:solidFill>
                <a:schemeClr val="tx2">
                  <a:lumMod val="60000"/>
                  <a:lumOff val="40000"/>
                </a:schemeClr>
              </a:solidFill>
              <a:latin typeface="Arial" pitchFamily="34" charset="0"/>
              <a:ea typeface="Tahoma" pitchFamily="34" charset="0"/>
              <a:cs typeface="Arial" pitchFamily="34" charset="0"/>
            </a:endParaRPr>
          </a:p>
          <a:p>
            <a:pPr lvl="0"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Cons</a:t>
            </a:r>
          </a:p>
          <a:p>
            <a:pPr lvl="1" eaLnBrk="1" hangingPunct="1">
              <a:spcBef>
                <a:spcPct val="20000"/>
              </a:spcBef>
              <a:buFont typeface="Arial" pitchFamily="34" charset="0"/>
              <a:buChar char="–"/>
            </a:pPr>
            <a:r>
              <a:rPr lang="en-US" altLang="zh-CN" sz="2000" dirty="0">
                <a:solidFill>
                  <a:prstClr val="black"/>
                </a:solidFill>
                <a:latin typeface="Arial" pitchFamily="34" charset="0"/>
                <a:ea typeface="Tahoma" pitchFamily="34" charset="0"/>
                <a:cs typeface="Arial" pitchFamily="34" charset="0"/>
              </a:rPr>
              <a:t>Slower than many common predictors due to the forward selection step (AIC criterion). Work-around: </a:t>
            </a:r>
            <a:r>
              <a:rPr lang="en-US" altLang="zh-CN" sz="2000" i="1" dirty="0" err="1">
                <a:solidFill>
                  <a:prstClr val="black"/>
                </a:solidFill>
                <a:latin typeface="Arial" pitchFamily="34" charset="0"/>
                <a:ea typeface="Tahoma" pitchFamily="34" charset="0"/>
                <a:cs typeface="Arial" pitchFamily="34" charset="0"/>
              </a:rPr>
              <a:t>randomGLM</a:t>
            </a:r>
            <a:r>
              <a:rPr lang="en-US" altLang="zh-CN" sz="2000" dirty="0">
                <a:solidFill>
                  <a:prstClr val="black"/>
                </a:solidFill>
                <a:latin typeface="Arial" pitchFamily="34" charset="0"/>
                <a:ea typeface="Tahoma" pitchFamily="34" charset="0"/>
                <a:cs typeface="Arial" pitchFamily="34" charset="0"/>
              </a:rPr>
              <a:t> R implementation </a:t>
            </a:r>
            <a:r>
              <a:rPr lang="en-US" altLang="zh-CN" sz="2000" dirty="0" smtClean="0">
                <a:solidFill>
                  <a:prstClr val="black"/>
                </a:solidFill>
                <a:latin typeface="Arial" pitchFamily="34" charset="0"/>
                <a:ea typeface="Tahoma" pitchFamily="34" charset="0"/>
                <a:cs typeface="Arial" pitchFamily="34" charset="0"/>
              </a:rPr>
              <a:t>allows users to </a:t>
            </a:r>
            <a:r>
              <a:rPr lang="en-US" altLang="zh-CN" sz="2000" dirty="0">
                <a:solidFill>
                  <a:prstClr val="black"/>
                </a:solidFill>
                <a:latin typeface="Arial" pitchFamily="34" charset="0"/>
                <a:ea typeface="Tahoma" pitchFamily="34" charset="0"/>
                <a:cs typeface="Arial" pitchFamily="34" charset="0"/>
              </a:rPr>
              <a:t>parallelize the </a:t>
            </a:r>
            <a:r>
              <a:rPr lang="en-US" altLang="zh-CN" sz="2000" dirty="0" smtClean="0">
                <a:solidFill>
                  <a:prstClr val="black"/>
                </a:solidFill>
                <a:latin typeface="Arial" pitchFamily="34" charset="0"/>
                <a:ea typeface="Tahoma" pitchFamily="34" charset="0"/>
                <a:cs typeface="Arial" pitchFamily="34" charset="0"/>
              </a:rPr>
              <a:t>calculation.</a:t>
            </a:r>
            <a:endParaRPr lang="en-US" altLang="zh-CN" sz="2000" dirty="0">
              <a:solidFill>
                <a:prstClr val="black"/>
              </a:solidFill>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3102422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R software implementation</a:t>
            </a:r>
            <a:endParaRPr lang="zh-CN" altLang="en-US" sz="2600" b="1" u="sng" dirty="0">
              <a:solidFill>
                <a:srgbClr val="000000"/>
              </a:solidFill>
              <a:latin typeface="Arial" charset="0"/>
              <a:ea typeface="幼圆" pitchFamily="49" charset="-122"/>
              <a:cs typeface="Arial" charset="0"/>
            </a:endParaRPr>
          </a:p>
        </p:txBody>
      </p:sp>
      <p:sp>
        <p:nvSpPr>
          <p:cNvPr id="20483" name="内容占位符 2"/>
          <p:cNvSpPr txBox="1">
            <a:spLocks/>
          </p:cNvSpPr>
          <p:nvPr/>
        </p:nvSpPr>
        <p:spPr bwMode="auto">
          <a:xfrm>
            <a:off x="457489" y="11430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sz="2200" dirty="0">
                <a:latin typeface="Arial" pitchFamily="34" charset="0"/>
                <a:cs typeface="Arial" pitchFamily="34" charset="0"/>
              </a:rPr>
              <a:t>The RGLM method is implemented in the freely available R package </a:t>
            </a:r>
            <a:r>
              <a:rPr lang="en-US" altLang="zh-CN" sz="2200" dirty="0" err="1">
                <a:solidFill>
                  <a:schemeClr val="tx2">
                    <a:lumMod val="60000"/>
                    <a:lumOff val="40000"/>
                  </a:schemeClr>
                </a:solidFill>
                <a:latin typeface="Arial" pitchFamily="34" charset="0"/>
                <a:cs typeface="Arial" pitchFamily="34" charset="0"/>
              </a:rPr>
              <a:t>randomGLM</a:t>
            </a:r>
            <a:r>
              <a:rPr lang="en-US" altLang="zh-CN" sz="2200" dirty="0">
                <a:latin typeface="Arial" pitchFamily="34" charset="0"/>
                <a:cs typeface="Arial" pitchFamily="34" charset="0"/>
              </a:rPr>
              <a:t>. </a:t>
            </a:r>
            <a:endParaRPr lang="en-US" altLang="zh-CN" sz="2200" dirty="0" smtClean="0">
              <a:latin typeface="Arial" pitchFamily="34" charset="0"/>
              <a:cs typeface="Arial" pitchFamily="34" charset="0"/>
            </a:endParaRPr>
          </a:p>
          <a:p>
            <a:pPr>
              <a:buFont typeface="Arial" pitchFamily="34" charset="0"/>
              <a:buChar char="•"/>
            </a:pPr>
            <a:r>
              <a:rPr lang="en-US" altLang="zh-CN" sz="2200" dirty="0">
                <a:solidFill>
                  <a:srgbClr val="000000"/>
                </a:solidFill>
                <a:cs typeface="Arial" charset="0"/>
              </a:rPr>
              <a:t>Peter </a:t>
            </a:r>
            <a:r>
              <a:rPr lang="en-US" altLang="zh-CN" sz="2200" dirty="0" err="1">
                <a:solidFill>
                  <a:srgbClr val="000000"/>
                </a:solidFill>
                <a:cs typeface="Arial" charset="0"/>
              </a:rPr>
              <a:t>Langfelder</a:t>
            </a:r>
            <a:r>
              <a:rPr lang="en-US" altLang="zh-CN" sz="2200" dirty="0">
                <a:solidFill>
                  <a:srgbClr val="000000"/>
                </a:solidFill>
                <a:cs typeface="Arial" charset="0"/>
              </a:rPr>
              <a:t> contributed and maintains the package</a:t>
            </a:r>
            <a:r>
              <a:rPr lang="en-US" altLang="zh-CN" sz="2200" dirty="0" smtClean="0">
                <a:solidFill>
                  <a:srgbClr val="000000"/>
                </a:solidFill>
                <a:cs typeface="Arial" charset="0"/>
              </a:rPr>
              <a:t>.</a:t>
            </a:r>
            <a:endParaRPr lang="en-US" altLang="zh-CN" sz="2200" dirty="0">
              <a:latin typeface="Arial" pitchFamily="34" charset="0"/>
              <a:cs typeface="Arial" pitchFamily="34" charset="0"/>
            </a:endParaRPr>
          </a:p>
          <a:p>
            <a:pPr>
              <a:buFont typeface="Arial" pitchFamily="34" charset="0"/>
              <a:buChar char="•"/>
            </a:pPr>
            <a:r>
              <a:rPr lang="en-US" altLang="zh-CN" sz="2200" dirty="0" smtClean="0">
                <a:latin typeface="Arial" pitchFamily="34" charset="0"/>
                <a:cs typeface="Arial" pitchFamily="34" charset="0"/>
              </a:rPr>
              <a:t>Tutorials </a:t>
            </a:r>
            <a:r>
              <a:rPr lang="en-US" altLang="zh-CN" sz="2200" dirty="0">
                <a:latin typeface="Arial" pitchFamily="34" charset="0"/>
                <a:cs typeface="Arial" pitchFamily="34" charset="0"/>
              </a:rPr>
              <a:t>can be found at the following webpage: http://labs.genetics.ucla.edu/horvath/RGLM</a:t>
            </a:r>
            <a:endParaRPr lang="en-US" altLang="zh-CN" sz="2200" dirty="0" smtClean="0">
              <a:solidFill>
                <a:srgbClr val="000000"/>
              </a:solidFill>
              <a:cs typeface="Arial" charset="0"/>
            </a:endParaRPr>
          </a:p>
          <a:p>
            <a:pPr algn="just">
              <a:spcBef>
                <a:spcPct val="20000"/>
              </a:spcBef>
              <a:buFont typeface="Arial" charset="0"/>
              <a:buChar char="•"/>
            </a:pPr>
            <a:r>
              <a:rPr lang="en-US" altLang="zh-CN" sz="2200" dirty="0" smtClean="0">
                <a:solidFill>
                  <a:srgbClr val="000000"/>
                </a:solidFill>
                <a:cs typeface="Arial" charset="0"/>
              </a:rPr>
              <a:t>Can be applied to survival time outcome </a:t>
            </a:r>
            <a:r>
              <a:rPr lang="en-US" altLang="zh-CN" sz="2200" dirty="0" err="1" smtClean="0">
                <a:solidFill>
                  <a:srgbClr val="000000"/>
                </a:solidFill>
                <a:cs typeface="Arial" charset="0"/>
              </a:rPr>
              <a:t>Surv</a:t>
            </a:r>
            <a:r>
              <a:rPr lang="en-US" altLang="zh-CN" sz="2200" dirty="0" smtClean="0">
                <a:solidFill>
                  <a:srgbClr val="000000"/>
                </a:solidFill>
                <a:cs typeface="Arial" charset="0"/>
              </a:rPr>
              <a:t>(</a:t>
            </a:r>
            <a:r>
              <a:rPr lang="en-US" altLang="zh-CN" sz="2200" dirty="0" err="1" smtClean="0">
                <a:solidFill>
                  <a:srgbClr val="000000"/>
                </a:solidFill>
                <a:cs typeface="Arial" charset="0"/>
              </a:rPr>
              <a:t>time,death</a:t>
            </a:r>
            <a:r>
              <a:rPr lang="en-US" altLang="zh-CN" sz="2200" dirty="0" smtClean="0">
                <a:solidFill>
                  <a:srgbClr val="000000"/>
                </a:solidFill>
                <a:cs typeface="Arial" charset="0"/>
              </a:rPr>
              <a:t>)</a:t>
            </a: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723"/>
          <a:stretch/>
        </p:blipFill>
        <p:spPr bwMode="auto">
          <a:xfrm>
            <a:off x="1219200" y="3352800"/>
            <a:ext cx="6705600" cy="298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9467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software implementation</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endParaRPr lang="en-US" i="1" dirty="0"/>
          </a:p>
          <a:p>
            <a:r>
              <a:rPr lang="en-US" sz="3600" dirty="0">
                <a:latin typeface="Tahoma" pitchFamily="34" charset="0"/>
                <a:ea typeface="Tahoma" pitchFamily="34" charset="0"/>
                <a:cs typeface="Tahoma" pitchFamily="34" charset="0"/>
              </a:rPr>
              <a:t>The </a:t>
            </a:r>
            <a:r>
              <a:rPr lang="en-US" sz="3600" dirty="0" err="1">
                <a:latin typeface="Tahoma" pitchFamily="34" charset="0"/>
                <a:ea typeface="Tahoma" pitchFamily="34" charset="0"/>
                <a:cs typeface="Tahoma" pitchFamily="34" charset="0"/>
              </a:rPr>
              <a:t>RGLM</a:t>
            </a:r>
            <a:r>
              <a:rPr lang="en-US" sz="3600" dirty="0">
                <a:latin typeface="Tahoma" pitchFamily="34" charset="0"/>
                <a:ea typeface="Tahoma" pitchFamily="34" charset="0"/>
                <a:cs typeface="Tahoma" pitchFamily="34" charset="0"/>
              </a:rPr>
              <a:t> method is implemented in the freely available R </a:t>
            </a:r>
            <a:r>
              <a:rPr lang="en-US" sz="3600" dirty="0" smtClean="0">
                <a:latin typeface="Tahoma" pitchFamily="34" charset="0"/>
                <a:ea typeface="Tahoma" pitchFamily="34" charset="0"/>
                <a:cs typeface="Tahoma" pitchFamily="34" charset="0"/>
              </a:rPr>
              <a:t>package </a:t>
            </a:r>
            <a:r>
              <a:rPr lang="en-US" sz="3600" i="1" dirty="0" err="1" smtClean="0">
                <a:latin typeface="Tahoma" pitchFamily="34" charset="0"/>
                <a:ea typeface="Tahoma" pitchFamily="34" charset="0"/>
                <a:cs typeface="Tahoma" pitchFamily="34" charset="0"/>
              </a:rPr>
              <a:t>randomGLM</a:t>
            </a:r>
            <a:r>
              <a:rPr lang="en-US" sz="3600" dirty="0" smtClean="0">
                <a:latin typeface="Tahoma" pitchFamily="34" charset="0"/>
                <a:ea typeface="Tahoma" pitchFamily="34" charset="0"/>
                <a:cs typeface="Tahoma" pitchFamily="34" charset="0"/>
              </a:rPr>
              <a:t>. </a:t>
            </a:r>
          </a:p>
          <a:p>
            <a:r>
              <a:rPr lang="en-US" sz="3600" i="1" dirty="0" err="1" smtClean="0">
                <a:latin typeface="Tahoma" pitchFamily="34" charset="0"/>
                <a:ea typeface="Tahoma" pitchFamily="34" charset="0"/>
                <a:cs typeface="Tahoma" pitchFamily="34" charset="0"/>
              </a:rPr>
              <a:t>randomGLM</a:t>
            </a:r>
            <a:r>
              <a:rPr lang="en-US" sz="3600" dirty="0" smtClean="0">
                <a:latin typeface="Tahoma" pitchFamily="34" charset="0"/>
                <a:ea typeface="Tahoma" pitchFamily="34" charset="0"/>
                <a:cs typeface="Tahoma" pitchFamily="34" charset="0"/>
              </a:rPr>
              <a:t> function outputs training </a:t>
            </a:r>
            <a:r>
              <a:rPr lang="en-US" sz="3600" dirty="0">
                <a:latin typeface="Tahoma" pitchFamily="34" charset="0"/>
                <a:ea typeface="Tahoma" pitchFamily="34" charset="0"/>
                <a:cs typeface="Tahoma" pitchFamily="34" charset="0"/>
              </a:rPr>
              <a:t>set predictions, out-of-bag predictions, test </a:t>
            </a:r>
            <a:r>
              <a:rPr lang="en-US" sz="3600" dirty="0" smtClean="0">
                <a:latin typeface="Tahoma" pitchFamily="34" charset="0"/>
                <a:ea typeface="Tahoma" pitchFamily="34" charset="0"/>
                <a:cs typeface="Tahoma" pitchFamily="34" charset="0"/>
              </a:rPr>
              <a:t>set predictions</a:t>
            </a:r>
            <a:r>
              <a:rPr lang="en-US" sz="3600" dirty="0">
                <a:latin typeface="Tahoma" pitchFamily="34" charset="0"/>
                <a:ea typeface="Tahoma" pitchFamily="34" charset="0"/>
                <a:cs typeface="Tahoma" pitchFamily="34" charset="0"/>
              </a:rPr>
              <a:t>, coefficient values, and variable importance </a:t>
            </a:r>
            <a:r>
              <a:rPr lang="en-US" sz="3600" dirty="0" smtClean="0">
                <a:latin typeface="Tahoma" pitchFamily="34" charset="0"/>
                <a:ea typeface="Tahoma" pitchFamily="34" charset="0"/>
                <a:cs typeface="Tahoma" pitchFamily="34" charset="0"/>
              </a:rPr>
              <a:t>measures</a:t>
            </a:r>
            <a:endParaRPr lang="en-US" sz="3600" dirty="0">
              <a:latin typeface="Tahoma" pitchFamily="34" charset="0"/>
              <a:ea typeface="Tahoma" pitchFamily="34" charset="0"/>
              <a:cs typeface="Tahoma" pitchFamily="34" charset="0"/>
            </a:endParaRPr>
          </a:p>
          <a:p>
            <a:r>
              <a:rPr lang="en-US" sz="3600" i="1" dirty="0" smtClean="0">
                <a:latin typeface="Tahoma" pitchFamily="34" charset="0"/>
                <a:ea typeface="Tahoma" pitchFamily="34" charset="0"/>
                <a:cs typeface="Tahoma" pitchFamily="34" charset="0"/>
              </a:rPr>
              <a:t>predict</a:t>
            </a:r>
            <a:r>
              <a:rPr lang="en-US" sz="3600" dirty="0" smtClean="0">
                <a:latin typeface="Tahoma" pitchFamily="34" charset="0"/>
                <a:ea typeface="Tahoma" pitchFamily="34" charset="0"/>
                <a:cs typeface="Tahoma" pitchFamily="34" charset="0"/>
              </a:rPr>
              <a:t>  function for test set predictions </a:t>
            </a:r>
          </a:p>
          <a:p>
            <a:r>
              <a:rPr lang="en-US" sz="3600" dirty="0" smtClean="0">
                <a:latin typeface="Tahoma" pitchFamily="34" charset="0"/>
                <a:ea typeface="Tahoma" pitchFamily="34" charset="0"/>
                <a:cs typeface="Tahoma" pitchFamily="34" charset="0"/>
              </a:rPr>
              <a:t>Tutorials </a:t>
            </a:r>
            <a:r>
              <a:rPr lang="en-US" sz="3600" dirty="0">
                <a:latin typeface="Tahoma" pitchFamily="34" charset="0"/>
                <a:ea typeface="Tahoma" pitchFamily="34" charset="0"/>
                <a:cs typeface="Tahoma" pitchFamily="34" charset="0"/>
              </a:rPr>
              <a:t>can be found at the following </a:t>
            </a:r>
            <a:r>
              <a:rPr lang="en-US" sz="3600" dirty="0" smtClean="0">
                <a:latin typeface="Tahoma" pitchFamily="34" charset="0"/>
                <a:ea typeface="Tahoma" pitchFamily="34" charset="0"/>
                <a:cs typeface="Tahoma" pitchFamily="34" charset="0"/>
              </a:rPr>
              <a:t>webpage: http</a:t>
            </a:r>
            <a:r>
              <a:rPr lang="en-US" sz="3600" dirty="0">
                <a:latin typeface="Tahoma" pitchFamily="34" charset="0"/>
                <a:ea typeface="Tahoma" pitchFamily="34" charset="0"/>
                <a:cs typeface="Tahoma" pitchFamily="34" charset="0"/>
              </a:rPr>
              <a:t>://</a:t>
            </a:r>
            <a:r>
              <a:rPr lang="en-US" sz="3600" dirty="0" err="1">
                <a:latin typeface="Tahoma" pitchFamily="34" charset="0"/>
                <a:ea typeface="Tahoma" pitchFamily="34" charset="0"/>
                <a:cs typeface="Tahoma" pitchFamily="34" charset="0"/>
              </a:rPr>
              <a:t>labs.genetics.ucla.edu</a:t>
            </a:r>
            <a:r>
              <a:rPr lang="en-US" sz="3600" dirty="0">
                <a:latin typeface="Tahoma" pitchFamily="34" charset="0"/>
                <a:ea typeface="Tahoma" pitchFamily="34" charset="0"/>
                <a:cs typeface="Tahoma" pitchFamily="34" charset="0"/>
              </a:rPr>
              <a:t>/</a:t>
            </a:r>
            <a:r>
              <a:rPr lang="en-US" sz="3600" dirty="0" err="1">
                <a:latin typeface="Tahoma" pitchFamily="34" charset="0"/>
                <a:ea typeface="Tahoma" pitchFamily="34" charset="0"/>
                <a:cs typeface="Tahoma" pitchFamily="34" charset="0"/>
              </a:rPr>
              <a:t>horvath</a:t>
            </a:r>
            <a:r>
              <a:rPr lang="en-US" sz="3600" dirty="0">
                <a:latin typeface="Tahoma" pitchFamily="34" charset="0"/>
                <a:ea typeface="Tahoma" pitchFamily="34" charset="0"/>
                <a:cs typeface="Tahoma" pitchFamily="34" charset="0"/>
              </a:rPr>
              <a:t>/</a:t>
            </a:r>
            <a:r>
              <a:rPr lang="en-US" sz="3600" dirty="0" err="1">
                <a:latin typeface="Tahoma" pitchFamily="34" charset="0"/>
                <a:ea typeface="Tahoma" pitchFamily="34" charset="0"/>
                <a:cs typeface="Tahoma" pitchFamily="34" charset="0"/>
              </a:rPr>
              <a:t>RGLM</a:t>
            </a:r>
            <a:r>
              <a:rPr lang="en-US" sz="3600" dirty="0">
                <a:latin typeface="Tahoma" pitchFamily="34" charset="0"/>
                <a:ea typeface="Tahoma" pitchFamily="34" charset="0"/>
                <a:cs typeface="Tahoma" pitchFamily="34" charset="0"/>
              </a:rPr>
              <a:t>.</a:t>
            </a:r>
            <a:endParaRPr lang="en-US" sz="36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73413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381000" y="1295400"/>
            <a:ext cx="8610600" cy="5562600"/>
          </a:xfrm>
        </p:spPr>
        <p:txBody>
          <a:bodyPr>
            <a:noAutofit/>
          </a:bodyPr>
          <a:lstStyle/>
          <a:p>
            <a:pPr>
              <a:spcBef>
                <a:spcPts val="1300"/>
              </a:spcBef>
            </a:pPr>
            <a:r>
              <a:rPr lang="en-US" altLang="zh-CN" sz="2000" dirty="0" smtClean="0">
                <a:latin typeface="Tahoma" pitchFamily="34" charset="0"/>
                <a:ea typeface="Tahoma" pitchFamily="34" charset="0"/>
                <a:cs typeface="Tahoma" pitchFamily="34" charset="0"/>
              </a:rPr>
              <a:t>RGLM shows superior prediction accuracy compared to existing methods, such as random forest, in the majority of studies using simulation, gene expression and machine learning benchmark data sets. Both binary and continuous outcome prediction were considered.</a:t>
            </a:r>
          </a:p>
          <a:p>
            <a:pPr>
              <a:spcBef>
                <a:spcPts val="1300"/>
              </a:spcBef>
            </a:pPr>
            <a:r>
              <a:rPr lang="en-US" altLang="zh-CN" sz="2000" dirty="0" err="1" smtClean="0">
                <a:latin typeface="Tahoma" pitchFamily="34" charset="0"/>
                <a:ea typeface="Tahoma" pitchFamily="34" charset="0"/>
                <a:cs typeface="Tahoma" pitchFamily="34" charset="0"/>
              </a:rPr>
              <a:t>RGLM</a:t>
            </a:r>
            <a:r>
              <a:rPr lang="en-US" altLang="zh-CN" sz="2000" dirty="0" smtClean="0">
                <a:latin typeface="Tahoma" pitchFamily="34" charset="0"/>
                <a:ea typeface="Tahoma" pitchFamily="34" charset="0"/>
                <a:cs typeface="Tahoma" pitchFamily="34" charset="0"/>
              </a:rPr>
              <a:t> is recommended for high-dimensional data, while RGLM.inter2 is recommended for low-dimensional data. </a:t>
            </a:r>
          </a:p>
          <a:p>
            <a:pPr>
              <a:spcBef>
                <a:spcPts val="1300"/>
              </a:spcBef>
            </a:pPr>
            <a:r>
              <a:rPr lang="en-US" altLang="zh-CN" sz="2000" dirty="0" err="1" smtClean="0">
                <a:latin typeface="Tahoma" pitchFamily="34" charset="0"/>
                <a:ea typeface="Tahoma" pitchFamily="34" charset="0"/>
                <a:cs typeface="Tahoma" pitchFamily="34" charset="0"/>
              </a:rPr>
              <a:t>OOB</a:t>
            </a:r>
            <a:r>
              <a:rPr lang="en-US" altLang="zh-CN" sz="2000" dirty="0" smtClean="0">
                <a:latin typeface="Tahoma" pitchFamily="34" charset="0"/>
                <a:ea typeface="Tahoma" pitchFamily="34" charset="0"/>
                <a:cs typeface="Tahoma" pitchFamily="34" charset="0"/>
              </a:rPr>
              <a:t> estimates of the accuracy can be used to inform parameter choices</a:t>
            </a:r>
          </a:p>
          <a:p>
            <a:pPr>
              <a:spcBef>
                <a:spcPts val="1300"/>
              </a:spcBef>
            </a:pPr>
            <a:r>
              <a:rPr lang="en-US" altLang="zh-CN" sz="2000" dirty="0" smtClean="0">
                <a:latin typeface="Tahoma" pitchFamily="34" charset="0"/>
                <a:ea typeface="Tahoma" pitchFamily="34" charset="0"/>
                <a:cs typeface="Tahoma" pitchFamily="34" charset="0"/>
              </a:rPr>
              <a:t>RGLM variable importance measure, </a:t>
            </a:r>
            <a:r>
              <a:rPr lang="en-US" altLang="zh-CN" sz="2000" i="1" dirty="0" err="1" smtClean="0">
                <a:latin typeface="Tahoma" pitchFamily="34" charset="0"/>
                <a:ea typeface="Tahoma" pitchFamily="34" charset="0"/>
                <a:cs typeface="Tahoma" pitchFamily="34" charset="0"/>
              </a:rPr>
              <a:t>timesSelectedByForwardRegression</a:t>
            </a:r>
            <a:r>
              <a:rPr lang="en-US" altLang="zh-CN" sz="2000" dirty="0" smtClean="0">
                <a:latin typeface="Tahoma" pitchFamily="34" charset="0"/>
                <a:ea typeface="Tahoma" pitchFamily="34" charset="0"/>
                <a:cs typeface="Tahoma" pitchFamily="34" charset="0"/>
              </a:rPr>
              <a:t>,  allows one to define a "thinned" ensemble predictor with excellent prediction accuracy using only a small fraction of original variables.</a:t>
            </a:r>
          </a:p>
          <a:p>
            <a:pPr>
              <a:spcBef>
                <a:spcPts val="1300"/>
              </a:spcBef>
            </a:pPr>
            <a:r>
              <a:rPr lang="en-US" altLang="zh-CN" sz="2000" dirty="0" smtClean="0">
                <a:latin typeface="Tahoma" pitchFamily="34" charset="0"/>
                <a:ea typeface="Tahoma" pitchFamily="34" charset="0"/>
                <a:cs typeface="Tahoma" pitchFamily="34" charset="0"/>
              </a:rPr>
              <a:t>RGLM variable importance measures correlate with other importance measures but are not identical to them. Future evaluations are needed.</a:t>
            </a:r>
          </a:p>
        </p:txBody>
      </p:sp>
      <p:sp>
        <p:nvSpPr>
          <p:cNvPr id="12291" name="标题 1"/>
          <p:cNvSpPr>
            <a:spLocks noGrp="1"/>
          </p:cNvSpPr>
          <p:nvPr>
            <p:ph type="title"/>
          </p:nvPr>
        </p:nvSpPr>
        <p:spPr>
          <a:xfrm>
            <a:off x="457200" y="152400"/>
            <a:ext cx="8229600" cy="1143000"/>
          </a:xfrm>
        </p:spPr>
        <p:txBody>
          <a:bodyPr/>
          <a:lstStyle/>
          <a:p>
            <a:r>
              <a:rPr lang="en-US" altLang="zh-CN" sz="3600" dirty="0" smtClean="0">
                <a:solidFill>
                  <a:srgbClr val="000000"/>
                </a:solidFill>
                <a:latin typeface="Tahoma" pitchFamily="34" charset="0"/>
                <a:ea typeface="Tahoma" pitchFamily="34" charset="0"/>
                <a:cs typeface="Tahoma" pitchFamily="34" charset="0"/>
              </a:rPr>
              <a:t>Conclusions</a:t>
            </a:r>
            <a:endParaRPr lang="zh-CN" altLang="en-US" sz="3600" dirty="0" smtClean="0">
              <a:latin typeface="Tahoma" pitchFamily="34" charset="0"/>
              <a:cs typeface="Tahoma" pitchFamily="34" charset="0"/>
            </a:endParaRPr>
          </a:p>
        </p:txBody>
      </p:sp>
    </p:spTree>
    <p:extLst>
      <p:ext uri="{BB962C8B-B14F-4D97-AF65-F5344CB8AC3E}">
        <p14:creationId xmlns:p14="http://schemas.microsoft.com/office/powerpoint/2010/main" val="2514312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1567333"/>
            <a:ext cx="8382000" cy="4813995"/>
          </a:xfrm>
        </p:spPr>
        <p:txBody>
          <a:bodyPr>
            <a:normAutofit fontScale="77500" lnSpcReduction="20000"/>
          </a:bodyPr>
          <a:lstStyle/>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Song L, </a:t>
            </a:r>
            <a:r>
              <a:rPr lang="en-US" altLang="zh-CN" sz="1800" dirty="0" err="1" smtClean="0">
                <a:latin typeface="Tahoma" pitchFamily="34" charset="0"/>
                <a:ea typeface="Tahoma" pitchFamily="34" charset="0"/>
                <a:cs typeface="Tahoma" pitchFamily="34" charset="0"/>
              </a:rPr>
              <a:t>Langfelder</a:t>
            </a:r>
            <a:r>
              <a:rPr lang="en-US" altLang="zh-CN" sz="1800" dirty="0">
                <a:latin typeface="Tahoma" pitchFamily="34" charset="0"/>
                <a:ea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P, et al (2013</a:t>
            </a:r>
            <a:r>
              <a:rPr lang="en-US" altLang="zh-CN" sz="1800" dirty="0">
                <a:latin typeface="Tahoma" pitchFamily="34" charset="0"/>
                <a:ea typeface="Tahoma" pitchFamily="34" charset="0"/>
                <a:cs typeface="Tahoma" pitchFamily="34" charset="0"/>
              </a:rPr>
              <a:t>) Random generalized linear model: </a:t>
            </a:r>
            <a:r>
              <a:rPr lang="en-US" altLang="zh-CN" sz="1800" dirty="0" smtClean="0">
                <a:latin typeface="Tahoma" pitchFamily="34" charset="0"/>
                <a:ea typeface="Tahoma" pitchFamily="34" charset="0"/>
                <a:cs typeface="Tahoma" pitchFamily="34" charset="0"/>
              </a:rPr>
              <a:t>a </a:t>
            </a:r>
            <a:r>
              <a:rPr lang="en-US" altLang="zh-CN" sz="1800" dirty="0">
                <a:latin typeface="Tahoma" pitchFamily="34" charset="0"/>
                <a:ea typeface="Tahoma" pitchFamily="34" charset="0"/>
                <a:cs typeface="Tahoma" pitchFamily="34" charset="0"/>
              </a:rPr>
              <a:t>highly accurate and interpretable ensemble </a:t>
            </a:r>
            <a:r>
              <a:rPr lang="en-US" altLang="zh-CN" sz="1800" dirty="0" smtClean="0">
                <a:latin typeface="Tahoma" pitchFamily="34" charset="0"/>
                <a:ea typeface="Tahoma" pitchFamily="34" charset="0"/>
                <a:cs typeface="Tahoma" pitchFamily="34" charset="0"/>
              </a:rPr>
              <a:t>predictor. BMC </a:t>
            </a:r>
            <a:r>
              <a:rPr lang="en-US" altLang="zh-CN" sz="1800" dirty="0">
                <a:latin typeface="Tahoma" pitchFamily="34" charset="0"/>
                <a:ea typeface="Tahoma" pitchFamily="34" charset="0"/>
                <a:cs typeface="Tahoma" pitchFamily="34" charset="0"/>
              </a:rPr>
              <a:t>Bioinformatics. </a:t>
            </a:r>
            <a:r>
              <a:rPr lang="en-US" altLang="zh-CN" sz="1800" dirty="0" err="1">
                <a:latin typeface="Tahoma" pitchFamily="34" charset="0"/>
                <a:ea typeface="Tahoma" pitchFamily="34" charset="0"/>
                <a:cs typeface="Tahoma" pitchFamily="34" charset="0"/>
              </a:rPr>
              <a:t>PMID</a:t>
            </a:r>
            <a:r>
              <a:rPr lang="en-US" altLang="zh-CN" sz="1800" dirty="0">
                <a:latin typeface="Tahoma" pitchFamily="34" charset="0"/>
                <a:ea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23323760, </a:t>
            </a:r>
            <a:r>
              <a:rPr lang="en-US" altLang="zh-CN" sz="1800" dirty="0" err="1" smtClean="0">
                <a:latin typeface="Tahoma" pitchFamily="34" charset="0"/>
                <a:ea typeface="Tahoma" pitchFamily="34" charset="0"/>
                <a:cs typeface="Tahoma" pitchFamily="34" charset="0"/>
              </a:rPr>
              <a:t>PMCID</a:t>
            </a:r>
            <a:r>
              <a:rPr lang="en-US" altLang="zh-CN" sz="1800" dirty="0">
                <a:latin typeface="Tahoma" pitchFamily="34" charset="0"/>
                <a:ea typeface="Tahoma" pitchFamily="34" charset="0"/>
                <a:cs typeface="Tahoma" pitchFamily="34" charset="0"/>
              </a:rPr>
              <a:t>: </a:t>
            </a:r>
            <a:r>
              <a:rPr lang="en-US" altLang="zh-CN" sz="1800" dirty="0" err="1">
                <a:latin typeface="Tahoma" pitchFamily="34" charset="0"/>
                <a:ea typeface="Tahoma" pitchFamily="34" charset="0"/>
                <a:cs typeface="Tahoma" pitchFamily="34" charset="0"/>
              </a:rPr>
              <a:t>PMC3645958</a:t>
            </a:r>
            <a:endParaRPr lang="en-US" altLang="zh-CN" sz="1800" dirty="0" smtClean="0">
              <a:latin typeface="Tahoma" pitchFamily="34" charset="0"/>
              <a:ea typeface="Tahoma" pitchFamily="34" charset="0"/>
              <a:cs typeface="Tahoma" pitchFamily="34" charset="0"/>
            </a:endParaRPr>
          </a:p>
          <a:p>
            <a:pPr marL="457200" indent="-457200">
              <a:lnSpc>
                <a:spcPct val="130000"/>
              </a:lnSpc>
              <a:spcBef>
                <a:spcPts val="700"/>
              </a:spcBef>
              <a:buNone/>
            </a:pPr>
            <a:endParaRPr lang="en-US" altLang="zh-CN" sz="1800" dirty="0" smtClean="0">
              <a:latin typeface="Tahoma" pitchFamily="34" charset="0"/>
              <a:ea typeface="Tahoma" pitchFamily="34" charset="0"/>
              <a:cs typeface="Tahoma" pitchFamily="34" charset="0"/>
            </a:endParaRP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[1] </a:t>
            </a:r>
            <a:r>
              <a:rPr lang="en-US" altLang="zh-CN" sz="1800" dirty="0" err="1" smtClean="0">
                <a:latin typeface="Tahoma" pitchFamily="34" charset="0"/>
                <a:ea typeface="Tahoma" pitchFamily="34" charset="0"/>
                <a:cs typeface="Tahoma" pitchFamily="34" charset="0"/>
              </a:rPr>
              <a:t>Breiman</a:t>
            </a:r>
            <a:r>
              <a:rPr lang="en-US" altLang="zh-CN" sz="1800" dirty="0" smtClean="0">
                <a:latin typeface="Tahoma" pitchFamily="34" charset="0"/>
                <a:ea typeface="Tahoma" pitchFamily="34" charset="0"/>
                <a:cs typeface="Tahoma" pitchFamily="34" charset="0"/>
              </a:rPr>
              <a:t> L: Bagging Predictors. Machine Learning 1996, 24:123-140.</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[2] </a:t>
            </a:r>
            <a:r>
              <a:rPr lang="en-US" altLang="zh-CN" sz="1800" dirty="0" err="1" smtClean="0">
                <a:latin typeface="Tahoma" pitchFamily="34" charset="0"/>
                <a:ea typeface="Tahoma" pitchFamily="34" charset="0"/>
                <a:cs typeface="Tahoma" pitchFamily="34" charset="0"/>
              </a:rPr>
              <a:t>Breiman</a:t>
            </a:r>
            <a:r>
              <a:rPr lang="en-US" altLang="zh-CN" sz="1800" dirty="0" smtClean="0">
                <a:latin typeface="Tahoma" pitchFamily="34" charset="0"/>
                <a:ea typeface="Tahoma" pitchFamily="34" charset="0"/>
                <a:cs typeface="Tahoma" pitchFamily="34" charset="0"/>
              </a:rPr>
              <a:t> L: Random Forests. Machine Learning 2001, 45:5-32.</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[3] </a:t>
            </a:r>
            <a:r>
              <a:rPr lang="en-US" altLang="zh-CN" sz="1800" dirty="0" err="1" smtClean="0">
                <a:latin typeface="Tahoma" pitchFamily="34" charset="0"/>
                <a:ea typeface="Tahoma" pitchFamily="34" charset="0"/>
                <a:cs typeface="Tahoma" pitchFamily="34" charset="0"/>
              </a:rPr>
              <a:t>Dudoit</a:t>
            </a:r>
            <a:r>
              <a:rPr lang="en-US" altLang="zh-CN" sz="1800" dirty="0" smtClean="0">
                <a:latin typeface="Tahoma" pitchFamily="34" charset="0"/>
                <a:ea typeface="Tahoma" pitchFamily="34" charset="0"/>
                <a:cs typeface="Tahoma" pitchFamily="34" charset="0"/>
              </a:rPr>
              <a:t> S, </a:t>
            </a:r>
            <a:r>
              <a:rPr lang="en-US" altLang="zh-CN" sz="1800" dirty="0" err="1" smtClean="0">
                <a:latin typeface="Tahoma" pitchFamily="34" charset="0"/>
                <a:ea typeface="Tahoma" pitchFamily="34" charset="0"/>
                <a:cs typeface="Tahoma" pitchFamily="34" charset="0"/>
              </a:rPr>
              <a:t>Fridlyand</a:t>
            </a:r>
            <a:r>
              <a:rPr lang="en-US" altLang="zh-CN" sz="1800" dirty="0" smtClean="0">
                <a:latin typeface="Tahoma" pitchFamily="34" charset="0"/>
                <a:ea typeface="Tahoma" pitchFamily="34" charset="0"/>
                <a:cs typeface="Tahoma" pitchFamily="34" charset="0"/>
              </a:rPr>
              <a:t> J, Speed TP: Comparison of Discrimination Methods for the Classification of Tumors Using Gene Expression Data. Journal of the American Statistical Association 2002, 97(457):77-87.</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[4] Diaz-</a:t>
            </a:r>
            <a:r>
              <a:rPr lang="en-US" altLang="zh-CN" sz="1800" dirty="0" err="1" smtClean="0">
                <a:latin typeface="Tahoma" pitchFamily="34" charset="0"/>
                <a:ea typeface="Tahoma" pitchFamily="34" charset="0"/>
                <a:cs typeface="Tahoma" pitchFamily="34" charset="0"/>
              </a:rPr>
              <a:t>Uriarte</a:t>
            </a:r>
            <a:r>
              <a:rPr lang="en-US" altLang="zh-CN" sz="1800" dirty="0" smtClean="0">
                <a:latin typeface="Tahoma" pitchFamily="34" charset="0"/>
                <a:ea typeface="Tahoma" pitchFamily="34" charset="0"/>
                <a:cs typeface="Tahoma" pitchFamily="34" charset="0"/>
              </a:rPr>
              <a:t> R, Alvarez de Andres S: Gene selection and classification of microarray data using random forest. BMC Bioinformatics 2006, 7:3.</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[5] Frank A, Asuncion A: UCI Machine Learning Repository 2010, [http://archive.ics.uci.edu/ml].</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[6] </a:t>
            </a:r>
            <a:r>
              <a:rPr lang="en-US" altLang="zh-CN" sz="1800" dirty="0" err="1" smtClean="0">
                <a:latin typeface="Tahoma" pitchFamily="34" charset="0"/>
                <a:ea typeface="Tahoma" pitchFamily="34" charset="0"/>
                <a:cs typeface="Tahoma" pitchFamily="34" charset="0"/>
              </a:rPr>
              <a:t>Meinshausen</a:t>
            </a:r>
            <a:r>
              <a:rPr lang="en-US" altLang="zh-CN" sz="1800" dirty="0" smtClean="0">
                <a:latin typeface="Tahoma" pitchFamily="34" charset="0"/>
                <a:ea typeface="Tahoma" pitchFamily="34" charset="0"/>
                <a:cs typeface="Tahoma" pitchFamily="34" charset="0"/>
              </a:rPr>
              <a:t> N, </a:t>
            </a:r>
            <a:r>
              <a:rPr lang="en-US" altLang="zh-CN" sz="1800" dirty="0" err="1" smtClean="0">
                <a:latin typeface="Tahoma" pitchFamily="34" charset="0"/>
                <a:ea typeface="Tahoma" pitchFamily="34" charset="0"/>
                <a:cs typeface="Tahoma" pitchFamily="34" charset="0"/>
              </a:rPr>
              <a:t>Buhlmann</a:t>
            </a:r>
            <a:r>
              <a:rPr lang="en-US" altLang="zh-CN" sz="1800" dirty="0" smtClean="0">
                <a:latin typeface="Tahoma" pitchFamily="34" charset="0"/>
                <a:ea typeface="Tahoma" pitchFamily="34" charset="0"/>
                <a:cs typeface="Tahoma" pitchFamily="34" charset="0"/>
              </a:rPr>
              <a:t> P: Stability selection. Journal of the Royal Statistical Society: Series B (Statistical Methodology) 2010, 72(4):417-473.</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[7] </a:t>
            </a:r>
            <a:r>
              <a:rPr lang="en-US" altLang="zh-CN" sz="1800" dirty="0" err="1" smtClean="0">
                <a:latin typeface="Tahoma" pitchFamily="34" charset="0"/>
                <a:ea typeface="Tahoma" pitchFamily="34" charset="0"/>
                <a:cs typeface="Tahoma" pitchFamily="34" charset="0"/>
              </a:rPr>
              <a:t>Perlich</a:t>
            </a:r>
            <a:r>
              <a:rPr lang="en-US" altLang="zh-CN" sz="1800" dirty="0" smtClean="0">
                <a:latin typeface="Tahoma" pitchFamily="34" charset="0"/>
                <a:ea typeface="Tahoma" pitchFamily="34" charset="0"/>
                <a:cs typeface="Tahoma" pitchFamily="34" charset="0"/>
              </a:rPr>
              <a:t> C, Provost F, </a:t>
            </a:r>
            <a:r>
              <a:rPr lang="en-US" altLang="zh-CN" sz="1800" dirty="0" err="1" smtClean="0">
                <a:latin typeface="Tahoma" pitchFamily="34" charset="0"/>
                <a:ea typeface="Tahoma" pitchFamily="34" charset="0"/>
                <a:cs typeface="Tahoma" pitchFamily="34" charset="0"/>
              </a:rPr>
              <a:t>Simono</a:t>
            </a:r>
            <a:r>
              <a:rPr lang="en-US" altLang="zh-CN" sz="1800" dirty="0" smtClean="0">
                <a:latin typeface="Tahoma" pitchFamily="34" charset="0"/>
                <a:ea typeface="Tahoma" pitchFamily="34" charset="0"/>
                <a:cs typeface="Tahoma" pitchFamily="34" charset="0"/>
              </a:rPr>
              <a:t>® JS: Tree Induction vs. Logistic Regression: A Learning-Curve Analysis. JOURNAL OF MACHINE LEARNING RESEARCH 2003, 4:211-255.</a:t>
            </a:r>
          </a:p>
          <a:p>
            <a:pPr marL="457200" indent="-457200">
              <a:lnSpc>
                <a:spcPct val="130000"/>
              </a:lnSpc>
              <a:spcBef>
                <a:spcPts val="700"/>
              </a:spcBef>
              <a:buNone/>
            </a:pPr>
            <a:r>
              <a:rPr lang="en-US" altLang="zh-CN" sz="1800" dirty="0" smtClean="0">
                <a:latin typeface="Tahoma" pitchFamily="34" charset="0"/>
                <a:ea typeface="Tahoma" pitchFamily="34" charset="0"/>
                <a:cs typeface="Tahoma" pitchFamily="34" charset="0"/>
              </a:rPr>
              <a:t>[8] </a:t>
            </a:r>
            <a:r>
              <a:rPr lang="en-US" altLang="zh-CN" sz="1800" dirty="0" err="1" smtClean="0">
                <a:latin typeface="Tahoma" pitchFamily="34" charset="0"/>
                <a:ea typeface="Tahoma" pitchFamily="34" charset="0"/>
                <a:cs typeface="Tahoma" pitchFamily="34" charset="0"/>
              </a:rPr>
              <a:t>Buhlmann</a:t>
            </a:r>
            <a:r>
              <a:rPr lang="en-US" altLang="zh-CN" sz="1800" dirty="0" smtClean="0">
                <a:latin typeface="Tahoma" pitchFamily="34" charset="0"/>
                <a:ea typeface="Tahoma" pitchFamily="34" charset="0"/>
                <a:cs typeface="Tahoma" pitchFamily="34" charset="0"/>
              </a:rPr>
              <a:t>, Yu B: Analyzing Bagging. Annals of Statistics 2002, 30:927-961.</a:t>
            </a:r>
          </a:p>
        </p:txBody>
      </p:sp>
      <p:sp>
        <p:nvSpPr>
          <p:cNvPr id="12291" name="标题 1"/>
          <p:cNvSpPr>
            <a:spLocks noGrp="1"/>
          </p:cNvSpPr>
          <p:nvPr>
            <p:ph type="title"/>
          </p:nvPr>
        </p:nvSpPr>
        <p:spPr/>
        <p:txBody>
          <a:bodyPr>
            <a:normAutofit fontScale="90000"/>
          </a:bodyPr>
          <a:lstStyle/>
          <a:p>
            <a:r>
              <a:rPr lang="en-US" altLang="zh-CN" sz="3600" dirty="0" smtClean="0">
                <a:solidFill>
                  <a:srgbClr val="000000"/>
                </a:solidFill>
                <a:latin typeface="Tahoma" pitchFamily="34" charset="0"/>
                <a:ea typeface="Tahoma" pitchFamily="34" charset="0"/>
                <a:cs typeface="Tahoma" pitchFamily="34" charset="0"/>
              </a:rPr>
              <a:t>Selected references (more can be found in the article)</a:t>
            </a:r>
            <a:endParaRPr lang="zh-CN" altLang="en-US" sz="3600" dirty="0" smtClean="0">
              <a:latin typeface="Tahoma" pitchFamily="34" charset="0"/>
              <a:cs typeface="Tahoma" pitchFamily="34" charset="0"/>
            </a:endParaRPr>
          </a:p>
        </p:txBody>
      </p:sp>
    </p:spTree>
    <p:extLst>
      <p:ext uri="{BB962C8B-B14F-4D97-AF65-F5344CB8AC3E}">
        <p14:creationId xmlns:p14="http://schemas.microsoft.com/office/powerpoint/2010/main" val="1460027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228600" y="0"/>
            <a:ext cx="8686800" cy="1143000"/>
          </a:xfrm>
        </p:spPr>
        <p:txBody>
          <a:bodyPr/>
          <a:lstStyle/>
          <a:p>
            <a:r>
              <a:rPr lang="en-AU"/>
              <a:t>Bagging</a:t>
            </a:r>
            <a:endParaRPr lang="en-US"/>
          </a:p>
        </p:txBody>
      </p:sp>
      <p:sp>
        <p:nvSpPr>
          <p:cNvPr id="194563" name="Rectangle 3"/>
          <p:cNvSpPr>
            <a:spLocks noGrp="1" noChangeArrowheads="1"/>
          </p:cNvSpPr>
          <p:nvPr>
            <p:ph type="body" idx="1"/>
          </p:nvPr>
        </p:nvSpPr>
        <p:spPr>
          <a:xfrm>
            <a:off x="76200" y="1219200"/>
            <a:ext cx="8915400" cy="5638800"/>
          </a:xfrm>
        </p:spPr>
        <p:txBody>
          <a:bodyPr/>
          <a:lstStyle/>
          <a:p>
            <a:pPr eaLnBrk="0" hangingPunct="0">
              <a:lnSpc>
                <a:spcPct val="90000"/>
              </a:lnSpc>
            </a:pPr>
            <a:r>
              <a:rPr lang="en-AU" dirty="0"/>
              <a:t>Bagging = Bootstrap aggregating</a:t>
            </a:r>
          </a:p>
          <a:p>
            <a:pPr eaLnBrk="0" hangingPunct="0">
              <a:lnSpc>
                <a:spcPct val="90000"/>
              </a:lnSpc>
              <a:spcBef>
                <a:spcPct val="50000"/>
              </a:spcBef>
              <a:buClr>
                <a:schemeClr val="tx1"/>
              </a:buClr>
            </a:pPr>
            <a:r>
              <a:rPr lang="en-AU" dirty="0"/>
              <a:t>Nonparametric Bootstrap (standard bagging):  </a:t>
            </a:r>
          </a:p>
          <a:p>
            <a:pPr eaLnBrk="0" hangingPunct="0">
              <a:lnSpc>
                <a:spcPct val="90000"/>
              </a:lnSpc>
              <a:spcBef>
                <a:spcPct val="50000"/>
              </a:spcBef>
              <a:buClr>
                <a:schemeClr val="tx1"/>
              </a:buClr>
            </a:pPr>
            <a:r>
              <a:rPr lang="en-AU" dirty="0" smtClean="0"/>
              <a:t>Bag is </a:t>
            </a:r>
            <a:r>
              <a:rPr lang="en-AU" dirty="0"/>
              <a:t>drawn at random with replacement from the </a:t>
            </a:r>
            <a:r>
              <a:rPr lang="en-AU" dirty="0" smtClean="0"/>
              <a:t>original training data set</a:t>
            </a:r>
          </a:p>
          <a:p>
            <a:pPr eaLnBrk="0" hangingPunct="0">
              <a:lnSpc>
                <a:spcPct val="90000"/>
              </a:lnSpc>
              <a:spcBef>
                <a:spcPct val="50000"/>
              </a:spcBef>
              <a:buClr>
                <a:schemeClr val="tx1"/>
              </a:buClr>
            </a:pPr>
            <a:r>
              <a:rPr lang="en-AU" dirty="0" smtClean="0"/>
              <a:t>individual </a:t>
            </a:r>
            <a:r>
              <a:rPr lang="en-AU" dirty="0"/>
              <a:t>predictors </a:t>
            </a:r>
            <a:r>
              <a:rPr lang="en-AU" dirty="0" smtClean="0"/>
              <a:t>(base learners) can be aggregated </a:t>
            </a:r>
            <a:r>
              <a:rPr lang="en-AU" dirty="0"/>
              <a:t>by plurality voting </a:t>
            </a:r>
            <a:endParaRPr lang="en-AU" dirty="0" smtClean="0"/>
          </a:p>
          <a:p>
            <a:pPr eaLnBrk="0" hangingPunct="0">
              <a:lnSpc>
                <a:spcPct val="90000"/>
              </a:lnSpc>
              <a:spcBef>
                <a:spcPct val="50000"/>
              </a:spcBef>
              <a:buClr>
                <a:schemeClr val="tx1"/>
              </a:buClr>
            </a:pPr>
            <a:r>
              <a:rPr lang="en-AU" dirty="0" smtClean="0"/>
              <a:t>Relevant citation: </a:t>
            </a:r>
            <a:r>
              <a:rPr lang="en-AU" dirty="0" err="1" smtClean="0"/>
              <a:t>Breiman</a:t>
            </a:r>
            <a:r>
              <a:rPr lang="en-AU" dirty="0" smtClean="0"/>
              <a:t> (1996</a:t>
            </a:r>
            <a:r>
              <a:rPr lang="en-AU" dirty="0"/>
              <a:t>)</a:t>
            </a:r>
            <a:endParaRPr lang="en-AU" sz="2800" dirty="0"/>
          </a:p>
          <a:p>
            <a:pPr eaLnBrk="0" hangingPunct="0">
              <a:lnSpc>
                <a:spcPct val="90000"/>
              </a:lnSpc>
              <a:buFontTx/>
              <a:buNone/>
            </a:pPr>
            <a:endParaRPr lang="en-AU" sz="2800" dirty="0">
              <a:solidFill>
                <a:schemeClr val="hlink"/>
              </a:solidFill>
            </a:endParaRPr>
          </a:p>
        </p:txBody>
      </p:sp>
    </p:spTree>
    <p:extLst>
      <p:ext uri="{BB962C8B-B14F-4D97-AF65-F5344CB8AC3E}">
        <p14:creationId xmlns:p14="http://schemas.microsoft.com/office/powerpoint/2010/main" val="1931576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b="1">
                <a:latin typeface="Palatino Linotype" pitchFamily="18" charset="0"/>
              </a:rPr>
              <a:t>Random Forest (RF)</a:t>
            </a:r>
          </a:p>
        </p:txBody>
      </p:sp>
      <p:sp>
        <p:nvSpPr>
          <p:cNvPr id="230403" name="Rectangle 3"/>
          <p:cNvSpPr>
            <a:spLocks noGrp="1" noChangeArrowheads="1"/>
          </p:cNvSpPr>
          <p:nvPr>
            <p:ph type="body" sz="half" idx="1"/>
          </p:nvPr>
        </p:nvSpPr>
        <p:spPr>
          <a:xfrm>
            <a:off x="685800" y="1981200"/>
            <a:ext cx="7700963" cy="4114800"/>
          </a:xfrm>
        </p:spPr>
        <p:txBody>
          <a:bodyPr/>
          <a:lstStyle/>
          <a:p>
            <a:r>
              <a:rPr lang="en-US" sz="2800" dirty="0">
                <a:latin typeface="Palatino Linotype" pitchFamily="18" charset="0"/>
              </a:rPr>
              <a:t>An </a:t>
            </a:r>
            <a:r>
              <a:rPr lang="en-US" sz="2800" dirty="0" err="1">
                <a:latin typeface="Palatino Linotype" pitchFamily="18" charset="0"/>
              </a:rPr>
              <a:t>RF</a:t>
            </a:r>
            <a:r>
              <a:rPr lang="en-US" sz="2800" dirty="0">
                <a:latin typeface="Palatino Linotype" pitchFamily="18" charset="0"/>
              </a:rPr>
              <a:t> is a collection of tree predictors such that each tree depends on the values of an independently sampled random vector.</a:t>
            </a:r>
          </a:p>
        </p:txBody>
      </p:sp>
      <p:pic>
        <p:nvPicPr>
          <p:cNvPr id="23040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51050" y="3849688"/>
            <a:ext cx="4462463" cy="1609725"/>
          </a:xfrm>
          <a:noFill/>
          <a:ln/>
        </p:spPr>
      </p:pic>
    </p:spTree>
    <p:extLst>
      <p:ext uri="{BB962C8B-B14F-4D97-AF65-F5344CB8AC3E}">
        <p14:creationId xmlns:p14="http://schemas.microsoft.com/office/powerpoint/2010/main" val="65037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Rationale behind RGLM</a:t>
            </a:r>
            <a:endParaRPr lang="zh-CN" altLang="en-US" sz="2600" b="1" u="sng" dirty="0">
              <a:solidFill>
                <a:srgbClr val="000000"/>
              </a:solidFill>
              <a:latin typeface="Arial" charset="0"/>
              <a:ea typeface="幼圆" pitchFamily="49" charset="-122"/>
              <a:cs typeface="Arial" charset="0"/>
            </a:endParaRPr>
          </a:p>
        </p:txBody>
      </p:sp>
      <p:grpSp>
        <p:nvGrpSpPr>
          <p:cNvPr id="4" name="组合 73"/>
          <p:cNvGrpSpPr/>
          <p:nvPr/>
        </p:nvGrpSpPr>
        <p:grpSpPr>
          <a:xfrm>
            <a:off x="457200" y="1143000"/>
            <a:ext cx="8305800" cy="2514600"/>
            <a:chOff x="457200" y="1752600"/>
            <a:chExt cx="8305800" cy="2514600"/>
          </a:xfrm>
        </p:grpSpPr>
        <p:grpSp>
          <p:nvGrpSpPr>
            <p:cNvPr id="5" name="组合 14"/>
            <p:cNvGrpSpPr/>
            <p:nvPr/>
          </p:nvGrpSpPr>
          <p:grpSpPr>
            <a:xfrm>
              <a:off x="1143000" y="1752600"/>
              <a:ext cx="2133600" cy="1290637"/>
              <a:chOff x="3759200" y="1833563"/>
              <a:chExt cx="1703388" cy="1687512"/>
            </a:xfrm>
          </p:grpSpPr>
          <p:sp>
            <p:nvSpPr>
              <p:cNvPr id="27" name="Oval 23"/>
              <p:cNvSpPr>
                <a:spLocks noChangeArrowheads="1"/>
              </p:cNvSpPr>
              <p:nvPr/>
            </p:nvSpPr>
            <p:spPr bwMode="gray">
              <a:xfrm>
                <a:off x="3759200" y="1833563"/>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8" name="Oval 24"/>
              <p:cNvSpPr>
                <a:spLocks noChangeArrowheads="1"/>
              </p:cNvSpPr>
              <p:nvPr/>
            </p:nvSpPr>
            <p:spPr bwMode="gray">
              <a:xfrm>
                <a:off x="3759200" y="1833563"/>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29" name="Oval 25"/>
              <p:cNvSpPr>
                <a:spLocks noChangeArrowheads="1"/>
              </p:cNvSpPr>
              <p:nvPr/>
            </p:nvSpPr>
            <p:spPr bwMode="gray">
              <a:xfrm>
                <a:off x="3870325" y="1944688"/>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30" name="Oval 26"/>
              <p:cNvSpPr>
                <a:spLocks noChangeArrowheads="1"/>
              </p:cNvSpPr>
              <p:nvPr/>
            </p:nvSpPr>
            <p:spPr bwMode="gray">
              <a:xfrm>
                <a:off x="3871913" y="1946275"/>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31" name="Oval 27"/>
              <p:cNvSpPr>
                <a:spLocks noChangeArrowheads="1"/>
              </p:cNvSpPr>
              <p:nvPr/>
            </p:nvSpPr>
            <p:spPr bwMode="gray">
              <a:xfrm>
                <a:off x="3943350" y="2016125"/>
                <a:ext cx="1333500" cy="1320800"/>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32" name="Group 28"/>
              <p:cNvGrpSpPr>
                <a:grpSpLocks/>
              </p:cNvGrpSpPr>
              <p:nvPr/>
            </p:nvGrpSpPr>
            <p:grpSpPr bwMode="auto">
              <a:xfrm>
                <a:off x="3965575" y="2032000"/>
                <a:ext cx="1290638" cy="1277938"/>
                <a:chOff x="4166" y="1706"/>
                <a:chExt cx="1252" cy="1252"/>
              </a:xfrm>
            </p:grpSpPr>
            <p:sp>
              <p:nvSpPr>
                <p:cNvPr id="34"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5"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6"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7"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3" name="Text Box 39"/>
              <p:cNvSpPr txBox="1">
                <a:spLocks noChangeArrowheads="1"/>
              </p:cNvSpPr>
              <p:nvPr/>
            </p:nvSpPr>
            <p:spPr bwMode="gray">
              <a:xfrm>
                <a:off x="4382891" y="2425126"/>
                <a:ext cx="475054" cy="603628"/>
              </a:xfrm>
              <a:prstGeom prst="rect">
                <a:avLst/>
              </a:prstGeom>
              <a:noFill/>
              <a:ln w="9525" algn="ctr">
                <a:noFill/>
                <a:miter lim="800000"/>
                <a:headEnd/>
                <a:tailEnd/>
              </a:ln>
              <a:effectLst/>
            </p:spPr>
            <p:txBody>
              <a:bodyPr wrap="none">
                <a:spAutoFit/>
              </a:bodyPr>
              <a:lstStyle/>
              <a:p>
                <a:pPr algn="ctr" eaLnBrk="0" hangingPunct="0"/>
                <a:r>
                  <a:rPr lang="en-US" altLang="zh-CN" sz="2400" dirty="0" smtClean="0">
                    <a:solidFill>
                      <a:srgbClr val="000000"/>
                    </a:solidFill>
                    <a:latin typeface="Arial" pitchFamily="34" charset="0"/>
                    <a:ea typeface="宋体" charset="-122"/>
                    <a:cs typeface="Arial" pitchFamily="34" charset="0"/>
                  </a:rPr>
                  <a:t>RF</a:t>
                </a:r>
                <a:endParaRPr lang="en-US" altLang="zh-CN" sz="2400" dirty="0">
                  <a:solidFill>
                    <a:srgbClr val="000000"/>
                  </a:solidFill>
                  <a:latin typeface="Arial" pitchFamily="34" charset="0"/>
                  <a:ea typeface="宋体" charset="-122"/>
                  <a:cs typeface="Arial" pitchFamily="34" charset="0"/>
                </a:endParaRPr>
              </a:p>
            </p:txBody>
          </p:sp>
        </p:grpSp>
        <p:grpSp>
          <p:nvGrpSpPr>
            <p:cNvPr id="7" name="组合 27"/>
            <p:cNvGrpSpPr/>
            <p:nvPr/>
          </p:nvGrpSpPr>
          <p:grpSpPr>
            <a:xfrm>
              <a:off x="5943602" y="1752600"/>
              <a:ext cx="2209801" cy="1295400"/>
              <a:chOff x="6221413" y="1833563"/>
              <a:chExt cx="1703387" cy="1687512"/>
            </a:xfrm>
          </p:grpSpPr>
          <p:sp>
            <p:nvSpPr>
              <p:cNvPr id="16" name="Oval 8"/>
              <p:cNvSpPr>
                <a:spLocks noChangeArrowheads="1"/>
              </p:cNvSpPr>
              <p:nvPr/>
            </p:nvSpPr>
            <p:spPr bwMode="gray">
              <a:xfrm>
                <a:off x="6221413" y="18335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7" name="Oval 9"/>
              <p:cNvSpPr>
                <a:spLocks noChangeArrowheads="1"/>
              </p:cNvSpPr>
              <p:nvPr/>
            </p:nvSpPr>
            <p:spPr bwMode="gray">
              <a:xfrm>
                <a:off x="6221413" y="18335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endParaRPr lang="zh-CN" altLang="en-US"/>
              </a:p>
            </p:txBody>
          </p:sp>
          <p:sp>
            <p:nvSpPr>
              <p:cNvPr id="18" name="Oval 10"/>
              <p:cNvSpPr>
                <a:spLocks noChangeArrowheads="1"/>
              </p:cNvSpPr>
              <p:nvPr/>
            </p:nvSpPr>
            <p:spPr bwMode="gray">
              <a:xfrm>
                <a:off x="6332538" y="19446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9" name="Oval 11"/>
              <p:cNvSpPr>
                <a:spLocks noChangeArrowheads="1"/>
              </p:cNvSpPr>
              <p:nvPr/>
            </p:nvSpPr>
            <p:spPr bwMode="gray">
              <a:xfrm>
                <a:off x="6357938" y="19526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20" name="Oval 12"/>
              <p:cNvSpPr>
                <a:spLocks noChangeArrowheads="1"/>
              </p:cNvSpPr>
              <p:nvPr/>
            </p:nvSpPr>
            <p:spPr bwMode="gray">
              <a:xfrm>
                <a:off x="6411913" y="2016125"/>
                <a:ext cx="1335087" cy="1320800"/>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1" name="Group 33"/>
              <p:cNvGrpSpPr>
                <a:grpSpLocks/>
              </p:cNvGrpSpPr>
              <p:nvPr/>
            </p:nvGrpSpPr>
            <p:grpSpPr bwMode="auto">
              <a:xfrm>
                <a:off x="6435725" y="2032000"/>
                <a:ext cx="1292225" cy="1277938"/>
                <a:chOff x="4166" y="1706"/>
                <a:chExt cx="1252" cy="1252"/>
              </a:xfrm>
            </p:grpSpPr>
            <p:sp>
              <p:nvSpPr>
                <p:cNvPr id="23"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4"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5"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6"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22" name="Text Box 40"/>
              <p:cNvSpPr txBox="1">
                <a:spLocks noChangeArrowheads="1"/>
              </p:cNvSpPr>
              <p:nvPr/>
            </p:nvSpPr>
            <p:spPr bwMode="gray">
              <a:xfrm>
                <a:off x="6537958" y="2098710"/>
                <a:ext cx="1065376" cy="1323100"/>
              </a:xfrm>
              <a:prstGeom prst="rect">
                <a:avLst/>
              </a:prstGeom>
              <a:noFill/>
              <a:ln w="9525" algn="ctr">
                <a:noFill/>
                <a:miter lim="800000"/>
                <a:headEnd/>
                <a:tailEnd/>
              </a:ln>
              <a:effectLst/>
            </p:spPr>
            <p:txBody>
              <a:bodyPr wrap="none">
                <a:spAutoFit/>
              </a:bodyPr>
              <a:lstStyle/>
              <a:p>
                <a:pPr algn="ctr" eaLnBrk="0" hangingPunct="0"/>
                <a:r>
                  <a:rPr lang="en-US" altLang="zh-CN" sz="2000" dirty="0" smtClean="0">
                    <a:solidFill>
                      <a:srgbClr val="000000"/>
                    </a:solidFill>
                    <a:latin typeface="Arial" pitchFamily="34" charset="0"/>
                    <a:ea typeface="宋体" charset="-122"/>
                    <a:cs typeface="Arial" pitchFamily="34" charset="0"/>
                  </a:rPr>
                  <a:t>Forward</a:t>
                </a:r>
              </a:p>
              <a:p>
                <a:pPr algn="ctr" eaLnBrk="0" hangingPunct="0"/>
                <a:r>
                  <a:rPr lang="en-US" altLang="zh-CN" sz="2000" dirty="0" smtClean="0">
                    <a:solidFill>
                      <a:srgbClr val="000000"/>
                    </a:solidFill>
                    <a:latin typeface="Arial" pitchFamily="34" charset="0"/>
                    <a:ea typeface="宋体" charset="-122"/>
                    <a:cs typeface="Arial" pitchFamily="34" charset="0"/>
                  </a:rPr>
                  <a:t>regression</a:t>
                </a:r>
              </a:p>
              <a:p>
                <a:pPr algn="ctr" eaLnBrk="0" hangingPunct="0"/>
                <a:r>
                  <a:rPr lang="en-US" altLang="zh-CN" sz="2000" dirty="0" smtClean="0">
                    <a:solidFill>
                      <a:srgbClr val="000000"/>
                    </a:solidFill>
                    <a:latin typeface="Arial" pitchFamily="34" charset="0"/>
                    <a:ea typeface="宋体" charset="-122"/>
                    <a:cs typeface="Arial" pitchFamily="34" charset="0"/>
                  </a:rPr>
                  <a:t>models</a:t>
                </a:r>
                <a:endParaRPr lang="en-US" altLang="zh-CN" sz="2000" dirty="0">
                  <a:solidFill>
                    <a:srgbClr val="000000"/>
                  </a:solidFill>
                  <a:latin typeface="Arial" pitchFamily="34" charset="0"/>
                  <a:ea typeface="宋体" charset="-122"/>
                  <a:cs typeface="Arial" pitchFamily="34" charset="0"/>
                </a:endParaRPr>
              </a:p>
            </p:txBody>
          </p:sp>
        </p:grpSp>
        <p:cxnSp>
          <p:nvCxnSpPr>
            <p:cNvPr id="8" name="直接连接符 30"/>
            <p:cNvCxnSpPr/>
            <p:nvPr/>
          </p:nvCxnSpPr>
          <p:spPr>
            <a:xfrm flipH="1">
              <a:off x="1219200" y="2971800"/>
              <a:ext cx="457200" cy="45720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圆角矩形 33"/>
            <p:cNvSpPr/>
            <p:nvPr/>
          </p:nvSpPr>
          <p:spPr>
            <a:xfrm>
              <a:off x="457200" y="3429000"/>
              <a:ext cx="1447800" cy="838200"/>
            </a:xfrm>
            <a:prstGeom prst="roundRect">
              <a:avLst/>
            </a:prstGeom>
            <a:solidFill>
              <a:schemeClr val="bg2"/>
            </a:solidFill>
            <a:ln>
              <a:solidFill>
                <a:schemeClr val="bg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itchFamily="34" charset="0"/>
                  <a:cs typeface="Arial" pitchFamily="34" charset="0"/>
                </a:rPr>
                <a:t>Good</a:t>
              </a:r>
            </a:p>
            <a:p>
              <a:pPr algn="ctr"/>
              <a:r>
                <a:rPr lang="en-US" altLang="zh-CN" sz="2000" dirty="0" smtClean="0">
                  <a:solidFill>
                    <a:schemeClr val="tx1"/>
                  </a:solidFill>
                  <a:latin typeface="Arial" pitchFamily="34" charset="0"/>
                  <a:cs typeface="Arial" pitchFamily="34" charset="0"/>
                </a:rPr>
                <a:t>accuracy</a:t>
              </a:r>
              <a:endParaRPr lang="zh-CN" altLang="en-US" sz="2000" dirty="0">
                <a:solidFill>
                  <a:schemeClr val="tx1"/>
                </a:solidFill>
                <a:latin typeface="Arial" pitchFamily="34" charset="0"/>
                <a:cs typeface="Arial" pitchFamily="34" charset="0"/>
              </a:endParaRPr>
            </a:p>
          </p:txBody>
        </p:sp>
        <p:cxnSp>
          <p:nvCxnSpPr>
            <p:cNvPr id="10" name="直接连接符 34"/>
            <p:cNvCxnSpPr/>
            <p:nvPr/>
          </p:nvCxnSpPr>
          <p:spPr>
            <a:xfrm>
              <a:off x="2819400" y="2971800"/>
              <a:ext cx="457200" cy="45720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圆角矩形 35"/>
            <p:cNvSpPr/>
            <p:nvPr/>
          </p:nvSpPr>
          <p:spPr>
            <a:xfrm>
              <a:off x="2514600" y="3429000"/>
              <a:ext cx="1447800" cy="838200"/>
            </a:xfrm>
            <a:prstGeom prst="roundRect">
              <a:avLst/>
            </a:prstGeom>
            <a:solidFill>
              <a:schemeClr val="bg2"/>
            </a:solidFill>
            <a:ln>
              <a:solidFill>
                <a:schemeClr val="bg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itchFamily="34" charset="0"/>
                  <a:cs typeface="Arial" pitchFamily="34" charset="0"/>
                </a:rPr>
                <a:t>Hard to</a:t>
              </a:r>
            </a:p>
            <a:p>
              <a:pPr algn="ctr"/>
              <a:r>
                <a:rPr lang="en-US" altLang="zh-CN" sz="2000" dirty="0" smtClean="0">
                  <a:solidFill>
                    <a:schemeClr val="tx1"/>
                  </a:solidFill>
                  <a:latin typeface="Arial" pitchFamily="34" charset="0"/>
                  <a:cs typeface="Arial" pitchFamily="34" charset="0"/>
                </a:rPr>
                <a:t>interpret</a:t>
              </a:r>
              <a:endParaRPr lang="zh-CN" altLang="en-US" sz="2000" dirty="0">
                <a:solidFill>
                  <a:schemeClr val="tx1"/>
                </a:solidFill>
                <a:latin typeface="Arial" pitchFamily="34" charset="0"/>
                <a:cs typeface="Arial" pitchFamily="34" charset="0"/>
              </a:endParaRPr>
            </a:p>
          </p:txBody>
        </p:sp>
        <p:cxnSp>
          <p:nvCxnSpPr>
            <p:cNvPr id="12" name="直接连接符 39"/>
            <p:cNvCxnSpPr/>
            <p:nvPr/>
          </p:nvCxnSpPr>
          <p:spPr>
            <a:xfrm flipH="1">
              <a:off x="6019800" y="2971800"/>
              <a:ext cx="457200" cy="45720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圆角矩形 40"/>
            <p:cNvSpPr/>
            <p:nvPr/>
          </p:nvSpPr>
          <p:spPr>
            <a:xfrm>
              <a:off x="5257800" y="3429000"/>
              <a:ext cx="1447800" cy="838200"/>
            </a:xfrm>
            <a:prstGeom prst="roundRect">
              <a:avLst/>
            </a:prstGeom>
            <a:solidFill>
              <a:schemeClr val="bg2"/>
            </a:solidFill>
            <a:ln>
              <a:solidFill>
                <a:schemeClr val="bg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itchFamily="34" charset="0"/>
                  <a:cs typeface="Arial" pitchFamily="34" charset="0"/>
                </a:rPr>
                <a:t>Bad</a:t>
              </a:r>
            </a:p>
            <a:p>
              <a:pPr algn="ctr"/>
              <a:r>
                <a:rPr lang="en-US" altLang="zh-CN" sz="2000" dirty="0" smtClean="0">
                  <a:solidFill>
                    <a:schemeClr val="tx1"/>
                  </a:solidFill>
                  <a:latin typeface="Arial" pitchFamily="34" charset="0"/>
                  <a:cs typeface="Arial" pitchFamily="34" charset="0"/>
                </a:rPr>
                <a:t>accuracy</a:t>
              </a:r>
              <a:endParaRPr lang="zh-CN" altLang="en-US" sz="2000" dirty="0">
                <a:solidFill>
                  <a:schemeClr val="tx1"/>
                </a:solidFill>
                <a:latin typeface="Arial" pitchFamily="34" charset="0"/>
                <a:cs typeface="Arial" pitchFamily="34" charset="0"/>
              </a:endParaRPr>
            </a:p>
          </p:txBody>
        </p:sp>
        <p:cxnSp>
          <p:nvCxnSpPr>
            <p:cNvPr id="14" name="直接连接符 41"/>
            <p:cNvCxnSpPr/>
            <p:nvPr/>
          </p:nvCxnSpPr>
          <p:spPr>
            <a:xfrm>
              <a:off x="7620000" y="2971800"/>
              <a:ext cx="457200" cy="45720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42"/>
            <p:cNvSpPr/>
            <p:nvPr/>
          </p:nvSpPr>
          <p:spPr>
            <a:xfrm>
              <a:off x="7315200" y="3429000"/>
              <a:ext cx="1447800" cy="838200"/>
            </a:xfrm>
            <a:prstGeom prst="roundRect">
              <a:avLst/>
            </a:prstGeom>
            <a:solidFill>
              <a:schemeClr val="bg2"/>
            </a:solidFill>
            <a:ln>
              <a:solidFill>
                <a:schemeClr val="bg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itchFamily="34" charset="0"/>
                  <a:cs typeface="Arial" pitchFamily="34" charset="0"/>
                </a:rPr>
                <a:t>Easy to</a:t>
              </a:r>
            </a:p>
            <a:p>
              <a:pPr algn="ctr"/>
              <a:r>
                <a:rPr lang="en-US" altLang="zh-CN" sz="2000" dirty="0" smtClean="0">
                  <a:solidFill>
                    <a:schemeClr val="tx1"/>
                  </a:solidFill>
                  <a:latin typeface="Arial" pitchFamily="34" charset="0"/>
                  <a:cs typeface="Arial" pitchFamily="34" charset="0"/>
                </a:rPr>
                <a:t>interpret</a:t>
              </a:r>
              <a:endParaRPr lang="zh-CN" altLang="en-US" sz="2000" dirty="0">
                <a:solidFill>
                  <a:schemeClr val="tx1"/>
                </a:solidFill>
                <a:latin typeface="Arial" pitchFamily="34" charset="0"/>
                <a:cs typeface="Arial" pitchFamily="34" charset="0"/>
              </a:endParaRPr>
            </a:p>
          </p:txBody>
        </p:sp>
      </p:grpSp>
      <p:grpSp>
        <p:nvGrpSpPr>
          <p:cNvPr id="38" name="组合 72"/>
          <p:cNvGrpSpPr/>
          <p:nvPr/>
        </p:nvGrpSpPr>
        <p:grpSpPr>
          <a:xfrm>
            <a:off x="1981200" y="4191000"/>
            <a:ext cx="5257800" cy="1839913"/>
            <a:chOff x="1981200" y="4800600"/>
            <a:chExt cx="5257800" cy="1839913"/>
          </a:xfrm>
        </p:grpSpPr>
        <p:cxnSp>
          <p:nvCxnSpPr>
            <p:cNvPr id="39" name="直接箭头连接符 44"/>
            <p:cNvCxnSpPr/>
            <p:nvPr/>
          </p:nvCxnSpPr>
          <p:spPr>
            <a:xfrm>
              <a:off x="1981200" y="4800600"/>
              <a:ext cx="1905000" cy="7620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0" name="组合 56"/>
            <p:cNvGrpSpPr/>
            <p:nvPr/>
          </p:nvGrpSpPr>
          <p:grpSpPr>
            <a:xfrm>
              <a:off x="3581400" y="5486400"/>
              <a:ext cx="2084388" cy="1154113"/>
              <a:chOff x="3706812" y="4865687"/>
              <a:chExt cx="1703388" cy="1687513"/>
            </a:xfrm>
          </p:grpSpPr>
          <p:sp>
            <p:nvSpPr>
              <p:cNvPr id="42" name="Oval 13"/>
              <p:cNvSpPr>
                <a:spLocks noChangeArrowheads="1"/>
              </p:cNvSpPr>
              <p:nvPr/>
            </p:nvSpPr>
            <p:spPr bwMode="gray">
              <a:xfrm>
                <a:off x="3706812" y="4865687"/>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3" name="Oval 14"/>
              <p:cNvSpPr>
                <a:spLocks noChangeArrowheads="1"/>
              </p:cNvSpPr>
              <p:nvPr/>
            </p:nvSpPr>
            <p:spPr bwMode="gray">
              <a:xfrm>
                <a:off x="3706812" y="4865687"/>
                <a:ext cx="1703388"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4" name="Oval 15"/>
              <p:cNvSpPr>
                <a:spLocks noChangeArrowheads="1"/>
              </p:cNvSpPr>
              <p:nvPr/>
            </p:nvSpPr>
            <p:spPr bwMode="gray">
              <a:xfrm>
                <a:off x="3817937" y="4975225"/>
                <a:ext cx="1481138"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5" name="Oval 16"/>
              <p:cNvSpPr>
                <a:spLocks noChangeArrowheads="1"/>
              </p:cNvSpPr>
              <p:nvPr/>
            </p:nvSpPr>
            <p:spPr bwMode="gray">
              <a:xfrm>
                <a:off x="3819525" y="4978400"/>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46" name="Oval 17"/>
              <p:cNvSpPr>
                <a:spLocks noChangeArrowheads="1"/>
              </p:cNvSpPr>
              <p:nvPr/>
            </p:nvSpPr>
            <p:spPr bwMode="gray">
              <a:xfrm>
                <a:off x="3892550" y="5049837"/>
                <a:ext cx="1333500" cy="1320800"/>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7" name="Group 18"/>
              <p:cNvGrpSpPr>
                <a:grpSpLocks/>
              </p:cNvGrpSpPr>
              <p:nvPr/>
            </p:nvGrpSpPr>
            <p:grpSpPr bwMode="auto">
              <a:xfrm>
                <a:off x="3913187" y="5068887"/>
                <a:ext cx="1290638" cy="1277938"/>
                <a:chOff x="4166" y="1706"/>
                <a:chExt cx="1252" cy="1252"/>
              </a:xfrm>
            </p:grpSpPr>
            <p:sp>
              <p:nvSpPr>
                <p:cNvPr id="49"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8" name="Text Box 38"/>
              <p:cNvSpPr txBox="1">
                <a:spLocks noChangeArrowheads="1"/>
              </p:cNvSpPr>
              <p:nvPr/>
            </p:nvSpPr>
            <p:spPr bwMode="gray">
              <a:xfrm>
                <a:off x="4124290" y="5422775"/>
                <a:ext cx="877958" cy="675034"/>
              </a:xfrm>
              <a:prstGeom prst="rect">
                <a:avLst/>
              </a:prstGeom>
              <a:noFill/>
              <a:ln w="9525" algn="ctr">
                <a:noFill/>
                <a:miter lim="800000"/>
                <a:headEnd/>
                <a:tailEnd/>
              </a:ln>
              <a:effectLst/>
            </p:spPr>
            <p:txBody>
              <a:bodyPr wrap="none">
                <a:spAutoFit/>
              </a:bodyPr>
              <a:lstStyle/>
              <a:p>
                <a:pPr algn="ctr" eaLnBrk="0" hangingPunct="0"/>
                <a:r>
                  <a:rPr lang="en-US" altLang="zh-CN" sz="2400" dirty="0">
                    <a:solidFill>
                      <a:srgbClr val="000000"/>
                    </a:solidFill>
                    <a:latin typeface="Arial" pitchFamily="34" charset="0"/>
                    <a:ea typeface="宋体" charset="-122"/>
                    <a:cs typeface="Arial" pitchFamily="34" charset="0"/>
                  </a:rPr>
                  <a:t>RGLM</a:t>
                </a:r>
              </a:p>
            </p:txBody>
          </p:sp>
        </p:grpSp>
        <p:cxnSp>
          <p:nvCxnSpPr>
            <p:cNvPr id="41" name="直接箭头连接符 69"/>
            <p:cNvCxnSpPr/>
            <p:nvPr/>
          </p:nvCxnSpPr>
          <p:spPr>
            <a:xfrm flipH="1">
              <a:off x="5486400" y="4876800"/>
              <a:ext cx="1752600" cy="6858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609600" y="6096000"/>
            <a:ext cx="8077200" cy="553998"/>
          </a:xfrm>
          <a:prstGeom prst="rect">
            <a:avLst/>
          </a:prstGeom>
        </p:spPr>
        <p:txBody>
          <a:bodyPr wrap="square">
            <a:spAutoFit/>
          </a:bodyPr>
          <a:lstStyle/>
          <a:p>
            <a:pPr lvl="0"/>
            <a:r>
              <a:rPr lang="en-US" sz="1000" dirty="0" err="1">
                <a:latin typeface="Arial" pitchFamily="34" charset="0"/>
                <a:cs typeface="Arial" pitchFamily="34" charset="0"/>
              </a:rPr>
              <a:t>Breiman</a:t>
            </a:r>
            <a:r>
              <a:rPr lang="en-US" sz="1000" dirty="0">
                <a:latin typeface="Arial" pitchFamily="34" charset="0"/>
                <a:cs typeface="Arial" pitchFamily="34" charset="0"/>
              </a:rPr>
              <a:t> L: </a:t>
            </a:r>
            <a:r>
              <a:rPr lang="en-US" sz="1000" b="1" dirty="0">
                <a:latin typeface="Arial" pitchFamily="34" charset="0"/>
                <a:cs typeface="Arial" pitchFamily="34" charset="0"/>
              </a:rPr>
              <a:t>Random Forests. </a:t>
            </a:r>
            <a:r>
              <a:rPr lang="en-US" sz="1000" i="1" dirty="0">
                <a:latin typeface="Arial" pitchFamily="34" charset="0"/>
                <a:cs typeface="Arial" pitchFamily="34" charset="0"/>
              </a:rPr>
              <a:t>Machine Learning </a:t>
            </a:r>
            <a:r>
              <a:rPr lang="en-US" sz="1000" dirty="0">
                <a:latin typeface="Arial" pitchFamily="34" charset="0"/>
                <a:cs typeface="Arial" pitchFamily="34" charset="0"/>
              </a:rPr>
              <a:t>2001, </a:t>
            </a:r>
            <a:r>
              <a:rPr lang="en-US" sz="1000" b="1" dirty="0">
                <a:latin typeface="Arial" pitchFamily="34" charset="0"/>
                <a:cs typeface="Arial" pitchFamily="34" charset="0"/>
              </a:rPr>
              <a:t>45:</a:t>
            </a:r>
            <a:r>
              <a:rPr lang="en-US" sz="1000" dirty="0">
                <a:latin typeface="Arial" pitchFamily="34" charset="0"/>
                <a:cs typeface="Arial" pitchFamily="34" charset="0"/>
              </a:rPr>
              <a:t>5–32.</a:t>
            </a:r>
            <a:endParaRPr lang="en-US" sz="1000" dirty="0" smtClean="0">
              <a:solidFill>
                <a:prstClr val="black"/>
              </a:solidFill>
              <a:latin typeface="Arial" pitchFamily="34" charset="0"/>
              <a:cs typeface="Arial" pitchFamily="34" charset="0"/>
            </a:endParaRPr>
          </a:p>
          <a:p>
            <a:pPr lvl="0"/>
            <a:r>
              <a:rPr lang="en-US" sz="1000" dirty="0" err="1" smtClean="0">
                <a:solidFill>
                  <a:prstClr val="black"/>
                </a:solidFill>
                <a:latin typeface="Arial" pitchFamily="34" charset="0"/>
                <a:cs typeface="Arial" pitchFamily="34" charset="0"/>
              </a:rPr>
              <a:t>Derksen</a:t>
            </a:r>
            <a:r>
              <a:rPr lang="en-US" sz="1000" dirty="0" smtClean="0">
                <a:solidFill>
                  <a:prstClr val="black"/>
                </a:solidFill>
                <a:latin typeface="Arial" pitchFamily="34" charset="0"/>
                <a:cs typeface="Arial" pitchFamily="34" charset="0"/>
              </a:rPr>
              <a:t> </a:t>
            </a:r>
            <a:r>
              <a:rPr lang="en-US" sz="1000" dirty="0">
                <a:solidFill>
                  <a:prstClr val="black"/>
                </a:solidFill>
                <a:latin typeface="Arial" pitchFamily="34" charset="0"/>
                <a:cs typeface="Arial" pitchFamily="34" charset="0"/>
              </a:rPr>
              <a:t>S, </a:t>
            </a:r>
            <a:r>
              <a:rPr lang="en-US" sz="1000" dirty="0" err="1">
                <a:solidFill>
                  <a:prstClr val="black"/>
                </a:solidFill>
                <a:latin typeface="Arial" pitchFamily="34" charset="0"/>
                <a:cs typeface="Arial" pitchFamily="34" charset="0"/>
              </a:rPr>
              <a:t>Keselman</a:t>
            </a:r>
            <a:r>
              <a:rPr lang="en-US" sz="1000" dirty="0">
                <a:solidFill>
                  <a:prstClr val="black"/>
                </a:solidFill>
                <a:latin typeface="Arial" pitchFamily="34" charset="0"/>
                <a:cs typeface="Arial" pitchFamily="34" charset="0"/>
              </a:rPr>
              <a:t> HJ: </a:t>
            </a:r>
            <a:r>
              <a:rPr lang="en-US" sz="1000" b="1" dirty="0">
                <a:solidFill>
                  <a:prstClr val="black"/>
                </a:solidFill>
                <a:latin typeface="Arial" pitchFamily="34" charset="0"/>
                <a:cs typeface="Arial" pitchFamily="34" charset="0"/>
              </a:rPr>
              <a:t>Backward, forward and stepwise automated subset selection algorithms: Frequency of obtaining authentic </a:t>
            </a:r>
            <a:r>
              <a:rPr lang="en-US" sz="1000" b="1" dirty="0" smtClean="0">
                <a:solidFill>
                  <a:prstClr val="black"/>
                </a:solidFill>
                <a:latin typeface="Arial" pitchFamily="34" charset="0"/>
                <a:cs typeface="Arial" pitchFamily="34" charset="0"/>
              </a:rPr>
              <a:t>and noise </a:t>
            </a:r>
            <a:r>
              <a:rPr lang="en-US" sz="1000" b="1" dirty="0">
                <a:solidFill>
                  <a:prstClr val="black"/>
                </a:solidFill>
                <a:latin typeface="Arial" pitchFamily="34" charset="0"/>
                <a:cs typeface="Arial" pitchFamily="34" charset="0"/>
              </a:rPr>
              <a:t>variables. </a:t>
            </a:r>
            <a:r>
              <a:rPr lang="en-US" sz="1000" i="1" dirty="0">
                <a:solidFill>
                  <a:prstClr val="black"/>
                </a:solidFill>
                <a:latin typeface="Arial" pitchFamily="34" charset="0"/>
                <a:cs typeface="Arial" pitchFamily="34" charset="0"/>
              </a:rPr>
              <a:t>British </a:t>
            </a:r>
            <a:r>
              <a:rPr lang="en-US" sz="1000" i="1" dirty="0" err="1">
                <a:solidFill>
                  <a:prstClr val="black"/>
                </a:solidFill>
                <a:latin typeface="Arial" pitchFamily="34" charset="0"/>
                <a:cs typeface="Arial" pitchFamily="34" charset="0"/>
              </a:rPr>
              <a:t>JMathematical</a:t>
            </a:r>
            <a:r>
              <a:rPr lang="en-US" sz="1000" i="1" dirty="0">
                <a:solidFill>
                  <a:prstClr val="black"/>
                </a:solidFill>
                <a:latin typeface="Arial" pitchFamily="34" charset="0"/>
                <a:cs typeface="Arial" pitchFamily="34" charset="0"/>
              </a:rPr>
              <a:t> Stat Psychology </a:t>
            </a:r>
            <a:r>
              <a:rPr lang="en-US" sz="1000" dirty="0">
                <a:solidFill>
                  <a:prstClr val="black"/>
                </a:solidFill>
                <a:latin typeface="Arial" pitchFamily="34" charset="0"/>
                <a:cs typeface="Arial" pitchFamily="34" charset="0"/>
              </a:rPr>
              <a:t>1992, </a:t>
            </a:r>
            <a:r>
              <a:rPr lang="en-US" sz="1000" b="1" dirty="0">
                <a:solidFill>
                  <a:prstClr val="black"/>
                </a:solidFill>
                <a:latin typeface="Arial" pitchFamily="34" charset="0"/>
                <a:cs typeface="Arial" pitchFamily="34" charset="0"/>
              </a:rPr>
              <a:t>45</a:t>
            </a:r>
            <a:r>
              <a:rPr lang="en-US" sz="1000" dirty="0">
                <a:solidFill>
                  <a:prstClr val="black"/>
                </a:solidFill>
                <a:latin typeface="Arial" pitchFamily="34" charset="0"/>
                <a:cs typeface="Arial" pitchFamily="34" charset="0"/>
              </a:rPr>
              <a:t>(2):265–282.</a:t>
            </a:r>
          </a:p>
        </p:txBody>
      </p:sp>
    </p:spTree>
    <p:extLst>
      <p:ext uri="{BB962C8B-B14F-4D97-AF65-F5344CB8AC3E}">
        <p14:creationId xmlns:p14="http://schemas.microsoft.com/office/powerpoint/2010/main" val="12069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09800"/>
            <a:ext cx="9144000" cy="152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pitchFamily="34" charset="0"/>
                <a:cs typeface="Arial" pitchFamily="34" charset="0"/>
              </a:rPr>
              <a:t>RGLM construction</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2231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489" y="35859"/>
            <a:ext cx="8229023" cy="1143000"/>
          </a:xfrm>
        </p:spPr>
        <p:txBody>
          <a:bodyPr/>
          <a:lstStyle/>
          <a:p>
            <a:pPr algn="l" eaLnBrk="1" hangingPunct="1"/>
            <a:r>
              <a:rPr lang="en-US" altLang="zh-CN" sz="2600" b="1" u="sng" dirty="0" smtClean="0">
                <a:solidFill>
                  <a:srgbClr val="000000"/>
                </a:solidFill>
                <a:latin typeface="Arial" charset="0"/>
                <a:ea typeface="幼圆" pitchFamily="49" charset="-122"/>
                <a:cs typeface="Arial" charset="0"/>
              </a:rPr>
              <a:t>RGLM construction</a:t>
            </a:r>
            <a:endParaRPr lang="zh-CN" altLang="en-US" sz="2600" b="1" u="sng" dirty="0">
              <a:solidFill>
                <a:srgbClr val="000000"/>
              </a:solidFill>
              <a:latin typeface="Arial" charset="0"/>
              <a:ea typeface="幼圆" pitchFamily="49" charset="-122"/>
              <a:cs typeface="Arial" charset="0"/>
            </a:endParaRPr>
          </a:p>
        </p:txBody>
      </p:sp>
      <p:sp>
        <p:nvSpPr>
          <p:cNvPr id="20483" name="内容占位符 2"/>
          <p:cNvSpPr txBox="1">
            <a:spLocks/>
          </p:cNvSpPr>
          <p:nvPr/>
        </p:nvSpPr>
        <p:spPr bwMode="auto">
          <a:xfrm>
            <a:off x="381000" y="18288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pitchFamily="34" charset="0"/>
              <a:buChar char="•"/>
            </a:pPr>
            <a:r>
              <a:rPr lang="en-US" altLang="zh-CN" sz="2200" dirty="0">
                <a:latin typeface="Arial" pitchFamily="34" charset="0"/>
                <a:cs typeface="Arial" pitchFamily="34" charset="0"/>
              </a:rPr>
              <a:t>RGLM: an </a:t>
            </a:r>
            <a:r>
              <a:rPr lang="en-US" altLang="zh-CN" sz="2200" dirty="0">
                <a:solidFill>
                  <a:schemeClr val="tx2">
                    <a:lumMod val="60000"/>
                    <a:lumOff val="40000"/>
                  </a:schemeClr>
                </a:solidFill>
                <a:latin typeface="Arial" pitchFamily="34" charset="0"/>
                <a:cs typeface="Arial" pitchFamily="34" charset="0"/>
              </a:rPr>
              <a:t>ensemble</a:t>
            </a:r>
            <a:r>
              <a:rPr lang="en-US" altLang="zh-CN" sz="2200" dirty="0">
                <a:latin typeface="Arial" pitchFamily="34" charset="0"/>
                <a:cs typeface="Arial" pitchFamily="34" charset="0"/>
              </a:rPr>
              <a:t> predictor based on </a:t>
            </a:r>
            <a:r>
              <a:rPr lang="en-US" altLang="zh-CN" sz="2200" dirty="0">
                <a:solidFill>
                  <a:schemeClr val="tx2">
                    <a:lumMod val="60000"/>
                    <a:lumOff val="40000"/>
                  </a:schemeClr>
                </a:solidFill>
                <a:latin typeface="Arial" pitchFamily="34" charset="0"/>
                <a:cs typeface="Arial" pitchFamily="34" charset="0"/>
              </a:rPr>
              <a:t>bootstrap aggregation</a:t>
            </a:r>
            <a:r>
              <a:rPr lang="en-US" altLang="zh-CN" sz="2200" dirty="0">
                <a:latin typeface="Arial" pitchFamily="34" charset="0"/>
                <a:cs typeface="Arial" pitchFamily="34" charset="0"/>
              </a:rPr>
              <a:t> (bagging) of </a:t>
            </a:r>
            <a:r>
              <a:rPr lang="en-US" altLang="zh-CN" sz="2200" dirty="0">
                <a:solidFill>
                  <a:schemeClr val="tx2">
                    <a:lumMod val="60000"/>
                    <a:lumOff val="40000"/>
                  </a:schemeClr>
                </a:solidFill>
                <a:latin typeface="Arial" pitchFamily="34" charset="0"/>
                <a:cs typeface="Arial" pitchFamily="34" charset="0"/>
              </a:rPr>
              <a:t>generalized linear models </a:t>
            </a:r>
            <a:r>
              <a:rPr lang="en-US" altLang="zh-CN" sz="2200" dirty="0">
                <a:latin typeface="Arial" pitchFamily="34" charset="0"/>
                <a:cs typeface="Arial" pitchFamily="34" charset="0"/>
              </a:rPr>
              <a:t>whose covariates are selected using </a:t>
            </a:r>
            <a:r>
              <a:rPr lang="en-US" altLang="zh-CN" sz="2200" dirty="0" smtClean="0">
                <a:solidFill>
                  <a:schemeClr val="tx2">
                    <a:lumMod val="60000"/>
                    <a:lumOff val="40000"/>
                  </a:schemeClr>
                </a:solidFill>
                <a:latin typeface="Arial" pitchFamily="34" charset="0"/>
                <a:cs typeface="Arial" pitchFamily="34" charset="0"/>
              </a:rPr>
              <a:t>forward</a:t>
            </a:r>
            <a:r>
              <a:rPr lang="en-US" altLang="zh-CN" sz="2200" dirty="0" smtClean="0">
                <a:latin typeface="Arial" pitchFamily="34" charset="0"/>
                <a:cs typeface="Arial" pitchFamily="34" charset="0"/>
              </a:rPr>
              <a:t> regression </a:t>
            </a:r>
            <a:r>
              <a:rPr lang="en-US" altLang="zh-CN" sz="2200" dirty="0">
                <a:latin typeface="Arial" pitchFamily="34" charset="0"/>
                <a:cs typeface="Arial" pitchFamily="34" charset="0"/>
              </a:rPr>
              <a:t>according to </a:t>
            </a:r>
            <a:r>
              <a:rPr lang="en-US" altLang="zh-CN" sz="2200" dirty="0">
                <a:solidFill>
                  <a:schemeClr val="tx2">
                    <a:lumMod val="60000"/>
                    <a:lumOff val="40000"/>
                  </a:schemeClr>
                </a:solidFill>
                <a:latin typeface="Arial" pitchFamily="34" charset="0"/>
                <a:cs typeface="Arial" pitchFamily="34" charset="0"/>
              </a:rPr>
              <a:t>AIC</a:t>
            </a:r>
            <a:r>
              <a:rPr lang="en-US" altLang="zh-CN" sz="2200" dirty="0">
                <a:latin typeface="Arial" pitchFamily="34" charset="0"/>
                <a:cs typeface="Arial" pitchFamily="34" charset="0"/>
              </a:rPr>
              <a:t> criteria.</a:t>
            </a: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spTree>
    <p:extLst>
      <p:ext uri="{BB962C8B-B14F-4D97-AF65-F5344CB8AC3E}">
        <p14:creationId xmlns:p14="http://schemas.microsoft.com/office/powerpoint/2010/main" val="58515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Puppy\Desktop\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30624"/>
            <a:ext cx="4784253" cy="465931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422873" y="0"/>
            <a:ext cx="8312768" cy="1676400"/>
          </a:xfrm>
        </p:spPr>
        <p:txBody>
          <a:bodyPr>
            <a:noAutofit/>
          </a:bodyPr>
          <a:lstStyle/>
          <a:p>
            <a:pPr algn="l"/>
            <a:r>
              <a:rPr lang="en-US" altLang="zh-CN" sz="2400" dirty="0" err="1">
                <a:latin typeface="Arial" pitchFamily="34" charset="0"/>
                <a:cs typeface="Arial" pitchFamily="34" charset="0"/>
              </a:rPr>
              <a:t>RGLM</a:t>
            </a:r>
            <a:r>
              <a:rPr lang="en-US" altLang="zh-CN" sz="2400" dirty="0">
                <a:latin typeface="Arial" pitchFamily="34" charset="0"/>
                <a:cs typeface="Arial" pitchFamily="34" charset="0"/>
              </a:rPr>
              <a:t> construction combines 2 seemingly wrong choices, forward regression and bagging, for </a:t>
            </a:r>
            <a:r>
              <a:rPr lang="en-US" altLang="zh-CN" sz="2400" dirty="0" err="1">
                <a:latin typeface="Arial" pitchFamily="34" charset="0"/>
                <a:cs typeface="Arial" pitchFamily="34" charset="0"/>
              </a:rPr>
              <a:t>GLMs</a:t>
            </a:r>
            <a:r>
              <a:rPr lang="en-US" altLang="zh-CN" sz="2400" dirty="0">
                <a:latin typeface="Arial" pitchFamily="34" charset="0"/>
                <a:cs typeface="Arial" pitchFamily="34" charset="0"/>
              </a:rPr>
              <a:t> to arrive at a superior method. </a:t>
            </a:r>
            <a:r>
              <a:rPr lang="en-US" altLang="zh-CN" sz="2400" dirty="0">
                <a:solidFill>
                  <a:schemeClr val="tx2">
                    <a:lumMod val="60000"/>
                    <a:lumOff val="40000"/>
                  </a:schemeClr>
                </a:solidFill>
                <a:latin typeface="Arial" pitchFamily="34" charset="0"/>
                <a:cs typeface="Arial" pitchFamily="34" charset="0"/>
              </a:rPr>
              <a:t>Two wrongs make a right</a:t>
            </a:r>
            <a:r>
              <a:rPr lang="en-US" altLang="zh-CN" sz="2400" dirty="0" smtClean="0">
                <a:solidFill>
                  <a:schemeClr val="tx2">
                    <a:lumMod val="60000"/>
                    <a:lumOff val="40000"/>
                  </a:schemeClr>
                </a:solidFill>
                <a:latin typeface="Arial" pitchFamily="34" charset="0"/>
                <a:cs typeface="Arial" pitchFamily="34" charset="0"/>
              </a:rPr>
              <a:t>.</a:t>
            </a:r>
            <a:br>
              <a:rPr lang="en-US" altLang="zh-CN" sz="2400" dirty="0" smtClean="0">
                <a:solidFill>
                  <a:schemeClr val="tx2">
                    <a:lumMod val="60000"/>
                    <a:lumOff val="40000"/>
                  </a:schemeClr>
                </a:solidFill>
                <a:latin typeface="Arial" pitchFamily="34" charset="0"/>
                <a:cs typeface="Arial" pitchFamily="34" charset="0"/>
              </a:rPr>
            </a:br>
            <a:r>
              <a:rPr lang="en-US" altLang="zh-CN" sz="2400" dirty="0" smtClean="0">
                <a:solidFill>
                  <a:schemeClr val="tx2">
                    <a:lumMod val="60000"/>
                    <a:lumOff val="40000"/>
                  </a:schemeClr>
                </a:solidFill>
                <a:latin typeface="Arial" pitchFamily="34" charset="0"/>
                <a:cs typeface="Arial" pitchFamily="34" charset="0"/>
              </a:rPr>
              <a:t>Not mentioned here: additional elements of randomness.</a:t>
            </a:r>
            <a:endParaRPr lang="zh-CN" altLang="en-US" sz="2400" b="1" u="sng" dirty="0">
              <a:solidFill>
                <a:srgbClr val="000000"/>
              </a:solidFill>
              <a:latin typeface="Arial" charset="0"/>
              <a:ea typeface="幼圆" pitchFamily="49" charset="-122"/>
              <a:cs typeface="Arial" charset="0"/>
            </a:endParaRPr>
          </a:p>
        </p:txBody>
      </p:sp>
      <p:sp>
        <p:nvSpPr>
          <p:cNvPr id="53" name="内容占位符 2"/>
          <p:cNvSpPr txBox="1">
            <a:spLocks/>
          </p:cNvSpPr>
          <p:nvPr/>
        </p:nvSpPr>
        <p:spPr bwMode="auto">
          <a:xfrm>
            <a:off x="464746" y="838200"/>
            <a:ext cx="8229023" cy="373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Font typeface="Arial" charset="0"/>
              <a:buChar char="•"/>
            </a:pPr>
            <a:endParaRPr lang="en-US" altLang="zh-CN" sz="2200" dirty="0" smtClean="0">
              <a:solidFill>
                <a:srgbClr val="000000"/>
              </a:solidFill>
              <a:cs typeface="Arial" charset="0"/>
            </a:endParaRPr>
          </a:p>
          <a:p>
            <a:pPr algn="just">
              <a:spcBef>
                <a:spcPct val="20000"/>
              </a:spcBef>
              <a:buFont typeface="Arial" charset="0"/>
              <a:buChar char="•"/>
            </a:pPr>
            <a:endParaRPr lang="en-US" altLang="zh-CN" sz="2200" dirty="0">
              <a:solidFill>
                <a:srgbClr val="000000"/>
              </a:solidFill>
              <a:cs typeface="Arial" charset="0"/>
            </a:endParaRPr>
          </a:p>
          <a:p>
            <a:pPr algn="just">
              <a:spcBef>
                <a:spcPct val="20000"/>
              </a:spcBef>
            </a:pPr>
            <a:endParaRPr lang="en-US" altLang="zh-CN" sz="2400" dirty="0">
              <a:solidFill>
                <a:srgbClr val="000000"/>
              </a:solidFill>
              <a:latin typeface="Comic Sans MS" pitchFamily="66" charset="0"/>
            </a:endParaRPr>
          </a:p>
        </p:txBody>
      </p:sp>
      <p:sp>
        <p:nvSpPr>
          <p:cNvPr id="2" name="Rectangle 1"/>
          <p:cNvSpPr/>
          <p:nvPr/>
        </p:nvSpPr>
        <p:spPr>
          <a:xfrm>
            <a:off x="537172" y="6085452"/>
            <a:ext cx="8084169" cy="738664"/>
          </a:xfrm>
          <a:prstGeom prst="rect">
            <a:avLst/>
          </a:prstGeom>
        </p:spPr>
        <p:txBody>
          <a:bodyPr wrap="square">
            <a:spAutoFit/>
          </a:bodyPr>
          <a:lstStyle/>
          <a:p>
            <a:r>
              <a:rPr lang="en-US" sz="1400" dirty="0" err="1"/>
              <a:t>Breiman</a:t>
            </a:r>
            <a:r>
              <a:rPr lang="en-US" sz="1400" dirty="0"/>
              <a:t> L: Random Forests. Machine Learning 2001, 45:5–32.</a:t>
            </a:r>
          </a:p>
          <a:p>
            <a:r>
              <a:rPr lang="en-US" sz="1400" dirty="0" err="1"/>
              <a:t>Derksen</a:t>
            </a:r>
            <a:r>
              <a:rPr lang="en-US" sz="1400" dirty="0"/>
              <a:t> S, </a:t>
            </a:r>
            <a:r>
              <a:rPr lang="en-US" sz="1400" dirty="0" err="1"/>
              <a:t>Keselman</a:t>
            </a:r>
            <a:r>
              <a:rPr lang="en-US" sz="1400" dirty="0"/>
              <a:t> </a:t>
            </a:r>
            <a:r>
              <a:rPr lang="en-US" sz="1400" dirty="0" err="1"/>
              <a:t>HJ</a:t>
            </a:r>
            <a:r>
              <a:rPr lang="en-US" sz="1400" dirty="0"/>
              <a:t>: Backward, forward and stepwise automated subset selection algorithms: Frequency of obtaining authentic and noise variables. British </a:t>
            </a:r>
            <a:r>
              <a:rPr lang="en-US" sz="1400" dirty="0" err="1"/>
              <a:t>JMathematical</a:t>
            </a:r>
            <a:r>
              <a:rPr lang="en-US" sz="1400" dirty="0"/>
              <a:t> Stat Psychology 1992, 45(2):265–282.</a:t>
            </a:r>
          </a:p>
        </p:txBody>
      </p:sp>
    </p:spTree>
    <p:extLst>
      <p:ext uri="{BB962C8B-B14F-4D97-AF65-F5344CB8AC3E}">
        <p14:creationId xmlns:p14="http://schemas.microsoft.com/office/powerpoint/2010/main" val="1306007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3318</TotalTime>
  <Words>1715</Words>
  <Application>Microsoft Office PowerPoint</Application>
  <PresentationFormat>On-screen Show (4:3)</PresentationFormat>
  <Paragraphs>233</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Random generalized linear model:  a highly accurate and interpretable ensemble predictor  Song L, Langfelder P, Horvath S. BMC Bioinformatics 2013  Steve Horvath (shorvath@mednet.ucla.edu)  University of California, Los Angeles</vt:lpstr>
      <vt:lpstr>PowerPoint Presentation</vt:lpstr>
      <vt:lpstr>Common prediction algorithms</vt:lpstr>
      <vt:lpstr>Bagging</vt:lpstr>
      <vt:lpstr>Random Forest (RF)</vt:lpstr>
      <vt:lpstr>Rationale behind RGLM</vt:lpstr>
      <vt:lpstr>PowerPoint Presentation</vt:lpstr>
      <vt:lpstr>RGLM construction</vt:lpstr>
      <vt:lpstr>RGLM construction combines 2 seemingly wrong choices, forward regression and bagging, for GLMs to arrive at a superior method. Two wrongs make a right. Not mentioned here: additional elements of randomness.</vt:lpstr>
      <vt:lpstr>RGLM construction</vt:lpstr>
      <vt:lpstr>PowerPoint Presentation</vt:lpstr>
      <vt:lpstr>RGLM prediction evaluation</vt:lpstr>
      <vt:lpstr>20 disease-related expression data sets</vt:lpstr>
      <vt:lpstr>Prediction accuracy in 20 disease-related expression data sets</vt:lpstr>
      <vt:lpstr>PowerPoint Presentation</vt:lpstr>
      <vt:lpstr>12 UCI machine learning benchmark data sets</vt:lpstr>
      <vt:lpstr>12 UCI machine learning benchmark data sets</vt:lpstr>
      <vt:lpstr>PowerPoint Presentation</vt:lpstr>
      <vt:lpstr>PowerPoint Presentation</vt:lpstr>
      <vt:lpstr>PowerPoint Presentation</vt:lpstr>
      <vt:lpstr>PowerPoint Presentation</vt:lpstr>
      <vt:lpstr>Comparing RGLM with penalized regression models  implemented in R package glmnet Friedman, J., Hastie, T. and Tibshirani, R. (2008) Regularization Paths for Generalized Linear Models via Coordinate Descent,  Journal of Statistical Software, Vol. 33(1), 1-22 Feb 2010</vt:lpstr>
      <vt:lpstr>Overall, RGLM is significantly better than ridge regression, elastic net, and lasso for binary outcomes</vt:lpstr>
      <vt:lpstr>In general, RGLM is significantly better than ridge regression, elastic net, and lasso for  continuous outcomes</vt:lpstr>
      <vt:lpstr>Ensemble thinning</vt:lpstr>
      <vt:lpstr>Thinned version of RGLM</vt:lpstr>
      <vt:lpstr>How many features are being used ?</vt:lpstr>
      <vt:lpstr>RGLM predictor thinning</vt:lpstr>
      <vt:lpstr>PowerPoint Presentation</vt:lpstr>
      <vt:lpstr>Including mandatory covariates</vt:lpstr>
      <vt:lpstr>RGLM pros and cons</vt:lpstr>
      <vt:lpstr>R software implementation</vt:lpstr>
      <vt:lpstr>R software implementation</vt:lpstr>
      <vt:lpstr>Conclusions</vt:lpstr>
      <vt:lpstr>Selected references (more can be found in the article)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Puppy</dc:creator>
  <cp:lastModifiedBy>Stefan Horvath</cp:lastModifiedBy>
  <cp:revision>124</cp:revision>
  <dcterms:created xsi:type="dcterms:W3CDTF">2013-05-09T02:11:47Z</dcterms:created>
  <dcterms:modified xsi:type="dcterms:W3CDTF">2013-07-21T19:18:20Z</dcterms:modified>
</cp:coreProperties>
</file>