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306" r:id="rId2"/>
    <p:sldId id="307" r:id="rId3"/>
    <p:sldId id="262" r:id="rId4"/>
    <p:sldId id="272" r:id="rId5"/>
    <p:sldId id="257" r:id="rId6"/>
    <p:sldId id="258" r:id="rId7"/>
    <p:sldId id="300" r:id="rId8"/>
    <p:sldId id="302" r:id="rId9"/>
    <p:sldId id="303" r:id="rId10"/>
    <p:sldId id="304" r:id="rId11"/>
    <p:sldId id="305" r:id="rId12"/>
    <p:sldId id="301" r:id="rId13"/>
    <p:sldId id="292" r:id="rId14"/>
    <p:sldId id="295" r:id="rId15"/>
    <p:sldId id="296" r:id="rId16"/>
    <p:sldId id="298" r:id="rId17"/>
    <p:sldId id="29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60"/>
    <p:restoredTop sz="96751"/>
  </p:normalViewPr>
  <p:slideViewPr>
    <p:cSldViewPr snapToGrid="0" snapToObjects="1">
      <p:cViewPr varScale="1">
        <p:scale>
          <a:sx n="128" d="100"/>
          <a:sy n="128" d="100"/>
        </p:scale>
        <p:origin x="1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353CF-890D-FC45-BAA4-584CB7029C04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9DB80-334E-8449-A0F4-A75547A9A8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88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CE2FB-B7E1-D246-B817-D026AE0D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095" y="3308581"/>
            <a:ext cx="8686800" cy="146880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b="1" dirty="0"/>
              <a:t>Análise de dados em     </a:t>
            </a:r>
            <a:br>
              <a:rPr lang="pt-BR" sz="6000" b="1" dirty="0"/>
            </a:br>
            <a:br>
              <a:rPr lang="pt-BR" sz="4800" dirty="0"/>
            </a:br>
            <a:r>
              <a:rPr lang="pt-BR" dirty="0"/>
              <a:t>uma abordagem prática para análise, visualização e modelagem</a:t>
            </a:r>
            <a:endParaRPr lang="pt-BR" sz="48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CFECE2-72FD-2B43-8AD8-6EFDAA447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Samuel Carleial</a:t>
            </a:r>
          </a:p>
          <a:p>
            <a:r>
              <a:rPr lang="pt-BR" dirty="0"/>
              <a:t>Dezembro 2019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92AF0C8-194B-7E47-98F4-F59B824B9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616" y="1581569"/>
            <a:ext cx="928392" cy="71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7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FAD22-540F-5841-9B12-E76BD717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7554A1-7B3B-564C-A26E-D9F2EA09C3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b="1" dirty="0"/>
              <a:t>Tipos de modelos e distribuições</a:t>
            </a:r>
          </a:p>
          <a:p>
            <a:r>
              <a:rPr lang="pt-BR" b="1" dirty="0"/>
              <a:t>Parâmetros usados</a:t>
            </a:r>
          </a:p>
          <a:p>
            <a:r>
              <a:rPr lang="pt-BR" b="1" dirty="0"/>
              <a:t>Exemplos de modelos em </a:t>
            </a:r>
            <a:r>
              <a:rPr lang="pt-BR" b="1" dirty="0" err="1"/>
              <a:t>R</a:t>
            </a:r>
            <a:endParaRPr lang="pt-BR" b="1" dirty="0"/>
          </a:p>
          <a:p>
            <a:r>
              <a:rPr lang="pt-BR" b="1" dirty="0">
                <a:solidFill>
                  <a:srgbClr val="FFC000"/>
                </a:solidFill>
              </a:rPr>
              <a:t>Validar / diagnosticar modelos</a:t>
            </a:r>
          </a:p>
          <a:p>
            <a:r>
              <a:rPr lang="pt-BR" b="1" dirty="0"/>
              <a:t>Interpretar modelos</a:t>
            </a:r>
          </a:p>
          <a:p>
            <a:r>
              <a:rPr lang="pt-BR" b="1" dirty="0"/>
              <a:t>Representar efeitos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21DC6D-155D-204D-AF49-635B792B54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81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FAD22-540F-5841-9B12-E76BD717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7554A1-7B3B-564C-A26E-D9F2EA09C3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b="1" dirty="0"/>
              <a:t>Tipos de modelos e distribuições</a:t>
            </a:r>
          </a:p>
          <a:p>
            <a:r>
              <a:rPr lang="pt-BR" b="1" dirty="0"/>
              <a:t>Parâmetros usados</a:t>
            </a:r>
          </a:p>
          <a:p>
            <a:r>
              <a:rPr lang="pt-BR" b="1" dirty="0"/>
              <a:t>Exemplos de modelos em </a:t>
            </a:r>
            <a:r>
              <a:rPr lang="pt-BR" b="1" dirty="0" err="1"/>
              <a:t>R</a:t>
            </a:r>
            <a:endParaRPr lang="pt-BR" b="1" dirty="0"/>
          </a:p>
          <a:p>
            <a:r>
              <a:rPr lang="pt-BR" b="1" dirty="0"/>
              <a:t>Validar / diagnosticar modelos</a:t>
            </a:r>
          </a:p>
          <a:p>
            <a:r>
              <a:rPr lang="pt-BR" b="1" dirty="0">
                <a:solidFill>
                  <a:srgbClr val="FFC000"/>
                </a:solidFill>
              </a:rPr>
              <a:t>Interpretar modelos</a:t>
            </a:r>
          </a:p>
          <a:p>
            <a:r>
              <a:rPr lang="pt-BR" b="1" dirty="0"/>
              <a:t>Representar efeitos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21DC6D-155D-204D-AF49-635B792B54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46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FAD22-540F-5841-9B12-E76BD717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7554A1-7B3B-564C-A26E-D9F2EA09C3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b="1" dirty="0"/>
              <a:t>Tipos de modelos e distribuições</a:t>
            </a:r>
          </a:p>
          <a:p>
            <a:r>
              <a:rPr lang="pt-BR" b="1" dirty="0"/>
              <a:t>Parâmetros usados</a:t>
            </a:r>
          </a:p>
          <a:p>
            <a:r>
              <a:rPr lang="pt-BR" b="1" dirty="0"/>
              <a:t>Exemplos de modelos em </a:t>
            </a:r>
            <a:r>
              <a:rPr lang="pt-BR" b="1" dirty="0" err="1"/>
              <a:t>R</a:t>
            </a:r>
            <a:endParaRPr lang="pt-BR" b="1" dirty="0"/>
          </a:p>
          <a:p>
            <a:r>
              <a:rPr lang="pt-BR" b="1" dirty="0"/>
              <a:t>Validar / diagnosticar modelos</a:t>
            </a:r>
          </a:p>
          <a:p>
            <a:r>
              <a:rPr lang="pt-BR" b="1" dirty="0"/>
              <a:t>Interpretar modelos</a:t>
            </a:r>
          </a:p>
          <a:p>
            <a:r>
              <a:rPr lang="pt-BR" b="1" dirty="0">
                <a:solidFill>
                  <a:srgbClr val="FFC000"/>
                </a:solidFill>
              </a:rPr>
              <a:t>Representar efeitos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21DC6D-155D-204D-AF49-635B792B54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02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56ACB-EE2C-C94E-B7DC-5CE332AF0A64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7200"/>
              <a:t>pausa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760198-20E6-554F-AE41-187C304B9BBF}"/>
              </a:ext>
            </a:extLst>
          </p:cNvPr>
          <p:cNvSpPr txBox="1">
            <a:spLocks/>
          </p:cNvSpPr>
          <p:nvPr/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pt-BR"/>
              <a:t>15 min. p/ o café</a:t>
            </a:r>
          </a:p>
          <a:p>
            <a:pPr marL="0" indent="0" algn="ctr">
              <a:buFont typeface="Arial"/>
              <a:buNone/>
            </a:pPr>
            <a:endParaRPr lang="pt-BR"/>
          </a:p>
          <a:p>
            <a:pPr marL="0" indent="0" algn="ctr">
              <a:buFont typeface="Arial"/>
              <a:buNone/>
            </a:pPr>
            <a:r>
              <a:rPr lang="pt-BR"/>
              <a:t>60 min. p/ almoço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472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664A2-2715-3146-9344-00FAE9EFB830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Modelos estatísticos em </a:t>
            </a:r>
            <a:r>
              <a:rPr lang="pt-BR" dirty="0" err="1"/>
              <a:t>R</a:t>
            </a:r>
            <a:endParaRPr lang="pt-BR" dirty="0"/>
          </a:p>
          <a:p>
            <a:r>
              <a:rPr lang="pt-BR" sz="1800" dirty="0"/>
              <a:t>Tutorial </a:t>
            </a:r>
            <a:r>
              <a:rPr lang="pt-BR" sz="1800" dirty="0" err="1"/>
              <a:t>X</a:t>
            </a:r>
            <a:endParaRPr lang="pt-BR" sz="1800" dirty="0"/>
          </a:p>
        </p:txBody>
      </p:sp>
      <p:pic>
        <p:nvPicPr>
          <p:cNvPr id="3" name="Espaço Reservado para Conteúdo 5">
            <a:extLst>
              <a:ext uri="{FF2B5EF4-FFF2-40B4-BE49-F238E27FC236}">
                <a16:creationId xmlns:a16="http://schemas.microsoft.com/office/drawing/2014/main" id="{86A2AACF-91BC-2E45-8373-AC7366012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2" y="2959099"/>
            <a:ext cx="4445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49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4BE90-C54D-3C45-BD7C-CB1BFBC2845F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7200"/>
              <a:t>EXERCÍCIO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C6FE4B-64C0-EA4D-B17C-16838078A19C}"/>
              </a:ext>
            </a:extLst>
          </p:cNvPr>
          <p:cNvSpPr txBox="1">
            <a:spLocks/>
          </p:cNvSpPr>
          <p:nvPr/>
        </p:nvSpPr>
        <p:spPr>
          <a:xfrm>
            <a:off x="683876" y="5943599"/>
            <a:ext cx="10973470" cy="815248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pt-BR" dirty="0">
                <a:solidFill>
                  <a:srgbClr val="92D050"/>
                </a:solidFill>
              </a:rPr>
              <a:t>30 min. Exercício</a:t>
            </a:r>
            <a:r>
              <a:rPr lang="pt-BR" dirty="0"/>
              <a:t>		</a:t>
            </a:r>
            <a:r>
              <a:rPr lang="pt-BR" dirty="0">
                <a:solidFill>
                  <a:srgbClr val="00B0F0"/>
                </a:solidFill>
              </a:rPr>
              <a:t>30-45 min. Apresentação</a:t>
            </a:r>
            <a:r>
              <a:rPr lang="pt-BR" dirty="0"/>
              <a:t>		</a:t>
            </a:r>
            <a:r>
              <a:rPr lang="pt-BR" dirty="0">
                <a:solidFill>
                  <a:srgbClr val="FFC000"/>
                </a:solidFill>
              </a:rPr>
              <a:t>5*</a:t>
            </a:r>
            <a:r>
              <a:rPr lang="pt-BR" i="1" dirty="0" err="1">
                <a:solidFill>
                  <a:srgbClr val="FFC000"/>
                </a:solidFill>
              </a:rPr>
              <a:t>n</a:t>
            </a:r>
            <a:r>
              <a:rPr lang="pt-BR" dirty="0">
                <a:solidFill>
                  <a:srgbClr val="FFC000"/>
                </a:solidFill>
              </a:rPr>
              <a:t> min. discussão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56B898AC-7F1E-064F-B076-4F39D7098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94112"/>
            <a:ext cx="9905998" cy="3359426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/>
              <a:t>eleja um conjunto de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Defina uma hipótese + pergunta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Crie um modelo para responder sua pergunta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pt-BR" sz="2400" dirty="0"/>
              <a:t>O modelo é válido e respeita os preceitos estatísticos ?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pt-BR" sz="2400" dirty="0"/>
              <a:t>Represente e interprete seus resultados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pt-BR" sz="2400" dirty="0"/>
              <a:t>Apresente seus dados (5 min.) e discuta-os (5 min.)</a:t>
            </a:r>
          </a:p>
        </p:txBody>
      </p:sp>
    </p:spTree>
    <p:extLst>
      <p:ext uri="{BB962C8B-B14F-4D97-AF65-F5344CB8AC3E}">
        <p14:creationId xmlns:p14="http://schemas.microsoft.com/office/powerpoint/2010/main" val="3797577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4532E-DF18-A44C-8CEF-4A007444BB65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/>
              <a:t>Quem somos nós</a:t>
            </a:r>
            <a:br>
              <a:rPr lang="pt-BR"/>
            </a:br>
            <a:r>
              <a:rPr lang="pt-BR" sz="2400"/>
              <a:t>(depois do workshop)  </a:t>
            </a:r>
            <a:r>
              <a:rPr lang="pt-BR"/>
              <a:t>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B91D99-8AB0-404C-AACA-DF45181927DF}"/>
              </a:ext>
            </a:extLst>
          </p:cNvPr>
          <p:cNvSpPr txBox="1">
            <a:spLocks/>
          </p:cNvSpPr>
          <p:nvPr/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Expectativas atendidas ?</a:t>
            </a:r>
          </a:p>
          <a:p>
            <a:r>
              <a:rPr lang="pt-BR"/>
              <a:t>Pontos +</a:t>
            </a:r>
          </a:p>
          <a:p>
            <a:r>
              <a:rPr lang="pt-BR"/>
              <a:t>Pontos –</a:t>
            </a:r>
          </a:p>
          <a:p>
            <a:r>
              <a:rPr lang="pt-BR"/>
              <a:t>Sugestões 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4021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75082-0E9B-7C44-8E60-2678054DE0C9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/>
              <a:t>Contato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4563FD-D9DE-544D-8B42-C483EFAD1F11}"/>
              </a:ext>
            </a:extLst>
          </p:cNvPr>
          <p:cNvSpPr txBox="1">
            <a:spLocks/>
          </p:cNvSpPr>
          <p:nvPr/>
        </p:nvSpPr>
        <p:spPr>
          <a:xfrm>
            <a:off x="1141412" y="2666999"/>
            <a:ext cx="6267838" cy="312420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pt-BR" b="1">
                <a:latin typeface="+mj-lt"/>
                <a:cs typeface="Al Bayan Plain" pitchFamily="2" charset="-78"/>
              </a:rPr>
              <a:t>Website:		</a:t>
            </a:r>
            <a:r>
              <a:rPr lang="pt-BR" b="1">
                <a:solidFill>
                  <a:srgbClr val="FFC000"/>
                </a:solidFill>
                <a:latin typeface="Helvetica" pitchFamily="2" charset="0"/>
                <a:ea typeface="Arial Unicode MS" panose="020B0604020202020204" pitchFamily="34" charset="-128"/>
                <a:cs typeface="Oriya MN" pitchFamily="2" charset="0"/>
              </a:rPr>
              <a:t>Samuel-Carleial.Github.io</a:t>
            </a:r>
          </a:p>
          <a:p>
            <a:pPr marL="0" indent="0">
              <a:buFont typeface="Arial"/>
              <a:buNone/>
            </a:pPr>
            <a:endParaRPr lang="pt-BR" b="1">
              <a:latin typeface="+mj-lt"/>
              <a:cs typeface="Al Bayan Plain" pitchFamily="2" charset="-78"/>
            </a:endParaRPr>
          </a:p>
          <a:p>
            <a:pPr marL="0" indent="0">
              <a:buFont typeface="Arial"/>
              <a:buNone/>
            </a:pPr>
            <a:r>
              <a:rPr lang="pt-BR" b="1">
                <a:latin typeface="+mj-lt"/>
                <a:cs typeface="Al Bayan Plain" pitchFamily="2" charset="-78"/>
              </a:rPr>
              <a:t>E-mail:		</a:t>
            </a:r>
            <a:r>
              <a:rPr lang="pt-BR" b="1">
                <a:solidFill>
                  <a:srgbClr val="FFC000"/>
                </a:solidFill>
                <a:latin typeface="Helvetica" pitchFamily="2" charset="0"/>
                <a:cs typeface="Al Bayan Plain" pitchFamily="2" charset="-78"/>
              </a:rPr>
              <a:t>Samuel.Carleial@uni-konstanz.de</a:t>
            </a:r>
            <a:endParaRPr lang="pt-BR" b="1" dirty="0">
              <a:solidFill>
                <a:srgbClr val="FFC000"/>
              </a:solidFill>
              <a:latin typeface="Helvetica" pitchFamily="2" charset="0"/>
              <a:cs typeface="Al Bayan Plain" pitchFamily="2" charset="-78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D56B78-89CC-794A-B1D1-B21374700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055" y="907943"/>
            <a:ext cx="4037355" cy="250297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Espaço Reservado para Conteúdo 7">
            <a:extLst>
              <a:ext uri="{FF2B5EF4-FFF2-40B4-BE49-F238E27FC236}">
                <a16:creationId xmlns:a16="http://schemas.microsoft.com/office/drawing/2014/main" id="{0F5ADAED-5081-C747-A179-02F5477ED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900" y="1960879"/>
            <a:ext cx="3080224" cy="453644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8571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0B11FE0-26FD-A04C-9B8C-BD5E12B72EBE}"/>
              </a:ext>
            </a:extLst>
          </p:cNvPr>
          <p:cNvSpPr txBox="1">
            <a:spLocks/>
          </p:cNvSpPr>
          <p:nvPr/>
        </p:nvSpPr>
        <p:spPr>
          <a:xfrm>
            <a:off x="681487" y="609600"/>
            <a:ext cx="10757139" cy="560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600" dirty="0"/>
              <a:t>PARTE 1: Análise E VISUALIZAÇÃO de dados</a:t>
            </a:r>
            <a:br>
              <a:rPr lang="pt-BR" sz="3600" dirty="0"/>
            </a:br>
            <a:br>
              <a:rPr lang="pt-BR" sz="3600" dirty="0"/>
            </a:br>
            <a:r>
              <a:rPr lang="pt-BR" sz="3600" dirty="0"/>
              <a:t>PARTE 2: MODELOS ESTATÍSTICOS</a:t>
            </a:r>
            <a:endParaRPr lang="pt-BR" sz="3600" i="1" dirty="0"/>
          </a:p>
        </p:txBody>
      </p:sp>
    </p:spTree>
    <p:extLst>
      <p:ext uri="{BB962C8B-B14F-4D97-AF65-F5344CB8AC3E}">
        <p14:creationId xmlns:p14="http://schemas.microsoft.com/office/powerpoint/2010/main" val="214283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72524-8A44-A948-BB96-E4332E89315D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/>
              <a:t>Quem somos nós 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356F1D-66D4-4340-8828-62A6C2473676}"/>
              </a:ext>
            </a:extLst>
          </p:cNvPr>
          <p:cNvSpPr txBox="1">
            <a:spLocks/>
          </p:cNvSpPr>
          <p:nvPr/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Nome</a:t>
            </a:r>
          </a:p>
          <a:p>
            <a:r>
              <a:rPr lang="pt-BR"/>
              <a:t>Interesse de estudo / projeto</a:t>
            </a:r>
          </a:p>
          <a:p>
            <a:r>
              <a:rPr lang="pt-BR"/>
              <a:t>Experiência em análise de dados / R</a:t>
            </a:r>
          </a:p>
          <a:p>
            <a:r>
              <a:rPr lang="pt-BR"/>
              <a:t>Expectativas depois de atender este workshop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022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C9769-2CE0-264F-8580-E8EF5D9A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</a:rPr>
              <a:t>PARTE 2</a:t>
            </a:r>
          </a:p>
        </p:txBody>
      </p:sp>
    </p:spTree>
    <p:extLst>
      <p:ext uri="{BB962C8B-B14F-4D97-AF65-F5344CB8AC3E}">
        <p14:creationId xmlns:p14="http://schemas.microsoft.com/office/powerpoint/2010/main" val="171315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B719F54-589D-2444-B43D-E45ED7154DC0}"/>
              </a:ext>
            </a:extLst>
          </p:cNvPr>
          <p:cNvSpPr txBox="1">
            <a:spLocks/>
          </p:cNvSpPr>
          <p:nvPr/>
        </p:nvSpPr>
        <p:spPr>
          <a:xfrm>
            <a:off x="681487" y="609600"/>
            <a:ext cx="10757139" cy="417171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600" dirty="0"/>
              <a:t>MODELOS ESTATÍSTICOS</a:t>
            </a:r>
            <a:br>
              <a:rPr lang="pt-BR" sz="3600" dirty="0"/>
            </a:br>
            <a:br>
              <a:rPr lang="pt-BR" sz="3600" dirty="0"/>
            </a:br>
            <a:r>
              <a:rPr lang="pt-BR" sz="1800" i="1" dirty="0"/>
              <a:t>um guia direcionado na análise DE ESTUDOS CIENTÍFICOS EM GERAL</a:t>
            </a:r>
            <a:endParaRPr lang="pt-BR" sz="3600" i="1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EF26A06-0D46-C349-83FB-97E6CD047400}"/>
              </a:ext>
            </a:extLst>
          </p:cNvPr>
          <p:cNvSpPr txBox="1">
            <a:spLocks/>
          </p:cNvSpPr>
          <p:nvPr/>
        </p:nvSpPr>
        <p:spPr>
          <a:xfrm>
            <a:off x="1751012" y="4934308"/>
            <a:ext cx="8676222" cy="85689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Samuel Carleial</a:t>
            </a:r>
          </a:p>
          <a:p>
            <a:pPr marL="0" indent="0" algn="ctr">
              <a:buNone/>
            </a:pPr>
            <a:r>
              <a:rPr lang="pt-BR" dirty="0"/>
              <a:t>Dezembro de 2019</a:t>
            </a:r>
          </a:p>
        </p:txBody>
      </p:sp>
    </p:spTree>
    <p:extLst>
      <p:ext uri="{BB962C8B-B14F-4D97-AF65-F5344CB8AC3E}">
        <p14:creationId xmlns:p14="http://schemas.microsoft.com/office/powerpoint/2010/main" val="341765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C0CF527F-9766-D440-B10F-EE81A88F827E}"/>
              </a:ext>
            </a:extLst>
          </p:cNvPr>
          <p:cNvSpPr/>
          <p:nvPr/>
        </p:nvSpPr>
        <p:spPr>
          <a:xfrm>
            <a:off x="6504867" y="1635811"/>
            <a:ext cx="4542544" cy="4589673"/>
          </a:xfrm>
          <a:prstGeom prst="round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C000"/>
                </a:solidFill>
              </a:rPr>
              <a:t>Tarde (prática)</a:t>
            </a:r>
          </a:p>
        </p:txBody>
      </p:sp>
      <p:sp>
        <p:nvSpPr>
          <p:cNvPr id="3" name="Retângulo Arredondado 2">
            <a:extLst>
              <a:ext uri="{FF2B5EF4-FFF2-40B4-BE49-F238E27FC236}">
                <a16:creationId xmlns:a16="http://schemas.microsoft.com/office/drawing/2014/main" id="{A5CE18EE-C3AD-7B4C-A5E7-4924CED62E89}"/>
              </a:ext>
            </a:extLst>
          </p:cNvPr>
          <p:cNvSpPr/>
          <p:nvPr/>
        </p:nvSpPr>
        <p:spPr>
          <a:xfrm>
            <a:off x="1141413" y="1651189"/>
            <a:ext cx="4667250" cy="4589673"/>
          </a:xfrm>
          <a:prstGeom prst="round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600" dirty="0">
                <a:solidFill>
                  <a:srgbClr val="FFC000"/>
                </a:solidFill>
              </a:rPr>
              <a:t>Manhã (teoria)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5ABC724-CF32-B847-90B4-D40AA5FD0EE2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/>
              <a:t>roteiro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BB9C05B-D765-1349-A9BB-2D22EB83F79C}"/>
              </a:ext>
            </a:extLst>
          </p:cNvPr>
          <p:cNvSpPr txBox="1">
            <a:spLocks/>
          </p:cNvSpPr>
          <p:nvPr/>
        </p:nvSpPr>
        <p:spPr>
          <a:xfrm>
            <a:off x="1301750" y="2165538"/>
            <a:ext cx="4344988" cy="341431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pt-BR" b="1" dirty="0"/>
              <a:t>modelos estatísticos em </a:t>
            </a:r>
            <a:r>
              <a:rPr lang="pt-BR" b="1" dirty="0" err="1"/>
              <a:t>R</a:t>
            </a:r>
            <a:endParaRPr lang="pt-BR" b="1" dirty="0"/>
          </a:p>
          <a:p>
            <a:r>
              <a:rPr lang="pt-BR" b="1" dirty="0"/>
              <a:t>Tipos de modelos e distribuições</a:t>
            </a:r>
          </a:p>
          <a:p>
            <a:r>
              <a:rPr lang="pt-BR" b="1" dirty="0"/>
              <a:t>Parâmetros usados</a:t>
            </a:r>
          </a:p>
          <a:p>
            <a:r>
              <a:rPr lang="pt-BR" b="1" dirty="0"/>
              <a:t>Exemplos de modelos em </a:t>
            </a:r>
            <a:r>
              <a:rPr lang="pt-BR" b="1" dirty="0" err="1"/>
              <a:t>R</a:t>
            </a:r>
            <a:endParaRPr lang="pt-BR" b="1" dirty="0"/>
          </a:p>
          <a:p>
            <a:r>
              <a:rPr lang="pt-BR" b="1" dirty="0"/>
              <a:t>Validar / diagnosticar modelos</a:t>
            </a:r>
          </a:p>
          <a:p>
            <a:r>
              <a:rPr lang="pt-BR" b="1" dirty="0"/>
              <a:t>Interpretar modelos</a:t>
            </a:r>
          </a:p>
          <a:p>
            <a:r>
              <a:rPr lang="pt-BR" b="1" dirty="0"/>
              <a:t>Representar efeitos</a:t>
            </a:r>
          </a:p>
          <a:p>
            <a:endParaRPr lang="pt-BR" b="1" dirty="0"/>
          </a:p>
          <a:p>
            <a:pPr marL="0" indent="0">
              <a:buFont typeface="Arial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1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FAD22-540F-5841-9B12-E76BD717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7554A1-7B3B-564C-A26E-D9F2EA09C3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>
                <a:solidFill>
                  <a:srgbClr val="FFC000"/>
                </a:solidFill>
              </a:rPr>
              <a:t>Tipos de modelos e distribuições</a:t>
            </a:r>
          </a:p>
          <a:p>
            <a:r>
              <a:rPr lang="pt-BR" b="1" dirty="0"/>
              <a:t>Parâmetros usados</a:t>
            </a:r>
          </a:p>
          <a:p>
            <a:r>
              <a:rPr lang="pt-BR" b="1" dirty="0"/>
              <a:t>Exemplos de modelos em </a:t>
            </a:r>
            <a:r>
              <a:rPr lang="pt-BR" b="1" dirty="0" err="1"/>
              <a:t>R</a:t>
            </a:r>
            <a:endParaRPr lang="pt-BR" b="1" dirty="0"/>
          </a:p>
          <a:p>
            <a:r>
              <a:rPr lang="pt-BR" b="1" dirty="0"/>
              <a:t>Validar / diagnosticar modelos</a:t>
            </a:r>
          </a:p>
          <a:p>
            <a:r>
              <a:rPr lang="pt-BR" b="1" dirty="0"/>
              <a:t>Interpretar modelos</a:t>
            </a:r>
          </a:p>
          <a:p>
            <a:r>
              <a:rPr lang="pt-BR" b="1" dirty="0"/>
              <a:t>Representar efeitos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21DC6D-155D-204D-AF49-635B792B54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/>
              <a:t>Intro</a:t>
            </a:r>
            <a:r>
              <a:rPr lang="pt-BR" dirty="0"/>
              <a:t> (</a:t>
            </a:r>
            <a:r>
              <a:rPr lang="pt-BR" dirty="0" err="1"/>
              <a:t>scheme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models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names</a:t>
            </a:r>
            <a:r>
              <a:rPr lang="pt-BR" dirty="0"/>
              <a:t>)</a:t>
            </a:r>
          </a:p>
          <a:p>
            <a:r>
              <a:rPr lang="pt-BR" dirty="0"/>
              <a:t>The big </a:t>
            </a:r>
            <a:r>
              <a:rPr lang="pt-BR" dirty="0" err="1"/>
              <a:t>three</a:t>
            </a:r>
            <a:r>
              <a:rPr lang="pt-BR" dirty="0"/>
              <a:t>: </a:t>
            </a:r>
            <a:r>
              <a:rPr lang="pt-BR" dirty="0" err="1"/>
              <a:t>gaussian</a:t>
            </a:r>
            <a:r>
              <a:rPr lang="pt-BR" dirty="0"/>
              <a:t> / binomial / Poisson</a:t>
            </a:r>
          </a:p>
          <a:p>
            <a:r>
              <a:rPr lang="pt-BR" dirty="0"/>
              <a:t>Como funciona em </a:t>
            </a:r>
            <a:r>
              <a:rPr lang="pt-BR" dirty="0" err="1"/>
              <a:t>r</a:t>
            </a:r>
            <a:r>
              <a:rPr lang="pt-BR" dirty="0"/>
              <a:t> ?</a:t>
            </a:r>
          </a:p>
          <a:p>
            <a:r>
              <a:rPr lang="pt-BR" dirty="0" err="1"/>
              <a:t>Y</a:t>
            </a:r>
            <a:r>
              <a:rPr lang="pt-BR" dirty="0"/>
              <a:t> ~ </a:t>
            </a:r>
            <a:r>
              <a:rPr lang="pt-BR" dirty="0" err="1"/>
              <a:t>x</a:t>
            </a:r>
            <a:r>
              <a:rPr lang="pt-BR" dirty="0"/>
              <a:t> + </a:t>
            </a:r>
            <a:r>
              <a:rPr lang="pt-BR" dirty="0" err="1"/>
              <a:t>random</a:t>
            </a:r>
            <a:endParaRPr lang="pt-BR" dirty="0"/>
          </a:p>
          <a:p>
            <a:r>
              <a:rPr lang="pt-BR" dirty="0"/>
              <a:t>Quatro passos importantes:</a:t>
            </a:r>
          </a:p>
          <a:p>
            <a:pPr lvl="1"/>
            <a:r>
              <a:rPr lang="pt-BR" dirty="0" err="1"/>
              <a:t>Preparacao</a:t>
            </a:r>
            <a:endParaRPr lang="pt-BR" dirty="0"/>
          </a:p>
          <a:p>
            <a:pPr lvl="1"/>
            <a:r>
              <a:rPr lang="pt-BR" dirty="0" err="1"/>
              <a:t>Contrucao</a:t>
            </a:r>
            <a:endParaRPr lang="pt-BR" dirty="0"/>
          </a:p>
          <a:p>
            <a:pPr lvl="1"/>
            <a:r>
              <a:rPr lang="pt-BR" dirty="0"/>
              <a:t>Diagnostico</a:t>
            </a:r>
          </a:p>
          <a:p>
            <a:pPr lvl="1"/>
            <a:r>
              <a:rPr lang="pt-BR" dirty="0" err="1"/>
              <a:t>interpretacao</a:t>
            </a:r>
            <a:endParaRPr lang="pt-BR" dirty="0"/>
          </a:p>
          <a:p>
            <a:r>
              <a:rPr lang="pt-BR" dirty="0"/>
              <a:t>exemplos (sugeridos e próprios)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196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FAD22-540F-5841-9B12-E76BD717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7554A1-7B3B-564C-A26E-D9F2EA09C3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b="1" dirty="0"/>
              <a:t>Tipos de modelos e distribuições</a:t>
            </a:r>
          </a:p>
          <a:p>
            <a:r>
              <a:rPr lang="pt-BR" b="1" dirty="0">
                <a:solidFill>
                  <a:srgbClr val="FFC000"/>
                </a:solidFill>
              </a:rPr>
              <a:t>Parâmetros usados</a:t>
            </a:r>
          </a:p>
          <a:p>
            <a:r>
              <a:rPr lang="pt-BR" b="1" dirty="0"/>
              <a:t>Exemplos de modelos em </a:t>
            </a:r>
            <a:r>
              <a:rPr lang="pt-BR" b="1" dirty="0" err="1"/>
              <a:t>R</a:t>
            </a:r>
            <a:endParaRPr lang="pt-BR" b="1" dirty="0"/>
          </a:p>
          <a:p>
            <a:r>
              <a:rPr lang="pt-BR" b="1" dirty="0"/>
              <a:t>Validar / diagnosticar modelos</a:t>
            </a:r>
          </a:p>
          <a:p>
            <a:r>
              <a:rPr lang="pt-BR" b="1" dirty="0"/>
              <a:t>Interpretar modelos</a:t>
            </a:r>
          </a:p>
          <a:p>
            <a:r>
              <a:rPr lang="pt-BR" b="1" dirty="0"/>
              <a:t>Representar efeitos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21DC6D-155D-204D-AF49-635B792B54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17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FAD22-540F-5841-9B12-E76BD717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7554A1-7B3B-564C-A26E-D9F2EA09C3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b="1" dirty="0"/>
              <a:t>Tipos de modelos e distribuições</a:t>
            </a:r>
          </a:p>
          <a:p>
            <a:r>
              <a:rPr lang="pt-BR" b="1" dirty="0"/>
              <a:t>Parâmetros usados</a:t>
            </a:r>
          </a:p>
          <a:p>
            <a:r>
              <a:rPr lang="pt-BR" b="1" dirty="0">
                <a:solidFill>
                  <a:srgbClr val="FFC000"/>
                </a:solidFill>
              </a:rPr>
              <a:t>Exemplos de modelos em </a:t>
            </a:r>
            <a:r>
              <a:rPr lang="pt-BR" b="1" dirty="0" err="1">
                <a:solidFill>
                  <a:srgbClr val="FFC000"/>
                </a:solidFill>
              </a:rPr>
              <a:t>R</a:t>
            </a:r>
            <a:endParaRPr lang="pt-BR" b="1" dirty="0">
              <a:solidFill>
                <a:srgbClr val="FFC000"/>
              </a:solidFill>
            </a:endParaRPr>
          </a:p>
          <a:p>
            <a:r>
              <a:rPr lang="pt-BR" b="1" dirty="0"/>
              <a:t>Validar / diagnosticar modelos</a:t>
            </a:r>
          </a:p>
          <a:p>
            <a:r>
              <a:rPr lang="pt-BR" b="1" dirty="0"/>
              <a:t>Interpretar modelos</a:t>
            </a:r>
          </a:p>
          <a:p>
            <a:r>
              <a:rPr lang="pt-BR" b="1" dirty="0"/>
              <a:t>Representar efeitos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21DC6D-155D-204D-AF49-635B792B54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238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Malha</Template>
  <TotalTime>450</TotalTime>
  <Words>327</Words>
  <Application>Microsoft Macintosh PowerPoint</Application>
  <PresentationFormat>Widescreen</PresentationFormat>
  <Paragraphs>92</Paragraphs>
  <Slides>17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Arial Unicode MS</vt:lpstr>
      <vt:lpstr>Al Bayan Plain</vt:lpstr>
      <vt:lpstr>Arial</vt:lpstr>
      <vt:lpstr>Calibri</vt:lpstr>
      <vt:lpstr>Century Gothic</vt:lpstr>
      <vt:lpstr>Helvetica</vt:lpstr>
      <vt:lpstr>Oriya MN</vt:lpstr>
      <vt:lpstr>Malha</vt:lpstr>
      <vt:lpstr>Análise de dados em       uma abordagem prática para análise, visualização e modelagem</vt:lpstr>
      <vt:lpstr>Apresentação do PowerPoint</vt:lpstr>
      <vt:lpstr>Apresentação do PowerPoint</vt:lpstr>
      <vt:lpstr>PARTE 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SamuelCarleial</dc:creator>
  <cp:lastModifiedBy>SamuelCarleial</cp:lastModifiedBy>
  <cp:revision>10</cp:revision>
  <dcterms:created xsi:type="dcterms:W3CDTF">2019-10-29T13:46:14Z</dcterms:created>
  <dcterms:modified xsi:type="dcterms:W3CDTF">2019-11-08T15:37:03Z</dcterms:modified>
</cp:coreProperties>
</file>