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Familjen Grotesk" panose="020B0604020202020204" charset="0"/>
      <p:regular r:id="rId14"/>
      <p:bold r:id="rId15"/>
      <p:italic r:id="rId16"/>
      <p:boldItalic r:id="rId17"/>
    </p:embeddedFont>
    <p:embeddedFont>
      <p:font typeface="Nunito Sans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BPkS6RmXBTDlobKHAwtzJfu2I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975C13-06D4-4130-BBFA-5BCE892F71E0}">
  <a:tblStyle styleId="{B7975C13-06D4-4130-BBFA-5BCE892F71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400058"/>
            <a:ext cx="5486400" cy="3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3885010" y="8684546"/>
            <a:ext cx="29718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F966DBF-FB37-BAC9-9522-1321EBD7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95F9AEB5-9EE9-E3E5-2EF9-316770305B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7EB76C86-2A7E-9852-8161-FFF78A45CF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18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ED889257-AE73-BB84-A7B5-0AC5C86E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2F38D3B2-5397-EDB2-F1C8-AE911736D6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215373FB-FA7B-5022-85E0-B032E497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71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5EA157D8-F89A-CB7A-2ADA-1B02C3CAE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9CF33D89-C4CE-5526-7A87-BD2BFCEA2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6F7DF386-8DAD-DB0D-DF35-8637BD9AF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4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DB9003EA-55C3-5B52-BF26-5D8CD1B8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2BE33762-D21D-8EF9-992E-8B41BC0546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673C7FF2-3040-2AA3-1872-57E4A114A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94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4356743-CF6D-C59B-DF4C-D7E01370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AB466DBD-54DE-6574-F77B-4EDEC279D8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485C5980-D9C8-B81F-9E7C-3985C49E0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42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0E0020-0644-EE9E-10BD-D88829D6CEE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428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>
                    <a:alpha val="50000"/>
                  </a:srgbClr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AB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273" y="4379525"/>
            <a:ext cx="1083425" cy="5048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382675" y="1467373"/>
            <a:ext cx="35898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3900" b="1" i="0" u="none" strike="noStrike" cap="none" dirty="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Case Técnico</a:t>
            </a:r>
            <a:endParaRPr sz="3900" b="1" i="0" u="none" strike="noStrike" cap="none" dirty="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3900" b="1" i="0" u="none" strike="noStrike" cap="none" dirty="0" err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Analytics</a:t>
            </a:r>
            <a:endParaRPr sz="3900" b="1" i="0" u="none" strike="noStrike" cap="none" dirty="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711123" y="494376"/>
            <a:ext cx="3774127" cy="42423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407275" y="2581800"/>
            <a:ext cx="424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Analista de Dados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0" y="4871150"/>
            <a:ext cx="9144000" cy="278700"/>
          </a:xfrm>
          <a:prstGeom prst="rect">
            <a:avLst/>
          </a:prstGeom>
          <a:solidFill>
            <a:srgbClr val="F0AA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375875" y="267675"/>
            <a:ext cx="7722600" cy="60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2600" b="1" i="0" u="none" strike="noStrike" cap="none" dirty="0">
                <a:solidFill>
                  <a:srgbClr val="FE2B8F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Sobre o Desafio – Parte 1</a:t>
            </a:r>
            <a:endParaRPr sz="2600" b="1" i="0" u="none" strike="noStrike" cap="none" dirty="0">
              <a:solidFill>
                <a:srgbClr val="FE2B8F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8532628" y="4881950"/>
            <a:ext cx="6114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fld>
            <a:endParaRPr sz="900" b="0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B87B07-F900-4522-FE9F-132C975D0A23}"/>
              </a:ext>
            </a:extLst>
          </p:cNvPr>
          <p:cNvSpPr txBox="1"/>
          <p:nvPr/>
        </p:nvSpPr>
        <p:spPr>
          <a:xfrm>
            <a:off x="634482" y="867747"/>
            <a:ext cx="7875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Foram utilizadas as tecnologias </a:t>
            </a:r>
            <a:r>
              <a:rPr lang="pt-BR" dirty="0" err="1"/>
              <a:t>python</a:t>
            </a:r>
            <a:r>
              <a:rPr lang="pt-BR" dirty="0"/>
              <a:t> + SQL(</a:t>
            </a:r>
            <a:r>
              <a:rPr lang="pt-BR" dirty="0" err="1"/>
              <a:t>DuckDB</a:t>
            </a:r>
            <a:r>
              <a:rPr lang="pt-BR" dirty="0"/>
              <a:t>) para processamento dos dados. O </a:t>
            </a:r>
            <a:r>
              <a:rPr lang="pt-BR" dirty="0" err="1"/>
              <a:t>DuckDB</a:t>
            </a:r>
            <a:r>
              <a:rPr lang="pt-BR" dirty="0"/>
              <a:t> oferece um processamento analítico mais poderoso que os bancos transacionais que conhecemos como SQL Server e etc.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EDABC5-8889-8AAB-D0F4-C8BDE622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" y="1707502"/>
            <a:ext cx="7156580" cy="31277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537BA6C1-C0B8-4973-B7E1-6E3B641AC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>
            <a:extLst>
              <a:ext uri="{FF2B5EF4-FFF2-40B4-BE49-F238E27FC236}">
                <a16:creationId xmlns:a16="http://schemas.microsoft.com/office/drawing/2014/main" id="{488EC867-46F3-D556-D40A-FF36F09CF0CC}"/>
              </a:ext>
            </a:extLst>
          </p:cNvPr>
          <p:cNvSpPr/>
          <p:nvPr/>
        </p:nvSpPr>
        <p:spPr>
          <a:xfrm>
            <a:off x="0" y="4871150"/>
            <a:ext cx="9144000" cy="278700"/>
          </a:xfrm>
          <a:prstGeom prst="rect">
            <a:avLst/>
          </a:prstGeom>
          <a:solidFill>
            <a:srgbClr val="F0AA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07FA730C-15B4-9384-CDF8-3517453DD6FB}"/>
              </a:ext>
            </a:extLst>
          </p:cNvPr>
          <p:cNvSpPr txBox="1"/>
          <p:nvPr/>
        </p:nvSpPr>
        <p:spPr>
          <a:xfrm>
            <a:off x="375875" y="267675"/>
            <a:ext cx="7722600" cy="60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2600" b="1" i="0" u="none" strike="noStrike" cap="none" dirty="0">
                <a:solidFill>
                  <a:srgbClr val="FE2B8F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Sobre o Desafio – Parte 2</a:t>
            </a:r>
            <a:endParaRPr sz="2600" b="1" i="0" u="none" strike="noStrike" cap="none" dirty="0">
              <a:solidFill>
                <a:srgbClr val="FE2B8F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5E580330-5E43-89CF-6969-251F59326199}"/>
              </a:ext>
            </a:extLst>
          </p:cNvPr>
          <p:cNvSpPr txBox="1"/>
          <p:nvPr/>
        </p:nvSpPr>
        <p:spPr>
          <a:xfrm>
            <a:off x="8532628" y="4881950"/>
            <a:ext cx="6114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fld>
            <a:endParaRPr sz="900" b="0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7E4648-E67F-FECC-0CE8-E45A2E405246}"/>
              </a:ext>
            </a:extLst>
          </p:cNvPr>
          <p:cNvSpPr txBox="1"/>
          <p:nvPr/>
        </p:nvSpPr>
        <p:spPr>
          <a:xfrm>
            <a:off x="634482" y="867747"/>
            <a:ext cx="3592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o refinamento dos dados e também para garantir uma visualização mais customizada, foi utilizado o </a:t>
            </a:r>
            <a:r>
              <a:rPr lang="pt-BR" dirty="0" err="1"/>
              <a:t>power</a:t>
            </a:r>
            <a:r>
              <a:rPr lang="pt-BR" dirty="0"/>
              <a:t> bi, ferramenta poderosa para lidarmos com a apresentação dos indicadores.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D8D916-F9CD-23B5-8290-40A2E3DA6F04}"/>
              </a:ext>
            </a:extLst>
          </p:cNvPr>
          <p:cNvSpPr txBox="1"/>
          <p:nvPr/>
        </p:nvSpPr>
        <p:spPr>
          <a:xfrm>
            <a:off x="634482" y="2436752"/>
            <a:ext cx="332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falamos de </a:t>
            </a:r>
            <a:r>
              <a:rPr lang="pt-BR" dirty="0" err="1"/>
              <a:t>power</a:t>
            </a:r>
            <a:r>
              <a:rPr lang="pt-BR" dirty="0"/>
              <a:t> bi, temos o </a:t>
            </a:r>
            <a:r>
              <a:rPr lang="pt-BR" dirty="0" err="1"/>
              <a:t>power</a:t>
            </a:r>
            <a:r>
              <a:rPr lang="pt-BR" dirty="0"/>
              <a:t> query que possibilita as transformações de forma rápida e eficaz. Segue exemplo de algumas etapas que foram criadas para manter a lógica do negócio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334689-3BDE-E217-C714-266EC3F15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50" y="267675"/>
            <a:ext cx="2743025" cy="43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0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302DAC8-4676-E2E2-9AEF-D9DBF9153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>
            <a:extLst>
              <a:ext uri="{FF2B5EF4-FFF2-40B4-BE49-F238E27FC236}">
                <a16:creationId xmlns:a16="http://schemas.microsoft.com/office/drawing/2014/main" id="{E6FEB285-F036-DE4E-D216-F3227CF4CD6B}"/>
              </a:ext>
            </a:extLst>
          </p:cNvPr>
          <p:cNvSpPr/>
          <p:nvPr/>
        </p:nvSpPr>
        <p:spPr>
          <a:xfrm>
            <a:off x="0" y="4871150"/>
            <a:ext cx="9144000" cy="278700"/>
          </a:xfrm>
          <a:prstGeom prst="rect">
            <a:avLst/>
          </a:prstGeom>
          <a:solidFill>
            <a:srgbClr val="F0AA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EED4FE05-1291-2083-E151-5F150A3A9579}"/>
              </a:ext>
            </a:extLst>
          </p:cNvPr>
          <p:cNvSpPr txBox="1"/>
          <p:nvPr/>
        </p:nvSpPr>
        <p:spPr>
          <a:xfrm>
            <a:off x="375875" y="267675"/>
            <a:ext cx="7722600" cy="60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2600" b="1" i="0" u="none" strike="noStrike" cap="none" dirty="0">
                <a:solidFill>
                  <a:srgbClr val="FE2B8F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Sobre o Desafio – Parte 3 (Respostas)</a:t>
            </a:r>
            <a:endParaRPr sz="2600" b="1" i="0" u="none" strike="noStrike" cap="none" dirty="0">
              <a:solidFill>
                <a:srgbClr val="FE2B8F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B1AD7A29-546F-176F-431F-BE97A9988D3D}"/>
              </a:ext>
            </a:extLst>
          </p:cNvPr>
          <p:cNvSpPr txBox="1"/>
          <p:nvPr/>
        </p:nvSpPr>
        <p:spPr>
          <a:xfrm>
            <a:off x="8532628" y="4881950"/>
            <a:ext cx="6114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fld>
            <a:endParaRPr sz="900" b="0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3FBC60-75E6-C971-3975-EF48F336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7" y="773943"/>
            <a:ext cx="7109927" cy="39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3737E582-A6ED-EE29-CE45-5BEC9FD99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>
            <a:extLst>
              <a:ext uri="{FF2B5EF4-FFF2-40B4-BE49-F238E27FC236}">
                <a16:creationId xmlns:a16="http://schemas.microsoft.com/office/drawing/2014/main" id="{10B01AF3-6A50-271E-B2A7-811DD36772BD}"/>
              </a:ext>
            </a:extLst>
          </p:cNvPr>
          <p:cNvSpPr/>
          <p:nvPr/>
        </p:nvSpPr>
        <p:spPr>
          <a:xfrm>
            <a:off x="0" y="4871150"/>
            <a:ext cx="9144000" cy="278700"/>
          </a:xfrm>
          <a:prstGeom prst="rect">
            <a:avLst/>
          </a:prstGeom>
          <a:solidFill>
            <a:srgbClr val="F0AA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C9A6C288-B3BF-A01B-CE98-5DDA552E1C35}"/>
              </a:ext>
            </a:extLst>
          </p:cNvPr>
          <p:cNvSpPr txBox="1"/>
          <p:nvPr/>
        </p:nvSpPr>
        <p:spPr>
          <a:xfrm>
            <a:off x="375875" y="267675"/>
            <a:ext cx="7722600" cy="60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2600" b="1" i="0" u="none" strike="noStrike" cap="none" dirty="0">
                <a:solidFill>
                  <a:srgbClr val="FE2B8F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Sobre o Desafio – Parte 3 (Respostas)</a:t>
            </a:r>
            <a:endParaRPr sz="2600" b="1" i="0" u="none" strike="noStrike" cap="none" dirty="0">
              <a:solidFill>
                <a:srgbClr val="FE2B8F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E16BC2B2-FEBA-05EA-9EDF-C97AE8FACD46}"/>
              </a:ext>
            </a:extLst>
          </p:cNvPr>
          <p:cNvSpPr txBox="1"/>
          <p:nvPr/>
        </p:nvSpPr>
        <p:spPr>
          <a:xfrm>
            <a:off x="8532628" y="4881950"/>
            <a:ext cx="6114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fld>
            <a:endParaRPr sz="900" b="0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6FEBB4-2369-1B26-4794-36F12D5B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8" y="867746"/>
            <a:ext cx="6575843" cy="40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3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C17C969-19AE-1E84-8F22-ADCF497A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>
            <a:extLst>
              <a:ext uri="{FF2B5EF4-FFF2-40B4-BE49-F238E27FC236}">
                <a16:creationId xmlns:a16="http://schemas.microsoft.com/office/drawing/2014/main" id="{EB6D444A-26F2-C0BF-0F8D-9E60BEFC19AC}"/>
              </a:ext>
            </a:extLst>
          </p:cNvPr>
          <p:cNvSpPr/>
          <p:nvPr/>
        </p:nvSpPr>
        <p:spPr>
          <a:xfrm>
            <a:off x="0" y="4871150"/>
            <a:ext cx="9144000" cy="278700"/>
          </a:xfrm>
          <a:prstGeom prst="rect">
            <a:avLst/>
          </a:prstGeom>
          <a:solidFill>
            <a:srgbClr val="F0AA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B42E62A6-D12D-F9E9-8EC6-0080D9E4E88C}"/>
              </a:ext>
            </a:extLst>
          </p:cNvPr>
          <p:cNvSpPr txBox="1"/>
          <p:nvPr/>
        </p:nvSpPr>
        <p:spPr>
          <a:xfrm>
            <a:off x="375875" y="267675"/>
            <a:ext cx="7722600" cy="60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2600" b="1" i="0" u="none" strike="noStrike" cap="none" dirty="0">
                <a:solidFill>
                  <a:srgbClr val="FE2B8F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Sobre o Desafio – Parte 3 (Respostas)</a:t>
            </a:r>
            <a:endParaRPr sz="2600" b="1" i="0" u="none" strike="noStrike" cap="none" dirty="0">
              <a:solidFill>
                <a:srgbClr val="FE2B8F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E75351A7-CBE3-E952-F4FE-8C44286901ED}"/>
              </a:ext>
            </a:extLst>
          </p:cNvPr>
          <p:cNvSpPr txBox="1"/>
          <p:nvPr/>
        </p:nvSpPr>
        <p:spPr>
          <a:xfrm>
            <a:off x="8532628" y="4881950"/>
            <a:ext cx="6114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6</a:t>
            </a:fld>
            <a:endParaRPr sz="900" b="0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347C3E-2D75-29B5-654B-A9F4D063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5" y="867747"/>
            <a:ext cx="6329723" cy="3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5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91CF0CB-E4C5-6BA2-D4B4-E3B2433E3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>
            <a:extLst>
              <a:ext uri="{FF2B5EF4-FFF2-40B4-BE49-F238E27FC236}">
                <a16:creationId xmlns:a16="http://schemas.microsoft.com/office/drawing/2014/main" id="{AF881A64-8DDC-334D-764C-6D8D873E6F0A}"/>
              </a:ext>
            </a:extLst>
          </p:cNvPr>
          <p:cNvSpPr/>
          <p:nvPr/>
        </p:nvSpPr>
        <p:spPr>
          <a:xfrm>
            <a:off x="0" y="4871150"/>
            <a:ext cx="9144000" cy="278700"/>
          </a:xfrm>
          <a:prstGeom prst="rect">
            <a:avLst/>
          </a:prstGeom>
          <a:solidFill>
            <a:srgbClr val="F0AA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CF8F928C-35A2-0DD2-361A-F7B0C676B311}"/>
              </a:ext>
            </a:extLst>
          </p:cNvPr>
          <p:cNvSpPr txBox="1"/>
          <p:nvPr/>
        </p:nvSpPr>
        <p:spPr>
          <a:xfrm>
            <a:off x="375875" y="267675"/>
            <a:ext cx="7722600" cy="60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2600" b="1" i="0" u="none" strike="noStrike" cap="none" dirty="0">
                <a:solidFill>
                  <a:srgbClr val="FE2B8F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Sobre o Desafio – Parte 4 (</a:t>
            </a:r>
            <a:r>
              <a:rPr lang="pt-BR" sz="2600" b="1" dirty="0">
                <a:solidFill>
                  <a:srgbClr val="FE2B8F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Glossário</a:t>
            </a:r>
            <a:r>
              <a:rPr lang="pt-BR" sz="2600" b="1" i="0" u="none" strike="noStrike" cap="none" dirty="0">
                <a:solidFill>
                  <a:srgbClr val="FE2B8F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)</a:t>
            </a:r>
            <a:endParaRPr sz="2600" b="1" i="0" u="none" strike="noStrike" cap="none" dirty="0">
              <a:solidFill>
                <a:srgbClr val="FE2B8F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036B1AA3-30C6-78FC-FE27-43D3691A0F85}"/>
              </a:ext>
            </a:extLst>
          </p:cNvPr>
          <p:cNvSpPr txBox="1"/>
          <p:nvPr/>
        </p:nvSpPr>
        <p:spPr>
          <a:xfrm>
            <a:off x="8532628" y="4881950"/>
            <a:ext cx="6114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fld>
            <a:endParaRPr sz="900" b="0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DAF665-7E42-D108-A43D-97AC63CFFA06}"/>
              </a:ext>
            </a:extLst>
          </p:cNvPr>
          <p:cNvSpPr txBox="1"/>
          <p:nvPr/>
        </p:nvSpPr>
        <p:spPr>
          <a:xfrm>
            <a:off x="653142" y="993644"/>
            <a:ext cx="648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resolução do exercício está sendo enviada através de um arquivo zipado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DF2FEB-36E7-B531-7567-2B91AC02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6" y="1759694"/>
            <a:ext cx="3152775" cy="14001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2102577-E655-5558-ACDC-EE05E76BF153}"/>
              </a:ext>
            </a:extLst>
          </p:cNvPr>
          <p:cNvSpPr txBox="1"/>
          <p:nvPr/>
        </p:nvSpPr>
        <p:spPr>
          <a:xfrm>
            <a:off x="457686" y="3464253"/>
            <a:ext cx="6484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Databases</a:t>
            </a:r>
            <a:r>
              <a:rPr lang="pt-BR" dirty="0"/>
              <a:t> – arquivos de ingestão enviados pelo RH.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ETL – arquivo SQL com o script para transformação </a:t>
            </a:r>
            <a:r>
              <a:rPr lang="pt-BR" dirty="0" err="1"/>
              <a:t>incial</a:t>
            </a:r>
            <a:r>
              <a:rPr lang="pt-BR" dirty="0"/>
              <a:t> dos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Output – saída dos arquivos processados pelo </a:t>
            </a:r>
            <a:r>
              <a:rPr lang="pt-BR" dirty="0" err="1"/>
              <a:t>python</a:t>
            </a:r>
            <a:r>
              <a:rPr lang="pt-BR" dirty="0"/>
              <a:t> + </a:t>
            </a:r>
            <a:r>
              <a:rPr lang="pt-BR" dirty="0" err="1"/>
              <a:t>sql</a:t>
            </a:r>
            <a:r>
              <a:rPr lang="pt-BR" dirty="0"/>
              <a:t> que serão consumidos pelo PBI.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Apresentação </a:t>
            </a:r>
            <a:r>
              <a:rPr lang="pt-BR" dirty="0" err="1"/>
              <a:t>pptx</a:t>
            </a:r>
            <a:r>
              <a:rPr lang="pt-BR" dirty="0"/>
              <a:t> + arquivo </a:t>
            </a:r>
            <a:r>
              <a:rPr lang="pt-BR" dirty="0" err="1"/>
              <a:t>pbi</a:t>
            </a:r>
            <a:r>
              <a:rPr lang="pt-BR" dirty="0"/>
              <a:t> com a resolução dos exercícios.</a:t>
            </a:r>
          </a:p>
        </p:txBody>
      </p:sp>
    </p:spTree>
    <p:extLst>
      <p:ext uri="{BB962C8B-B14F-4D97-AF65-F5344CB8AC3E}">
        <p14:creationId xmlns:p14="http://schemas.microsoft.com/office/powerpoint/2010/main" val="24470162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40b9f7d-8e3a-482f-9702-4b7ffc40985a}" enabled="1" method="Privileged" siteId="{5b6f6241-9a57-4be4-8e50-1dfa72e79a57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Apresentação na tela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Familjen Grotesk</vt:lpstr>
      <vt:lpstr>Arial</vt:lpstr>
      <vt:lpstr>Nunito Sans</vt:lpstr>
      <vt:lpstr>Roboto</vt:lpstr>
      <vt:lpstr>Arvo</vt:lpstr>
      <vt:lpstr>Trebuchet MS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Samuel Granieri Martins - PrestServ</cp:lastModifiedBy>
  <cp:revision>1</cp:revision>
  <dcterms:modified xsi:type="dcterms:W3CDTF">2025-06-09T11:32:57Z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Simple Light:3</vt:lpwstr>
  </property>
  <property fmtid="{D5CDD505-2E9C-101B-9397-08002B2CF9AE}" pid="3" name="ClassificationContentMarkingFooterText">
    <vt:lpwstr>PÚBLICA</vt:lpwstr>
  </property>
</Properties>
</file>