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58" r:id="rId4"/>
    <p:sldId id="269" r:id="rId5"/>
    <p:sldId id="259" r:id="rId6"/>
    <p:sldId id="271" r:id="rId7"/>
    <p:sldId id="264" r:id="rId8"/>
    <p:sldId id="266" r:id="rId9"/>
    <p:sldId id="267" r:id="rId10"/>
    <p:sldId id="272" r:id="rId11"/>
    <p:sldId id="273" r:id="rId12"/>
    <p:sldId id="261" r:id="rId13"/>
    <p:sldId id="262"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4870F-7874-429C-A8EF-DCBC9F0432E2}" type="datetimeFigureOut">
              <a:rPr lang="en-GB" smtClean="0"/>
              <a:t>17/05/2018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0C13-F605-4AC1-82BF-79B5E1103B78}" type="slidenum">
              <a:rPr lang="en-GB" smtClean="0"/>
              <a:t>‹#›</a:t>
            </a:fld>
            <a:endParaRPr lang="en-GB"/>
          </a:p>
        </p:txBody>
      </p:sp>
    </p:spTree>
    <p:extLst>
      <p:ext uri="{BB962C8B-B14F-4D97-AF65-F5344CB8AC3E}">
        <p14:creationId xmlns:p14="http://schemas.microsoft.com/office/powerpoint/2010/main" val="216070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the results obtained from my presentation are not presented. Results with the core message of the work undertaken are presented. </a:t>
            </a:r>
          </a:p>
          <a:p>
            <a:r>
              <a:rPr lang="en-GB" dirty="0"/>
              <a:t>Perceptron is know to converge is a dataset is linearly separable, In this case its is not entirely separable However, a separability of 89% is achieved </a:t>
            </a:r>
          </a:p>
        </p:txBody>
      </p:sp>
      <p:sp>
        <p:nvSpPr>
          <p:cNvPr id="4" name="Slide Number Placeholder 3"/>
          <p:cNvSpPr>
            <a:spLocks noGrp="1"/>
          </p:cNvSpPr>
          <p:nvPr>
            <p:ph type="sldNum" sz="quarter" idx="10"/>
          </p:nvPr>
        </p:nvSpPr>
        <p:spPr/>
        <p:txBody>
          <a:bodyPr/>
          <a:lstStyle/>
          <a:p>
            <a:fld id="{99C70C13-F605-4AC1-82BF-79B5E1103B78}" type="slidenum">
              <a:rPr lang="en-GB" smtClean="0"/>
              <a:t>8</a:t>
            </a:fld>
            <a:endParaRPr lang="en-GB"/>
          </a:p>
        </p:txBody>
      </p:sp>
    </p:spTree>
    <p:extLst>
      <p:ext uri="{BB962C8B-B14F-4D97-AF65-F5344CB8AC3E}">
        <p14:creationId xmlns:p14="http://schemas.microsoft.com/office/powerpoint/2010/main" val="2453012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35A5820-D91B-4643-9AF3-363C8A467686}"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B0BAD-4DE9-4F53-B93E-EDB0D1840B8F}" type="slidenum">
              <a:rPr lang="en-GB" smtClean="0"/>
              <a:t>‹#›</a:t>
            </a:fld>
            <a:endParaRPr lang="en-GB"/>
          </a:p>
        </p:txBody>
      </p:sp>
    </p:spTree>
    <p:extLst>
      <p:ext uri="{BB962C8B-B14F-4D97-AF65-F5344CB8AC3E}">
        <p14:creationId xmlns:p14="http://schemas.microsoft.com/office/powerpoint/2010/main" val="3262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5A5820-D91B-4643-9AF3-363C8A467686}"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B0BAD-4DE9-4F53-B93E-EDB0D1840B8F}" type="slidenum">
              <a:rPr lang="en-GB" smtClean="0"/>
              <a:t>‹#›</a:t>
            </a:fld>
            <a:endParaRPr lang="en-GB"/>
          </a:p>
        </p:txBody>
      </p:sp>
    </p:spTree>
    <p:extLst>
      <p:ext uri="{BB962C8B-B14F-4D97-AF65-F5344CB8AC3E}">
        <p14:creationId xmlns:p14="http://schemas.microsoft.com/office/powerpoint/2010/main" val="402638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5A5820-D91B-4643-9AF3-363C8A467686}"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B0BAD-4DE9-4F53-B93E-EDB0D1840B8F}" type="slidenum">
              <a:rPr lang="en-GB" smtClean="0"/>
              <a:t>‹#›</a:t>
            </a:fld>
            <a:endParaRPr lang="en-GB"/>
          </a:p>
        </p:txBody>
      </p:sp>
    </p:spTree>
    <p:extLst>
      <p:ext uri="{BB962C8B-B14F-4D97-AF65-F5344CB8AC3E}">
        <p14:creationId xmlns:p14="http://schemas.microsoft.com/office/powerpoint/2010/main" val="48640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5A5820-D91B-4643-9AF3-363C8A467686}"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B0BAD-4DE9-4F53-B93E-EDB0D1840B8F}" type="slidenum">
              <a:rPr lang="en-GB" smtClean="0"/>
              <a:t>‹#›</a:t>
            </a:fld>
            <a:endParaRPr lang="en-GB"/>
          </a:p>
        </p:txBody>
      </p:sp>
      <p:pic>
        <p:nvPicPr>
          <p:cNvPr id="7" name="Picture 2" descr="Image result for university of sheffield logo">
            <a:extLst>
              <a:ext uri="{FF2B5EF4-FFF2-40B4-BE49-F238E27FC236}">
                <a16:creationId xmlns:a16="http://schemas.microsoft.com/office/drawing/2014/main" id="{81558D84-B79D-4EAC-88CB-E6E93C15F32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5A5820-D91B-4643-9AF3-363C8A467686}"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B0BAD-4DE9-4F53-B93E-EDB0D1840B8F}" type="slidenum">
              <a:rPr lang="en-GB" smtClean="0"/>
              <a:t>‹#›</a:t>
            </a:fld>
            <a:endParaRPr lang="en-GB"/>
          </a:p>
        </p:txBody>
      </p:sp>
    </p:spTree>
    <p:extLst>
      <p:ext uri="{BB962C8B-B14F-4D97-AF65-F5344CB8AC3E}">
        <p14:creationId xmlns:p14="http://schemas.microsoft.com/office/powerpoint/2010/main" val="218881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35A5820-D91B-4643-9AF3-363C8A467686}"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AB0BAD-4DE9-4F53-B93E-EDB0D1840B8F}" type="slidenum">
              <a:rPr lang="en-GB" smtClean="0"/>
              <a:t>‹#›</a:t>
            </a:fld>
            <a:endParaRPr lang="en-GB" dirty="0"/>
          </a:p>
        </p:txBody>
      </p:sp>
    </p:spTree>
    <p:extLst>
      <p:ext uri="{BB962C8B-B14F-4D97-AF65-F5344CB8AC3E}">
        <p14:creationId xmlns:p14="http://schemas.microsoft.com/office/powerpoint/2010/main" val="377895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35A5820-D91B-4643-9AF3-363C8A467686}" type="datetimeFigureOut">
              <a:rPr lang="en-GB" smtClean="0"/>
              <a:t>17/05/2018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AB0BAD-4DE9-4F53-B93E-EDB0D1840B8F}" type="slidenum">
              <a:rPr lang="en-GB" smtClean="0"/>
              <a:t>‹#›</a:t>
            </a:fld>
            <a:endParaRPr lang="en-GB"/>
          </a:p>
        </p:txBody>
      </p:sp>
    </p:spTree>
    <p:extLst>
      <p:ext uri="{BB962C8B-B14F-4D97-AF65-F5344CB8AC3E}">
        <p14:creationId xmlns:p14="http://schemas.microsoft.com/office/powerpoint/2010/main" val="77892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35A5820-D91B-4643-9AF3-363C8A467686}" type="datetimeFigureOut">
              <a:rPr lang="en-GB" smtClean="0"/>
              <a:t>17/05/2018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AB0BAD-4DE9-4F53-B93E-EDB0D1840B8F}" type="slidenum">
              <a:rPr lang="en-GB" smtClean="0"/>
              <a:t>‹#›</a:t>
            </a:fld>
            <a:endParaRPr lang="en-GB"/>
          </a:p>
        </p:txBody>
      </p:sp>
    </p:spTree>
    <p:extLst>
      <p:ext uri="{BB962C8B-B14F-4D97-AF65-F5344CB8AC3E}">
        <p14:creationId xmlns:p14="http://schemas.microsoft.com/office/powerpoint/2010/main" val="35053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A5820-D91B-4643-9AF3-363C8A467686}" type="datetimeFigureOut">
              <a:rPr lang="en-GB" smtClean="0"/>
              <a:t>17/05/2018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AB0BAD-4DE9-4F53-B93E-EDB0D1840B8F}" type="slidenum">
              <a:rPr lang="en-GB" smtClean="0"/>
              <a:t>‹#›</a:t>
            </a:fld>
            <a:endParaRPr lang="en-GB"/>
          </a:p>
        </p:txBody>
      </p:sp>
    </p:spTree>
    <p:extLst>
      <p:ext uri="{BB962C8B-B14F-4D97-AF65-F5344CB8AC3E}">
        <p14:creationId xmlns:p14="http://schemas.microsoft.com/office/powerpoint/2010/main" val="244981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5A5820-D91B-4643-9AF3-363C8A467686}"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AB0BAD-4DE9-4F53-B93E-EDB0D1840B8F}" type="slidenum">
              <a:rPr lang="en-GB" smtClean="0"/>
              <a:t>‹#›</a:t>
            </a:fld>
            <a:endParaRPr lang="en-GB"/>
          </a:p>
        </p:txBody>
      </p:sp>
    </p:spTree>
    <p:extLst>
      <p:ext uri="{BB962C8B-B14F-4D97-AF65-F5344CB8AC3E}">
        <p14:creationId xmlns:p14="http://schemas.microsoft.com/office/powerpoint/2010/main" val="94015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5A5820-D91B-4643-9AF3-363C8A467686}"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AB0BAD-4DE9-4F53-B93E-EDB0D1840B8F}" type="slidenum">
              <a:rPr lang="en-GB" smtClean="0"/>
              <a:t>‹#›</a:t>
            </a:fld>
            <a:endParaRPr lang="en-GB"/>
          </a:p>
        </p:txBody>
      </p:sp>
    </p:spTree>
    <p:extLst>
      <p:ext uri="{BB962C8B-B14F-4D97-AF65-F5344CB8AC3E}">
        <p14:creationId xmlns:p14="http://schemas.microsoft.com/office/powerpoint/2010/main" val="79528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A5820-D91B-4643-9AF3-363C8A467686}" type="datetimeFigureOut">
              <a:rPr lang="en-GB" smtClean="0"/>
              <a:t>17/05/2018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B0BAD-4DE9-4F53-B93E-EDB0D1840B8F}" type="slidenum">
              <a:rPr lang="en-GB" smtClean="0"/>
              <a:t>‹#›</a:t>
            </a:fld>
            <a:endParaRPr lang="en-GB"/>
          </a:p>
        </p:txBody>
      </p:sp>
    </p:spTree>
    <p:extLst>
      <p:ext uri="{BB962C8B-B14F-4D97-AF65-F5344CB8AC3E}">
        <p14:creationId xmlns:p14="http://schemas.microsoft.com/office/powerpoint/2010/main" val="3937485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482A7D0-DB09-4EBA-8D52-E6A5934B66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Freeform: Shape 192">
            <a:extLst>
              <a:ext uri="{FF2B5EF4-FFF2-40B4-BE49-F238E27FC236}">
                <a16:creationId xmlns:a16="http://schemas.microsoft.com/office/drawing/2014/main" id="{1A3688C8-DFCE-4CCD-BCF0-5FB239E50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4" name="Straight Connector 193">
            <a:extLst>
              <a:ext uri="{FF2B5EF4-FFF2-40B4-BE49-F238E27FC236}">
                <a16:creationId xmlns:a16="http://schemas.microsoft.com/office/drawing/2014/main" id="{D598FBE3-48D2-40A2-B7E6-F485834C821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5" name="Oval 194">
            <a:extLst>
              <a:ext uri="{FF2B5EF4-FFF2-40B4-BE49-F238E27FC236}">
                <a16:creationId xmlns:a16="http://schemas.microsoft.com/office/drawing/2014/main" id="{8482FDCF-45F3-40F1-8751-19B7AFB3C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 name="Picture 2" descr="Image result for university of sheffield logo">
            <a:extLst>
              <a:ext uri="{FF2B5EF4-FFF2-40B4-BE49-F238E27FC236}">
                <a16:creationId xmlns:a16="http://schemas.microsoft.com/office/drawing/2014/main" id="{991BD82E-501C-46DA-90B2-CA184E4892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58240" y="1122363"/>
            <a:ext cx="6339840" cy="2387600"/>
          </a:xfrm>
        </p:spPr>
        <p:txBody>
          <a:bodyPr>
            <a:normAutofit/>
          </a:bodyPr>
          <a:lstStyle/>
          <a:p>
            <a:pPr algn="l"/>
            <a:r>
              <a:rPr lang="en-GB" sz="4100" b="1">
                <a:solidFill>
                  <a:schemeClr val="tx1">
                    <a:lumMod val="85000"/>
                    <a:lumOff val="15000"/>
                  </a:schemeClr>
                </a:solidFill>
              </a:rPr>
              <a:t>Application of Machine Learning Classifiers for Predicting the Outcome of Bank Telemarketing </a:t>
            </a:r>
          </a:p>
        </p:txBody>
      </p:sp>
      <p:sp>
        <p:nvSpPr>
          <p:cNvPr id="3" name="Subtitle 2"/>
          <p:cNvSpPr>
            <a:spLocks noGrp="1"/>
          </p:cNvSpPr>
          <p:nvPr>
            <p:ph type="subTitle" idx="1"/>
          </p:nvPr>
        </p:nvSpPr>
        <p:spPr>
          <a:xfrm>
            <a:off x="1158240" y="4700588"/>
            <a:ext cx="5252288" cy="1655762"/>
          </a:xfrm>
        </p:spPr>
        <p:txBody>
          <a:bodyPr>
            <a:normAutofit/>
          </a:bodyPr>
          <a:lstStyle/>
          <a:p>
            <a:pPr algn="l"/>
            <a:r>
              <a:rPr lang="en-GB" dirty="0">
                <a:solidFill>
                  <a:schemeClr val="tx1">
                    <a:lumMod val="85000"/>
                    <a:lumOff val="15000"/>
                  </a:schemeClr>
                </a:solidFill>
              </a:rPr>
              <a:t>Student: Samuel </a:t>
            </a:r>
            <a:r>
              <a:rPr lang="en-GB" dirty="0" err="1">
                <a:solidFill>
                  <a:schemeClr val="tx1">
                    <a:lumMod val="85000"/>
                    <a:lumOff val="15000"/>
                  </a:schemeClr>
                </a:solidFill>
              </a:rPr>
              <a:t>Ogbonnaya</a:t>
            </a:r>
            <a:endParaRPr lang="en-GB" dirty="0">
              <a:solidFill>
                <a:schemeClr val="tx1">
                  <a:lumMod val="85000"/>
                  <a:lumOff val="15000"/>
                </a:schemeClr>
              </a:solidFill>
            </a:endParaRPr>
          </a:p>
          <a:p>
            <a:pPr algn="l"/>
            <a:r>
              <a:rPr lang="en-GB" dirty="0">
                <a:solidFill>
                  <a:schemeClr val="tx1">
                    <a:lumMod val="85000"/>
                    <a:lumOff val="15000"/>
                  </a:schemeClr>
                </a:solidFill>
              </a:rPr>
              <a:t>Supervisor: Professor Eleni </a:t>
            </a:r>
            <a:r>
              <a:rPr lang="en-GB" dirty="0" err="1">
                <a:solidFill>
                  <a:schemeClr val="tx1">
                    <a:lumMod val="85000"/>
                    <a:lumOff val="15000"/>
                  </a:schemeClr>
                </a:solidFill>
              </a:rPr>
              <a:t>Vasilaki</a:t>
            </a:r>
            <a:endParaRPr lang="en-GB" dirty="0">
              <a:solidFill>
                <a:schemeClr val="tx1">
                  <a:lumMod val="85000"/>
                  <a:lumOff val="15000"/>
                </a:schemeClr>
              </a:solidFill>
            </a:endParaRPr>
          </a:p>
          <a:p>
            <a:pPr algn="l"/>
            <a:r>
              <a:rPr lang="en-GB" dirty="0">
                <a:solidFill>
                  <a:schemeClr val="tx1">
                    <a:lumMod val="85000"/>
                    <a:lumOff val="15000"/>
                  </a:schemeClr>
                </a:solidFill>
              </a:rPr>
              <a:t>Assessor: Professor Roger Moore</a:t>
            </a:r>
          </a:p>
        </p:txBody>
      </p:sp>
    </p:spTree>
    <p:extLst>
      <p:ext uri="{BB962C8B-B14F-4D97-AF65-F5344CB8AC3E}">
        <p14:creationId xmlns:p14="http://schemas.microsoft.com/office/powerpoint/2010/main" val="283430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F9E9-0C95-4568-A78E-D0B3C5F645A7}"/>
              </a:ext>
            </a:extLst>
          </p:cNvPr>
          <p:cNvSpPr>
            <a:spLocks noGrp="1"/>
          </p:cNvSpPr>
          <p:nvPr>
            <p:ph type="title"/>
          </p:nvPr>
        </p:nvSpPr>
        <p:spPr>
          <a:xfrm>
            <a:off x="614463" y="167128"/>
            <a:ext cx="10515600" cy="1325563"/>
          </a:xfrm>
        </p:spPr>
        <p:txBody>
          <a:bodyPr/>
          <a:lstStyle/>
          <a:p>
            <a:r>
              <a:rPr lang="en-GB" b="1" dirty="0"/>
              <a:t>Experimental Results for Non-Parametric Methods</a:t>
            </a:r>
          </a:p>
        </p:txBody>
      </p:sp>
      <p:pic>
        <p:nvPicPr>
          <p:cNvPr id="6" name="Content Placeholder 5">
            <a:extLst>
              <a:ext uri="{FF2B5EF4-FFF2-40B4-BE49-F238E27FC236}">
                <a16:creationId xmlns:a16="http://schemas.microsoft.com/office/drawing/2014/main" id="{A35A969B-44E1-405B-8DC6-03500F177C4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 y="2209524"/>
            <a:ext cx="5956098" cy="2189642"/>
          </a:xfrm>
        </p:spPr>
      </p:pic>
      <p:pic>
        <p:nvPicPr>
          <p:cNvPr id="8" name="Content Placeholder 7">
            <a:extLst>
              <a:ext uri="{FF2B5EF4-FFF2-40B4-BE49-F238E27FC236}">
                <a16:creationId xmlns:a16="http://schemas.microsoft.com/office/drawing/2014/main" id="{35513C85-0D93-4AB7-833E-3A48A9E37D6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 y="4399166"/>
            <a:ext cx="5956097" cy="2458833"/>
          </a:xfrm>
        </p:spPr>
      </p:pic>
      <p:pic>
        <p:nvPicPr>
          <p:cNvPr id="9" name="Picture 8">
            <a:extLst>
              <a:ext uri="{FF2B5EF4-FFF2-40B4-BE49-F238E27FC236}">
                <a16:creationId xmlns:a16="http://schemas.microsoft.com/office/drawing/2014/main" id="{A0ACFFA1-1EC4-4283-B2FD-19A4A6A8EE76}"/>
              </a:ext>
            </a:extLst>
          </p:cNvPr>
          <p:cNvPicPr>
            <a:picLocks noChangeAspect="1"/>
          </p:cNvPicPr>
          <p:nvPr/>
        </p:nvPicPr>
        <p:blipFill>
          <a:blip r:embed="rId4"/>
          <a:stretch>
            <a:fillRect/>
          </a:stretch>
        </p:blipFill>
        <p:spPr>
          <a:xfrm>
            <a:off x="5956098" y="2209524"/>
            <a:ext cx="6096000" cy="4648475"/>
          </a:xfrm>
          <a:prstGeom prst="rect">
            <a:avLst/>
          </a:prstGeom>
        </p:spPr>
      </p:pic>
      <p:sp>
        <p:nvSpPr>
          <p:cNvPr id="10" name="Rectangle 9">
            <a:extLst>
              <a:ext uri="{FF2B5EF4-FFF2-40B4-BE49-F238E27FC236}">
                <a16:creationId xmlns:a16="http://schemas.microsoft.com/office/drawing/2014/main" id="{F18FC679-CB71-448D-82DF-15FD0792AC6C}"/>
              </a:ext>
            </a:extLst>
          </p:cNvPr>
          <p:cNvSpPr/>
          <p:nvPr/>
        </p:nvSpPr>
        <p:spPr>
          <a:xfrm>
            <a:off x="150778" y="1563194"/>
            <a:ext cx="6096000" cy="646331"/>
          </a:xfrm>
          <a:prstGeom prst="rect">
            <a:avLst/>
          </a:prstGeom>
        </p:spPr>
        <p:txBody>
          <a:bodyPr>
            <a:spAutoFit/>
          </a:bodyPr>
          <a:lstStyle/>
          <a:p>
            <a:r>
              <a:rPr lang="en-GB" b="1" i="1" dirty="0"/>
              <a:t>Initial &amp; final generalization performance assessment of the Multilayer Perceptron model</a:t>
            </a:r>
          </a:p>
        </p:txBody>
      </p:sp>
      <p:sp>
        <p:nvSpPr>
          <p:cNvPr id="18" name="Rectangle 17">
            <a:extLst>
              <a:ext uri="{FF2B5EF4-FFF2-40B4-BE49-F238E27FC236}">
                <a16:creationId xmlns:a16="http://schemas.microsoft.com/office/drawing/2014/main" id="{EC0DC44C-97F8-4F7E-8DE2-DCA2B56B4575}"/>
              </a:ext>
            </a:extLst>
          </p:cNvPr>
          <p:cNvSpPr/>
          <p:nvPr/>
        </p:nvSpPr>
        <p:spPr>
          <a:xfrm>
            <a:off x="5956097" y="1527943"/>
            <a:ext cx="6096000" cy="923330"/>
          </a:xfrm>
          <a:prstGeom prst="rect">
            <a:avLst/>
          </a:prstGeom>
        </p:spPr>
        <p:txBody>
          <a:bodyPr>
            <a:spAutoFit/>
          </a:bodyPr>
          <a:lstStyle/>
          <a:p>
            <a:r>
              <a:rPr lang="en-GB" b="1" i="1" dirty="0"/>
              <a:t>Grid-Search Contour Plot for the selection of optimal parameters.</a:t>
            </a:r>
          </a:p>
          <a:p>
            <a:endParaRPr lang="en-GB" b="1" i="1" dirty="0"/>
          </a:p>
        </p:txBody>
      </p:sp>
      <p:pic>
        <p:nvPicPr>
          <p:cNvPr id="24" name="Picture 2" descr="Image result for university of sheffield logo">
            <a:extLst>
              <a:ext uri="{FF2B5EF4-FFF2-40B4-BE49-F238E27FC236}">
                <a16:creationId xmlns:a16="http://schemas.microsoft.com/office/drawing/2014/main" id="{542F6D46-8063-461E-96E6-3FE3B35B89B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19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94A0-7926-4A7A-A6D8-BFD2A640FB04}"/>
              </a:ext>
            </a:extLst>
          </p:cNvPr>
          <p:cNvSpPr>
            <a:spLocks noGrp="1"/>
          </p:cNvSpPr>
          <p:nvPr>
            <p:ph type="title"/>
          </p:nvPr>
        </p:nvSpPr>
        <p:spPr>
          <a:xfrm>
            <a:off x="390727" y="141389"/>
            <a:ext cx="10515600" cy="1325563"/>
          </a:xfrm>
        </p:spPr>
        <p:txBody>
          <a:bodyPr/>
          <a:lstStyle/>
          <a:p>
            <a:r>
              <a:rPr lang="en-GB" b="1" dirty="0"/>
              <a:t>Experimental Results for the </a:t>
            </a:r>
            <a:r>
              <a:rPr lang="en-GB" b="1" dirty="0" err="1"/>
              <a:t>AdaBoost</a:t>
            </a:r>
            <a:endParaRPr lang="en-GB" b="1" dirty="0"/>
          </a:p>
        </p:txBody>
      </p:sp>
      <p:sp>
        <p:nvSpPr>
          <p:cNvPr id="3" name="Content Placeholder 2">
            <a:extLst>
              <a:ext uri="{FF2B5EF4-FFF2-40B4-BE49-F238E27FC236}">
                <a16:creationId xmlns:a16="http://schemas.microsoft.com/office/drawing/2014/main" id="{4FD2C878-E8FB-412A-9F31-BBEACD7AB9BC}"/>
              </a:ext>
            </a:extLst>
          </p:cNvPr>
          <p:cNvSpPr>
            <a:spLocks noGrp="1"/>
          </p:cNvSpPr>
          <p:nvPr>
            <p:ph sz="half" idx="1"/>
          </p:nvPr>
        </p:nvSpPr>
        <p:spPr/>
        <p:txBody>
          <a:bodyPr>
            <a:normAutofit fontScale="92500" lnSpcReduction="10000"/>
          </a:bodyPr>
          <a:lstStyle/>
          <a:p>
            <a:r>
              <a:rPr lang="en-GB" dirty="0"/>
              <a:t>A total of 400 Decision Tree estimators were sequentially combined to boost the performance of the initial DT.</a:t>
            </a:r>
          </a:p>
          <a:p>
            <a:r>
              <a:rPr lang="en-GB" dirty="0"/>
              <a:t>Analysis of the grid-search optimization shows the AUC is likely to increase with greater number of estimators in the ensemble</a:t>
            </a:r>
          </a:p>
          <a:p>
            <a:r>
              <a:rPr lang="en-GB" dirty="0"/>
              <a:t>Limited due to training computation complexity and thus, computational time  </a:t>
            </a:r>
          </a:p>
        </p:txBody>
      </p:sp>
      <p:pic>
        <p:nvPicPr>
          <p:cNvPr id="5" name="Content Placeholder 4">
            <a:extLst>
              <a:ext uri="{FF2B5EF4-FFF2-40B4-BE49-F238E27FC236}">
                <a16:creationId xmlns:a16="http://schemas.microsoft.com/office/drawing/2014/main" id="{C939EC5C-9DDE-4550-BE00-C976B54DA828}"/>
              </a:ext>
            </a:extLst>
          </p:cNvPr>
          <p:cNvPicPr>
            <a:picLocks noGrp="1" noChangeAspect="1"/>
          </p:cNvPicPr>
          <p:nvPr>
            <p:ph sz="half" idx="2"/>
          </p:nvPr>
        </p:nvPicPr>
        <p:blipFill>
          <a:blip r:embed="rId2"/>
          <a:stretch>
            <a:fillRect/>
          </a:stretch>
        </p:blipFill>
        <p:spPr>
          <a:xfrm>
            <a:off x="5856051" y="1928201"/>
            <a:ext cx="6247049" cy="4767942"/>
          </a:xfrm>
          <a:prstGeom prst="rect">
            <a:avLst/>
          </a:prstGeom>
        </p:spPr>
      </p:pic>
      <p:sp>
        <p:nvSpPr>
          <p:cNvPr id="6" name="Rectangle 5">
            <a:extLst>
              <a:ext uri="{FF2B5EF4-FFF2-40B4-BE49-F238E27FC236}">
                <a16:creationId xmlns:a16="http://schemas.microsoft.com/office/drawing/2014/main" id="{444818D6-391B-4D4C-BBB7-8AB11BFFF381}"/>
              </a:ext>
            </a:extLst>
          </p:cNvPr>
          <p:cNvSpPr/>
          <p:nvPr/>
        </p:nvSpPr>
        <p:spPr>
          <a:xfrm>
            <a:off x="6089650" y="1367522"/>
            <a:ext cx="6096000" cy="646331"/>
          </a:xfrm>
          <a:prstGeom prst="rect">
            <a:avLst/>
          </a:prstGeom>
        </p:spPr>
        <p:txBody>
          <a:bodyPr>
            <a:spAutoFit/>
          </a:bodyPr>
          <a:lstStyle/>
          <a:p>
            <a:r>
              <a:rPr lang="en-GB" b="1" i="1" dirty="0"/>
              <a:t>Grid-Search Contour Plot for the selection of optimal parameters</a:t>
            </a:r>
            <a:endParaRPr lang="en-GB" dirty="0"/>
          </a:p>
        </p:txBody>
      </p:sp>
      <p:pic>
        <p:nvPicPr>
          <p:cNvPr id="8" name="Picture 2" descr="Image result for university of sheffield logo">
            <a:extLst>
              <a:ext uri="{FF2B5EF4-FFF2-40B4-BE49-F238E27FC236}">
                <a16:creationId xmlns:a16="http://schemas.microsoft.com/office/drawing/2014/main" id="{10E5F9C7-8249-4AFC-8DD9-7937876233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68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0" name="Content Placeholder 29">
            <a:extLst>
              <a:ext uri="{FF2B5EF4-FFF2-40B4-BE49-F238E27FC236}">
                <a16:creationId xmlns:a16="http://schemas.microsoft.com/office/drawing/2014/main" id="{D9DFA7BB-92DA-4E6C-A0C7-250595BE6FB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12534" y="1422451"/>
            <a:ext cx="7279466" cy="5435549"/>
          </a:xfrm>
          <a:prstGeom prst="rect">
            <a:avLst/>
          </a:prstGeom>
        </p:spPr>
      </p:pic>
      <p:sp>
        <p:nvSpPr>
          <p:cNvPr id="2" name="Title 1"/>
          <p:cNvSpPr>
            <a:spLocks noGrp="1"/>
          </p:cNvSpPr>
          <p:nvPr>
            <p:ph type="title"/>
          </p:nvPr>
        </p:nvSpPr>
        <p:spPr/>
        <p:txBody>
          <a:bodyPr vert="horz" lIns="91440" tIns="45720" rIns="91440" bIns="45720" rtlCol="0" anchor="ctr">
            <a:normAutofit/>
          </a:bodyPr>
          <a:lstStyle/>
          <a:p>
            <a:r>
              <a:rPr lang="en-US" b="1" kern="1200">
                <a:solidFill>
                  <a:schemeClr val="tx1"/>
                </a:solidFill>
                <a:latin typeface="+mj-lt"/>
                <a:ea typeface="+mj-ea"/>
                <a:cs typeface="+mj-cs"/>
              </a:rPr>
              <a:t>Test Set Performance Comparison</a:t>
            </a:r>
          </a:p>
        </p:txBody>
      </p:sp>
      <p:sp>
        <p:nvSpPr>
          <p:cNvPr id="31" name="Content Placeholder 30">
            <a:extLst>
              <a:ext uri="{FF2B5EF4-FFF2-40B4-BE49-F238E27FC236}">
                <a16:creationId xmlns:a16="http://schemas.microsoft.com/office/drawing/2014/main" id="{21A2FB97-40FB-49BF-B578-7E1CF3F2A10A}"/>
              </a:ext>
            </a:extLst>
          </p:cNvPr>
          <p:cNvSpPr>
            <a:spLocks noGrp="1"/>
          </p:cNvSpPr>
          <p:nvPr>
            <p:ph sz="half" idx="2"/>
          </p:nvPr>
        </p:nvSpPr>
        <p:spPr>
          <a:xfrm>
            <a:off x="0" y="1690688"/>
            <a:ext cx="5181600" cy="4351338"/>
          </a:xfrm>
        </p:spPr>
        <p:txBody>
          <a:bodyPr>
            <a:normAutofit/>
          </a:bodyPr>
          <a:lstStyle/>
          <a:p>
            <a:r>
              <a:rPr lang="en-GB" sz="2400" dirty="0"/>
              <a:t>Logistic Regression obtained the highest AUC (0.7415) for the parametric classifiers</a:t>
            </a:r>
          </a:p>
          <a:p>
            <a:r>
              <a:rPr lang="en-GB" sz="2400" dirty="0"/>
              <a:t>Linear SVC obtained the highest AUC (0.738) for the non-parametric classifiers</a:t>
            </a:r>
          </a:p>
          <a:p>
            <a:r>
              <a:rPr lang="en-GB" sz="2400" dirty="0" err="1"/>
              <a:t>AdaBoost</a:t>
            </a:r>
            <a:r>
              <a:rPr lang="en-GB" sz="2400" dirty="0"/>
              <a:t> attained the highest AUC overall (0.7476) – improving the AUC performance of the Decision tree by approximately 19% </a:t>
            </a:r>
          </a:p>
          <a:p>
            <a:endParaRPr lang="en-GB" dirty="0"/>
          </a:p>
        </p:txBody>
      </p:sp>
      <p:pic>
        <p:nvPicPr>
          <p:cNvPr id="32" name="Picture 2" descr="Image result for university of sheffield logo">
            <a:extLst>
              <a:ext uri="{FF2B5EF4-FFF2-40B4-BE49-F238E27FC236}">
                <a16:creationId xmlns:a16="http://schemas.microsoft.com/office/drawing/2014/main" id="{236FA940-2A24-4BCA-8E84-43C51E6C4D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6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Conclusions </a:t>
            </a:r>
          </a:p>
        </p:txBody>
      </p:sp>
      <p:sp>
        <p:nvSpPr>
          <p:cNvPr id="3" name="Content Placeholder 2"/>
          <p:cNvSpPr>
            <a:spLocks noGrp="1"/>
          </p:cNvSpPr>
          <p:nvPr>
            <p:ph idx="1"/>
          </p:nvPr>
        </p:nvSpPr>
        <p:spPr/>
        <p:txBody>
          <a:bodyPr>
            <a:normAutofit/>
          </a:bodyPr>
          <a:lstStyle/>
          <a:p>
            <a:r>
              <a:rPr lang="en-GB" dirty="0"/>
              <a:t>Conclusions</a:t>
            </a:r>
          </a:p>
          <a:p>
            <a:pPr lvl="1"/>
            <a:r>
              <a:rPr lang="en-GB" dirty="0"/>
              <a:t>Parametric classifiers performed slightly better than the non-parametric methods even after regularization as a result of better generalisation to unseen instances. </a:t>
            </a:r>
          </a:p>
          <a:p>
            <a:pPr lvl="1"/>
            <a:r>
              <a:rPr lang="en-GB" dirty="0"/>
              <a:t>The ensemble methods do indeed improve upon the performance of the individual classifiers with the Adaptive Boosting classifier achieving an AUC of 0.7476 with only priori information.  No benchmark available for comparison.</a:t>
            </a:r>
          </a:p>
          <a:p>
            <a:pPr lvl="1"/>
            <a:r>
              <a:rPr lang="en-GB" dirty="0"/>
              <a:t>With posterior information included for comparison purposes, the </a:t>
            </a:r>
            <a:r>
              <a:rPr lang="en-GB" dirty="0" err="1"/>
              <a:t>AdaBoost</a:t>
            </a:r>
            <a:r>
              <a:rPr lang="en-GB" dirty="0"/>
              <a:t> achieved an AUC score of 0.8825, ranking 3rd place (5% from first place) amongst the surveyed literature which evaluated against the AUC metric and included posterior information.</a:t>
            </a:r>
          </a:p>
        </p:txBody>
      </p:sp>
    </p:spTree>
    <p:extLst>
      <p:ext uri="{BB962C8B-B14F-4D97-AF65-F5344CB8AC3E}">
        <p14:creationId xmlns:p14="http://schemas.microsoft.com/office/powerpoint/2010/main" val="311915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Further Work</a:t>
            </a:r>
          </a:p>
        </p:txBody>
      </p:sp>
      <p:sp>
        <p:nvSpPr>
          <p:cNvPr id="3" name="Content Placeholder 2"/>
          <p:cNvSpPr>
            <a:spLocks noGrp="1"/>
          </p:cNvSpPr>
          <p:nvPr>
            <p:ph sz="half" idx="1"/>
          </p:nvPr>
        </p:nvSpPr>
        <p:spPr>
          <a:xfrm>
            <a:off x="838200" y="1797633"/>
            <a:ext cx="5181600" cy="4351338"/>
          </a:xfrm>
        </p:spPr>
        <p:txBody>
          <a:bodyPr>
            <a:normAutofit fontScale="92500" lnSpcReduction="10000"/>
          </a:bodyPr>
          <a:lstStyle/>
          <a:p>
            <a:r>
              <a:rPr lang="en-GB" dirty="0"/>
              <a:t>Further Optimization of the </a:t>
            </a:r>
            <a:r>
              <a:rPr lang="en-GB" dirty="0" err="1"/>
              <a:t>AdaBoost</a:t>
            </a:r>
            <a:r>
              <a:rPr lang="en-GB" dirty="0"/>
              <a:t> classifier to improve its performance</a:t>
            </a:r>
          </a:p>
          <a:p>
            <a:r>
              <a:rPr lang="en-GB" dirty="0"/>
              <a:t>Inclusion of the Neural Network into the Voting Classifier to further improve the performance of the Voting Classifier</a:t>
            </a:r>
          </a:p>
          <a:p>
            <a:r>
              <a:rPr lang="en-GB" dirty="0"/>
              <a:t>Use of Weighted Voting technique for the Voting Classifier</a:t>
            </a:r>
          </a:p>
          <a:p>
            <a:r>
              <a:rPr lang="en-GB" dirty="0"/>
              <a:t>Application of other Boosting techniques such as Stacking </a:t>
            </a:r>
          </a:p>
          <a:p>
            <a:pPr marL="0" indent="0">
              <a:buNone/>
            </a:pPr>
            <a:endParaRPr lang="en-GB" dirty="0"/>
          </a:p>
        </p:txBody>
      </p:sp>
      <p:sp>
        <p:nvSpPr>
          <p:cNvPr id="5" name="Content Placeholder 4">
            <a:extLst>
              <a:ext uri="{FF2B5EF4-FFF2-40B4-BE49-F238E27FC236}">
                <a16:creationId xmlns:a16="http://schemas.microsoft.com/office/drawing/2014/main" id="{D065B85C-A0F4-43A7-BB7D-86F2BE42F896}"/>
              </a:ext>
            </a:extLst>
          </p:cNvPr>
          <p:cNvSpPr>
            <a:spLocks noGrp="1"/>
          </p:cNvSpPr>
          <p:nvPr>
            <p:ph sz="half" idx="2"/>
          </p:nvPr>
        </p:nvSpPr>
        <p:spPr/>
        <p:txBody>
          <a:bodyPr>
            <a:normAutofit fontScale="92500" lnSpcReduction="10000"/>
          </a:bodyPr>
          <a:lstStyle/>
          <a:p>
            <a:r>
              <a:rPr lang="en-GB" b="1" i="1" dirty="0"/>
              <a:t>Stacking Ensemble Method</a:t>
            </a:r>
          </a:p>
        </p:txBody>
      </p:sp>
      <p:pic>
        <p:nvPicPr>
          <p:cNvPr id="8" name="Picture 2" descr="Image result for stacking machine learning">
            <a:extLst>
              <a:ext uri="{FF2B5EF4-FFF2-40B4-BE49-F238E27FC236}">
                <a16:creationId xmlns:a16="http://schemas.microsoft.com/office/drawing/2014/main" id="{3F24C07B-FA11-481B-BBF2-46D6CC77F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294" y="2286001"/>
            <a:ext cx="6009706" cy="4571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4ECEDB-EDBE-4A8D-B5FE-77E2663AE1AB}"/>
              </a:ext>
            </a:extLst>
          </p:cNvPr>
          <p:cNvSpPr txBox="1"/>
          <p:nvPr/>
        </p:nvSpPr>
        <p:spPr>
          <a:xfrm>
            <a:off x="6172200" y="6637339"/>
            <a:ext cx="4096139" cy="215444"/>
          </a:xfrm>
          <a:prstGeom prst="rect">
            <a:avLst/>
          </a:prstGeom>
          <a:noFill/>
        </p:spPr>
        <p:txBody>
          <a:bodyPr wrap="square" rtlCol="0">
            <a:spAutoFit/>
          </a:bodyPr>
          <a:lstStyle/>
          <a:p>
            <a:r>
              <a:rPr lang="en-GB" sz="800" dirty="0"/>
              <a:t>Image adopted from </a:t>
            </a:r>
            <a:r>
              <a:rPr lang="en-GB" sz="800" dirty="0" err="1"/>
              <a:t>Supun</a:t>
            </a:r>
            <a:r>
              <a:rPr lang="en-GB" sz="800" dirty="0"/>
              <a:t> </a:t>
            </a:r>
            <a:r>
              <a:rPr lang="en-GB" sz="800" dirty="0" err="1"/>
              <a:t>Setunga</a:t>
            </a:r>
            <a:endParaRPr lang="en-GB" sz="800" dirty="0"/>
          </a:p>
        </p:txBody>
      </p:sp>
    </p:spTree>
    <p:extLst>
      <p:ext uri="{BB962C8B-B14F-4D97-AF65-F5344CB8AC3E}">
        <p14:creationId xmlns:p14="http://schemas.microsoft.com/office/powerpoint/2010/main" val="368920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9600" dirty="0"/>
          </a:p>
          <a:p>
            <a:pPr marL="0" indent="0" algn="ctr">
              <a:buNone/>
            </a:pPr>
            <a:r>
              <a:rPr lang="en-GB" sz="9600" dirty="0"/>
              <a:t>ANY QUESTIONS?</a:t>
            </a:r>
          </a:p>
        </p:txBody>
      </p:sp>
    </p:spTree>
    <p:extLst>
      <p:ext uri="{BB962C8B-B14F-4D97-AF65-F5344CB8AC3E}">
        <p14:creationId xmlns:p14="http://schemas.microsoft.com/office/powerpoint/2010/main" val="55760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028" name="Picture 4" descr="https://documents.lucidchart.com/documents/ab3330de-ab90-407e-b0a7-5756e6b5afe9/pages/0_0?a=2519&amp;x=94&amp;y=-41&amp;w=1661&amp;h=1353&amp;store=1&amp;accept=image%2F*&amp;auth=LCA%205d0d1b268f4cce5c1baa916d22a41fb82d55c958-ts%3D1526494852">
            <a:extLst>
              <a:ext uri="{FF2B5EF4-FFF2-40B4-BE49-F238E27FC236}">
                <a16:creationId xmlns:a16="http://schemas.microsoft.com/office/drawing/2014/main" id="{80458915-051B-46B0-BAE2-7705279A9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453" y="1"/>
            <a:ext cx="10377547" cy="64806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5844422-4C0E-4EDD-8A10-090EE08BB70F}"/>
              </a:ext>
            </a:extLst>
          </p:cNvPr>
          <p:cNvSpPr>
            <a:spLocks noGrp="1"/>
          </p:cNvSpPr>
          <p:nvPr>
            <p:ph type="title"/>
          </p:nvPr>
        </p:nvSpPr>
        <p:spPr>
          <a:xfrm>
            <a:off x="-564907" y="270750"/>
            <a:ext cx="5323338" cy="1900304"/>
          </a:xfrm>
          <a:prstGeom prst="ellipse">
            <a:avLst/>
          </a:prstGeom>
        </p:spPr>
        <p:txBody>
          <a:bodyPr vert="horz" lIns="91440" tIns="45720" rIns="91440" bIns="45720" rtlCol="0">
            <a:noAutofit/>
          </a:bodyPr>
          <a:lstStyle/>
          <a:p>
            <a:r>
              <a:rPr lang="en-US" sz="3600" b="1" kern="1200" dirty="0">
                <a:latin typeface="+mj-lt"/>
                <a:ea typeface="+mj-ea"/>
                <a:cs typeface="+mj-cs"/>
              </a:rPr>
              <a:t>Bank Telemarketing Classification Problem</a:t>
            </a:r>
          </a:p>
        </p:txBody>
      </p:sp>
      <p:sp>
        <p:nvSpPr>
          <p:cNvPr id="4" name="TextBox 3">
            <a:extLst>
              <a:ext uri="{FF2B5EF4-FFF2-40B4-BE49-F238E27FC236}">
                <a16:creationId xmlns:a16="http://schemas.microsoft.com/office/drawing/2014/main" id="{53416385-DF06-4623-995B-A27A2B68BFA6}"/>
              </a:ext>
            </a:extLst>
          </p:cNvPr>
          <p:cNvSpPr txBox="1"/>
          <p:nvPr/>
        </p:nvSpPr>
        <p:spPr>
          <a:xfrm>
            <a:off x="1814453" y="6480698"/>
            <a:ext cx="4354975" cy="338554"/>
          </a:xfrm>
          <a:prstGeom prst="rect">
            <a:avLst/>
          </a:prstGeom>
          <a:noFill/>
        </p:spPr>
        <p:txBody>
          <a:bodyPr wrap="none" rtlCol="0">
            <a:spAutoFit/>
          </a:bodyPr>
          <a:lstStyle/>
          <a:p>
            <a:r>
              <a:rPr lang="en-GB" sz="1600" b="1" i="1" dirty="0">
                <a:highlight>
                  <a:srgbClr val="FF0000"/>
                </a:highlight>
              </a:rPr>
              <a:t>Without Machine Learning = Ineffective &amp; Costly </a:t>
            </a:r>
          </a:p>
        </p:txBody>
      </p:sp>
      <p:sp>
        <p:nvSpPr>
          <p:cNvPr id="18" name="TextBox 17">
            <a:extLst>
              <a:ext uri="{FF2B5EF4-FFF2-40B4-BE49-F238E27FC236}">
                <a16:creationId xmlns:a16="http://schemas.microsoft.com/office/drawing/2014/main" id="{E6848AF0-E81E-4BC7-B065-5EE85AA65E2A}"/>
              </a:ext>
            </a:extLst>
          </p:cNvPr>
          <p:cNvSpPr txBox="1"/>
          <p:nvPr/>
        </p:nvSpPr>
        <p:spPr>
          <a:xfrm>
            <a:off x="7174280" y="6480698"/>
            <a:ext cx="5017720" cy="338554"/>
          </a:xfrm>
          <a:prstGeom prst="rect">
            <a:avLst/>
          </a:prstGeom>
          <a:noFill/>
        </p:spPr>
        <p:txBody>
          <a:bodyPr wrap="none" rtlCol="0">
            <a:spAutoFit/>
          </a:bodyPr>
          <a:lstStyle/>
          <a:p>
            <a:r>
              <a:rPr lang="en-GB" sz="1600" b="1" i="1" dirty="0">
                <a:highlight>
                  <a:srgbClr val="00FF00"/>
                </a:highlight>
              </a:rPr>
              <a:t>With ‘Ideal’ Machine Learning = Effective &amp; Cost Efficient</a:t>
            </a:r>
          </a:p>
        </p:txBody>
      </p:sp>
      <p:pic>
        <p:nvPicPr>
          <p:cNvPr id="8" name="Picture 2" descr="Image result for university of sheffield logo">
            <a:extLst>
              <a:ext uri="{FF2B5EF4-FFF2-40B4-BE49-F238E27FC236}">
                <a16:creationId xmlns:a16="http://schemas.microsoft.com/office/drawing/2014/main" id="{3054A9A7-6D00-406A-8A91-9B1C7854A8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9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b="1"/>
              <a:t>The Machine Learning Landscape</a:t>
            </a:r>
            <a:endParaRPr lang="en-GB" b="1" dirty="0"/>
          </a:p>
        </p:txBody>
      </p:sp>
      <p:sp>
        <p:nvSpPr>
          <p:cNvPr id="3" name="Content Placeholder 2"/>
          <p:cNvSpPr>
            <a:spLocks noGrp="1"/>
          </p:cNvSpPr>
          <p:nvPr>
            <p:ph idx="1"/>
          </p:nvPr>
        </p:nvSpPr>
        <p:spPr>
          <a:xfrm>
            <a:off x="838200" y="1807869"/>
            <a:ext cx="10515600" cy="4351338"/>
          </a:xfrm>
        </p:spPr>
        <p:txBody>
          <a:bodyPr>
            <a:normAutofit/>
          </a:bodyPr>
          <a:lstStyle/>
          <a:p>
            <a:r>
              <a:rPr lang="en-GB" dirty="0"/>
              <a:t>What is Machine Learning?</a:t>
            </a:r>
          </a:p>
          <a:p>
            <a:pPr lvl="1"/>
            <a:r>
              <a:rPr lang="en-GB" sz="2000" dirty="0"/>
              <a:t>Field of study that gives computers the ability to learn from data without being explicitly programmed. </a:t>
            </a:r>
          </a:p>
          <a:p>
            <a:pPr lvl="1"/>
            <a:r>
              <a:rPr lang="en-GB" sz="2000" dirty="0"/>
              <a:t>It can be applied to a variety of different problems in different industries such as Finance, Retail, Medicine etc. </a:t>
            </a:r>
          </a:p>
          <a:p>
            <a:pPr lvl="1"/>
            <a:r>
              <a:rPr lang="en-GB" sz="2000" dirty="0"/>
              <a:t>Types of Machine learning based on methods of learning:</a:t>
            </a:r>
          </a:p>
          <a:p>
            <a:pPr marL="1371600" lvl="2" indent="-457200">
              <a:buFont typeface="+mj-lt"/>
              <a:buAutoNum type="alphaLcParenR"/>
            </a:pPr>
            <a:r>
              <a:rPr lang="en-GB" sz="1600" dirty="0"/>
              <a:t>Supervised Learning – utilizes ‘labelled’ data (Logistic Regression, SVMs, Decision trees etc.)</a:t>
            </a:r>
          </a:p>
          <a:p>
            <a:pPr marL="1371600" lvl="2" indent="-457200">
              <a:buFont typeface="+mj-lt"/>
              <a:buAutoNum type="alphaLcParenR"/>
            </a:pPr>
            <a:r>
              <a:rPr lang="en-GB" sz="1600" dirty="0"/>
              <a:t>Unsupervised Learning – utilizes ‘unlabelled’ data  (K-means Clustering, PCA etc.)</a:t>
            </a:r>
          </a:p>
          <a:p>
            <a:pPr marL="1371600" lvl="2" indent="-457200">
              <a:buFont typeface="+mj-lt"/>
              <a:buAutoNum type="alphaLcParenR"/>
            </a:pPr>
            <a:r>
              <a:rPr lang="en-GB" sz="1600" dirty="0"/>
              <a:t>Semi-Supervised Learning– combination of ‘labelled’ and ‘unlabelled’ data</a:t>
            </a:r>
          </a:p>
          <a:p>
            <a:r>
              <a:rPr lang="en-GB" dirty="0"/>
              <a:t>What is the Bank Telemarketing Problem and how do you tackle it?</a:t>
            </a:r>
          </a:p>
          <a:p>
            <a:pPr lvl="1"/>
            <a:r>
              <a:rPr lang="en-GB" sz="2000" dirty="0"/>
              <a:t>Goal is to predict if a client will ‘subscribe’ or ‘not subscribe’ – this is a </a:t>
            </a:r>
            <a:r>
              <a:rPr lang="en-GB" sz="2000" i="1" dirty="0"/>
              <a:t>Classification problem</a:t>
            </a:r>
          </a:p>
          <a:p>
            <a:pPr lvl="1"/>
            <a:r>
              <a:rPr lang="en-GB" sz="2000" dirty="0"/>
              <a:t>Type of machine learning algorithm employed will depend on the data used i.e. labelled or unlabelled data.</a:t>
            </a:r>
          </a:p>
          <a:p>
            <a:pPr marL="457200" lvl="1" indent="0">
              <a:buNone/>
            </a:pPr>
            <a:endParaRPr lang="en-GB" sz="2000" dirty="0"/>
          </a:p>
          <a:p>
            <a:endParaRPr lang="en-GB" dirty="0"/>
          </a:p>
          <a:p>
            <a:pPr marL="0" indent="0">
              <a:buNone/>
            </a:pPr>
            <a:endParaRPr lang="en-GB" dirty="0"/>
          </a:p>
        </p:txBody>
      </p:sp>
      <p:pic>
        <p:nvPicPr>
          <p:cNvPr id="15" name="Picture 2" descr="Image result for university of sheffield logo">
            <a:extLst>
              <a:ext uri="{FF2B5EF4-FFF2-40B4-BE49-F238E27FC236}">
                <a16:creationId xmlns:a16="http://schemas.microsoft.com/office/drawing/2014/main" id="{7C04379C-3AB3-435D-89E2-6B6937156F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90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335D-5FBB-4245-9FA4-7F3FF7001804}"/>
              </a:ext>
            </a:extLst>
          </p:cNvPr>
          <p:cNvSpPr>
            <a:spLocks noGrp="1"/>
          </p:cNvSpPr>
          <p:nvPr>
            <p:ph type="title"/>
          </p:nvPr>
        </p:nvSpPr>
        <p:spPr>
          <a:xfrm>
            <a:off x="838200" y="365125"/>
            <a:ext cx="10515600" cy="1325563"/>
          </a:xfrm>
        </p:spPr>
        <p:txBody>
          <a:bodyPr>
            <a:normAutofit/>
          </a:bodyPr>
          <a:lstStyle/>
          <a:p>
            <a:r>
              <a:rPr lang="en-GB" b="1" dirty="0"/>
              <a:t>Current Climate of Bank Telemarketing Machine Learning Research? </a:t>
            </a:r>
          </a:p>
        </p:txBody>
      </p:sp>
      <p:sp>
        <p:nvSpPr>
          <p:cNvPr id="3" name="Content Placeholder 2">
            <a:extLst>
              <a:ext uri="{FF2B5EF4-FFF2-40B4-BE49-F238E27FC236}">
                <a16:creationId xmlns:a16="http://schemas.microsoft.com/office/drawing/2014/main" id="{830CDEE8-D869-45EA-8530-9BE507B76407}"/>
              </a:ext>
            </a:extLst>
          </p:cNvPr>
          <p:cNvSpPr>
            <a:spLocks noGrp="1"/>
          </p:cNvSpPr>
          <p:nvPr>
            <p:ph idx="1"/>
          </p:nvPr>
        </p:nvSpPr>
        <p:spPr>
          <a:xfrm>
            <a:off x="838200" y="1825625"/>
            <a:ext cx="4905652" cy="4057699"/>
          </a:xfrm>
        </p:spPr>
        <p:txBody>
          <a:bodyPr>
            <a:normAutofit/>
          </a:bodyPr>
          <a:lstStyle/>
          <a:p>
            <a:r>
              <a:rPr lang="en-GB" sz="1400" dirty="0"/>
              <a:t>A Portuguese retail bank conducted telemarketing campaigns between May 2008 and November 2010 and the outcome for each call was consolidated into what is known as the “Bank Telemarketing Dataset” available from the UCI Repository [1].</a:t>
            </a:r>
          </a:p>
          <a:p>
            <a:r>
              <a:rPr lang="en-GB" sz="1400" dirty="0"/>
              <a:t>It consists of 20 input variables of client information and the outcome variable of ‘subscribe’ or ‘not subscribed’ – labelled, so therefore </a:t>
            </a:r>
            <a:r>
              <a:rPr lang="en-GB" sz="1400" i="1" dirty="0"/>
              <a:t>supervised learning algorithms</a:t>
            </a:r>
            <a:r>
              <a:rPr lang="en-GB" sz="1400" dirty="0"/>
              <a:t>.</a:t>
            </a:r>
          </a:p>
          <a:p>
            <a:r>
              <a:rPr lang="en-GB" sz="1400" dirty="0"/>
              <a:t>The ‘not subscribed’ class is the majority class by a ratio of approximately 8:1 leading to an imbalanced dataset. </a:t>
            </a:r>
          </a:p>
          <a:p>
            <a:r>
              <a:rPr lang="en-GB" sz="1400" dirty="0"/>
              <a:t>Surrounding research with this dataset have developed  models using various machine learning algorithms to attempt to predict the outcome of a call. </a:t>
            </a:r>
          </a:p>
          <a:p>
            <a:r>
              <a:rPr lang="en-GB" sz="1400" dirty="0"/>
              <a:t>This has been done using</a:t>
            </a:r>
            <a:r>
              <a:rPr lang="en-GB" sz="1400" b="1" i="1" dirty="0"/>
              <a:t> </a:t>
            </a:r>
            <a:r>
              <a:rPr lang="en-GB" sz="1400" i="1" dirty="0"/>
              <a:t>posterior</a:t>
            </a:r>
            <a:r>
              <a:rPr lang="en-GB" sz="1400" b="1" i="1" dirty="0"/>
              <a:t> </a:t>
            </a:r>
            <a:r>
              <a:rPr lang="en-GB" sz="1400" dirty="0"/>
              <a:t>variables which leads to </a:t>
            </a:r>
            <a:r>
              <a:rPr lang="en-GB" sz="1400" b="1" i="1" dirty="0"/>
              <a:t>unrealistic models </a:t>
            </a:r>
            <a:r>
              <a:rPr lang="en-GB" sz="1400" dirty="0"/>
              <a:t>[2].</a:t>
            </a:r>
          </a:p>
          <a:p>
            <a:r>
              <a:rPr lang="en-GB" sz="1400" dirty="0"/>
              <a:t>In addition, most cases utilized the accuracy performance measure which has been established as an </a:t>
            </a:r>
            <a:r>
              <a:rPr lang="en-GB" sz="1400" b="1" i="1" dirty="0"/>
              <a:t>ineffective performance measure </a:t>
            </a:r>
            <a:r>
              <a:rPr lang="en-GB" sz="1400" dirty="0"/>
              <a:t>for imbalanced datasets [3]. </a:t>
            </a:r>
          </a:p>
          <a:p>
            <a:pPr marL="0" indent="0">
              <a:buNone/>
            </a:pPr>
            <a:endParaRPr lang="en-GB" sz="1100" dirty="0"/>
          </a:p>
        </p:txBody>
      </p:sp>
      <p:sp>
        <p:nvSpPr>
          <p:cNvPr id="6" name="TextBox 5">
            <a:extLst>
              <a:ext uri="{FF2B5EF4-FFF2-40B4-BE49-F238E27FC236}">
                <a16:creationId xmlns:a16="http://schemas.microsoft.com/office/drawing/2014/main" id="{CB9FBD38-8328-4ADB-88EC-41DA0205F448}"/>
              </a:ext>
            </a:extLst>
          </p:cNvPr>
          <p:cNvSpPr txBox="1"/>
          <p:nvPr/>
        </p:nvSpPr>
        <p:spPr>
          <a:xfrm>
            <a:off x="100672" y="5898112"/>
            <a:ext cx="10301218" cy="954107"/>
          </a:xfrm>
          <a:prstGeom prst="rect">
            <a:avLst/>
          </a:prstGeom>
          <a:noFill/>
        </p:spPr>
        <p:txBody>
          <a:bodyPr wrap="none" rtlCol="0">
            <a:spAutoFit/>
          </a:bodyPr>
          <a:lstStyle/>
          <a:p>
            <a:pPr marL="228600" indent="-228600">
              <a:buAutoNum type="arabicPeriod"/>
            </a:pPr>
            <a:r>
              <a:rPr lang="en-GB" sz="800" dirty="0"/>
              <a:t>C. Merz, P. Murphy, D. Aha,” Bank marketing Data Set” in </a:t>
            </a:r>
            <a:r>
              <a:rPr lang="en-GB" sz="800" i="1" dirty="0"/>
              <a:t>UCI Machine Learning Repository, </a:t>
            </a:r>
            <a:r>
              <a:rPr lang="en-GB" sz="800" dirty="0"/>
              <a:t>June, 2014. </a:t>
            </a:r>
          </a:p>
          <a:p>
            <a:pPr marL="228600" indent="-228600">
              <a:buAutoNum type="arabicPeriod"/>
            </a:pPr>
            <a:r>
              <a:rPr lang="en-GB" sz="800" dirty="0"/>
              <a:t>S. Moro, P. Cortez and R. M. S. </a:t>
            </a:r>
            <a:r>
              <a:rPr lang="en-GB" sz="800" dirty="0" err="1"/>
              <a:t>Laureano</a:t>
            </a:r>
            <a:r>
              <a:rPr lang="en-GB" sz="800" dirty="0"/>
              <a:t>, “Enhancing bank direct marketing through data mining”, in</a:t>
            </a:r>
            <a:r>
              <a:rPr lang="en-GB" sz="800" i="1" dirty="0"/>
              <a:t> proceedings of the 41</a:t>
            </a:r>
            <a:r>
              <a:rPr lang="en-GB" sz="800" i="1" baseline="30000" dirty="0"/>
              <a:t>st</a:t>
            </a:r>
            <a:r>
              <a:rPr lang="en-GB" sz="800" i="1" dirty="0"/>
              <a:t> International Conference of the European Marketing Academy, 2012, </a:t>
            </a:r>
            <a:r>
              <a:rPr lang="en-GB" sz="800" dirty="0"/>
              <a:t>pp. 1-8, May. 2012. </a:t>
            </a:r>
            <a:endParaRPr lang="fr-FR" sz="800" dirty="0"/>
          </a:p>
          <a:p>
            <a:pPr marL="228600" indent="-228600">
              <a:buAutoNum type="arabicPeriod"/>
            </a:pPr>
            <a:r>
              <a:rPr lang="en-GB" sz="800" dirty="0"/>
              <a:t>H. He and E. Garcia, “Learning from Imbalanced Data”, </a:t>
            </a:r>
            <a:r>
              <a:rPr lang="en-GB" sz="800" i="1" dirty="0"/>
              <a:t>IEEE Transaction on Knowledge and Discovery, </a:t>
            </a:r>
            <a:r>
              <a:rPr lang="en-GB" sz="800" dirty="0"/>
              <a:t>vol. 21, no. 9, pp. 1263-1281, Sept. 2009. </a:t>
            </a:r>
          </a:p>
          <a:p>
            <a:pPr marL="228600" indent="-228600">
              <a:buAutoNum type="arabicPeriod"/>
            </a:pPr>
            <a:r>
              <a:rPr lang="en-GB" sz="800" dirty="0"/>
              <a:t>J. </a:t>
            </a:r>
            <a:r>
              <a:rPr lang="en-GB" sz="800" dirty="0" err="1"/>
              <a:t>Asare-Frempong</a:t>
            </a:r>
            <a:r>
              <a:rPr lang="en-GB" sz="800" dirty="0"/>
              <a:t> and M. </a:t>
            </a:r>
            <a:r>
              <a:rPr lang="en-GB" sz="800" dirty="0" err="1"/>
              <a:t>Jayabalan</a:t>
            </a:r>
            <a:r>
              <a:rPr lang="en-GB" sz="800" dirty="0"/>
              <a:t>, “Predicting Customer Response to Bank Direct Telemarketing Campaign”, </a:t>
            </a:r>
            <a:r>
              <a:rPr lang="en-GB" sz="800" i="1" dirty="0"/>
              <a:t>2017 International Conference on Engineering Technologies and </a:t>
            </a:r>
            <a:r>
              <a:rPr lang="en-GB" sz="800" i="1" dirty="0" err="1"/>
              <a:t>Technopreneurship</a:t>
            </a:r>
            <a:r>
              <a:rPr lang="en-GB" sz="800" i="1" dirty="0"/>
              <a:t> (ICE2T), </a:t>
            </a:r>
            <a:r>
              <a:rPr lang="en-GB" sz="800" dirty="0"/>
              <a:t>Kuala Lumpur, Malaysia</a:t>
            </a:r>
            <a:r>
              <a:rPr lang="en-GB" sz="800" i="1" dirty="0"/>
              <a:t>, </a:t>
            </a:r>
            <a:r>
              <a:rPr lang="en-GB" sz="800" dirty="0"/>
              <a:t>pp. 1-4. </a:t>
            </a:r>
          </a:p>
          <a:p>
            <a:pPr marL="228600" indent="-228600">
              <a:buAutoNum type="arabicPeriod"/>
            </a:pPr>
            <a:r>
              <a:rPr lang="en-GB" sz="800" dirty="0"/>
              <a:t>S. Moro, P. Cortez and P. Rita, “A Data-Driven Approach to Predict the Success of Bank Telemarketing”, </a:t>
            </a:r>
            <a:r>
              <a:rPr lang="en-GB" sz="800" i="1" dirty="0"/>
              <a:t>Decision Support Systems</a:t>
            </a:r>
            <a:r>
              <a:rPr lang="en-GB" sz="800" dirty="0"/>
              <a:t>, vol. 62, no. 1, pp. 22-13, Jun. 2014. </a:t>
            </a:r>
          </a:p>
          <a:p>
            <a:pPr marL="228600" indent="-228600">
              <a:buAutoNum type="arabicPeriod"/>
            </a:pPr>
            <a:r>
              <a:rPr lang="en-GB" sz="800" dirty="0"/>
              <a:t>O. </a:t>
            </a:r>
            <a:r>
              <a:rPr lang="en-GB" sz="800" dirty="0" err="1"/>
              <a:t>Apampa</a:t>
            </a:r>
            <a:r>
              <a:rPr lang="en-GB" sz="800" dirty="0"/>
              <a:t>, "Evaluation of Classification and Ensemble Algorithms for Bank Customer Marketing Response Prediction", </a:t>
            </a:r>
            <a:r>
              <a:rPr lang="en-GB" sz="800" i="1" dirty="0"/>
              <a:t>Journal of International Technology and Information Management</a:t>
            </a:r>
            <a:r>
              <a:rPr lang="en-GB" sz="800" dirty="0"/>
              <a:t>, vol. 25, no. 4, pp. 85-100, 2016.</a:t>
            </a:r>
          </a:p>
          <a:p>
            <a:pPr marL="228600" indent="-228600">
              <a:buAutoNum type="arabicPeriod"/>
            </a:pPr>
            <a:r>
              <a:rPr lang="en-GB" sz="800" dirty="0"/>
              <a:t>S. </a:t>
            </a:r>
            <a:r>
              <a:rPr lang="en-GB" sz="800" dirty="0" err="1"/>
              <a:t>Lahmiri</a:t>
            </a:r>
            <a:r>
              <a:rPr lang="en-GB" sz="800" dirty="0"/>
              <a:t>, “A two-step system for direct bank telemarketing outcome classification.”, </a:t>
            </a:r>
            <a:r>
              <a:rPr lang="en-GB" sz="800" i="1" dirty="0"/>
              <a:t>Intelligent Systems in Accounting, Finance and management, </a:t>
            </a:r>
            <a:r>
              <a:rPr lang="en-GB" sz="800" dirty="0"/>
              <a:t>vol. 24, pp. 40-55, 2017.</a:t>
            </a:r>
          </a:p>
        </p:txBody>
      </p:sp>
      <p:pic>
        <p:nvPicPr>
          <p:cNvPr id="7" name="Picture 6">
            <a:extLst>
              <a:ext uri="{FF2B5EF4-FFF2-40B4-BE49-F238E27FC236}">
                <a16:creationId xmlns:a16="http://schemas.microsoft.com/office/drawing/2014/main" id="{B8320732-4DE1-4678-890D-CCFD62846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852" y="1690688"/>
            <a:ext cx="5609948" cy="4008644"/>
          </a:xfrm>
          <a:prstGeom prst="rect">
            <a:avLst/>
          </a:prstGeom>
        </p:spPr>
      </p:pic>
      <p:pic>
        <p:nvPicPr>
          <p:cNvPr id="9" name="Picture 2" descr="Image result for university of sheffield logo">
            <a:extLst>
              <a:ext uri="{FF2B5EF4-FFF2-40B4-BE49-F238E27FC236}">
                <a16:creationId xmlns:a16="http://schemas.microsoft.com/office/drawing/2014/main" id="{76EB2811-6B9D-4D72-9B3F-7072376C4B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42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b="1" dirty="0"/>
              <a:t>Project Motivation</a:t>
            </a:r>
          </a:p>
        </p:txBody>
      </p:sp>
      <p:sp>
        <p:nvSpPr>
          <p:cNvPr id="3" name="Content Placeholder 2"/>
          <p:cNvSpPr>
            <a:spLocks noGrp="1"/>
          </p:cNvSpPr>
          <p:nvPr>
            <p:ph sz="half" idx="1"/>
          </p:nvPr>
        </p:nvSpPr>
        <p:spPr>
          <a:xfrm>
            <a:off x="281496" y="1690688"/>
            <a:ext cx="5181600" cy="4351338"/>
          </a:xfrm>
          <a:prstGeom prst="roundRect">
            <a:avLst/>
          </a:prstGeom>
          <a:ln w="38100">
            <a:solidFill>
              <a:schemeClr val="tx1">
                <a:lumMod val="50000"/>
                <a:lumOff val="50000"/>
              </a:schemeClr>
            </a:solidFill>
          </a:ln>
        </p:spPr>
        <p:txBody>
          <a:bodyPr>
            <a:noAutofit/>
          </a:bodyPr>
          <a:lstStyle/>
          <a:p>
            <a:pPr marL="0" indent="0">
              <a:lnSpc>
                <a:spcPct val="100000"/>
              </a:lnSpc>
              <a:buNone/>
            </a:pPr>
            <a:r>
              <a:rPr lang="en-GB" sz="2000" dirty="0"/>
              <a:t>In response to the research previously highlighted, the motivation behind my project was to:</a:t>
            </a:r>
          </a:p>
          <a:p>
            <a:pPr lvl="1">
              <a:lnSpc>
                <a:spcPct val="100000"/>
              </a:lnSpc>
            </a:pPr>
            <a:r>
              <a:rPr lang="en-GB" sz="1600" dirty="0"/>
              <a:t>Develop </a:t>
            </a:r>
            <a:r>
              <a:rPr lang="en-GB" sz="1600" b="1" i="1" dirty="0"/>
              <a:t>realistic models </a:t>
            </a:r>
            <a:r>
              <a:rPr lang="en-GB" sz="1600" dirty="0"/>
              <a:t>which do not utilize posterior variables </a:t>
            </a:r>
            <a:r>
              <a:rPr lang="en-GB" sz="1600" i="1" dirty="0"/>
              <a:t>and,</a:t>
            </a:r>
          </a:p>
          <a:p>
            <a:pPr lvl="1">
              <a:lnSpc>
                <a:spcPct val="100000"/>
              </a:lnSpc>
            </a:pPr>
            <a:r>
              <a:rPr lang="en-GB" sz="1600" dirty="0"/>
              <a:t>Evaluate the applied models using an </a:t>
            </a:r>
            <a:r>
              <a:rPr lang="en-GB" sz="1600" b="1" i="1" dirty="0"/>
              <a:t>effective performance measure  </a:t>
            </a:r>
          </a:p>
          <a:p>
            <a:pPr marL="0" indent="0">
              <a:lnSpc>
                <a:spcPct val="100000"/>
              </a:lnSpc>
              <a:buNone/>
            </a:pPr>
            <a:r>
              <a:rPr lang="en-GB" sz="2000" dirty="0"/>
              <a:t>The combination of these two approaches brings novelty as there is little or no research investigating classifiers with this combination.</a:t>
            </a:r>
          </a:p>
        </p:txBody>
      </p:sp>
      <p:sp>
        <p:nvSpPr>
          <p:cNvPr id="4" name="Content Placeholder 3">
            <a:extLst>
              <a:ext uri="{FF2B5EF4-FFF2-40B4-BE49-F238E27FC236}">
                <a16:creationId xmlns:a16="http://schemas.microsoft.com/office/drawing/2014/main" id="{AEF496C6-21C3-40F5-8A66-0E51E57CDE95}"/>
              </a:ext>
            </a:extLst>
          </p:cNvPr>
          <p:cNvSpPr>
            <a:spLocks noGrp="1"/>
          </p:cNvSpPr>
          <p:nvPr>
            <p:ph sz="half" idx="2"/>
          </p:nvPr>
        </p:nvSpPr>
        <p:spPr>
          <a:xfrm>
            <a:off x="6642717" y="1690688"/>
            <a:ext cx="5181600" cy="4351338"/>
          </a:xfrm>
          <a:prstGeom prst="roundRect">
            <a:avLst/>
          </a:prstGeom>
          <a:ln w="38100">
            <a:solidFill>
              <a:schemeClr val="tx1">
                <a:lumMod val="50000"/>
                <a:lumOff val="50000"/>
              </a:schemeClr>
            </a:solidFill>
          </a:ln>
        </p:spPr>
        <p:txBody>
          <a:bodyPr>
            <a:normAutofit fontScale="85000" lnSpcReduction="20000"/>
          </a:bodyPr>
          <a:lstStyle/>
          <a:p>
            <a:pPr marL="0" indent="0">
              <a:lnSpc>
                <a:spcPct val="100000"/>
              </a:lnSpc>
              <a:buNone/>
            </a:pPr>
            <a:r>
              <a:rPr lang="en-GB" sz="2000" dirty="0"/>
              <a:t>My project Aims and Objectives were as follows:</a:t>
            </a:r>
            <a:endParaRPr lang="en-GB" sz="2000" b="1" i="1" dirty="0"/>
          </a:p>
          <a:p>
            <a:pPr marL="457200" indent="-457200">
              <a:lnSpc>
                <a:spcPct val="100000"/>
              </a:lnSpc>
              <a:buFont typeface="+mj-lt"/>
              <a:buAutoNum type="arabicPeriod"/>
            </a:pPr>
            <a:r>
              <a:rPr lang="en-GB" sz="2000" dirty="0"/>
              <a:t>Investigating the performance of machine learning classifiers to predict if a bank client will subscribe </a:t>
            </a:r>
            <a:r>
              <a:rPr lang="en-GB" sz="2000" i="1" dirty="0"/>
              <a:t>without</a:t>
            </a:r>
            <a:r>
              <a:rPr lang="en-GB" sz="2000" dirty="0"/>
              <a:t> the use of posterior variables. This involved:</a:t>
            </a:r>
          </a:p>
          <a:p>
            <a:pPr lvl="1">
              <a:lnSpc>
                <a:spcPct val="100000"/>
              </a:lnSpc>
            </a:pPr>
            <a:r>
              <a:rPr lang="en-GB" sz="1600" dirty="0"/>
              <a:t>Identifying optimal feature sets for representing bank marketing data</a:t>
            </a:r>
          </a:p>
          <a:p>
            <a:pPr lvl="1">
              <a:lnSpc>
                <a:spcPct val="100000"/>
              </a:lnSpc>
            </a:pPr>
            <a:r>
              <a:rPr lang="en-GB" sz="1600" dirty="0"/>
              <a:t>Comparing the performance of parametric &amp; non-parametric algorithms using an effective evaluation metric. </a:t>
            </a:r>
          </a:p>
          <a:p>
            <a:pPr marL="457200" indent="-457200">
              <a:lnSpc>
                <a:spcPct val="100000"/>
              </a:lnSpc>
              <a:buFont typeface="+mj-lt"/>
              <a:buAutoNum type="arabicPeriod"/>
            </a:pPr>
            <a:r>
              <a:rPr lang="en-GB" sz="2000" dirty="0"/>
              <a:t>Investigating the effect of ensemble methods on improving algorithm performance. This involved:</a:t>
            </a:r>
          </a:p>
          <a:p>
            <a:pPr lvl="1">
              <a:lnSpc>
                <a:spcPct val="100000"/>
              </a:lnSpc>
            </a:pPr>
            <a:r>
              <a:rPr lang="en-GB" sz="1600" dirty="0"/>
              <a:t>Combining the classifiers evaluated in part 1 to create a new classifier with superior performance using Voting and Adaptive Boosting techniques</a:t>
            </a:r>
          </a:p>
          <a:p>
            <a:endParaRPr lang="en-GB" dirty="0"/>
          </a:p>
        </p:txBody>
      </p:sp>
      <p:sp>
        <p:nvSpPr>
          <p:cNvPr id="6" name="Arrow: Right 5">
            <a:extLst>
              <a:ext uri="{FF2B5EF4-FFF2-40B4-BE49-F238E27FC236}">
                <a16:creationId xmlns:a16="http://schemas.microsoft.com/office/drawing/2014/main" id="{CAD14DD8-3B71-4142-8BCD-5B18E4BFD168}"/>
              </a:ext>
            </a:extLst>
          </p:cNvPr>
          <p:cNvSpPr/>
          <p:nvPr/>
        </p:nvSpPr>
        <p:spPr>
          <a:xfrm>
            <a:off x="5463096" y="3258105"/>
            <a:ext cx="1179622" cy="45276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ysClr val="windowText" lastClr="000000"/>
                </a:solidFill>
              </a:rPr>
              <a:t>Therefore</a:t>
            </a:r>
            <a:endParaRPr lang="en-GB" sz="1400" dirty="0">
              <a:solidFill>
                <a:sysClr val="windowText" lastClr="000000"/>
              </a:solidFill>
            </a:endParaRPr>
          </a:p>
        </p:txBody>
      </p:sp>
      <p:pic>
        <p:nvPicPr>
          <p:cNvPr id="22" name="Picture 2" descr="Image result for university of sheffield logo">
            <a:extLst>
              <a:ext uri="{FF2B5EF4-FFF2-40B4-BE49-F238E27FC236}">
                <a16:creationId xmlns:a16="http://schemas.microsoft.com/office/drawing/2014/main" id="{19FF924E-2E02-4C33-BC4F-109DBE0FBA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3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B0AB-7672-496A-8627-E4674290FDE3}"/>
              </a:ext>
            </a:extLst>
          </p:cNvPr>
          <p:cNvSpPr>
            <a:spLocks noGrp="1"/>
          </p:cNvSpPr>
          <p:nvPr>
            <p:ph type="title"/>
          </p:nvPr>
        </p:nvSpPr>
        <p:spPr/>
        <p:txBody>
          <a:bodyPr/>
          <a:lstStyle/>
          <a:p>
            <a:r>
              <a:rPr lang="en-GB" b="1" dirty="0"/>
              <a:t>Main Work Undertaken</a:t>
            </a:r>
          </a:p>
        </p:txBody>
      </p:sp>
      <p:sp>
        <p:nvSpPr>
          <p:cNvPr id="3" name="Content Placeholder 2">
            <a:extLst>
              <a:ext uri="{FF2B5EF4-FFF2-40B4-BE49-F238E27FC236}">
                <a16:creationId xmlns:a16="http://schemas.microsoft.com/office/drawing/2014/main" id="{478D2C19-DA83-4D6C-A8A6-A8E3D911C633}"/>
              </a:ext>
            </a:extLst>
          </p:cNvPr>
          <p:cNvSpPr>
            <a:spLocks noGrp="1"/>
          </p:cNvSpPr>
          <p:nvPr>
            <p:ph idx="1"/>
          </p:nvPr>
        </p:nvSpPr>
        <p:spPr/>
        <p:txBody>
          <a:bodyPr>
            <a:normAutofit fontScale="85000" lnSpcReduction="20000"/>
          </a:bodyPr>
          <a:lstStyle/>
          <a:p>
            <a:r>
              <a:rPr lang="en-GB" dirty="0"/>
              <a:t>Based on the literature review conducted and the linear separability of the dataset. The following parametric and non- parametric algorithms were applied and evaluated on the bank marketing dataset:</a:t>
            </a:r>
          </a:p>
          <a:p>
            <a:pPr lvl="1"/>
            <a:r>
              <a:rPr lang="en-GB" i="1" dirty="0"/>
              <a:t>Parametric classifiers - Gaussian Naïve Bayes &amp; Logistic Regression and,</a:t>
            </a:r>
          </a:p>
          <a:p>
            <a:pPr lvl="1"/>
            <a:r>
              <a:rPr lang="en-GB" i="1" dirty="0"/>
              <a:t>Non-parametric classifiers- Decision Tree, Linear SVM &amp; Multilayer Perceptron Artificial Neural Network</a:t>
            </a:r>
          </a:p>
          <a:p>
            <a:r>
              <a:rPr lang="en-GB" dirty="0"/>
              <a:t>Implementation of ensemble methods which include:</a:t>
            </a:r>
          </a:p>
          <a:p>
            <a:pPr lvl="1"/>
            <a:r>
              <a:rPr lang="en-GB" i="1" dirty="0"/>
              <a:t>Voting Classifier</a:t>
            </a:r>
          </a:p>
          <a:p>
            <a:pPr lvl="1"/>
            <a:r>
              <a:rPr lang="en-GB" i="1" dirty="0"/>
              <a:t>Adaptive Boosting Classifier </a:t>
            </a:r>
          </a:p>
          <a:p>
            <a:r>
              <a:rPr lang="en-GB" dirty="0"/>
              <a:t>Each model was:</a:t>
            </a:r>
          </a:p>
          <a:p>
            <a:pPr lvl="1"/>
            <a:r>
              <a:rPr lang="en-GB" i="1" dirty="0"/>
              <a:t>Trained using </a:t>
            </a:r>
            <a:r>
              <a:rPr lang="en-GB" i="1" dirty="0" err="1"/>
              <a:t>Scikit</a:t>
            </a:r>
            <a:r>
              <a:rPr lang="en-GB" i="1" dirty="0"/>
              <a:t>-Learn Python Library</a:t>
            </a:r>
          </a:p>
          <a:p>
            <a:pPr lvl="1"/>
            <a:r>
              <a:rPr lang="en-GB" i="1" dirty="0"/>
              <a:t>Optimized using grid-search and K-fold Cross -validation</a:t>
            </a:r>
          </a:p>
          <a:p>
            <a:pPr lvl="1"/>
            <a:r>
              <a:rPr lang="en-GB" i="1" dirty="0"/>
              <a:t>Assessed for overfitting/underfitting using learning curves</a:t>
            </a:r>
          </a:p>
          <a:p>
            <a:pPr lvl="1"/>
            <a:r>
              <a:rPr lang="en-GB" i="1" dirty="0"/>
              <a:t>Evaluated on the test set using the Area under the ROC curve as the main performance measure.</a:t>
            </a:r>
          </a:p>
          <a:p>
            <a:pPr marL="0" indent="0">
              <a:buNone/>
            </a:pPr>
            <a:endParaRPr lang="en-GB" dirty="0"/>
          </a:p>
        </p:txBody>
      </p:sp>
    </p:spTree>
    <p:extLst>
      <p:ext uri="{BB962C8B-B14F-4D97-AF65-F5344CB8AC3E}">
        <p14:creationId xmlns:p14="http://schemas.microsoft.com/office/powerpoint/2010/main" val="114254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7" name="Picture 4" descr="https://documents.lucidchart.com/documents/7de58be4-79da-4df8-8c2a-6997efa3b6a5/pages/0_0?a=4848&amp;x=-213&amp;y=-31&amp;w=1606&amp;h=1997&amp;store=1&amp;accept=image%2F*&amp;auth=LCA%2030074fb70a65c107aa4fd29b6669e8a6fb807194-ts%3D1526495890">
            <a:extLst>
              <a:ext uri="{FF2B5EF4-FFF2-40B4-BE49-F238E27FC236}">
                <a16:creationId xmlns:a16="http://schemas.microsoft.com/office/drawing/2014/main" id="{CEC0F677-3E05-444F-A1A9-5A45F3783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057" y="1"/>
            <a:ext cx="8666943" cy="6868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university of sheffield logo">
            <a:extLst>
              <a:ext uri="{FF2B5EF4-FFF2-40B4-BE49-F238E27FC236}">
                <a16:creationId xmlns:a16="http://schemas.microsoft.com/office/drawing/2014/main" id="{5DD660CE-B285-4147-AB36-6985DE9A52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7615" y="1"/>
            <a:ext cx="1144385" cy="7279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1513" y="312175"/>
            <a:ext cx="5309073" cy="1676603"/>
          </a:xfrm>
        </p:spPr>
        <p:txBody>
          <a:bodyPr>
            <a:normAutofit/>
          </a:bodyPr>
          <a:lstStyle/>
          <a:p>
            <a:r>
              <a:rPr lang="en-GB" b="1" dirty="0"/>
              <a:t>Design Methodology &amp; Implementation</a:t>
            </a:r>
          </a:p>
        </p:txBody>
      </p:sp>
      <p:sp>
        <p:nvSpPr>
          <p:cNvPr id="4103" name="Content Placeholder 4102">
            <a:extLst>
              <a:ext uri="{FF2B5EF4-FFF2-40B4-BE49-F238E27FC236}">
                <a16:creationId xmlns:a16="http://schemas.microsoft.com/office/drawing/2014/main" id="{CBA572CF-4B1B-4899-AE9F-474DF958FAF5}"/>
              </a:ext>
            </a:extLst>
          </p:cNvPr>
          <p:cNvSpPr>
            <a:spLocks noGrp="1"/>
          </p:cNvSpPr>
          <p:nvPr>
            <p:ph idx="1"/>
          </p:nvPr>
        </p:nvSpPr>
        <p:spPr>
          <a:xfrm>
            <a:off x="104776" y="2228048"/>
            <a:ext cx="3966751" cy="3785419"/>
          </a:xfrm>
        </p:spPr>
        <p:txBody>
          <a:bodyPr>
            <a:normAutofit/>
          </a:bodyPr>
          <a:lstStyle/>
          <a:p>
            <a:r>
              <a:rPr lang="en-US" sz="2400" dirty="0"/>
              <a:t>The Design steps were implemented using the following packages:</a:t>
            </a:r>
          </a:p>
        </p:txBody>
      </p:sp>
      <p:pic>
        <p:nvPicPr>
          <p:cNvPr id="6" name="Picture 5">
            <a:extLst>
              <a:ext uri="{FF2B5EF4-FFF2-40B4-BE49-F238E27FC236}">
                <a16:creationId xmlns:a16="http://schemas.microsoft.com/office/drawing/2014/main" id="{533050E9-273A-422B-A824-B050B4C22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76" y="3502507"/>
            <a:ext cx="3420281" cy="21200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3161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9FCD77D-E1C3-464F-9AD4-CF599B2930F1}"/>
              </a:ext>
            </a:extLst>
          </p:cNvPr>
          <p:cNvPicPr>
            <a:picLocks noChangeAspect="1"/>
          </p:cNvPicPr>
          <p:nvPr/>
        </p:nvPicPr>
        <p:blipFill>
          <a:blip r:embed="rId3"/>
          <a:stretch>
            <a:fillRect/>
          </a:stretch>
        </p:blipFill>
        <p:spPr>
          <a:xfrm>
            <a:off x="1" y="3167147"/>
            <a:ext cx="5760720" cy="3690851"/>
          </a:xfrm>
          <a:prstGeom prst="rect">
            <a:avLst/>
          </a:prstGeom>
        </p:spPr>
      </p:pic>
      <p:pic>
        <p:nvPicPr>
          <p:cNvPr id="11" name="Picture 10">
            <a:extLst>
              <a:ext uri="{FF2B5EF4-FFF2-40B4-BE49-F238E27FC236}">
                <a16:creationId xmlns:a16="http://schemas.microsoft.com/office/drawing/2014/main" id="{650E0A98-723B-4C85-B5A4-3B4EF7948675}"/>
              </a:ext>
            </a:extLst>
          </p:cNvPr>
          <p:cNvPicPr>
            <a:picLocks noChangeAspect="1"/>
          </p:cNvPicPr>
          <p:nvPr/>
        </p:nvPicPr>
        <p:blipFill>
          <a:blip r:embed="rId4"/>
          <a:stretch>
            <a:fillRect/>
          </a:stretch>
        </p:blipFill>
        <p:spPr>
          <a:xfrm>
            <a:off x="5760721" y="3167149"/>
            <a:ext cx="6273338" cy="3690851"/>
          </a:xfrm>
          <a:prstGeom prst="rect">
            <a:avLst/>
          </a:prstGeom>
        </p:spPr>
      </p:pic>
      <p:sp>
        <p:nvSpPr>
          <p:cNvPr id="2" name="Title 1"/>
          <p:cNvSpPr>
            <a:spLocks noGrp="1"/>
          </p:cNvSpPr>
          <p:nvPr>
            <p:ph type="title"/>
          </p:nvPr>
        </p:nvSpPr>
        <p:spPr/>
        <p:txBody>
          <a:bodyPr>
            <a:normAutofit/>
          </a:bodyPr>
          <a:lstStyle/>
          <a:p>
            <a:r>
              <a:rPr lang="en-GB" b="1" dirty="0"/>
              <a:t>Experimental Results</a:t>
            </a:r>
          </a:p>
        </p:txBody>
      </p:sp>
      <p:sp>
        <p:nvSpPr>
          <p:cNvPr id="3" name="Content Placeholder 2"/>
          <p:cNvSpPr>
            <a:spLocks noGrp="1"/>
          </p:cNvSpPr>
          <p:nvPr>
            <p:ph sz="half" idx="1"/>
          </p:nvPr>
        </p:nvSpPr>
        <p:spPr>
          <a:xfrm>
            <a:off x="508666" y="1567930"/>
            <a:ext cx="5181600" cy="4351338"/>
          </a:xfrm>
        </p:spPr>
        <p:txBody>
          <a:bodyPr>
            <a:normAutofit/>
          </a:bodyPr>
          <a:lstStyle/>
          <a:p>
            <a:pPr marL="0" indent="0">
              <a:buNone/>
            </a:pPr>
            <a:r>
              <a:rPr lang="en-GB" sz="2000" b="1" i="1" dirty="0"/>
              <a:t>Linear Separability Results</a:t>
            </a:r>
          </a:p>
          <a:p>
            <a:r>
              <a:rPr lang="en-GB" sz="2000" dirty="0"/>
              <a:t>Following the application of the perceptron algorithm on the bank marketing dataset. The confusion matrix shown below was obtained.  </a:t>
            </a:r>
          </a:p>
          <a:p>
            <a:endParaRPr lang="en-GB" sz="2000" dirty="0"/>
          </a:p>
        </p:txBody>
      </p:sp>
      <p:sp>
        <p:nvSpPr>
          <p:cNvPr id="12" name="Content Placeholder 11">
            <a:extLst>
              <a:ext uri="{FF2B5EF4-FFF2-40B4-BE49-F238E27FC236}">
                <a16:creationId xmlns:a16="http://schemas.microsoft.com/office/drawing/2014/main" id="{1D8BCA2B-0559-4326-A29F-ACB42899D200}"/>
              </a:ext>
            </a:extLst>
          </p:cNvPr>
          <p:cNvSpPr>
            <a:spLocks noGrp="1"/>
          </p:cNvSpPr>
          <p:nvPr>
            <p:ph sz="half" idx="2"/>
          </p:nvPr>
        </p:nvSpPr>
        <p:spPr>
          <a:xfrm>
            <a:off x="6172200" y="1567930"/>
            <a:ext cx="4883727" cy="4351338"/>
          </a:xfrm>
        </p:spPr>
        <p:txBody>
          <a:bodyPr>
            <a:normAutofit/>
          </a:bodyPr>
          <a:lstStyle/>
          <a:p>
            <a:pPr marL="0" indent="0">
              <a:buNone/>
            </a:pPr>
            <a:r>
              <a:rPr lang="en-GB" sz="2000" b="1" i="1" dirty="0"/>
              <a:t>Sequential Forward Search Results for the Logistic Regression Model</a:t>
            </a:r>
          </a:p>
          <a:p>
            <a:r>
              <a:rPr lang="en-GB" sz="2000" dirty="0"/>
              <a:t>The graph above shows the optimum feature subset is consists of the top 46 features.</a:t>
            </a:r>
          </a:p>
          <a:p>
            <a:pPr marL="0" indent="0">
              <a:buNone/>
            </a:pPr>
            <a:endParaRPr lang="en-GB" sz="2000" b="1" i="1" dirty="0"/>
          </a:p>
          <a:p>
            <a:endParaRPr lang="en-GB" sz="2000" b="1" i="1" dirty="0"/>
          </a:p>
          <a:p>
            <a:pPr marL="0" indent="0">
              <a:buNone/>
            </a:pPr>
            <a:endParaRPr lang="en-GB" sz="2000" b="1" i="1" dirty="0"/>
          </a:p>
          <a:p>
            <a:endParaRPr lang="en-GB" sz="2000" b="1" i="1" dirty="0"/>
          </a:p>
          <a:p>
            <a:pPr marL="0" indent="0">
              <a:buNone/>
            </a:pPr>
            <a:endParaRPr lang="en-GB" sz="2000" b="1" i="1" dirty="0"/>
          </a:p>
          <a:p>
            <a:pPr marL="0" indent="0">
              <a:buNone/>
            </a:pPr>
            <a:endParaRPr lang="en-GB" sz="2000" b="1" i="1" dirty="0"/>
          </a:p>
          <a:p>
            <a:endParaRPr lang="en-GB" sz="2000" b="1" i="1" dirty="0"/>
          </a:p>
          <a:p>
            <a:endParaRPr lang="en-GB" sz="2000" dirty="0"/>
          </a:p>
          <a:p>
            <a:endParaRPr lang="en-GB" sz="2000" dirty="0"/>
          </a:p>
        </p:txBody>
      </p:sp>
      <p:pic>
        <p:nvPicPr>
          <p:cNvPr id="13" name="Picture 2" descr="Image result for university of sheffield logo">
            <a:extLst>
              <a:ext uri="{FF2B5EF4-FFF2-40B4-BE49-F238E27FC236}">
                <a16:creationId xmlns:a16="http://schemas.microsoft.com/office/drawing/2014/main" id="{38E5130A-A4E7-457F-A3C7-7941C2F38A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41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3C605B3-C321-4566-8F7B-7C45D3D2370D}"/>
              </a:ext>
            </a:extLst>
          </p:cNvPr>
          <p:cNvPicPr>
            <a:picLocks noChangeAspect="1"/>
          </p:cNvPicPr>
          <p:nvPr/>
        </p:nvPicPr>
        <p:blipFill>
          <a:blip r:embed="rId2"/>
          <a:stretch>
            <a:fillRect/>
          </a:stretch>
        </p:blipFill>
        <p:spPr>
          <a:xfrm>
            <a:off x="5220070" y="2299607"/>
            <a:ext cx="6971929" cy="4558393"/>
          </a:xfrm>
          <a:prstGeom prst="rect">
            <a:avLst/>
          </a:prstGeom>
        </p:spPr>
      </p:pic>
      <p:sp>
        <p:nvSpPr>
          <p:cNvPr id="2" name="Title 1"/>
          <p:cNvSpPr>
            <a:spLocks noGrp="1"/>
          </p:cNvSpPr>
          <p:nvPr>
            <p:ph type="title"/>
          </p:nvPr>
        </p:nvSpPr>
        <p:spPr>
          <a:xfrm>
            <a:off x="608490" y="109461"/>
            <a:ext cx="10177879" cy="1381988"/>
          </a:xfrm>
        </p:spPr>
        <p:txBody>
          <a:bodyPr/>
          <a:lstStyle/>
          <a:p>
            <a:r>
              <a:rPr lang="en-GB" b="1" dirty="0"/>
              <a:t>Experimental Results for Parametric Methods</a:t>
            </a:r>
          </a:p>
        </p:txBody>
      </p:sp>
      <p:sp>
        <p:nvSpPr>
          <p:cNvPr id="15" name="Content Placeholder 14">
            <a:extLst>
              <a:ext uri="{FF2B5EF4-FFF2-40B4-BE49-F238E27FC236}">
                <a16:creationId xmlns:a16="http://schemas.microsoft.com/office/drawing/2014/main" id="{0066B77E-A9E7-434C-A89E-3659FEA765F9}"/>
              </a:ext>
            </a:extLst>
          </p:cNvPr>
          <p:cNvSpPr>
            <a:spLocks noGrp="1"/>
          </p:cNvSpPr>
          <p:nvPr>
            <p:ph sz="half" idx="1"/>
          </p:nvPr>
        </p:nvSpPr>
        <p:spPr>
          <a:xfrm>
            <a:off x="152400" y="1690688"/>
            <a:ext cx="5181600" cy="4351338"/>
          </a:xfrm>
        </p:spPr>
        <p:txBody>
          <a:bodyPr>
            <a:normAutofit/>
          </a:bodyPr>
          <a:lstStyle/>
          <a:p>
            <a:pPr marL="0" indent="0">
              <a:buNone/>
            </a:pPr>
            <a:r>
              <a:rPr lang="en-GB" sz="2000" b="1" i="1" dirty="0"/>
              <a:t>Initial &amp; final generalization performance  assessment of the Logistic Regression model</a:t>
            </a:r>
          </a:p>
        </p:txBody>
      </p:sp>
      <p:sp>
        <p:nvSpPr>
          <p:cNvPr id="16" name="Content Placeholder 15">
            <a:extLst>
              <a:ext uri="{FF2B5EF4-FFF2-40B4-BE49-F238E27FC236}">
                <a16:creationId xmlns:a16="http://schemas.microsoft.com/office/drawing/2014/main" id="{C3C60ED5-6C0A-4D01-B98F-BCBEB6BC45B6}"/>
              </a:ext>
            </a:extLst>
          </p:cNvPr>
          <p:cNvSpPr>
            <a:spLocks noGrp="1"/>
          </p:cNvSpPr>
          <p:nvPr>
            <p:ph sz="half" idx="2"/>
          </p:nvPr>
        </p:nvSpPr>
        <p:spPr>
          <a:xfrm>
            <a:off x="6019800" y="1690688"/>
            <a:ext cx="5181600" cy="4351338"/>
          </a:xfrm>
        </p:spPr>
        <p:txBody>
          <a:bodyPr>
            <a:normAutofit/>
          </a:bodyPr>
          <a:lstStyle/>
          <a:p>
            <a:pPr marL="0" indent="0">
              <a:buNone/>
            </a:pPr>
            <a:r>
              <a:rPr lang="en-GB" sz="2000" b="1" i="1" dirty="0"/>
              <a:t>Grid-Search Contour Plot for the selection of optimal parameters.</a:t>
            </a:r>
          </a:p>
        </p:txBody>
      </p:sp>
      <p:pic>
        <p:nvPicPr>
          <p:cNvPr id="13" name="Picture 12">
            <a:extLst>
              <a:ext uri="{FF2B5EF4-FFF2-40B4-BE49-F238E27FC236}">
                <a16:creationId xmlns:a16="http://schemas.microsoft.com/office/drawing/2014/main" id="{0DBA9AEE-6175-4019-9B14-742C8306174B}"/>
              </a:ext>
            </a:extLst>
          </p:cNvPr>
          <p:cNvPicPr>
            <a:picLocks noChangeAspect="1"/>
          </p:cNvPicPr>
          <p:nvPr/>
        </p:nvPicPr>
        <p:blipFill>
          <a:blip r:embed="rId3"/>
          <a:stretch>
            <a:fillRect/>
          </a:stretch>
        </p:blipFill>
        <p:spPr>
          <a:xfrm>
            <a:off x="1" y="2299607"/>
            <a:ext cx="5220070" cy="2343885"/>
          </a:xfrm>
          <a:prstGeom prst="rect">
            <a:avLst/>
          </a:prstGeom>
        </p:spPr>
      </p:pic>
      <p:pic>
        <p:nvPicPr>
          <p:cNvPr id="18" name="Picture 17">
            <a:extLst>
              <a:ext uri="{FF2B5EF4-FFF2-40B4-BE49-F238E27FC236}">
                <a16:creationId xmlns:a16="http://schemas.microsoft.com/office/drawing/2014/main" id="{FF486CA8-80E7-485D-920B-55AF7E18CCA7}"/>
              </a:ext>
            </a:extLst>
          </p:cNvPr>
          <p:cNvPicPr>
            <a:picLocks noChangeAspect="1"/>
          </p:cNvPicPr>
          <p:nvPr/>
        </p:nvPicPr>
        <p:blipFill>
          <a:blip r:embed="rId4"/>
          <a:stretch>
            <a:fillRect/>
          </a:stretch>
        </p:blipFill>
        <p:spPr>
          <a:xfrm>
            <a:off x="1" y="4527612"/>
            <a:ext cx="5220069" cy="2330388"/>
          </a:xfrm>
          <a:prstGeom prst="rect">
            <a:avLst/>
          </a:prstGeom>
        </p:spPr>
      </p:pic>
      <p:pic>
        <p:nvPicPr>
          <p:cNvPr id="19" name="Picture 2" descr="Image result for university of sheffield logo">
            <a:extLst>
              <a:ext uri="{FF2B5EF4-FFF2-40B4-BE49-F238E27FC236}">
                <a16:creationId xmlns:a16="http://schemas.microsoft.com/office/drawing/2014/main" id="{EDB12A1E-1849-4111-87C1-04EC1954CF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22641" y="1"/>
            <a:ext cx="1269359" cy="8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236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2604</TotalTime>
  <Words>1350</Words>
  <Application>Microsoft Office PowerPoint</Application>
  <PresentationFormat>Widescreen</PresentationFormat>
  <Paragraphs>103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Application of Machine Learning Classifiers for Predicting the Outcome of Bank Telemarketing </vt:lpstr>
      <vt:lpstr>Bank Telemarketing Classification Problem</vt:lpstr>
      <vt:lpstr>The Machine Learning Landscape</vt:lpstr>
      <vt:lpstr>Current Climate of Bank Telemarketing Machine Learning Research? </vt:lpstr>
      <vt:lpstr>Project Motivation</vt:lpstr>
      <vt:lpstr>Main Work Undertaken</vt:lpstr>
      <vt:lpstr>Design Methodology &amp; Implementation</vt:lpstr>
      <vt:lpstr>Experimental Results</vt:lpstr>
      <vt:lpstr>Experimental Results for Parametric Methods</vt:lpstr>
      <vt:lpstr>Experimental Results for Non-Parametric Methods</vt:lpstr>
      <vt:lpstr>Experimental Results for the AdaBoost</vt:lpstr>
      <vt:lpstr>Test Set Performance Comparison</vt:lpstr>
      <vt:lpstr>Conclusions </vt:lpstr>
      <vt:lpstr>Further Work</vt:lpstr>
      <vt:lpstr>PowerPoint Presentation</vt:lpstr>
    </vt:vector>
  </TitlesOfParts>
  <Company>The University of Sheffield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Iheanyichukwu Samuel Ogbonnaya</dc:creator>
  <cp:lastModifiedBy>Samuel Ogbonnaya</cp:lastModifiedBy>
  <cp:revision>110</cp:revision>
  <dcterms:created xsi:type="dcterms:W3CDTF">2018-05-12T11:23:30Z</dcterms:created>
  <dcterms:modified xsi:type="dcterms:W3CDTF">2018-05-17T13:02:05Z</dcterms:modified>
</cp:coreProperties>
</file>