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4"/>
  </p:notesMasterIdLst>
  <p:sldIdLst>
    <p:sldId id="257" r:id="rId5"/>
    <p:sldId id="258" r:id="rId6"/>
    <p:sldId id="259" r:id="rId7"/>
    <p:sldId id="260" r:id="rId8"/>
    <p:sldId id="261" r:id="rId9"/>
    <p:sldId id="262" r:id="rId10"/>
    <p:sldId id="263" r:id="rId11"/>
    <p:sldId id="264" r:id="rId12"/>
    <p:sldId id="265"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Libre Franklin Medium"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tQNG40zNmtoX2ltPsA7AbnzFK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41"/>
    <p:restoredTop sz="94694"/>
  </p:normalViewPr>
  <p:slideViewPr>
    <p:cSldViewPr snapToGrid="0">
      <p:cViewPr varScale="1">
        <p:scale>
          <a:sx n="121" d="100"/>
          <a:sy n="121" d="100"/>
        </p:scale>
        <p:origin x="2896" y="216"/>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customschemas.google.com/relationships/presentationmetadata" Target="metadata"/><Relationship Id="rId5" Type="http://schemas.openxmlformats.org/officeDocument/2006/relationships/slide" Target="slides/slide1.xml"/><Relationship Id="rId15"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Rogers" userId="e5baacaf-8aa8-4507-ad8f-d25a9f612416" providerId="ADAL" clId="{57DE0505-7F27-004C-9D61-B18324AD28AE}"/>
    <pc:docChg chg="delSld modSld">
      <pc:chgData name="Samuel Rogers" userId="e5baacaf-8aa8-4507-ad8f-d25a9f612416" providerId="ADAL" clId="{57DE0505-7F27-004C-9D61-B18324AD28AE}" dt="2020-11-30T22:00:37.329" v="7" actId="2711"/>
      <pc:docMkLst>
        <pc:docMk/>
      </pc:docMkLst>
      <pc:sldChg chg="del">
        <pc:chgData name="Samuel Rogers" userId="e5baacaf-8aa8-4507-ad8f-d25a9f612416" providerId="ADAL" clId="{57DE0505-7F27-004C-9D61-B18324AD28AE}" dt="2020-11-30T21:58:08.291" v="0" actId="2696"/>
        <pc:sldMkLst>
          <pc:docMk/>
          <pc:sldMk cId="0" sldId="256"/>
        </pc:sldMkLst>
      </pc:sldChg>
      <pc:sldChg chg="modSp mod">
        <pc:chgData name="Samuel Rogers" userId="e5baacaf-8aa8-4507-ad8f-d25a9f612416" providerId="ADAL" clId="{57DE0505-7F27-004C-9D61-B18324AD28AE}" dt="2020-11-30T21:59:07.302" v="1" actId="2711"/>
        <pc:sldMkLst>
          <pc:docMk/>
          <pc:sldMk cId="0" sldId="259"/>
        </pc:sldMkLst>
        <pc:spChg chg="mod">
          <ac:chgData name="Samuel Rogers" userId="e5baacaf-8aa8-4507-ad8f-d25a9f612416" providerId="ADAL" clId="{57DE0505-7F27-004C-9D61-B18324AD28AE}" dt="2020-11-30T21:59:07.302" v="1" actId="2711"/>
          <ac:spMkLst>
            <pc:docMk/>
            <pc:sldMk cId="0" sldId="259"/>
            <ac:spMk id="60" creationId="{00000000-0000-0000-0000-000000000000}"/>
          </ac:spMkLst>
        </pc:spChg>
      </pc:sldChg>
      <pc:sldChg chg="modSp mod">
        <pc:chgData name="Samuel Rogers" userId="e5baacaf-8aa8-4507-ad8f-d25a9f612416" providerId="ADAL" clId="{57DE0505-7F27-004C-9D61-B18324AD28AE}" dt="2020-11-30T21:59:22.867" v="2" actId="2711"/>
        <pc:sldMkLst>
          <pc:docMk/>
          <pc:sldMk cId="0" sldId="260"/>
        </pc:sldMkLst>
        <pc:spChg chg="mod">
          <ac:chgData name="Samuel Rogers" userId="e5baacaf-8aa8-4507-ad8f-d25a9f612416" providerId="ADAL" clId="{57DE0505-7F27-004C-9D61-B18324AD28AE}" dt="2020-11-30T21:59:22.867" v="2" actId="2711"/>
          <ac:spMkLst>
            <pc:docMk/>
            <pc:sldMk cId="0" sldId="260"/>
            <ac:spMk id="66" creationId="{00000000-0000-0000-0000-000000000000}"/>
          </ac:spMkLst>
        </pc:spChg>
      </pc:sldChg>
      <pc:sldChg chg="modSp mod">
        <pc:chgData name="Samuel Rogers" userId="e5baacaf-8aa8-4507-ad8f-d25a9f612416" providerId="ADAL" clId="{57DE0505-7F27-004C-9D61-B18324AD28AE}" dt="2020-11-30T22:00:01.843" v="6" actId="2711"/>
        <pc:sldMkLst>
          <pc:docMk/>
          <pc:sldMk cId="0" sldId="262"/>
        </pc:sldMkLst>
        <pc:spChg chg="mod">
          <ac:chgData name="Samuel Rogers" userId="e5baacaf-8aa8-4507-ad8f-d25a9f612416" providerId="ADAL" clId="{57DE0505-7F27-004C-9D61-B18324AD28AE}" dt="2020-11-30T21:59:40.353" v="3" actId="2711"/>
          <ac:spMkLst>
            <pc:docMk/>
            <pc:sldMk cId="0" sldId="262"/>
            <ac:spMk id="84" creationId="{00000000-0000-0000-0000-000000000000}"/>
          </ac:spMkLst>
        </pc:spChg>
        <pc:spChg chg="mod">
          <ac:chgData name="Samuel Rogers" userId="e5baacaf-8aa8-4507-ad8f-d25a9f612416" providerId="ADAL" clId="{57DE0505-7F27-004C-9D61-B18324AD28AE}" dt="2020-11-30T21:59:54.991" v="5" actId="2711"/>
          <ac:spMkLst>
            <pc:docMk/>
            <pc:sldMk cId="0" sldId="262"/>
            <ac:spMk id="86" creationId="{00000000-0000-0000-0000-000000000000}"/>
          </ac:spMkLst>
        </pc:spChg>
        <pc:spChg chg="mod">
          <ac:chgData name="Samuel Rogers" userId="e5baacaf-8aa8-4507-ad8f-d25a9f612416" providerId="ADAL" clId="{57DE0505-7F27-004C-9D61-B18324AD28AE}" dt="2020-11-30T22:00:01.843" v="6" actId="2711"/>
          <ac:spMkLst>
            <pc:docMk/>
            <pc:sldMk cId="0" sldId="262"/>
            <ac:spMk id="87" creationId="{00000000-0000-0000-0000-000000000000}"/>
          </ac:spMkLst>
        </pc:spChg>
        <pc:spChg chg="mod">
          <ac:chgData name="Samuel Rogers" userId="e5baacaf-8aa8-4507-ad8f-d25a9f612416" providerId="ADAL" clId="{57DE0505-7F27-004C-9D61-B18324AD28AE}" dt="2020-11-30T21:59:50.246" v="4" actId="2711"/>
          <ac:spMkLst>
            <pc:docMk/>
            <pc:sldMk cId="0" sldId="262"/>
            <ac:spMk id="89" creationId="{00000000-0000-0000-0000-000000000000}"/>
          </ac:spMkLst>
        </pc:spChg>
      </pc:sldChg>
      <pc:sldChg chg="modSp mod">
        <pc:chgData name="Samuel Rogers" userId="e5baacaf-8aa8-4507-ad8f-d25a9f612416" providerId="ADAL" clId="{57DE0505-7F27-004C-9D61-B18324AD28AE}" dt="2020-11-30T22:00:37.329" v="7" actId="2711"/>
        <pc:sldMkLst>
          <pc:docMk/>
          <pc:sldMk cId="0" sldId="264"/>
        </pc:sldMkLst>
        <pc:spChg chg="mod">
          <ac:chgData name="Samuel Rogers" userId="e5baacaf-8aa8-4507-ad8f-d25a9f612416" providerId="ADAL" clId="{57DE0505-7F27-004C-9D61-B18324AD28AE}" dt="2020-11-30T22:00:37.329" v="7" actId="2711"/>
          <ac:spMkLst>
            <pc:docMk/>
            <pc:sldMk cId="0" sldId="264"/>
            <ac:spMk id="105" creationId="{00000000-0000-0000-0000-000000000000}"/>
          </ac:spMkLst>
        </pc:spChg>
      </pc:sldChg>
      <pc:sldMasterChg chg="delSldLayout">
        <pc:chgData name="Samuel Rogers" userId="e5baacaf-8aa8-4507-ad8f-d25a9f612416" providerId="ADAL" clId="{57DE0505-7F27-004C-9D61-B18324AD28AE}" dt="2020-11-30T21:58:08.291" v="0" actId="2696"/>
        <pc:sldMasterMkLst>
          <pc:docMk/>
          <pc:sldMasterMk cId="0" sldId="2147483648"/>
        </pc:sldMasterMkLst>
        <pc:sldLayoutChg chg="del">
          <pc:chgData name="Samuel Rogers" userId="e5baacaf-8aa8-4507-ad8f-d25a9f612416" providerId="ADAL" clId="{57DE0505-7F27-004C-9D61-B18324AD28AE}" dt="2020-11-30T21:58:08.291" v="0" actId="2696"/>
          <pc:sldLayoutMkLst>
            <pc:docMk/>
            <pc:sldMasterMk cId="0" sldId="2147483648"/>
            <pc:sldLayoutMk cId="0" sldId="2147483649"/>
          </pc:sldLayoutMkLst>
        </pc:sldLayoutChg>
      </pc:sldMasterChg>
    </pc:docChg>
  </pc:docChgLst>
  <pc:docChgLst>
    <pc:chgData name="Samuel Rogers" userId="e5baacaf-8aa8-4507-ad8f-d25a9f612416" providerId="ADAL" clId="{86E9E4B8-B964-A049-905B-CC4F46FCFE04}"/>
    <pc:docChg chg="custSel modSld">
      <pc:chgData name="Samuel Rogers" userId="e5baacaf-8aa8-4507-ad8f-d25a9f612416" providerId="ADAL" clId="{86E9E4B8-B964-A049-905B-CC4F46FCFE04}" dt="2019-11-11T18:39:34.734" v="4" actId="20577"/>
      <pc:docMkLst>
        <pc:docMk/>
      </pc:docMkLst>
      <pc:sldChg chg="modSp">
        <pc:chgData name="Samuel Rogers" userId="e5baacaf-8aa8-4507-ad8f-d25a9f612416" providerId="ADAL" clId="{86E9E4B8-B964-A049-905B-CC4F46FCFE04}" dt="2019-11-11T18:39:34.734" v="4" actId="20577"/>
        <pc:sldMkLst>
          <pc:docMk/>
          <pc:sldMk cId="0" sldId="259"/>
        </pc:sldMkLst>
        <pc:spChg chg="mod">
          <ac:chgData name="Samuel Rogers" userId="e5baacaf-8aa8-4507-ad8f-d25a9f612416" providerId="ADAL" clId="{86E9E4B8-B964-A049-905B-CC4F46FCFE04}" dt="2019-11-11T18:39:34.734" v="4" actId="20577"/>
          <ac:spMkLst>
            <pc:docMk/>
            <pc:sldMk cId="0" sldId="259"/>
            <ac:spMk id="58" creationId="{00000000-0000-0000-0000-000000000000}"/>
          </ac:spMkLst>
        </pc:spChg>
      </pc:sldChg>
    </pc:docChg>
  </pc:docChgLst>
  <pc:docChgLst>
    <pc:chgData name="Samuel Rogers" userId="e5baacaf-8aa8-4507-ad8f-d25a9f612416" providerId="ADAL" clId="{4927EF5B-B0E4-2048-A4CA-E33E2A5816BE}"/>
    <pc:docChg chg="undo custSel modSld">
      <pc:chgData name="Samuel Rogers" userId="e5baacaf-8aa8-4507-ad8f-d25a9f612416" providerId="ADAL" clId="{4927EF5B-B0E4-2048-A4CA-E33E2A5816BE}" dt="2020-11-30T21:57:02.651" v="7" actId="20577"/>
      <pc:docMkLst>
        <pc:docMk/>
      </pc:docMkLst>
      <pc:sldChg chg="modSp mod">
        <pc:chgData name="Samuel Rogers" userId="e5baacaf-8aa8-4507-ad8f-d25a9f612416" providerId="ADAL" clId="{4927EF5B-B0E4-2048-A4CA-E33E2A5816BE}" dt="2020-11-30T21:57:02.651" v="7" actId="20577"/>
        <pc:sldMkLst>
          <pc:docMk/>
          <pc:sldMk cId="0" sldId="256"/>
        </pc:sldMkLst>
        <pc:spChg chg="mod">
          <ac:chgData name="Samuel Rogers" userId="e5baacaf-8aa8-4507-ad8f-d25a9f612416" providerId="ADAL" clId="{4927EF5B-B0E4-2048-A4CA-E33E2A5816BE}" dt="2020-11-30T21:57:02.651" v="7" actId="20577"/>
          <ac:spMkLst>
            <pc:docMk/>
            <pc:sldMk cId="0" sldId="256"/>
            <ac:spMk id="27" creationId="{00000000-0000-0000-0000-000000000000}"/>
          </ac:spMkLst>
        </pc:spChg>
      </pc:sldChg>
      <pc:sldChg chg="modSp mod">
        <pc:chgData name="Samuel Rogers" userId="e5baacaf-8aa8-4507-ad8f-d25a9f612416" providerId="ADAL" clId="{4927EF5B-B0E4-2048-A4CA-E33E2A5816BE}" dt="2020-11-02T21:19:46.433" v="5" actId="1036"/>
        <pc:sldMkLst>
          <pc:docMk/>
          <pc:sldMk cId="0" sldId="261"/>
        </pc:sldMkLst>
        <pc:cxnChg chg="mod">
          <ac:chgData name="Samuel Rogers" userId="e5baacaf-8aa8-4507-ad8f-d25a9f612416" providerId="ADAL" clId="{4927EF5B-B0E4-2048-A4CA-E33E2A5816BE}" dt="2020-11-02T21:19:46.433" v="5" actId="1036"/>
          <ac:cxnSpMkLst>
            <pc:docMk/>
            <pc:sldMk cId="0" sldId="261"/>
            <ac:cxnSpMk id="75" creationId="{00000000-0000-0000-0000-000000000000}"/>
          </ac:cxnSpMkLst>
        </pc:cxnChg>
      </pc:sldChg>
      <pc:sldChg chg="modSp mod">
        <pc:chgData name="Samuel Rogers" userId="e5baacaf-8aa8-4507-ad8f-d25a9f612416" providerId="ADAL" clId="{4927EF5B-B0E4-2048-A4CA-E33E2A5816BE}" dt="2020-11-02T21:02:39.404" v="1" actId="1076"/>
        <pc:sldMkLst>
          <pc:docMk/>
          <pc:sldMk cId="0" sldId="264"/>
        </pc:sldMkLst>
        <pc:picChg chg="mod">
          <ac:chgData name="Samuel Rogers" userId="e5baacaf-8aa8-4507-ad8f-d25a9f612416" providerId="ADAL" clId="{4927EF5B-B0E4-2048-A4CA-E33E2A5816BE}" dt="2020-11-02T21:02:39.404" v="1" actId="1076"/>
          <ac:picMkLst>
            <pc:docMk/>
            <pc:sldMk cId="0" sldId="264"/>
            <ac:picMk id="103" creationId="{00000000-0000-0000-0000-000000000000}"/>
          </ac:picMkLst>
        </pc:picChg>
      </pc:sldChg>
    </pc:docChg>
  </pc:docChgLst>
  <pc:docChgLst>
    <pc:chgData name="Samuel Austin Rogers" userId="e5baacaf-8aa8-4507-ad8f-d25a9f612416" providerId="ADAL" clId="{2963A059-458C-4E3E-9CC4-2E16D73ACFB2}"/>
    <pc:docChg chg="custSel modSld">
      <pc:chgData name="Samuel Austin Rogers" userId="e5baacaf-8aa8-4507-ad8f-d25a9f612416" providerId="ADAL" clId="{2963A059-458C-4E3E-9CC4-2E16D73ACFB2}" dt="2020-09-04T02:02:51.864" v="3" actId="27636"/>
      <pc:docMkLst>
        <pc:docMk/>
      </pc:docMkLst>
      <pc:sldChg chg="modSp mod">
        <pc:chgData name="Samuel Austin Rogers" userId="e5baacaf-8aa8-4507-ad8f-d25a9f612416" providerId="ADAL" clId="{2963A059-458C-4E3E-9CC4-2E16D73ACFB2}" dt="2020-09-04T02:02:51.864" v="3" actId="27636"/>
        <pc:sldMkLst>
          <pc:docMk/>
          <pc:sldMk cId="0" sldId="257"/>
        </pc:sldMkLst>
        <pc:spChg chg="mod">
          <ac:chgData name="Samuel Austin Rogers" userId="e5baacaf-8aa8-4507-ad8f-d25a9f612416" providerId="ADAL" clId="{2963A059-458C-4E3E-9CC4-2E16D73ACFB2}" dt="2020-09-04T02:02:51.864" v="3" actId="27636"/>
          <ac:spMkLst>
            <pc:docMk/>
            <pc:sldMk cId="0" sldId="257"/>
            <ac:spMk id="34" creationId="{00000000-0000-0000-0000-000000000000}"/>
          </ac:spMkLst>
        </pc:spChg>
      </pc:sldChg>
      <pc:sldChg chg="modSp mod">
        <pc:chgData name="Samuel Austin Rogers" userId="e5baacaf-8aa8-4507-ad8f-d25a9f612416" providerId="ADAL" clId="{2963A059-458C-4E3E-9CC4-2E16D73ACFB2}" dt="2020-09-04T02:02:51.815" v="0" actId="27636"/>
        <pc:sldMkLst>
          <pc:docMk/>
          <pc:sldMk cId="0" sldId="258"/>
        </pc:sldMkLst>
        <pc:spChg chg="mod">
          <ac:chgData name="Samuel Austin Rogers" userId="e5baacaf-8aa8-4507-ad8f-d25a9f612416" providerId="ADAL" clId="{2963A059-458C-4E3E-9CC4-2E16D73ACFB2}" dt="2020-09-04T02:02:51.815" v="0" actId="27636"/>
          <ac:spMkLst>
            <pc:docMk/>
            <pc:sldMk cId="0" sldId="258"/>
            <ac:spMk id="52" creationId="{00000000-0000-0000-0000-000000000000}"/>
          </ac:spMkLst>
        </pc:spChg>
      </pc:sldChg>
      <pc:sldChg chg="modSp mod">
        <pc:chgData name="Samuel Austin Rogers" userId="e5baacaf-8aa8-4507-ad8f-d25a9f612416" providerId="ADAL" clId="{2963A059-458C-4E3E-9CC4-2E16D73ACFB2}" dt="2020-09-04T02:02:51.848" v="1" actId="27636"/>
        <pc:sldMkLst>
          <pc:docMk/>
          <pc:sldMk cId="0" sldId="260"/>
        </pc:sldMkLst>
        <pc:spChg chg="mod">
          <ac:chgData name="Samuel Austin Rogers" userId="e5baacaf-8aa8-4507-ad8f-d25a9f612416" providerId="ADAL" clId="{2963A059-458C-4E3E-9CC4-2E16D73ACFB2}" dt="2020-09-04T02:02:51.848" v="1" actId="27636"/>
          <ac:spMkLst>
            <pc:docMk/>
            <pc:sldMk cId="0" sldId="260"/>
            <ac:spMk id="65" creationId="{00000000-0000-0000-0000-000000000000}"/>
          </ac:spMkLst>
        </pc:spChg>
      </pc:sldChg>
      <pc:sldChg chg="modSp mod">
        <pc:chgData name="Samuel Austin Rogers" userId="e5baacaf-8aa8-4507-ad8f-d25a9f612416" providerId="ADAL" clId="{2963A059-458C-4E3E-9CC4-2E16D73ACFB2}" dt="2020-09-04T02:02:51.854" v="2" actId="27636"/>
        <pc:sldMkLst>
          <pc:docMk/>
          <pc:sldMk cId="0" sldId="263"/>
        </pc:sldMkLst>
        <pc:spChg chg="mod">
          <ac:chgData name="Samuel Austin Rogers" userId="e5baacaf-8aa8-4507-ad8f-d25a9f612416" providerId="ADAL" clId="{2963A059-458C-4E3E-9CC4-2E16D73ACFB2}" dt="2020-09-04T02:02:51.854" v="2" actId="27636"/>
          <ac:spMkLst>
            <pc:docMk/>
            <pc:sldMk cId="0" sldId="263"/>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p:nvPr/>
        </p:nvSpPr>
        <p:spPr>
          <a:xfrm>
            <a:off x="0" y="0"/>
            <a:ext cx="9144000" cy="609600"/>
          </a:xfrm>
          <a:prstGeom prst="rect">
            <a:avLst/>
          </a:prstGeom>
          <a:solidFill>
            <a:srgbClr val="3F3F3F"/>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lt1"/>
              </a:buClr>
              <a:buSzPts val="4400"/>
              <a:buFont typeface="Libre Franklin Medium"/>
              <a:buNone/>
            </a:pPr>
            <a:r>
              <a:rPr lang="en-US" sz="4400" b="0" i="0" u="none" strike="noStrike" cap="none">
                <a:solidFill>
                  <a:schemeClr val="lt1"/>
                </a:solidFill>
                <a:latin typeface="Libre Franklin Medium"/>
                <a:ea typeface="Libre Franklin Medium"/>
                <a:cs typeface="Libre Franklin Medium"/>
                <a:sym typeface="Libre Franklin Medium"/>
              </a:rPr>
              <a:t>Click to edit Master title style</a:t>
            </a:r>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healthdata.gov/dataset/community-health-status-indicators-chsi-combat-obesity-heart-disease-and-cance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rpubs.com/randallscott25/52649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2"/>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lt1"/>
              </a:buClr>
              <a:buSzPts val="3959"/>
              <a:buFont typeface="Calibri"/>
              <a:buNone/>
            </a:pPr>
            <a:r>
              <a:rPr lang="en-US" sz="3959" dirty="0"/>
              <a:t>Team 1: The dream team</a:t>
            </a:r>
            <a:endParaRPr dirty="0"/>
          </a:p>
        </p:txBody>
      </p:sp>
      <p:pic>
        <p:nvPicPr>
          <p:cNvPr id="35" name="Google Shape;35;p2"/>
          <p:cNvPicPr preferRelativeResize="0"/>
          <p:nvPr/>
        </p:nvPicPr>
        <p:blipFill rotWithShape="1">
          <a:blip r:embed="rId3">
            <a:alphaModFix/>
          </a:blip>
          <a:srcRect/>
          <a:stretch/>
        </p:blipFill>
        <p:spPr>
          <a:xfrm>
            <a:off x="1905000" y="1752600"/>
            <a:ext cx="5334000" cy="4054319"/>
          </a:xfrm>
          <a:prstGeom prst="rect">
            <a:avLst/>
          </a:prstGeom>
          <a:noFill/>
          <a:ln>
            <a:noFill/>
          </a:ln>
        </p:spPr>
      </p:pic>
      <p:pic>
        <p:nvPicPr>
          <p:cNvPr id="36" name="Google Shape;36;p2"/>
          <p:cNvPicPr preferRelativeResize="0"/>
          <p:nvPr/>
        </p:nvPicPr>
        <p:blipFill rotWithShape="1">
          <a:blip r:embed="rId4">
            <a:alphaModFix/>
          </a:blip>
          <a:srcRect t="11020" r="14285"/>
          <a:stretch/>
        </p:blipFill>
        <p:spPr>
          <a:xfrm>
            <a:off x="3733800" y="1828806"/>
            <a:ext cx="814848" cy="1017957"/>
          </a:xfrm>
          <a:prstGeom prst="ellipse">
            <a:avLst/>
          </a:prstGeom>
          <a:noFill/>
          <a:ln>
            <a:noFill/>
          </a:ln>
        </p:spPr>
      </p:pic>
      <p:pic>
        <p:nvPicPr>
          <p:cNvPr id="37" name="Google Shape;37;p2"/>
          <p:cNvPicPr preferRelativeResize="0"/>
          <p:nvPr/>
        </p:nvPicPr>
        <p:blipFill rotWithShape="1">
          <a:blip r:embed="rId5">
            <a:alphaModFix/>
          </a:blip>
          <a:srcRect/>
          <a:stretch/>
        </p:blipFill>
        <p:spPr>
          <a:xfrm flipH="1">
            <a:off x="5586000" y="2590800"/>
            <a:ext cx="738600" cy="838200"/>
          </a:xfrm>
          <a:prstGeom prst="ellipse">
            <a:avLst/>
          </a:prstGeom>
          <a:noFill/>
          <a:ln>
            <a:noFill/>
          </a:ln>
        </p:spPr>
      </p:pic>
      <p:pic>
        <p:nvPicPr>
          <p:cNvPr id="38" name="Google Shape;38;p2"/>
          <p:cNvPicPr preferRelativeResize="0"/>
          <p:nvPr/>
        </p:nvPicPr>
        <p:blipFill rotWithShape="1">
          <a:blip r:embed="rId6">
            <a:alphaModFix/>
          </a:blip>
          <a:srcRect/>
          <a:stretch/>
        </p:blipFill>
        <p:spPr>
          <a:xfrm>
            <a:off x="4022361" y="4011244"/>
            <a:ext cx="762068" cy="1017956"/>
          </a:xfrm>
          <a:prstGeom prst="ellipse">
            <a:avLst/>
          </a:prstGeom>
          <a:noFill/>
          <a:ln>
            <a:noFill/>
          </a:ln>
        </p:spPr>
      </p:pic>
      <p:pic>
        <p:nvPicPr>
          <p:cNvPr id="39" name="Google Shape;39;p2"/>
          <p:cNvPicPr preferRelativeResize="0"/>
          <p:nvPr/>
        </p:nvPicPr>
        <p:blipFill rotWithShape="1">
          <a:blip r:embed="rId7">
            <a:alphaModFix/>
          </a:blip>
          <a:srcRect/>
          <a:stretch/>
        </p:blipFill>
        <p:spPr>
          <a:xfrm>
            <a:off x="2272362" y="2565401"/>
            <a:ext cx="752285" cy="939800"/>
          </a:xfrm>
          <a:prstGeom prst="ellipse">
            <a:avLst/>
          </a:prstGeom>
          <a:noFill/>
          <a:ln>
            <a:noFill/>
          </a:ln>
        </p:spPr>
      </p:pic>
      <p:sp>
        <p:nvSpPr>
          <p:cNvPr id="40" name="Google Shape;40;p2"/>
          <p:cNvSpPr/>
          <p:nvPr/>
        </p:nvSpPr>
        <p:spPr>
          <a:xfrm>
            <a:off x="6451738" y="2618163"/>
            <a:ext cx="1371600" cy="457200"/>
          </a:xfrm>
          <a:prstGeom prst="roundRect">
            <a:avLst>
              <a:gd name="adj" fmla="val 16667"/>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66092"/>
                </a:solidFill>
                <a:latin typeface="Calibri"/>
                <a:ea typeface="Calibri"/>
                <a:cs typeface="Calibri"/>
                <a:sym typeface="Calibri"/>
              </a:rPr>
              <a:t>Luke Miller</a:t>
            </a:r>
            <a:endParaRPr/>
          </a:p>
        </p:txBody>
      </p:sp>
      <p:sp>
        <p:nvSpPr>
          <p:cNvPr id="41" name="Google Shape;41;p2"/>
          <p:cNvSpPr/>
          <p:nvPr/>
        </p:nvSpPr>
        <p:spPr>
          <a:xfrm>
            <a:off x="3581400" y="1309527"/>
            <a:ext cx="1371600" cy="457200"/>
          </a:xfrm>
          <a:prstGeom prst="roundRect">
            <a:avLst>
              <a:gd name="adj" fmla="val 16667"/>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66092"/>
                </a:solidFill>
                <a:latin typeface="Calibri"/>
                <a:ea typeface="Calibri"/>
                <a:cs typeface="Calibri"/>
                <a:sym typeface="Calibri"/>
              </a:rPr>
              <a:t>Sam Rogers</a:t>
            </a:r>
            <a:endParaRPr/>
          </a:p>
        </p:txBody>
      </p:sp>
      <p:sp>
        <p:nvSpPr>
          <p:cNvPr id="42" name="Google Shape;42;p2"/>
          <p:cNvSpPr/>
          <p:nvPr/>
        </p:nvSpPr>
        <p:spPr>
          <a:xfrm>
            <a:off x="441812" y="2781300"/>
            <a:ext cx="1848891" cy="457200"/>
          </a:xfrm>
          <a:prstGeom prst="roundRect">
            <a:avLst>
              <a:gd name="adj" fmla="val 16667"/>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66092"/>
                </a:solidFill>
                <a:latin typeface="Calibri"/>
                <a:ea typeface="Calibri"/>
                <a:cs typeface="Calibri"/>
                <a:sym typeface="Calibri"/>
              </a:rPr>
              <a:t>Todd Tetreault</a:t>
            </a:r>
            <a:endParaRPr/>
          </a:p>
        </p:txBody>
      </p:sp>
      <p:sp>
        <p:nvSpPr>
          <p:cNvPr id="43" name="Google Shape;43;p2"/>
          <p:cNvSpPr/>
          <p:nvPr/>
        </p:nvSpPr>
        <p:spPr>
          <a:xfrm>
            <a:off x="467350" y="4724400"/>
            <a:ext cx="1600200" cy="457200"/>
          </a:xfrm>
          <a:prstGeom prst="roundRect">
            <a:avLst>
              <a:gd name="adj" fmla="val 16667"/>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66092"/>
                </a:solidFill>
                <a:latin typeface="Calibri"/>
                <a:ea typeface="Calibri"/>
                <a:cs typeface="Calibri"/>
                <a:sym typeface="Calibri"/>
              </a:rPr>
              <a:t>Austin Beller</a:t>
            </a:r>
            <a:endParaRPr sz="1800">
              <a:solidFill>
                <a:srgbClr val="366092"/>
              </a:solidFill>
              <a:latin typeface="Calibri"/>
              <a:ea typeface="Calibri"/>
              <a:cs typeface="Calibri"/>
              <a:sym typeface="Calibri"/>
            </a:endParaRPr>
          </a:p>
        </p:txBody>
      </p:sp>
      <p:sp>
        <p:nvSpPr>
          <p:cNvPr id="44" name="Google Shape;44;p2"/>
          <p:cNvSpPr/>
          <p:nvPr/>
        </p:nvSpPr>
        <p:spPr>
          <a:xfrm>
            <a:off x="6721923" y="4800600"/>
            <a:ext cx="1848891" cy="457200"/>
          </a:xfrm>
          <a:prstGeom prst="roundRect">
            <a:avLst>
              <a:gd name="adj" fmla="val 16667"/>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66092"/>
                </a:solidFill>
                <a:latin typeface="Calibri"/>
                <a:ea typeface="Calibri"/>
                <a:cs typeface="Calibri"/>
                <a:sym typeface="Calibri"/>
              </a:rPr>
              <a:t>Randall Taylor</a:t>
            </a:r>
            <a:endParaRPr/>
          </a:p>
        </p:txBody>
      </p:sp>
      <p:sp>
        <p:nvSpPr>
          <p:cNvPr id="45" name="Google Shape;45;p2"/>
          <p:cNvSpPr/>
          <p:nvPr/>
        </p:nvSpPr>
        <p:spPr>
          <a:xfrm>
            <a:off x="3603295" y="5811467"/>
            <a:ext cx="1600200" cy="457200"/>
          </a:xfrm>
          <a:prstGeom prst="roundRect">
            <a:avLst>
              <a:gd name="adj" fmla="val 16667"/>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366092"/>
                </a:solidFill>
                <a:latin typeface="Calibri"/>
                <a:ea typeface="Calibri"/>
                <a:cs typeface="Calibri"/>
                <a:sym typeface="Calibri"/>
              </a:rPr>
              <a:t>And…our fearless leader</a:t>
            </a:r>
            <a:endParaRPr/>
          </a:p>
        </p:txBody>
      </p:sp>
      <p:pic>
        <p:nvPicPr>
          <p:cNvPr id="46" name="Google Shape;46;p2"/>
          <p:cNvPicPr preferRelativeResize="0"/>
          <p:nvPr/>
        </p:nvPicPr>
        <p:blipFill rotWithShape="1">
          <a:blip r:embed="rId8">
            <a:alphaModFix/>
          </a:blip>
          <a:srcRect/>
          <a:stretch/>
        </p:blipFill>
        <p:spPr>
          <a:xfrm>
            <a:off x="2209800" y="4572000"/>
            <a:ext cx="885643" cy="1108744"/>
          </a:xfrm>
          <a:prstGeom prst="ellipse">
            <a:avLst/>
          </a:prstGeom>
          <a:noFill/>
          <a:ln>
            <a:noFill/>
          </a:ln>
        </p:spPr>
      </p:pic>
      <p:pic>
        <p:nvPicPr>
          <p:cNvPr id="47" name="Google Shape;47;p2"/>
          <p:cNvPicPr preferRelativeResize="0"/>
          <p:nvPr/>
        </p:nvPicPr>
        <p:blipFill rotWithShape="1">
          <a:blip r:embed="rId9">
            <a:alphaModFix/>
          </a:blip>
          <a:srcRect/>
          <a:stretch/>
        </p:blipFill>
        <p:spPr>
          <a:xfrm>
            <a:off x="5711347" y="4367819"/>
            <a:ext cx="837445" cy="1170362"/>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lt1"/>
              </a:buClr>
              <a:buSzPts val="3959"/>
              <a:buFont typeface="Calibri"/>
              <a:buNone/>
            </a:pPr>
            <a:r>
              <a:rPr lang="en-US" sz="3959"/>
              <a:t>The Data Set</a:t>
            </a:r>
            <a:endParaRPr/>
          </a:p>
        </p:txBody>
      </p:sp>
      <p:sp>
        <p:nvSpPr>
          <p:cNvPr id="53" name="Google Shape;53;p3"/>
          <p:cNvSpPr txBox="1">
            <a:spLocks noGrp="1"/>
          </p:cNvSpPr>
          <p:nvPr>
            <p:ph type="body" idx="1"/>
          </p:nvPr>
        </p:nvSpPr>
        <p:spPr>
          <a:xfrm>
            <a:off x="76200" y="1295400"/>
            <a:ext cx="8839200" cy="54102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80"/>
              <a:buNone/>
            </a:pPr>
            <a:r>
              <a:rPr lang="en-US" sz="2480" dirty="0"/>
              <a:t>Our team was interested in finding a data set in the area of public health. We were looking for a data set that would help us better understand a broad set of health conditions, populations and potential correlations.</a:t>
            </a:r>
            <a:endParaRPr dirty="0"/>
          </a:p>
          <a:p>
            <a:pPr marL="0" lvl="0" indent="0" algn="l" rtl="0">
              <a:lnSpc>
                <a:spcPct val="80000"/>
              </a:lnSpc>
              <a:spcBef>
                <a:spcPts val="496"/>
              </a:spcBef>
              <a:spcAft>
                <a:spcPts val="0"/>
              </a:spcAft>
              <a:buClr>
                <a:schemeClr val="dk1"/>
              </a:buClr>
              <a:buSzPts val="2480"/>
              <a:buNone/>
            </a:pPr>
            <a:endParaRPr sz="2480" dirty="0"/>
          </a:p>
          <a:p>
            <a:pPr marL="342900" lvl="0" indent="-342900" algn="l" rtl="0">
              <a:lnSpc>
                <a:spcPct val="80000"/>
              </a:lnSpc>
              <a:spcBef>
                <a:spcPts val="496"/>
              </a:spcBef>
              <a:spcAft>
                <a:spcPts val="0"/>
              </a:spcAft>
              <a:buClr>
                <a:schemeClr val="dk1"/>
              </a:buClr>
              <a:buSzPts val="2480"/>
              <a:buChar char="•"/>
            </a:pPr>
            <a:r>
              <a:rPr lang="en-US" sz="2480" dirty="0"/>
              <a:t>The data set we chose was the </a:t>
            </a:r>
            <a:r>
              <a:rPr lang="en-US" sz="2480" b="1" dirty="0"/>
              <a:t>Community Health Status Indicators (CHSI) to Combat Obesity, Heart Disease and Cancer</a:t>
            </a:r>
            <a:endParaRPr dirty="0"/>
          </a:p>
          <a:p>
            <a:pPr marL="742950" lvl="1" indent="-285750" algn="l" rtl="0">
              <a:lnSpc>
                <a:spcPct val="80000"/>
              </a:lnSpc>
              <a:spcBef>
                <a:spcPts val="434"/>
              </a:spcBef>
              <a:spcAft>
                <a:spcPts val="0"/>
              </a:spcAft>
              <a:buClr>
                <a:schemeClr val="dk1"/>
              </a:buClr>
              <a:buSzPts val="2170"/>
              <a:buChar char="–"/>
            </a:pPr>
            <a:r>
              <a:rPr lang="en-US" sz="2170" u="sng" dirty="0">
                <a:solidFill>
                  <a:schemeClr val="hlink"/>
                </a:solidFill>
                <a:hlinkClick r:id="rId3"/>
              </a:rPr>
              <a:t>https://healthdata.gov/dataset/community-health-status-indicators-chsi-combat-obesity-heart-disease-and-cancer</a:t>
            </a:r>
            <a:endParaRPr sz="2170" b="1" dirty="0"/>
          </a:p>
          <a:p>
            <a:pPr marL="342900" lvl="0" indent="-185420" algn="l" rtl="0">
              <a:lnSpc>
                <a:spcPct val="80000"/>
              </a:lnSpc>
              <a:spcBef>
                <a:spcPts val="496"/>
              </a:spcBef>
              <a:spcAft>
                <a:spcPts val="0"/>
              </a:spcAft>
              <a:buClr>
                <a:schemeClr val="dk1"/>
              </a:buClr>
              <a:buSzPts val="2480"/>
              <a:buNone/>
            </a:pPr>
            <a:endParaRPr sz="2480" dirty="0"/>
          </a:p>
          <a:p>
            <a:pPr marL="342900" lvl="0" indent="-342900" algn="l" rtl="0">
              <a:lnSpc>
                <a:spcPct val="80000"/>
              </a:lnSpc>
              <a:spcBef>
                <a:spcPts val="496"/>
              </a:spcBef>
              <a:spcAft>
                <a:spcPts val="0"/>
              </a:spcAft>
              <a:buClr>
                <a:schemeClr val="dk1"/>
              </a:buClr>
              <a:buSzPts val="2480"/>
              <a:buChar char="•"/>
            </a:pPr>
            <a:r>
              <a:rPr lang="en-US" sz="2480" b="1" dirty="0"/>
              <a:t>About the Data:</a:t>
            </a:r>
            <a:endParaRPr dirty="0"/>
          </a:p>
          <a:p>
            <a:pPr marL="742950" lvl="1" indent="-285750" algn="l" rtl="0">
              <a:lnSpc>
                <a:spcPct val="80000"/>
              </a:lnSpc>
              <a:spcBef>
                <a:spcPts val="449"/>
              </a:spcBef>
              <a:spcAft>
                <a:spcPts val="0"/>
              </a:spcAft>
              <a:buClr>
                <a:schemeClr val="dk1"/>
              </a:buClr>
              <a:buSzPts val="2247"/>
              <a:buChar char="–"/>
            </a:pPr>
            <a:r>
              <a:rPr lang="en-US" sz="2247" dirty="0"/>
              <a:t>This dataset provides key health indicators for local communities and encourages dialogue about actions that can be taken to improve community health (e.g., obesity, heart disease, cancer). </a:t>
            </a:r>
            <a:br>
              <a:rPr lang="en-US" sz="2170" i="1" dirty="0"/>
            </a:br>
            <a:endParaRPr sz="2170" i="1" dirty="0"/>
          </a:p>
          <a:p>
            <a:pPr marL="1600200" lvl="3" indent="-130175" algn="l" rtl="0">
              <a:lnSpc>
                <a:spcPct val="80000"/>
              </a:lnSpc>
              <a:spcBef>
                <a:spcPts val="310"/>
              </a:spcBef>
              <a:spcAft>
                <a:spcPts val="0"/>
              </a:spcAft>
              <a:buClr>
                <a:schemeClr val="dk1"/>
              </a:buClr>
              <a:buSzPts val="1550"/>
              <a:buNone/>
            </a:pPr>
            <a:endParaRPr sz="155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1143000" lvl="2" indent="-110489" algn="l" rtl="0">
              <a:lnSpc>
                <a:spcPct val="80000"/>
              </a:lnSpc>
              <a:spcBef>
                <a:spcPts val="372"/>
              </a:spcBef>
              <a:spcAft>
                <a:spcPts val="0"/>
              </a:spcAft>
              <a:buClr>
                <a:schemeClr val="dk1"/>
              </a:buClr>
              <a:buSzPts val="1860"/>
              <a:buNone/>
            </a:pPr>
            <a:endParaRPr sz="1860" dirty="0"/>
          </a:p>
          <a:p>
            <a:pPr marL="742950" lvl="1" indent="-147955" algn="l" rtl="0">
              <a:lnSpc>
                <a:spcPct val="80000"/>
              </a:lnSpc>
              <a:spcBef>
                <a:spcPts val="434"/>
              </a:spcBef>
              <a:spcAft>
                <a:spcPts val="0"/>
              </a:spcAft>
              <a:buClr>
                <a:schemeClr val="dk1"/>
              </a:buClr>
              <a:buSzPts val="2170"/>
              <a:buNone/>
            </a:pPr>
            <a:endParaRPr sz="2170" dirty="0"/>
          </a:p>
          <a:p>
            <a:pPr marL="342900" lvl="0" indent="-185420" algn="l" rtl="0">
              <a:lnSpc>
                <a:spcPct val="80000"/>
              </a:lnSpc>
              <a:spcBef>
                <a:spcPts val="496"/>
              </a:spcBef>
              <a:spcAft>
                <a:spcPts val="0"/>
              </a:spcAft>
              <a:buClr>
                <a:schemeClr val="dk1"/>
              </a:buClr>
              <a:buSzPts val="2480"/>
              <a:buNone/>
            </a:pPr>
            <a:endParaRPr sz="2480" dirty="0"/>
          </a:p>
          <a:p>
            <a:pPr marL="742950" lvl="1" indent="-147955" algn="l" rtl="0">
              <a:lnSpc>
                <a:spcPct val="80000"/>
              </a:lnSpc>
              <a:spcBef>
                <a:spcPts val="434"/>
              </a:spcBef>
              <a:spcAft>
                <a:spcPts val="0"/>
              </a:spcAft>
              <a:buClr>
                <a:schemeClr val="dk1"/>
              </a:buClr>
              <a:buSzPts val="2170"/>
              <a:buNone/>
            </a:pPr>
            <a:endParaRPr sz="2170" dirty="0"/>
          </a:p>
          <a:p>
            <a:pPr marL="742950" lvl="1" indent="-147955" algn="l" rtl="0">
              <a:lnSpc>
                <a:spcPct val="80000"/>
              </a:lnSpc>
              <a:spcBef>
                <a:spcPts val="434"/>
              </a:spcBef>
              <a:spcAft>
                <a:spcPts val="0"/>
              </a:spcAft>
              <a:buClr>
                <a:schemeClr val="dk1"/>
              </a:buClr>
              <a:buSzPts val="2170"/>
              <a:buNone/>
            </a:pPr>
            <a:endParaRPr sz="21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lt1"/>
              </a:buClr>
              <a:buSzPts val="3959"/>
              <a:buFont typeface="Calibri"/>
              <a:buNone/>
            </a:pPr>
            <a:r>
              <a:rPr lang="en-US" sz="3959" dirty="0"/>
              <a:t>Data Acquisition &amp; Preparation</a:t>
            </a:r>
            <a:endParaRPr dirty="0"/>
          </a:p>
        </p:txBody>
      </p:sp>
      <p:sp>
        <p:nvSpPr>
          <p:cNvPr id="59" name="Google Shape;59;p4"/>
          <p:cNvSpPr txBox="1">
            <a:spLocks noGrp="1"/>
          </p:cNvSpPr>
          <p:nvPr>
            <p:ph type="body" idx="1"/>
          </p:nvPr>
        </p:nvSpPr>
        <p:spPr>
          <a:xfrm>
            <a:off x="0" y="838200"/>
            <a:ext cx="4114800" cy="541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US" sz="2000" b="1" dirty="0"/>
              <a:t>Health Indicators:</a:t>
            </a:r>
            <a:endParaRPr dirty="0"/>
          </a:p>
          <a:p>
            <a:pPr marL="342900" lvl="0" indent="-342900" algn="l" rtl="0">
              <a:lnSpc>
                <a:spcPct val="80000"/>
              </a:lnSpc>
              <a:spcBef>
                <a:spcPts val="400"/>
              </a:spcBef>
              <a:spcAft>
                <a:spcPts val="0"/>
              </a:spcAft>
              <a:buClr>
                <a:schemeClr val="dk1"/>
              </a:buClr>
              <a:buSzPts val="2000"/>
              <a:buChar char="•"/>
            </a:pPr>
            <a:r>
              <a:rPr lang="en-US" sz="2000" dirty="0"/>
              <a:t>Demographics</a:t>
            </a:r>
            <a:endParaRPr dirty="0"/>
          </a:p>
          <a:p>
            <a:pPr marL="342900" lvl="0" indent="-342900" algn="l" rtl="0">
              <a:lnSpc>
                <a:spcPct val="80000"/>
              </a:lnSpc>
              <a:spcBef>
                <a:spcPts val="400"/>
              </a:spcBef>
              <a:spcAft>
                <a:spcPts val="0"/>
              </a:spcAft>
              <a:buClr>
                <a:schemeClr val="dk1"/>
              </a:buClr>
              <a:buSzPts val="2000"/>
              <a:buChar char="•"/>
            </a:pPr>
            <a:r>
              <a:rPr lang="en-US" sz="2000" dirty="0"/>
              <a:t>Summary measures of health</a:t>
            </a:r>
            <a:endParaRPr dirty="0"/>
          </a:p>
          <a:p>
            <a:pPr marL="342900" lvl="0" indent="-342900" algn="l" rtl="0">
              <a:lnSpc>
                <a:spcPct val="80000"/>
              </a:lnSpc>
              <a:spcBef>
                <a:spcPts val="400"/>
              </a:spcBef>
              <a:spcAft>
                <a:spcPts val="0"/>
              </a:spcAft>
              <a:buClr>
                <a:schemeClr val="dk1"/>
              </a:buClr>
              <a:buSzPts val="2000"/>
              <a:buChar char="•"/>
            </a:pPr>
            <a:r>
              <a:rPr lang="en-US" sz="2000" dirty="0"/>
              <a:t>National leading causes of death</a:t>
            </a:r>
            <a:endParaRPr dirty="0"/>
          </a:p>
          <a:p>
            <a:pPr marL="342900" lvl="0" indent="-342900" algn="l" rtl="0">
              <a:lnSpc>
                <a:spcPct val="80000"/>
              </a:lnSpc>
              <a:spcBef>
                <a:spcPts val="400"/>
              </a:spcBef>
              <a:spcAft>
                <a:spcPts val="0"/>
              </a:spcAft>
              <a:buClr>
                <a:schemeClr val="dk1"/>
              </a:buClr>
              <a:buSzPts val="2000"/>
              <a:buChar char="•"/>
            </a:pPr>
            <a:r>
              <a:rPr lang="en-US" sz="2000" dirty="0"/>
              <a:t>Measures of birth and death</a:t>
            </a:r>
            <a:endParaRPr dirty="0"/>
          </a:p>
          <a:p>
            <a:pPr marL="342900" lvl="0" indent="-342900" algn="l" rtl="0">
              <a:lnSpc>
                <a:spcPct val="80000"/>
              </a:lnSpc>
              <a:spcBef>
                <a:spcPts val="400"/>
              </a:spcBef>
              <a:spcAft>
                <a:spcPts val="0"/>
              </a:spcAft>
              <a:buClr>
                <a:schemeClr val="dk1"/>
              </a:buClr>
              <a:buSzPts val="2000"/>
              <a:buChar char="•"/>
            </a:pPr>
            <a:r>
              <a:rPr lang="en-US" sz="2000" dirty="0"/>
              <a:t>Relative health importance</a:t>
            </a:r>
            <a:endParaRPr dirty="0"/>
          </a:p>
          <a:p>
            <a:pPr marL="342900" lvl="0" indent="-342900" algn="l" rtl="0">
              <a:lnSpc>
                <a:spcPct val="80000"/>
              </a:lnSpc>
              <a:spcBef>
                <a:spcPts val="400"/>
              </a:spcBef>
              <a:spcAft>
                <a:spcPts val="0"/>
              </a:spcAft>
              <a:buClr>
                <a:schemeClr val="dk1"/>
              </a:buClr>
              <a:buSzPts val="2000"/>
              <a:buChar char="•"/>
            </a:pPr>
            <a:r>
              <a:rPr lang="en-US" sz="2000" dirty="0"/>
              <a:t>Vulnerable populations</a:t>
            </a:r>
            <a:endParaRPr dirty="0"/>
          </a:p>
          <a:p>
            <a:pPr marL="342900" lvl="0" indent="-342900" algn="l" rtl="0">
              <a:lnSpc>
                <a:spcPct val="80000"/>
              </a:lnSpc>
              <a:spcBef>
                <a:spcPts val="400"/>
              </a:spcBef>
              <a:spcAft>
                <a:spcPts val="0"/>
              </a:spcAft>
              <a:buClr>
                <a:schemeClr val="dk1"/>
              </a:buClr>
              <a:buSzPts val="2000"/>
              <a:buChar char="•"/>
            </a:pPr>
            <a:r>
              <a:rPr lang="en-US" sz="2000" dirty="0"/>
              <a:t>Environmental health</a:t>
            </a:r>
            <a:endParaRPr dirty="0"/>
          </a:p>
          <a:p>
            <a:pPr marL="342900" lvl="0" indent="-342900" algn="l" rtl="0">
              <a:lnSpc>
                <a:spcPct val="80000"/>
              </a:lnSpc>
              <a:spcBef>
                <a:spcPts val="400"/>
              </a:spcBef>
              <a:spcAft>
                <a:spcPts val="0"/>
              </a:spcAft>
              <a:buClr>
                <a:schemeClr val="dk1"/>
              </a:buClr>
              <a:buSzPts val="2000"/>
              <a:buChar char="•"/>
            </a:pPr>
            <a:r>
              <a:rPr lang="en-US" sz="2000" dirty="0"/>
              <a:t>Preventive services use</a:t>
            </a:r>
            <a:endParaRPr dirty="0"/>
          </a:p>
          <a:p>
            <a:pPr marL="342900" lvl="0" indent="-342900" algn="l" rtl="0">
              <a:lnSpc>
                <a:spcPct val="80000"/>
              </a:lnSpc>
              <a:spcBef>
                <a:spcPts val="400"/>
              </a:spcBef>
              <a:spcAft>
                <a:spcPts val="0"/>
              </a:spcAft>
              <a:buClr>
                <a:schemeClr val="dk1"/>
              </a:buClr>
              <a:buSzPts val="2000"/>
              <a:buChar char="•"/>
            </a:pPr>
            <a:r>
              <a:rPr lang="en-US" sz="2000" dirty="0"/>
              <a:t>Risk factors for premature death</a:t>
            </a:r>
            <a:endParaRPr dirty="0"/>
          </a:p>
          <a:p>
            <a:pPr marL="342900" lvl="0" indent="-342900" algn="l" rtl="0">
              <a:lnSpc>
                <a:spcPct val="80000"/>
              </a:lnSpc>
              <a:spcBef>
                <a:spcPts val="640"/>
              </a:spcBef>
              <a:spcAft>
                <a:spcPts val="0"/>
              </a:spcAft>
              <a:buClr>
                <a:schemeClr val="dk1"/>
              </a:buClr>
              <a:buSzPts val="2000"/>
              <a:buChar char="•"/>
            </a:pPr>
            <a:r>
              <a:rPr lang="en-US" sz="2000" dirty="0"/>
              <a:t>Access to care </a:t>
            </a:r>
            <a:br>
              <a:rPr lang="en-US" i="1" dirty="0"/>
            </a:br>
            <a:endParaRPr i="1" dirty="0"/>
          </a:p>
          <a:p>
            <a:pPr marL="1600200" lvl="3" indent="-101600" algn="l" rtl="0">
              <a:spcBef>
                <a:spcPts val="400"/>
              </a:spcBef>
              <a:spcAft>
                <a:spcPts val="0"/>
              </a:spcAft>
              <a:buClr>
                <a:schemeClr val="dk1"/>
              </a:buClr>
              <a:buSzPts val="20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1143000" lvl="2" indent="-76200" algn="l" rtl="0">
              <a:spcBef>
                <a:spcPts val="480"/>
              </a:spcBef>
              <a:spcAft>
                <a:spcPts val="0"/>
              </a:spcAft>
              <a:buClr>
                <a:schemeClr val="dk1"/>
              </a:buClr>
              <a:buSzPts val="2400"/>
              <a:buNone/>
            </a:pPr>
            <a:endParaRPr dirty="0"/>
          </a:p>
          <a:p>
            <a:pPr marL="742950" lvl="1" indent="-107950" algn="l" rtl="0">
              <a:spcBef>
                <a:spcPts val="560"/>
              </a:spcBef>
              <a:spcAft>
                <a:spcPts val="0"/>
              </a:spcAft>
              <a:buClr>
                <a:schemeClr val="dk1"/>
              </a:buClr>
              <a:buSzPts val="2800"/>
              <a:buNone/>
            </a:pPr>
            <a:endParaRPr dirty="0"/>
          </a:p>
          <a:p>
            <a:pPr marL="342900" lvl="0" indent="-139700" algn="l" rtl="0">
              <a:spcBef>
                <a:spcPts val="640"/>
              </a:spcBef>
              <a:spcAft>
                <a:spcPts val="0"/>
              </a:spcAft>
              <a:buClr>
                <a:schemeClr val="dk1"/>
              </a:buClr>
              <a:buSzPts val="3200"/>
              <a:buNone/>
            </a:pPr>
            <a:endParaRPr dirty="0"/>
          </a:p>
          <a:p>
            <a:pPr marL="742950" lvl="1" indent="-107950" algn="l" rtl="0">
              <a:spcBef>
                <a:spcPts val="560"/>
              </a:spcBef>
              <a:spcAft>
                <a:spcPts val="0"/>
              </a:spcAft>
              <a:buClr>
                <a:schemeClr val="dk1"/>
              </a:buClr>
              <a:buSzPts val="2800"/>
              <a:buNone/>
            </a:pPr>
            <a:endParaRPr dirty="0"/>
          </a:p>
          <a:p>
            <a:pPr marL="742950" lvl="1" indent="-107950" algn="l" rtl="0">
              <a:spcBef>
                <a:spcPts val="560"/>
              </a:spcBef>
              <a:spcAft>
                <a:spcPts val="0"/>
              </a:spcAft>
              <a:buClr>
                <a:schemeClr val="dk1"/>
              </a:buClr>
              <a:buSzPts val="2800"/>
              <a:buNone/>
            </a:pPr>
            <a:endParaRPr dirty="0"/>
          </a:p>
        </p:txBody>
      </p:sp>
      <p:sp>
        <p:nvSpPr>
          <p:cNvPr id="60" name="Google Shape;60;p4"/>
          <p:cNvSpPr/>
          <p:nvPr/>
        </p:nvSpPr>
        <p:spPr>
          <a:xfrm>
            <a:off x="4351867" y="609600"/>
            <a:ext cx="4792133" cy="6247864"/>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panose="020F0502020204030204" pitchFamily="34" charset="0"/>
                <a:ea typeface="Calibri"/>
                <a:cs typeface="Calibri" panose="020F0502020204030204" pitchFamily="34" charset="0"/>
                <a:sym typeface="Calibri"/>
              </a:rPr>
              <a:t>Data files and Preparation</a:t>
            </a:r>
            <a:endParaRPr sz="16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The CHSI dataset includes many csv files which measure health indicators based on demographics, leading causes of death, measures of birth and death, preventative services, risk factors and access to care. </a:t>
            </a:r>
            <a:endParaRPr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Data preparation was very time consuming because it involved going through each file to understand the measures presented and select specific aspects and health indicators to focus on. </a:t>
            </a:r>
            <a:endParaRPr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Each file also had missing data: values of -1111 are referred to as '</a:t>
            </a:r>
            <a:r>
              <a:rPr lang="en-US" sz="1800" dirty="0" err="1">
                <a:solidFill>
                  <a:schemeClr val="dk1"/>
                </a:solidFill>
                <a:latin typeface="Calibri" panose="020F0502020204030204" pitchFamily="34" charset="0"/>
                <a:ea typeface="Calibri"/>
                <a:cs typeface="Calibri" panose="020F0502020204030204" pitchFamily="34" charset="0"/>
                <a:sym typeface="Calibri"/>
              </a:rPr>
              <a:t>nfr</a:t>
            </a:r>
            <a:r>
              <a:rPr lang="en-US" sz="1800" dirty="0">
                <a:solidFill>
                  <a:schemeClr val="dk1"/>
                </a:solidFill>
                <a:latin typeface="Calibri" panose="020F0502020204030204" pitchFamily="34" charset="0"/>
                <a:ea typeface="Calibri"/>
                <a:cs typeface="Calibri" panose="020F0502020204030204" pitchFamily="34" charset="0"/>
                <a:sym typeface="Calibri"/>
              </a:rPr>
              <a:t>' or 'no </a:t>
            </a:r>
            <a:r>
              <a:rPr lang="en-US" sz="1800" dirty="0" err="1">
                <a:solidFill>
                  <a:schemeClr val="dk1"/>
                </a:solidFill>
                <a:latin typeface="Calibri" panose="020F0502020204030204" pitchFamily="34" charset="0"/>
                <a:ea typeface="Calibri"/>
                <a:cs typeface="Calibri" panose="020F0502020204030204" pitchFamily="34" charset="0"/>
                <a:sym typeface="Calibri"/>
              </a:rPr>
              <a:t>report'and</a:t>
            </a:r>
            <a:r>
              <a:rPr lang="en-US" sz="1800" dirty="0">
                <a:solidFill>
                  <a:schemeClr val="dk1"/>
                </a:solidFill>
                <a:latin typeface="Calibri" panose="020F0502020204030204" pitchFamily="34" charset="0"/>
                <a:ea typeface="Calibri"/>
                <a:cs typeface="Calibri" panose="020F0502020204030204" pitchFamily="34" charset="0"/>
                <a:sym typeface="Calibri"/>
              </a:rPr>
              <a:t> values of '-2222' are referred to as '</a:t>
            </a:r>
            <a:r>
              <a:rPr lang="en-US" sz="1800" dirty="0" err="1">
                <a:solidFill>
                  <a:schemeClr val="dk1"/>
                </a:solidFill>
                <a:latin typeface="Calibri" panose="020F0502020204030204" pitchFamily="34" charset="0"/>
                <a:ea typeface="Calibri"/>
                <a:cs typeface="Calibri" panose="020F0502020204030204" pitchFamily="34" charset="0"/>
                <a:sym typeface="Calibri"/>
              </a:rPr>
              <a:t>nda</a:t>
            </a:r>
            <a:r>
              <a:rPr lang="en-US" sz="1800" dirty="0">
                <a:solidFill>
                  <a:schemeClr val="dk1"/>
                </a:solidFill>
                <a:latin typeface="Calibri" panose="020F0502020204030204" pitchFamily="34" charset="0"/>
                <a:ea typeface="Calibri"/>
                <a:cs typeface="Calibri" panose="020F0502020204030204" pitchFamily="34" charset="0"/>
                <a:sym typeface="Calibri"/>
              </a:rPr>
              <a:t>' or 'no data available’.</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lt1"/>
              </a:buClr>
              <a:buSzPts val="3959"/>
              <a:buFont typeface="Calibri"/>
              <a:buNone/>
            </a:pPr>
            <a:r>
              <a:rPr lang="en-US" sz="3959" dirty="0"/>
              <a:t>What were we trying to learn?</a:t>
            </a:r>
            <a:endParaRPr dirty="0"/>
          </a:p>
        </p:txBody>
      </p:sp>
      <p:sp>
        <p:nvSpPr>
          <p:cNvPr id="66" name="Google Shape;66;p5"/>
          <p:cNvSpPr txBox="1"/>
          <p:nvPr/>
        </p:nvSpPr>
        <p:spPr>
          <a:xfrm>
            <a:off x="152400" y="914400"/>
            <a:ext cx="8839200" cy="54102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2480"/>
              <a:buFont typeface="Arial"/>
              <a:buNone/>
            </a:pPr>
            <a:r>
              <a:rPr lang="en-US" sz="2480" dirty="0">
                <a:solidFill>
                  <a:schemeClr val="dk1"/>
                </a:solidFill>
                <a:latin typeface="Calibri" panose="020F0502020204030204" pitchFamily="34" charset="0"/>
                <a:ea typeface="Calibri"/>
                <a:cs typeface="Calibri" panose="020F0502020204030204" pitchFamily="34" charset="0"/>
                <a:sym typeface="Calibri"/>
              </a:rPr>
              <a:t>The main questions we were looking to answer were the following:</a:t>
            </a:r>
            <a:endParaRPr dirty="0">
              <a:latin typeface="Calibri" panose="020F0502020204030204" pitchFamily="34" charset="0"/>
              <a:cs typeface="Calibri" panose="020F0502020204030204" pitchFamily="34" charset="0"/>
            </a:endParaRPr>
          </a:p>
          <a:p>
            <a:pPr marL="0" marR="0" lvl="0" indent="0" algn="l" rtl="0">
              <a:lnSpc>
                <a:spcPct val="80000"/>
              </a:lnSpc>
              <a:spcBef>
                <a:spcPts val="496"/>
              </a:spcBef>
              <a:spcAft>
                <a:spcPts val="0"/>
              </a:spcAft>
              <a:buClr>
                <a:schemeClr val="dk1"/>
              </a:buClr>
              <a:buSzPts val="2480"/>
              <a:buFont typeface="Arial"/>
              <a:buNone/>
            </a:pPr>
            <a:endParaRPr sz="248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l" rtl="0">
              <a:lnSpc>
                <a:spcPct val="80000"/>
              </a:lnSpc>
              <a:spcBef>
                <a:spcPts val="496"/>
              </a:spcBef>
              <a:spcAft>
                <a:spcPts val="0"/>
              </a:spcAft>
              <a:buClr>
                <a:schemeClr val="dk1"/>
              </a:buClr>
              <a:buSzPts val="2480"/>
              <a:buFont typeface="Arial"/>
              <a:buChar char="•"/>
            </a:pPr>
            <a:r>
              <a:rPr lang="en-US" sz="2480" dirty="0">
                <a:solidFill>
                  <a:schemeClr val="dk1"/>
                </a:solidFill>
                <a:latin typeface="Calibri" panose="020F0502020204030204" pitchFamily="34" charset="0"/>
                <a:ea typeface="Calibri"/>
                <a:cs typeface="Calibri" panose="020F0502020204030204" pitchFamily="34" charset="0"/>
                <a:sym typeface="Calibri"/>
              </a:rPr>
              <a:t>What is the make-up of the population (age, ethnicity, etc.)</a:t>
            </a:r>
            <a:endParaRPr dirty="0">
              <a:latin typeface="Calibri" panose="020F0502020204030204" pitchFamily="34" charset="0"/>
              <a:cs typeface="Calibri" panose="020F0502020204030204" pitchFamily="34" charset="0"/>
            </a:endParaRPr>
          </a:p>
          <a:p>
            <a:pPr marL="342900" marR="0" lvl="0" indent="-342900" algn="l" rtl="0">
              <a:lnSpc>
                <a:spcPct val="80000"/>
              </a:lnSpc>
              <a:spcBef>
                <a:spcPts val="496"/>
              </a:spcBef>
              <a:spcAft>
                <a:spcPts val="0"/>
              </a:spcAft>
              <a:buClr>
                <a:schemeClr val="dk1"/>
              </a:buClr>
              <a:buSzPts val="2480"/>
              <a:buFont typeface="Arial"/>
              <a:buChar char="•"/>
            </a:pPr>
            <a:r>
              <a:rPr lang="en-US" sz="2480" dirty="0">
                <a:solidFill>
                  <a:schemeClr val="dk1"/>
                </a:solidFill>
                <a:latin typeface="Calibri" panose="020F0502020204030204" pitchFamily="34" charset="0"/>
                <a:ea typeface="Calibri"/>
                <a:cs typeface="Calibri" panose="020F0502020204030204" pitchFamily="34" charset="0"/>
                <a:sym typeface="Calibri"/>
              </a:rPr>
              <a:t>What is the average life expectancy (ALE)? </a:t>
            </a:r>
            <a:endParaRPr dirty="0">
              <a:latin typeface="Calibri" panose="020F0502020204030204" pitchFamily="34" charset="0"/>
              <a:cs typeface="Calibri" panose="020F0502020204030204" pitchFamily="34" charset="0"/>
            </a:endParaRPr>
          </a:p>
          <a:p>
            <a:pPr marL="742950" marR="0" lvl="1" indent="-285750" algn="l" rtl="0">
              <a:lnSpc>
                <a:spcPct val="80000"/>
              </a:lnSpc>
              <a:spcBef>
                <a:spcPts val="434"/>
              </a:spcBef>
              <a:spcAft>
                <a:spcPts val="0"/>
              </a:spcAft>
              <a:buClr>
                <a:schemeClr val="dk1"/>
              </a:buClr>
              <a:buSzPts val="2170"/>
              <a:buFont typeface="Arial"/>
              <a:buChar char="–"/>
            </a:pPr>
            <a:r>
              <a:rPr lang="en-US" sz="2170" b="0" i="0" u="none" strike="noStrike" cap="none" dirty="0">
                <a:solidFill>
                  <a:schemeClr val="dk1"/>
                </a:solidFill>
                <a:latin typeface="Calibri" panose="020F0502020204030204" pitchFamily="34" charset="0"/>
                <a:ea typeface="Calibri"/>
                <a:cs typeface="Calibri" panose="020F0502020204030204" pitchFamily="34" charset="0"/>
                <a:sym typeface="Calibri"/>
              </a:rPr>
              <a:t>Is there wide variation in the ALE across the U.S.?</a:t>
            </a:r>
            <a:endParaRPr dirty="0">
              <a:latin typeface="Calibri" panose="020F0502020204030204" pitchFamily="34" charset="0"/>
              <a:cs typeface="Calibri" panose="020F0502020204030204" pitchFamily="34" charset="0"/>
            </a:endParaRPr>
          </a:p>
          <a:p>
            <a:pPr marL="342900" marR="0" lvl="0" indent="-342900" algn="l" rtl="0">
              <a:lnSpc>
                <a:spcPct val="80000"/>
              </a:lnSpc>
              <a:spcBef>
                <a:spcPts val="496"/>
              </a:spcBef>
              <a:spcAft>
                <a:spcPts val="0"/>
              </a:spcAft>
              <a:buClr>
                <a:schemeClr val="dk1"/>
              </a:buClr>
              <a:buSzPts val="2480"/>
              <a:buFont typeface="Arial"/>
              <a:buChar char="•"/>
            </a:pPr>
            <a:r>
              <a:rPr lang="en-US" sz="2480" dirty="0">
                <a:solidFill>
                  <a:schemeClr val="dk1"/>
                </a:solidFill>
                <a:latin typeface="Calibri" panose="020F0502020204030204" pitchFamily="34" charset="0"/>
                <a:ea typeface="Calibri"/>
                <a:cs typeface="Calibri" panose="020F0502020204030204" pitchFamily="34" charset="0"/>
                <a:sym typeface="Calibri"/>
              </a:rPr>
              <a:t>What are the leading risk factors that are contributing to premature death?</a:t>
            </a:r>
            <a:endParaRPr dirty="0">
              <a:latin typeface="Calibri" panose="020F0502020204030204" pitchFamily="34" charset="0"/>
              <a:cs typeface="Calibri" panose="020F0502020204030204" pitchFamily="34" charset="0"/>
            </a:endParaRPr>
          </a:p>
          <a:p>
            <a:pPr marL="342900" marR="0" lvl="0" indent="-342900" algn="l" rtl="0">
              <a:lnSpc>
                <a:spcPct val="80000"/>
              </a:lnSpc>
              <a:spcBef>
                <a:spcPts val="496"/>
              </a:spcBef>
              <a:spcAft>
                <a:spcPts val="0"/>
              </a:spcAft>
              <a:buClr>
                <a:schemeClr val="dk1"/>
              </a:buClr>
              <a:buSzPts val="2480"/>
              <a:buFont typeface="Arial"/>
              <a:buChar char="•"/>
            </a:pPr>
            <a:r>
              <a:rPr lang="en-US" sz="2480" dirty="0">
                <a:solidFill>
                  <a:schemeClr val="dk1"/>
                </a:solidFill>
                <a:latin typeface="Calibri" panose="020F0502020204030204" pitchFamily="34" charset="0"/>
                <a:ea typeface="Calibri"/>
                <a:cs typeface="Calibri" panose="020F0502020204030204" pitchFamily="34" charset="0"/>
                <a:sym typeface="Calibri"/>
              </a:rPr>
              <a:t>What correlations are the most relevant? </a:t>
            </a:r>
            <a:endParaRPr dirty="0">
              <a:latin typeface="Calibri" panose="020F0502020204030204" pitchFamily="34" charset="0"/>
              <a:cs typeface="Calibri" panose="020F0502020204030204" pitchFamily="34" charset="0"/>
            </a:endParaRPr>
          </a:p>
          <a:p>
            <a:pPr marL="742950" marR="0" lvl="1" indent="-285750" algn="l" rtl="0">
              <a:lnSpc>
                <a:spcPct val="80000"/>
              </a:lnSpc>
              <a:spcBef>
                <a:spcPts val="434"/>
              </a:spcBef>
              <a:spcAft>
                <a:spcPts val="0"/>
              </a:spcAft>
              <a:buClr>
                <a:schemeClr val="dk1"/>
              </a:buClr>
              <a:buSzPts val="2170"/>
              <a:buFont typeface="Arial"/>
              <a:buChar char="–"/>
            </a:pPr>
            <a:r>
              <a:rPr lang="en-US" sz="2170" b="0" i="0" u="none" strike="noStrike" cap="none" dirty="0">
                <a:solidFill>
                  <a:schemeClr val="dk1"/>
                </a:solidFill>
                <a:latin typeface="Calibri" panose="020F0502020204030204" pitchFamily="34" charset="0"/>
                <a:ea typeface="Calibri"/>
                <a:cs typeface="Calibri" panose="020F0502020204030204" pitchFamily="34" charset="0"/>
                <a:sym typeface="Calibri"/>
              </a:rPr>
              <a:t>The data set has lots of information around vulnerable populations and risk factors, we would like to better understand which correlate the highest with death (as that is what the data is trying to help prevent - premature death)</a:t>
            </a:r>
            <a:endParaRPr dirty="0">
              <a:latin typeface="Calibri" panose="020F0502020204030204" pitchFamily="34" charset="0"/>
              <a:cs typeface="Calibri" panose="020F0502020204030204" pitchFamily="34" charset="0"/>
            </a:endParaRPr>
          </a:p>
          <a:p>
            <a:pPr marL="342900" marR="0" lvl="0" indent="-342900" algn="l" rtl="0">
              <a:lnSpc>
                <a:spcPct val="80000"/>
              </a:lnSpc>
              <a:spcBef>
                <a:spcPts val="496"/>
              </a:spcBef>
              <a:spcAft>
                <a:spcPts val="0"/>
              </a:spcAft>
              <a:buClr>
                <a:schemeClr val="dk1"/>
              </a:buClr>
              <a:buSzPts val="2480"/>
              <a:buFont typeface="Arial"/>
              <a:buChar char="•"/>
            </a:pPr>
            <a:r>
              <a:rPr lang="en-US" sz="2480" dirty="0">
                <a:solidFill>
                  <a:schemeClr val="dk1"/>
                </a:solidFill>
                <a:latin typeface="Calibri" panose="020F0502020204030204" pitchFamily="34" charset="0"/>
                <a:ea typeface="Calibri"/>
                <a:cs typeface="Calibri" panose="020F0502020204030204" pitchFamily="34" charset="0"/>
                <a:sym typeface="Calibri"/>
              </a:rPr>
              <a:t>Lastly, would we be able to use these correlations to create models to predict, which would then allow for programs / interventions to be administered and tracked to ensure impact.</a:t>
            </a:r>
            <a:endParaRPr dirty="0">
              <a:latin typeface="Calibri" panose="020F0502020204030204" pitchFamily="34" charset="0"/>
              <a:cs typeface="Calibri" panose="020F0502020204030204" pitchFamily="34" charset="0"/>
            </a:endParaRPr>
          </a:p>
          <a:p>
            <a:pPr marL="342900" marR="0" lvl="0" indent="-185420" algn="l" rtl="0">
              <a:lnSpc>
                <a:spcPct val="80000"/>
              </a:lnSpc>
              <a:spcBef>
                <a:spcPts val="496"/>
              </a:spcBef>
              <a:spcAft>
                <a:spcPts val="0"/>
              </a:spcAft>
              <a:buClr>
                <a:schemeClr val="dk1"/>
              </a:buClr>
              <a:buSzPts val="2480"/>
              <a:buFont typeface="Arial"/>
              <a:buNone/>
            </a:pPr>
            <a:endParaRPr sz="248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0" y="-2199"/>
            <a:ext cx="9144000" cy="938215"/>
          </a:xfrm>
          <a:prstGeom prst="rect">
            <a:avLst/>
          </a:prstGeom>
          <a:solidFill>
            <a:srgbClr val="3F3F3F"/>
          </a:solid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400"/>
              <a:buFont typeface="Calibri"/>
              <a:buNone/>
            </a:pPr>
            <a:r>
              <a:rPr lang="en-US"/>
              <a:t>Basic Statistical Analytics</a:t>
            </a:r>
            <a:endParaRPr/>
          </a:p>
        </p:txBody>
      </p:sp>
      <p:pic>
        <p:nvPicPr>
          <p:cNvPr id="72" name="Google Shape;72;p6" descr="https://lh3.googleusercontent.com/qzJl9HWMy5aJrcEA4nyBlBeN0T8l40F7LIgHMnzBR4sy3sggCKkk05ik-Js_2XCb5bRXgZcI8I85miD0NiBh1B7rUmhLLm8WrFDANhLI7PWN_38qruAA9KZIrQTOlvHBopkKeCo"/>
          <p:cNvPicPr preferRelativeResize="0"/>
          <p:nvPr/>
        </p:nvPicPr>
        <p:blipFill rotWithShape="1">
          <a:blip r:embed="rId3">
            <a:alphaModFix/>
          </a:blip>
          <a:srcRect/>
          <a:stretch/>
        </p:blipFill>
        <p:spPr>
          <a:xfrm>
            <a:off x="0" y="990600"/>
            <a:ext cx="4391025" cy="1590677"/>
          </a:xfrm>
          <a:prstGeom prst="rect">
            <a:avLst/>
          </a:prstGeom>
          <a:noFill/>
          <a:ln>
            <a:noFill/>
          </a:ln>
        </p:spPr>
      </p:pic>
      <p:pic>
        <p:nvPicPr>
          <p:cNvPr id="73" name="Google Shape;73;p6" descr="https://lh6.googleusercontent.com/G4HfGQnZEAkqpO6HkBLzQUjRoXzITvUE-LAoIq9R-xBDSXevjTc7BkqD4sxLHnfGxGx0Pj8CXLWjJaFDnSx3yhVogFvQSFOKaVJl5QuCTxTykHKfxFgAJLb2cJIbiocKbCGyh1A"/>
          <p:cNvPicPr preferRelativeResize="0"/>
          <p:nvPr/>
        </p:nvPicPr>
        <p:blipFill rotWithShape="1">
          <a:blip r:embed="rId4">
            <a:alphaModFix/>
          </a:blip>
          <a:srcRect/>
          <a:stretch/>
        </p:blipFill>
        <p:spPr>
          <a:xfrm>
            <a:off x="0" y="2600324"/>
            <a:ext cx="4086225" cy="1590676"/>
          </a:xfrm>
          <a:prstGeom prst="rect">
            <a:avLst/>
          </a:prstGeom>
          <a:noFill/>
          <a:ln>
            <a:noFill/>
          </a:ln>
        </p:spPr>
      </p:pic>
      <p:pic>
        <p:nvPicPr>
          <p:cNvPr id="74" name="Google Shape;74;p6" descr="https://lh3.googleusercontent.com/X0ZJtuN2E1pt5_fUZdU28AV8ORkWAO8Z1vzELFR5giCNUuc8KoD3VMATYV-L_6S3AXY2WySiJ4Iba3an4c0yGCSyABcZKI30DwnoqVvAs6NEHGsfnWxw7r8q0Kx1Gw"/>
          <p:cNvPicPr preferRelativeResize="0"/>
          <p:nvPr/>
        </p:nvPicPr>
        <p:blipFill rotWithShape="1">
          <a:blip r:embed="rId5">
            <a:alphaModFix/>
          </a:blip>
          <a:srcRect/>
          <a:stretch/>
        </p:blipFill>
        <p:spPr>
          <a:xfrm>
            <a:off x="4191000" y="4200861"/>
            <a:ext cx="4909930" cy="2657139"/>
          </a:xfrm>
          <a:prstGeom prst="rect">
            <a:avLst/>
          </a:prstGeom>
          <a:noFill/>
          <a:ln>
            <a:noFill/>
          </a:ln>
        </p:spPr>
      </p:pic>
      <p:cxnSp>
        <p:nvCxnSpPr>
          <p:cNvPr id="75" name="Google Shape;75;p6"/>
          <p:cNvCxnSpPr/>
          <p:nvPr/>
        </p:nvCxnSpPr>
        <p:spPr>
          <a:xfrm>
            <a:off x="76200" y="4152900"/>
            <a:ext cx="9024730" cy="0"/>
          </a:xfrm>
          <a:prstGeom prst="straightConnector1">
            <a:avLst/>
          </a:prstGeom>
          <a:noFill/>
          <a:ln w="9525" cap="flat" cmpd="thickThin">
            <a:solidFill>
              <a:srgbClr val="F4F8FB">
                <a:alpha val="69803"/>
              </a:srgbClr>
            </a:solidFill>
            <a:prstDash val="solid"/>
            <a:round/>
            <a:headEnd type="none" w="sm" len="sm"/>
            <a:tailEnd type="none" w="sm" len="sm"/>
          </a:ln>
          <a:effectLst>
            <a:outerShdw blurRad="40000" dist="20000" dir="5400000" rotWithShape="0">
              <a:srgbClr val="000000">
                <a:alpha val="37647"/>
              </a:srgbClr>
            </a:outerShdw>
          </a:effectLst>
        </p:spPr>
      </p:cxnSp>
      <p:sp>
        <p:nvSpPr>
          <p:cNvPr id="76" name="Google Shape;76;p6"/>
          <p:cNvSpPr txBox="1">
            <a:spLocks noGrp="1"/>
          </p:cNvSpPr>
          <p:nvPr>
            <p:ph type="body" idx="1"/>
          </p:nvPr>
        </p:nvSpPr>
        <p:spPr>
          <a:xfrm>
            <a:off x="5199303" y="1359879"/>
            <a:ext cx="3579124" cy="2438396"/>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0"/>
              </a:spcBef>
              <a:spcAft>
                <a:spcPts val="0"/>
              </a:spcAft>
              <a:buClr>
                <a:srgbClr val="3F3F3F"/>
              </a:buClr>
              <a:buSzPts val="2000"/>
              <a:buNone/>
            </a:pPr>
            <a:r>
              <a:rPr lang="en-US" sz="2000" i="1" dirty="0">
                <a:solidFill>
                  <a:srgbClr val="3F3F3F"/>
                </a:solidFill>
              </a:rPr>
              <a:t>In running basic statistics on the data set (age, gender, race, urbanicity, etc.) most of the data was as expected based on national (census) averages. However, we found the data within age (buckets) to be too tight, didn’t allow for additional stratification (e.g. MCR eligible, etc.)</a:t>
            </a: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1143000" lvl="2" indent="-76200" algn="l" rtl="0">
              <a:lnSpc>
                <a:spcPct val="90000"/>
              </a:lnSpc>
              <a:spcBef>
                <a:spcPts val="480"/>
              </a:spcBef>
              <a:spcAft>
                <a:spcPts val="0"/>
              </a:spcAft>
              <a:buClr>
                <a:schemeClr val="dk1"/>
              </a:buClr>
              <a:buSzPts val="2400"/>
              <a:buNone/>
            </a:pPr>
            <a:endParaRPr dirty="0"/>
          </a:p>
          <a:p>
            <a:pPr marL="742950" lvl="1" indent="-107950" algn="l" rtl="0">
              <a:lnSpc>
                <a:spcPct val="90000"/>
              </a:lnSpc>
              <a:spcBef>
                <a:spcPts val="560"/>
              </a:spcBef>
              <a:spcAft>
                <a:spcPts val="0"/>
              </a:spcAft>
              <a:buClr>
                <a:schemeClr val="dk1"/>
              </a:buClr>
              <a:buSzPts val="2800"/>
              <a:buNone/>
            </a:pPr>
            <a:endParaRPr dirty="0"/>
          </a:p>
          <a:p>
            <a:pPr marL="342900" lvl="0" indent="-139700" algn="l" rtl="0">
              <a:lnSpc>
                <a:spcPct val="90000"/>
              </a:lnSpc>
              <a:spcBef>
                <a:spcPts val="640"/>
              </a:spcBef>
              <a:spcAft>
                <a:spcPts val="0"/>
              </a:spcAft>
              <a:buClr>
                <a:schemeClr val="dk1"/>
              </a:buClr>
              <a:buSzPts val="3200"/>
              <a:buNone/>
            </a:pPr>
            <a:endParaRPr dirty="0"/>
          </a:p>
          <a:p>
            <a:pPr marL="742950" lvl="1" indent="-107950" algn="l" rtl="0">
              <a:lnSpc>
                <a:spcPct val="90000"/>
              </a:lnSpc>
              <a:spcBef>
                <a:spcPts val="560"/>
              </a:spcBef>
              <a:spcAft>
                <a:spcPts val="0"/>
              </a:spcAft>
              <a:buClr>
                <a:schemeClr val="dk1"/>
              </a:buClr>
              <a:buSzPts val="2800"/>
              <a:buNone/>
            </a:pPr>
            <a:endParaRPr dirty="0"/>
          </a:p>
          <a:p>
            <a:pPr marL="742950" lvl="1" indent="-107950" algn="l" rtl="0">
              <a:lnSpc>
                <a:spcPct val="90000"/>
              </a:lnSpc>
              <a:spcBef>
                <a:spcPts val="560"/>
              </a:spcBef>
              <a:spcAft>
                <a:spcPts val="0"/>
              </a:spcAft>
              <a:buClr>
                <a:schemeClr val="dk1"/>
              </a:buClr>
              <a:buSzPts val="2800"/>
              <a:buNone/>
            </a:pPr>
            <a:endParaRPr dirty="0"/>
          </a:p>
        </p:txBody>
      </p:sp>
      <p:sp>
        <p:nvSpPr>
          <p:cNvPr id="77" name="Google Shape;77;p6"/>
          <p:cNvSpPr txBox="1"/>
          <p:nvPr/>
        </p:nvSpPr>
        <p:spPr>
          <a:xfrm>
            <a:off x="507101" y="4919662"/>
            <a:ext cx="3579124" cy="1590676"/>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rgbClr val="3F3F3F"/>
              </a:buClr>
              <a:buSzPts val="2000"/>
              <a:buFont typeface="Arial"/>
              <a:buNone/>
            </a:pPr>
            <a:r>
              <a:rPr lang="en-US" sz="2000" i="1" dirty="0">
                <a:solidFill>
                  <a:srgbClr val="3F3F3F"/>
                </a:solidFill>
                <a:latin typeface="Calibri"/>
                <a:ea typeface="Calibri"/>
                <a:cs typeface="Calibri"/>
                <a:sym typeface="Calibri"/>
              </a:rPr>
              <a:t>Interesting statistics and data patterns began to emerge when looking at population health metrics (such as @ risk populations).</a:t>
            </a:r>
            <a:endParaRPr sz="3200" dirty="0">
              <a:solidFill>
                <a:schemeClr val="dk1"/>
              </a:solidFill>
              <a:latin typeface="Calibri"/>
              <a:ea typeface="Calibri"/>
              <a:cs typeface="Calibri"/>
              <a:sym typeface="Calibri"/>
            </a:endParaRPr>
          </a:p>
          <a:p>
            <a:pPr marL="1143000" marR="0" lvl="2" indent="-762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1143000" marR="0" lvl="2" indent="-762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1143000" marR="0" lvl="2" indent="-762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1143000" marR="0" lvl="2" indent="-762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1143000" marR="0" lvl="2" indent="-762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dirty="0">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0" y="-2199"/>
            <a:ext cx="9144000" cy="764199"/>
          </a:xfrm>
          <a:prstGeom prst="rect">
            <a:avLst/>
          </a:prstGeom>
          <a:solidFill>
            <a:srgbClr val="3F3F3F"/>
          </a:solid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400"/>
              <a:buFont typeface="Calibri"/>
              <a:buNone/>
            </a:pPr>
            <a:r>
              <a:rPr lang="en-US" dirty="0"/>
              <a:t>ALE (Average Life Expectancy)</a:t>
            </a:r>
            <a:endParaRPr dirty="0"/>
          </a:p>
        </p:txBody>
      </p:sp>
      <p:pic>
        <p:nvPicPr>
          <p:cNvPr id="83" name="Google Shape;83;p7"/>
          <p:cNvPicPr preferRelativeResize="0"/>
          <p:nvPr/>
        </p:nvPicPr>
        <p:blipFill rotWithShape="1">
          <a:blip r:embed="rId3">
            <a:alphaModFix/>
          </a:blip>
          <a:srcRect/>
          <a:stretch/>
        </p:blipFill>
        <p:spPr>
          <a:xfrm>
            <a:off x="1336447" y="4114800"/>
            <a:ext cx="6588351" cy="2514600"/>
          </a:xfrm>
          <a:prstGeom prst="rect">
            <a:avLst/>
          </a:prstGeom>
          <a:noFill/>
          <a:ln>
            <a:noFill/>
          </a:ln>
        </p:spPr>
      </p:pic>
      <p:sp>
        <p:nvSpPr>
          <p:cNvPr id="84" name="Google Shape;84;p7"/>
          <p:cNvSpPr/>
          <p:nvPr/>
        </p:nvSpPr>
        <p:spPr>
          <a:xfrm>
            <a:off x="155346" y="762000"/>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0070C0"/>
                </a:solidFill>
                <a:latin typeface="Calibri" panose="020F0502020204030204" pitchFamily="34" charset="0"/>
                <a:cs typeface="Calibri" panose="020F0502020204030204" pitchFamily="34" charset="0"/>
                <a:sym typeface="Arial"/>
              </a:rPr>
              <a:t>Looking at the @ risk populations led us to further explore ALE. In analyzing the life expectancy of the United States, we took summary statistics to learn more about the break down of each county. </a:t>
            </a:r>
            <a:endParaRPr sz="1400" dirty="0">
              <a:solidFill>
                <a:srgbClr val="0070C0"/>
              </a:solidFill>
              <a:latin typeface="Calibri" panose="020F0502020204030204" pitchFamily="34" charset="0"/>
              <a:ea typeface="Calibri"/>
              <a:cs typeface="Calibri" panose="020F0502020204030204" pitchFamily="34" charset="0"/>
              <a:sym typeface="Calibri"/>
            </a:endParaRPr>
          </a:p>
        </p:txBody>
      </p:sp>
      <p:pic>
        <p:nvPicPr>
          <p:cNvPr id="85" name="Google Shape;85;p7" descr="https://lh3.googleusercontent.com/hHo7EdVTKhnwKPLOh5an1l94kkelXP_twzI2aZgVNgH-R8Tvkbc9VUfvv2a_Kcn66BSslyo3opwhV7djWojPjR5-y1yz6fcrbJ7zsMHyJnwWLBuuuUmRaNAxX2NbDlq4pJot_hA"/>
          <p:cNvPicPr preferRelativeResize="0"/>
          <p:nvPr/>
        </p:nvPicPr>
        <p:blipFill rotWithShape="1">
          <a:blip r:embed="rId4">
            <a:alphaModFix/>
          </a:blip>
          <a:srcRect/>
          <a:stretch/>
        </p:blipFill>
        <p:spPr>
          <a:xfrm>
            <a:off x="138412" y="1434419"/>
            <a:ext cx="4128788" cy="2121980"/>
          </a:xfrm>
          <a:prstGeom prst="rect">
            <a:avLst/>
          </a:prstGeom>
          <a:noFill/>
          <a:ln>
            <a:noFill/>
          </a:ln>
        </p:spPr>
      </p:pic>
      <p:sp>
        <p:nvSpPr>
          <p:cNvPr id="86" name="Google Shape;86;p7"/>
          <p:cNvSpPr/>
          <p:nvPr/>
        </p:nvSpPr>
        <p:spPr>
          <a:xfrm>
            <a:off x="595613" y="3429000"/>
            <a:ext cx="367158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i="1" dirty="0">
                <a:solidFill>
                  <a:srgbClr val="404040"/>
                </a:solidFill>
                <a:latin typeface="Calibri" panose="020F0502020204030204" pitchFamily="34" charset="0"/>
                <a:cs typeface="Calibri" panose="020F0502020204030204" pitchFamily="34" charset="0"/>
                <a:sym typeface="Arial"/>
              </a:rPr>
              <a:t>Avg life expectancy of each county, grouped by state</a:t>
            </a:r>
            <a:r>
              <a:rPr lang="en-US" sz="1600" dirty="0">
                <a:solidFill>
                  <a:srgbClr val="404040"/>
                </a:solidFill>
                <a:latin typeface="Calibri" panose="020F0502020204030204" pitchFamily="34" charset="0"/>
                <a:cs typeface="Calibri" panose="020F0502020204030204" pitchFamily="34" charset="0"/>
                <a:sym typeface="Arial"/>
              </a:rPr>
              <a:t>.</a:t>
            </a:r>
            <a:endParaRPr sz="11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87" name="Google Shape;87;p7"/>
          <p:cNvSpPr/>
          <p:nvPr/>
        </p:nvSpPr>
        <p:spPr>
          <a:xfrm>
            <a:off x="4630623" y="3014990"/>
            <a:ext cx="45720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i="1" dirty="0">
                <a:solidFill>
                  <a:srgbClr val="404040"/>
                </a:solidFill>
                <a:latin typeface="Calibri" panose="020F0502020204030204" pitchFamily="34" charset="0"/>
                <a:cs typeface="Calibri" panose="020F0502020204030204" pitchFamily="34" charset="0"/>
                <a:sym typeface="Arial"/>
              </a:rPr>
              <a:t>Summary statistics on the average life expectancy of U.S. counties</a:t>
            </a:r>
            <a:endParaRPr sz="1100" i="1"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88" name="Google Shape;88;p7"/>
          <p:cNvPicPr preferRelativeResize="0"/>
          <p:nvPr/>
        </p:nvPicPr>
        <p:blipFill rotWithShape="1">
          <a:blip r:embed="rId5">
            <a:alphaModFix/>
          </a:blip>
          <a:srcRect/>
          <a:stretch/>
        </p:blipFill>
        <p:spPr>
          <a:xfrm>
            <a:off x="4513646" y="1782331"/>
            <a:ext cx="4630354" cy="1192446"/>
          </a:xfrm>
          <a:prstGeom prst="rect">
            <a:avLst/>
          </a:prstGeom>
          <a:noFill/>
          <a:ln>
            <a:noFill/>
          </a:ln>
        </p:spPr>
      </p:pic>
      <p:sp>
        <p:nvSpPr>
          <p:cNvPr id="89" name="Google Shape;89;p7"/>
          <p:cNvSpPr/>
          <p:nvPr/>
        </p:nvSpPr>
        <p:spPr>
          <a:xfrm>
            <a:off x="1981200" y="3903645"/>
            <a:ext cx="55626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i="1" dirty="0">
                <a:solidFill>
                  <a:srgbClr val="00B050"/>
                </a:solidFill>
                <a:latin typeface="Calibri" panose="020F0502020204030204" pitchFamily="34" charset="0"/>
                <a:cs typeface="Calibri" panose="020F0502020204030204" pitchFamily="34" charset="0"/>
                <a:sym typeface="Arial"/>
              </a:rPr>
              <a:t>Interactive map showing avg life expectancy of each county, grouped by state</a:t>
            </a:r>
            <a:endParaRPr sz="1100" i="1" dirty="0">
              <a:solidFill>
                <a:srgbClr val="00B050"/>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lt1"/>
              </a:buClr>
              <a:buSzPts val="3959"/>
              <a:buFont typeface="Calibri"/>
              <a:buNone/>
            </a:pPr>
            <a:r>
              <a:rPr lang="en-US" sz="3959" dirty="0"/>
              <a:t>Correlations</a:t>
            </a:r>
            <a:endParaRPr dirty="0"/>
          </a:p>
        </p:txBody>
      </p:sp>
      <p:pic>
        <p:nvPicPr>
          <p:cNvPr id="95" name="Google Shape;95;p8" descr="https://lh4.googleusercontent.com/eCK0mcYoUx2t6egTEBKIy4WmyuLHClM3DNDeg2VR7UIVD7qqmM1GhctjgHDPQj7fSGTIsOVl3D0Bn0iHsjZoKwnRwpF0OEClnvT09tlpENt_XqMW-Ic-g6pJ8G4jvg"/>
          <p:cNvPicPr preferRelativeResize="0"/>
          <p:nvPr/>
        </p:nvPicPr>
        <p:blipFill rotWithShape="1">
          <a:blip r:embed="rId3">
            <a:alphaModFix/>
          </a:blip>
          <a:srcRect/>
          <a:stretch/>
        </p:blipFill>
        <p:spPr>
          <a:xfrm>
            <a:off x="3640667" y="762000"/>
            <a:ext cx="5486400" cy="5991225"/>
          </a:xfrm>
          <a:prstGeom prst="rect">
            <a:avLst/>
          </a:prstGeom>
          <a:noFill/>
          <a:ln>
            <a:noFill/>
          </a:ln>
        </p:spPr>
      </p:pic>
      <p:sp>
        <p:nvSpPr>
          <p:cNvPr id="96" name="Google Shape;96;p8"/>
          <p:cNvSpPr txBox="1">
            <a:spLocks noGrp="1"/>
          </p:cNvSpPr>
          <p:nvPr>
            <p:ph type="body" idx="1"/>
          </p:nvPr>
        </p:nvSpPr>
        <p:spPr>
          <a:xfrm>
            <a:off x="0" y="1066800"/>
            <a:ext cx="3581400" cy="5591175"/>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1375"/>
              <a:buNone/>
            </a:pPr>
            <a:r>
              <a:rPr lang="en-US" sz="1375" b="1" dirty="0"/>
              <a:t>Summary Observations:</a:t>
            </a:r>
            <a:endParaRPr dirty="0"/>
          </a:p>
          <a:p>
            <a:pPr marL="0" lvl="0" indent="0" algn="l" rtl="0">
              <a:lnSpc>
                <a:spcPct val="80000"/>
              </a:lnSpc>
              <a:spcBef>
                <a:spcPts val="275"/>
              </a:spcBef>
              <a:spcAft>
                <a:spcPts val="0"/>
              </a:spcAft>
              <a:buClr>
                <a:schemeClr val="dk1"/>
              </a:buClr>
              <a:buSzPts val="1375"/>
              <a:buNone/>
            </a:pPr>
            <a:endParaRPr sz="1375" b="1" dirty="0"/>
          </a:p>
          <a:p>
            <a:pPr marL="0" lvl="0" indent="0" algn="l" rtl="0">
              <a:lnSpc>
                <a:spcPct val="80000"/>
              </a:lnSpc>
              <a:spcBef>
                <a:spcPts val="275"/>
              </a:spcBef>
              <a:spcAft>
                <a:spcPts val="0"/>
              </a:spcAft>
              <a:buClr>
                <a:schemeClr val="dk1"/>
              </a:buClr>
              <a:buSzPts val="1375"/>
              <a:buNone/>
            </a:pPr>
            <a:r>
              <a:rPr lang="en-US" sz="1375" b="1" dirty="0"/>
              <a:t>Positive Correlations (Death Rate to  Vulnerable Populations)</a:t>
            </a:r>
            <a:endParaRPr sz="1375" dirty="0"/>
          </a:p>
          <a:p>
            <a:pPr marL="742950" lvl="1" indent="-285750" algn="l" rtl="0">
              <a:lnSpc>
                <a:spcPct val="80000"/>
              </a:lnSpc>
              <a:spcBef>
                <a:spcPts val="275"/>
              </a:spcBef>
              <a:spcAft>
                <a:spcPts val="0"/>
              </a:spcAft>
              <a:buClr>
                <a:schemeClr val="dk1"/>
              </a:buClr>
              <a:buSzPts val="1375"/>
              <a:buChar char="–"/>
            </a:pPr>
            <a:r>
              <a:rPr lang="en-US" sz="1375" dirty="0"/>
              <a:t>No High School Diploma </a:t>
            </a:r>
            <a:endParaRPr dirty="0"/>
          </a:p>
          <a:p>
            <a:pPr marL="742950" lvl="1" indent="-285750" algn="l" rtl="0">
              <a:lnSpc>
                <a:spcPct val="80000"/>
              </a:lnSpc>
              <a:spcBef>
                <a:spcPts val="275"/>
              </a:spcBef>
              <a:spcAft>
                <a:spcPts val="0"/>
              </a:spcAft>
              <a:buClr>
                <a:schemeClr val="dk1"/>
              </a:buClr>
              <a:buSzPts val="1375"/>
              <a:buChar char="–"/>
            </a:pPr>
            <a:r>
              <a:rPr lang="en-US" sz="1375" dirty="0"/>
              <a:t>Unemployed</a:t>
            </a:r>
            <a:endParaRPr dirty="0"/>
          </a:p>
          <a:p>
            <a:pPr marL="742950" lvl="1" indent="-285750" algn="l" rtl="0">
              <a:lnSpc>
                <a:spcPct val="80000"/>
              </a:lnSpc>
              <a:spcBef>
                <a:spcPts val="275"/>
              </a:spcBef>
              <a:spcAft>
                <a:spcPts val="0"/>
              </a:spcAft>
              <a:buClr>
                <a:schemeClr val="dk1"/>
              </a:buClr>
              <a:buSzPts val="1375"/>
              <a:buChar char="–"/>
            </a:pPr>
            <a:r>
              <a:rPr lang="en-US" sz="1375" dirty="0"/>
              <a:t>Major Depression</a:t>
            </a:r>
            <a:endParaRPr dirty="0"/>
          </a:p>
          <a:p>
            <a:pPr marL="742950" lvl="1" indent="-285750" algn="l" rtl="0">
              <a:lnSpc>
                <a:spcPct val="80000"/>
              </a:lnSpc>
              <a:spcBef>
                <a:spcPts val="275"/>
              </a:spcBef>
              <a:spcAft>
                <a:spcPts val="0"/>
              </a:spcAft>
              <a:buClr>
                <a:schemeClr val="dk1"/>
              </a:buClr>
              <a:buSzPts val="1375"/>
              <a:buChar char="–"/>
            </a:pPr>
            <a:r>
              <a:rPr lang="en-US" sz="1375" dirty="0"/>
              <a:t>Recent Drug Use </a:t>
            </a:r>
            <a:endParaRPr dirty="0"/>
          </a:p>
          <a:p>
            <a:pPr marL="742950" lvl="1" indent="-285750" algn="l" rtl="0">
              <a:lnSpc>
                <a:spcPct val="80000"/>
              </a:lnSpc>
              <a:spcBef>
                <a:spcPts val="275"/>
              </a:spcBef>
              <a:spcAft>
                <a:spcPts val="0"/>
              </a:spcAft>
              <a:buClr>
                <a:schemeClr val="dk1"/>
              </a:buClr>
              <a:buSzPts val="1375"/>
              <a:buChar char="–"/>
            </a:pPr>
            <a:r>
              <a:rPr lang="en-US" sz="1375" dirty="0"/>
              <a:t>Elderly and on Medicare</a:t>
            </a:r>
            <a:endParaRPr dirty="0"/>
          </a:p>
          <a:p>
            <a:pPr marL="742950" lvl="1" indent="-285750" algn="l" rtl="0">
              <a:lnSpc>
                <a:spcPct val="80000"/>
              </a:lnSpc>
              <a:spcBef>
                <a:spcPts val="275"/>
              </a:spcBef>
              <a:spcAft>
                <a:spcPts val="0"/>
              </a:spcAft>
              <a:buClr>
                <a:schemeClr val="dk1"/>
              </a:buClr>
              <a:buSzPts val="1375"/>
              <a:buChar char="–"/>
            </a:pPr>
            <a:r>
              <a:rPr lang="en-US" sz="1375" dirty="0"/>
              <a:t>Disabled and on Medicare</a:t>
            </a:r>
            <a:endParaRPr dirty="0"/>
          </a:p>
          <a:p>
            <a:pPr marL="742950" lvl="1" indent="-285750" algn="l" rtl="0">
              <a:lnSpc>
                <a:spcPct val="80000"/>
              </a:lnSpc>
              <a:spcBef>
                <a:spcPts val="275"/>
              </a:spcBef>
              <a:spcAft>
                <a:spcPts val="0"/>
              </a:spcAft>
              <a:buClr>
                <a:schemeClr val="dk1"/>
              </a:buClr>
              <a:buSzPts val="1375"/>
              <a:buChar char="–"/>
            </a:pPr>
            <a:r>
              <a:rPr lang="en-US" sz="1375" dirty="0"/>
              <a:t>No Health Insurance (not surprisingly) and not surprisingly</a:t>
            </a:r>
            <a:endParaRPr sz="1375" dirty="0"/>
          </a:p>
          <a:p>
            <a:pPr marL="742950" lvl="0" indent="0" algn="l" rtl="0">
              <a:lnSpc>
                <a:spcPct val="80000"/>
              </a:lnSpc>
              <a:spcBef>
                <a:spcPts val="275"/>
              </a:spcBef>
              <a:spcAft>
                <a:spcPts val="0"/>
              </a:spcAft>
              <a:buNone/>
            </a:pPr>
            <a:endParaRPr sz="1375" dirty="0"/>
          </a:p>
          <a:p>
            <a:pPr marL="0" lvl="0" indent="0" algn="l" rtl="0">
              <a:lnSpc>
                <a:spcPct val="80000"/>
              </a:lnSpc>
              <a:spcBef>
                <a:spcPts val="275"/>
              </a:spcBef>
              <a:spcAft>
                <a:spcPts val="0"/>
              </a:spcAft>
              <a:buClr>
                <a:schemeClr val="dk1"/>
              </a:buClr>
              <a:buSzPts val="1375"/>
              <a:buNone/>
            </a:pPr>
            <a:r>
              <a:rPr lang="en-US" sz="1375" b="1" dirty="0"/>
              <a:t>Negative Correlations (Average Life Expectancy to Risk Factors)</a:t>
            </a:r>
            <a:endParaRPr sz="1375" dirty="0"/>
          </a:p>
          <a:p>
            <a:pPr marL="742950" lvl="1" indent="-285750" algn="l" rtl="0">
              <a:lnSpc>
                <a:spcPct val="80000"/>
              </a:lnSpc>
              <a:spcBef>
                <a:spcPts val="275"/>
              </a:spcBef>
              <a:spcAft>
                <a:spcPts val="0"/>
              </a:spcAft>
              <a:buClr>
                <a:schemeClr val="dk1"/>
              </a:buClr>
              <a:buSzPts val="1375"/>
              <a:buChar char="–"/>
            </a:pPr>
            <a:r>
              <a:rPr lang="en-US" sz="1375" dirty="0"/>
              <a:t>No Exercise </a:t>
            </a:r>
            <a:endParaRPr dirty="0"/>
          </a:p>
          <a:p>
            <a:pPr marL="742950" lvl="1" indent="-285750" algn="l" rtl="0">
              <a:lnSpc>
                <a:spcPct val="80000"/>
              </a:lnSpc>
              <a:spcBef>
                <a:spcPts val="275"/>
              </a:spcBef>
              <a:spcAft>
                <a:spcPts val="0"/>
              </a:spcAft>
              <a:buClr>
                <a:schemeClr val="dk1"/>
              </a:buClr>
              <a:buSzPts val="1375"/>
              <a:buChar char="–"/>
            </a:pPr>
            <a:r>
              <a:rPr lang="en-US" sz="1375" dirty="0"/>
              <a:t>Eat Few Fruits or Vegetables </a:t>
            </a:r>
            <a:endParaRPr dirty="0"/>
          </a:p>
          <a:p>
            <a:pPr marL="742950" lvl="1" indent="-285750" algn="l" rtl="0">
              <a:lnSpc>
                <a:spcPct val="80000"/>
              </a:lnSpc>
              <a:spcBef>
                <a:spcPts val="275"/>
              </a:spcBef>
              <a:spcAft>
                <a:spcPts val="0"/>
              </a:spcAft>
              <a:buClr>
                <a:schemeClr val="dk1"/>
              </a:buClr>
              <a:buSzPts val="1375"/>
              <a:buChar char="–"/>
            </a:pPr>
            <a:r>
              <a:rPr lang="en-US" sz="1375" dirty="0"/>
              <a:t>Smokers</a:t>
            </a:r>
            <a:endParaRPr dirty="0"/>
          </a:p>
          <a:p>
            <a:pPr marL="742950" lvl="1" indent="-285750" algn="l" rtl="0">
              <a:lnSpc>
                <a:spcPct val="80000"/>
              </a:lnSpc>
              <a:spcBef>
                <a:spcPts val="275"/>
              </a:spcBef>
              <a:spcAft>
                <a:spcPts val="0"/>
              </a:spcAft>
              <a:buClr>
                <a:schemeClr val="dk1"/>
              </a:buClr>
              <a:buSzPts val="1375"/>
              <a:buChar char="–"/>
            </a:pPr>
            <a:r>
              <a:rPr lang="en-US" sz="1375" dirty="0"/>
              <a:t>Obese </a:t>
            </a:r>
            <a:endParaRPr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1143000" lvl="2" indent="-144780" algn="l" rtl="0">
              <a:lnSpc>
                <a:spcPct val="80000"/>
              </a:lnSpc>
              <a:spcBef>
                <a:spcPts val="264"/>
              </a:spcBef>
              <a:spcAft>
                <a:spcPts val="0"/>
              </a:spcAft>
              <a:buClr>
                <a:schemeClr val="dk1"/>
              </a:buClr>
              <a:buSzPts val="1320"/>
              <a:buNone/>
            </a:pPr>
            <a:endParaRPr sz="1320" dirty="0"/>
          </a:p>
          <a:p>
            <a:pPr marL="742950" lvl="1" indent="-187959" algn="l" rtl="0">
              <a:lnSpc>
                <a:spcPct val="80000"/>
              </a:lnSpc>
              <a:spcBef>
                <a:spcPts val="308"/>
              </a:spcBef>
              <a:spcAft>
                <a:spcPts val="0"/>
              </a:spcAft>
              <a:buClr>
                <a:schemeClr val="dk1"/>
              </a:buClr>
              <a:buSzPts val="1540"/>
              <a:buNone/>
            </a:pPr>
            <a:endParaRPr sz="1540" dirty="0"/>
          </a:p>
          <a:p>
            <a:pPr marL="342900" lvl="0" indent="-231140" algn="l" rtl="0">
              <a:lnSpc>
                <a:spcPct val="80000"/>
              </a:lnSpc>
              <a:spcBef>
                <a:spcPts val="352"/>
              </a:spcBef>
              <a:spcAft>
                <a:spcPts val="0"/>
              </a:spcAft>
              <a:buClr>
                <a:schemeClr val="dk1"/>
              </a:buClr>
              <a:buSzPts val="1760"/>
              <a:buNone/>
            </a:pPr>
            <a:endParaRPr sz="1760" dirty="0"/>
          </a:p>
          <a:p>
            <a:pPr marL="742950" lvl="1" indent="-187959" algn="l" rtl="0">
              <a:lnSpc>
                <a:spcPct val="80000"/>
              </a:lnSpc>
              <a:spcBef>
                <a:spcPts val="308"/>
              </a:spcBef>
              <a:spcAft>
                <a:spcPts val="0"/>
              </a:spcAft>
              <a:buClr>
                <a:schemeClr val="dk1"/>
              </a:buClr>
              <a:buSzPts val="1540"/>
              <a:buNone/>
            </a:pPr>
            <a:endParaRPr sz="1540" dirty="0"/>
          </a:p>
          <a:p>
            <a:pPr marL="742950" lvl="1" indent="-187959" algn="l" rtl="0">
              <a:lnSpc>
                <a:spcPct val="80000"/>
              </a:lnSpc>
              <a:spcBef>
                <a:spcPts val="308"/>
              </a:spcBef>
              <a:spcAft>
                <a:spcPts val="0"/>
              </a:spcAft>
              <a:buClr>
                <a:schemeClr val="dk1"/>
              </a:buClr>
              <a:buSzPts val="1540"/>
              <a:buNone/>
            </a:pPr>
            <a:endParaRPr sz="15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400"/>
              <a:buFont typeface="Calibri"/>
              <a:buNone/>
            </a:pPr>
            <a:r>
              <a:rPr lang="en-US" dirty="0"/>
              <a:t>Predictive Analytics</a:t>
            </a:r>
            <a:endParaRPr dirty="0"/>
          </a:p>
        </p:txBody>
      </p:sp>
      <p:sp>
        <p:nvSpPr>
          <p:cNvPr id="102" name="Google Shape;102;p9"/>
          <p:cNvSpPr txBox="1">
            <a:spLocks noGrp="1"/>
          </p:cNvSpPr>
          <p:nvPr>
            <p:ph type="body" idx="1"/>
          </p:nvPr>
        </p:nvSpPr>
        <p:spPr>
          <a:xfrm>
            <a:off x="143933" y="685800"/>
            <a:ext cx="8686800" cy="1295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US" sz="1600" dirty="0"/>
              <a:t>Q: Could we create a model that would allow us to predict life expectancy given a set of variables (thereby allowing a community health director the ability to support programs with impact analysis)?</a:t>
            </a:r>
            <a:endParaRPr dirty="0"/>
          </a:p>
          <a:p>
            <a:pPr marL="0" lvl="0" indent="0" algn="ctr" rtl="0">
              <a:spcBef>
                <a:spcPts val="240"/>
              </a:spcBef>
              <a:spcAft>
                <a:spcPts val="0"/>
              </a:spcAft>
              <a:buClr>
                <a:srgbClr val="00B050"/>
              </a:buClr>
              <a:buSzPts val="1200"/>
              <a:buNone/>
            </a:pPr>
            <a:r>
              <a:rPr lang="en-US" sz="1200" i="1" dirty="0">
                <a:solidFill>
                  <a:srgbClr val="00B050"/>
                </a:solidFill>
              </a:rPr>
              <a:t>Several variables were considered and we ultimately chose several of interest: Poverty, Unemployed, </a:t>
            </a:r>
            <a:r>
              <a:rPr lang="en-US" sz="1200" i="1" dirty="0" err="1">
                <a:solidFill>
                  <a:srgbClr val="00B050"/>
                </a:solidFill>
              </a:rPr>
              <a:t>Sev_Work_Disabled</a:t>
            </a:r>
            <a:r>
              <a:rPr lang="en-US" sz="1200" i="1" dirty="0">
                <a:solidFill>
                  <a:srgbClr val="00B050"/>
                </a:solidFill>
              </a:rPr>
              <a:t>, </a:t>
            </a:r>
            <a:r>
              <a:rPr lang="en-US" sz="1200" i="1" dirty="0" err="1">
                <a:solidFill>
                  <a:srgbClr val="00B050"/>
                </a:solidFill>
              </a:rPr>
              <a:t>Recent_Drug_Use</a:t>
            </a:r>
            <a:r>
              <a:rPr lang="en-US" sz="1200" i="1" dirty="0">
                <a:solidFill>
                  <a:srgbClr val="00B050"/>
                </a:solidFill>
              </a:rPr>
              <a:t>, </a:t>
            </a:r>
            <a:r>
              <a:rPr lang="en-US" sz="1200" i="1" dirty="0" err="1">
                <a:solidFill>
                  <a:srgbClr val="00B050"/>
                </a:solidFill>
              </a:rPr>
              <a:t>No_Exercise</a:t>
            </a:r>
            <a:r>
              <a:rPr lang="en-US" sz="1200" i="1" dirty="0">
                <a:solidFill>
                  <a:srgbClr val="00B050"/>
                </a:solidFill>
              </a:rPr>
              <a:t>, Obesity, </a:t>
            </a:r>
            <a:r>
              <a:rPr lang="en-US" sz="1200" i="1" dirty="0" err="1">
                <a:solidFill>
                  <a:srgbClr val="00B050"/>
                </a:solidFill>
              </a:rPr>
              <a:t>High_Blood_Pres</a:t>
            </a:r>
            <a:r>
              <a:rPr lang="en-US" sz="1200" i="1" dirty="0">
                <a:solidFill>
                  <a:srgbClr val="00B050"/>
                </a:solidFill>
              </a:rPr>
              <a:t>, Smoker, Diabetes, Uninsured, </a:t>
            </a:r>
            <a:r>
              <a:rPr lang="en-US" sz="1200" i="1" dirty="0" err="1">
                <a:solidFill>
                  <a:srgbClr val="00B050"/>
                </a:solidFill>
              </a:rPr>
              <a:t>Elderly_Medicare</a:t>
            </a:r>
            <a:r>
              <a:rPr lang="en-US" sz="1200" i="1" dirty="0">
                <a:solidFill>
                  <a:srgbClr val="00B050"/>
                </a:solidFill>
              </a:rPr>
              <a:t>, and </a:t>
            </a:r>
            <a:r>
              <a:rPr lang="en-US" sz="1200" i="1" dirty="0" err="1">
                <a:solidFill>
                  <a:srgbClr val="00B050"/>
                </a:solidFill>
              </a:rPr>
              <a:t>Disabled_Medicare</a:t>
            </a:r>
            <a:endParaRPr sz="1200" i="1" dirty="0">
              <a:solidFill>
                <a:srgbClr val="00B050"/>
              </a:solidFill>
            </a:endParaRPr>
          </a:p>
        </p:txBody>
      </p:sp>
      <p:pic>
        <p:nvPicPr>
          <p:cNvPr id="103" name="Google Shape;103;p9" descr="https://lh6.googleusercontent.com/gih_psxIFstUTF2KNVWJPTbv5nTGs1IfSo7k9dzqvmbMqLbfM1bAurmGIHYnAEhKMT8eTkA_4-6K6zwe3rREBOLjY_Zrt3kIetIu18tsfrgXGNJtcKc4nAnU7MKIq4-mKhhQt2I"/>
          <p:cNvPicPr preferRelativeResize="0"/>
          <p:nvPr/>
        </p:nvPicPr>
        <p:blipFill rotWithShape="1">
          <a:blip r:embed="rId3">
            <a:alphaModFix/>
          </a:blip>
          <a:srcRect/>
          <a:stretch/>
        </p:blipFill>
        <p:spPr>
          <a:xfrm>
            <a:off x="169333" y="2641600"/>
            <a:ext cx="4419600" cy="4128837"/>
          </a:xfrm>
          <a:prstGeom prst="rect">
            <a:avLst/>
          </a:prstGeom>
          <a:noFill/>
          <a:ln>
            <a:noFill/>
          </a:ln>
        </p:spPr>
      </p:pic>
      <p:sp>
        <p:nvSpPr>
          <p:cNvPr id="104" name="Google Shape;104;p9"/>
          <p:cNvSpPr txBox="1"/>
          <p:nvPr/>
        </p:nvSpPr>
        <p:spPr>
          <a:xfrm>
            <a:off x="533400" y="1905000"/>
            <a:ext cx="3124200" cy="939800"/>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rgbClr val="0070C0"/>
              </a:buClr>
              <a:buSzPts val="1520"/>
              <a:buFont typeface="Arial"/>
              <a:buNone/>
            </a:pPr>
            <a:r>
              <a:rPr lang="en-US" sz="1520" dirty="0">
                <a:solidFill>
                  <a:srgbClr val="0070C0"/>
                </a:solidFill>
                <a:latin typeface="Calibri"/>
                <a:ea typeface="Calibri"/>
                <a:cs typeface="Calibri"/>
                <a:sym typeface="Calibri"/>
              </a:rPr>
              <a:t>LM: With an Adjusted R-squared of </a:t>
            </a:r>
            <a:r>
              <a:rPr lang="en-US" sz="1520" b="1" dirty="0">
                <a:solidFill>
                  <a:srgbClr val="0070C0"/>
                </a:solidFill>
                <a:latin typeface="Calibri"/>
                <a:ea typeface="Calibri"/>
                <a:cs typeface="Calibri"/>
                <a:sym typeface="Calibri"/>
              </a:rPr>
              <a:t>0.7066</a:t>
            </a:r>
            <a:r>
              <a:rPr lang="en-US" sz="1520" dirty="0">
                <a:solidFill>
                  <a:srgbClr val="0070C0"/>
                </a:solidFill>
                <a:latin typeface="Calibri"/>
                <a:ea typeface="Calibri"/>
                <a:cs typeface="Calibri"/>
                <a:sym typeface="Calibri"/>
              </a:rPr>
              <a:t>, we can explain quite a bit about average life expectancy using this model. </a:t>
            </a:r>
            <a:endParaRPr sz="760" i="1" dirty="0">
              <a:solidFill>
                <a:srgbClr val="0070C0"/>
              </a:solidFill>
              <a:latin typeface="Calibri"/>
              <a:ea typeface="Calibri"/>
              <a:cs typeface="Calibri"/>
              <a:sym typeface="Calibri"/>
            </a:endParaRPr>
          </a:p>
        </p:txBody>
      </p:sp>
      <p:sp>
        <p:nvSpPr>
          <p:cNvPr id="105" name="Google Shape;105;p9"/>
          <p:cNvSpPr/>
          <p:nvPr/>
        </p:nvSpPr>
        <p:spPr>
          <a:xfrm>
            <a:off x="4504266" y="2861733"/>
            <a:ext cx="4572000" cy="23544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rgbClr val="404040"/>
                </a:solidFill>
                <a:latin typeface="Calibri" panose="020F0502020204030204" pitchFamily="34" charset="0"/>
                <a:cs typeface="Calibri" panose="020F0502020204030204" pitchFamily="34" charset="0"/>
                <a:sym typeface="Arial"/>
              </a:rPr>
              <a:t>Testing the predicted numbers against the actual testing ALE, we see the following: </a:t>
            </a:r>
            <a:endParaRPr sz="1200" dirty="0">
              <a:solidFill>
                <a:schemeClr val="dk1"/>
              </a:solidFill>
              <a:latin typeface="Calibri" panose="020F0502020204030204" pitchFamily="34" charset="0"/>
              <a:ea typeface="Calibri"/>
              <a:cs typeface="Calibri" panose="020F0502020204030204" pitchFamily="34" charset="0"/>
              <a:sym typeface="Calibri"/>
            </a:endParaRPr>
          </a:p>
          <a:p>
            <a:pPr marL="171450" marR="0" lvl="0" indent="-171450" algn="l" rtl="0">
              <a:spcBef>
                <a:spcPts val="900"/>
              </a:spcBef>
              <a:spcAft>
                <a:spcPts val="0"/>
              </a:spcAft>
              <a:buClr>
                <a:srgbClr val="404040"/>
              </a:buClr>
              <a:buSzPts val="1200"/>
              <a:buFont typeface="Arial"/>
              <a:buChar char="•"/>
            </a:pPr>
            <a:r>
              <a:rPr lang="en-US" sz="1200" dirty="0">
                <a:solidFill>
                  <a:srgbClr val="404040"/>
                </a:solidFill>
                <a:latin typeface="Calibri" panose="020F0502020204030204" pitchFamily="34" charset="0"/>
                <a:cs typeface="Calibri" panose="020F0502020204030204" pitchFamily="34" charset="0"/>
                <a:sym typeface="Arial"/>
              </a:rPr>
              <a:t>Actual average:   76.68201 (years)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rgbClr val="404040"/>
              </a:buClr>
              <a:buSzPts val="1200"/>
              <a:buFont typeface="Arial"/>
              <a:buChar char="•"/>
            </a:pPr>
            <a:r>
              <a:rPr lang="en-US" sz="1200" dirty="0">
                <a:solidFill>
                  <a:srgbClr val="404040"/>
                </a:solidFill>
                <a:latin typeface="Calibri" panose="020F0502020204030204" pitchFamily="34" charset="0"/>
                <a:cs typeface="Calibri" panose="020F0502020204030204" pitchFamily="34" charset="0"/>
                <a:sym typeface="Arial"/>
              </a:rPr>
              <a:t>Actual deviation: 1.924118  (years)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rgbClr val="404040"/>
              </a:buClr>
              <a:buSzPts val="1200"/>
              <a:buFont typeface="Arial"/>
              <a:buChar char="•"/>
            </a:pPr>
            <a:r>
              <a:rPr lang="en-US" sz="1200" dirty="0">
                <a:solidFill>
                  <a:srgbClr val="404040"/>
                </a:solidFill>
                <a:latin typeface="Calibri" panose="020F0502020204030204" pitchFamily="34" charset="0"/>
                <a:cs typeface="Calibri" panose="020F0502020204030204" pitchFamily="34" charset="0"/>
                <a:sym typeface="Arial"/>
              </a:rPr>
              <a:t>Predicted average: 76.6573  (years)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rgbClr val="404040"/>
              </a:buClr>
              <a:buSzPts val="1200"/>
              <a:buFont typeface="Arial"/>
              <a:buChar char="•"/>
            </a:pPr>
            <a:r>
              <a:rPr lang="en-US" sz="1200" dirty="0">
                <a:solidFill>
                  <a:srgbClr val="404040"/>
                </a:solidFill>
                <a:latin typeface="Calibri" panose="020F0502020204030204" pitchFamily="34" charset="0"/>
                <a:cs typeface="Calibri" panose="020F0502020204030204" pitchFamily="34" charset="0"/>
                <a:sym typeface="Arial"/>
              </a:rPr>
              <a:t>Predicted deviation:  1.906623 (years)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rgbClr val="404040"/>
              </a:buClr>
              <a:buSzPts val="1200"/>
              <a:buFont typeface="Arial"/>
              <a:buChar char="•"/>
            </a:pPr>
            <a:r>
              <a:rPr lang="en-US" sz="1200" dirty="0">
                <a:solidFill>
                  <a:srgbClr val="404040"/>
                </a:solidFill>
                <a:latin typeface="Calibri" panose="020F0502020204030204" pitchFamily="34" charset="0"/>
                <a:cs typeface="Calibri" panose="020F0502020204030204" pitchFamily="34" charset="0"/>
                <a:sym typeface="Arial"/>
              </a:rPr>
              <a:t>Actual/predicted difference:  0.7858914 (years)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rgbClr val="404040"/>
              </a:buClr>
              <a:buSzPts val="1200"/>
              <a:buFont typeface="Arial"/>
              <a:buChar char="•"/>
            </a:pPr>
            <a:r>
              <a:rPr lang="en-US" sz="1200" dirty="0">
                <a:solidFill>
                  <a:srgbClr val="404040"/>
                </a:solidFill>
                <a:latin typeface="Calibri" panose="020F0502020204030204" pitchFamily="34" charset="0"/>
                <a:cs typeface="Calibri" panose="020F0502020204030204" pitchFamily="34" charset="0"/>
                <a:sym typeface="Arial"/>
              </a:rPr>
              <a:t>Percent accuracy: 98.96903 % /  RMSE is ~ 1.056212</a:t>
            </a:r>
            <a:endParaRPr dirty="0">
              <a:latin typeface="Calibri" panose="020F0502020204030204" pitchFamily="34" charset="0"/>
              <a:cs typeface="Calibri" panose="020F0502020204030204" pitchFamily="34" charset="0"/>
            </a:endParaRPr>
          </a:p>
          <a:p>
            <a:pPr marL="0" marR="0" lvl="0" indent="0" algn="l" rtl="0">
              <a:spcBef>
                <a:spcPts val="900"/>
              </a:spcBef>
              <a:spcAft>
                <a:spcPts val="0"/>
              </a:spcAft>
              <a:buNone/>
            </a:pPr>
            <a:r>
              <a:rPr lang="en-US" sz="1200" dirty="0">
                <a:solidFill>
                  <a:srgbClr val="404040"/>
                </a:solidFill>
                <a:latin typeface="Calibri" panose="020F0502020204030204" pitchFamily="34" charset="0"/>
                <a:cs typeface="Calibri" panose="020F0502020204030204" pitchFamily="34" charset="0"/>
                <a:sym typeface="Arial"/>
              </a:rPr>
              <a:t>In other words, this is a very good model that predicts life expectancy variation from the inputs we selected. Comparison boxplots look like this: </a:t>
            </a:r>
            <a:endParaRPr sz="12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106" name="Google Shape;106;p9" descr="https://lh5.googleusercontent.com/DbQYuMsDNJPGnUsBQyVSGNtwtv62Jj_LnDjWlmNsRF1tHbq0Krm6amx7-gKGabKsh4YSZba0gmeSwLTZvCGCylHv1Amg_U5wxXe_bpIGbbim6L0QqmqdAhkfRTzLqdNdrf1tOMw"/>
          <p:cNvPicPr preferRelativeResize="0"/>
          <p:nvPr/>
        </p:nvPicPr>
        <p:blipFill rotWithShape="1">
          <a:blip r:embed="rId4">
            <a:alphaModFix/>
          </a:blip>
          <a:srcRect/>
          <a:stretch/>
        </p:blipFill>
        <p:spPr>
          <a:xfrm>
            <a:off x="6248400" y="5050092"/>
            <a:ext cx="2522201" cy="1785937"/>
          </a:xfrm>
          <a:prstGeom prst="rect">
            <a:avLst/>
          </a:prstGeom>
          <a:noFill/>
          <a:ln>
            <a:noFill/>
          </a:ln>
        </p:spPr>
      </p:pic>
      <p:sp>
        <p:nvSpPr>
          <p:cNvPr id="107" name="Google Shape;107;p9"/>
          <p:cNvSpPr txBox="1"/>
          <p:nvPr/>
        </p:nvSpPr>
        <p:spPr>
          <a:xfrm>
            <a:off x="5105400" y="1921933"/>
            <a:ext cx="3124200" cy="939800"/>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rgbClr val="0070C0"/>
              </a:buClr>
              <a:buSzPts val="1280"/>
              <a:buFont typeface="Arial"/>
              <a:buNone/>
            </a:pPr>
            <a:r>
              <a:rPr lang="en-US" sz="1280" dirty="0">
                <a:solidFill>
                  <a:srgbClr val="0070C0"/>
                </a:solidFill>
                <a:latin typeface="Calibri"/>
                <a:ea typeface="Calibri"/>
                <a:cs typeface="Calibri"/>
                <a:sym typeface="Calibri"/>
              </a:rPr>
              <a:t>Using KSVM from ‘</a:t>
            </a:r>
            <a:r>
              <a:rPr lang="en-US" sz="1280" dirty="0" err="1">
                <a:solidFill>
                  <a:srgbClr val="0070C0"/>
                </a:solidFill>
                <a:latin typeface="Calibri"/>
                <a:ea typeface="Calibri"/>
                <a:cs typeface="Calibri"/>
                <a:sym typeface="Calibri"/>
              </a:rPr>
              <a:t>kernlab</a:t>
            </a:r>
            <a:r>
              <a:rPr lang="en-US" sz="1280" dirty="0">
                <a:solidFill>
                  <a:srgbClr val="0070C0"/>
                </a:solidFill>
                <a:latin typeface="Calibri"/>
                <a:ea typeface="Calibri"/>
                <a:cs typeface="Calibri"/>
                <a:sym typeface="Calibri"/>
              </a:rPr>
              <a:t>’ we performed cross-fold validation on a training set using 70% of our data. We saw low training error, so continued to check predictions against the testing data.</a:t>
            </a:r>
            <a:endParaRPr sz="640" i="1" dirty="0">
              <a:solidFill>
                <a:srgbClr val="0070C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0" y="1"/>
            <a:ext cx="9144000" cy="609600"/>
          </a:xfrm>
          <a:prstGeom prst="rect">
            <a:avLst/>
          </a:prstGeom>
          <a:solidFill>
            <a:srgbClr val="3F3F3F"/>
          </a:solid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400"/>
              <a:buFont typeface="Calibri"/>
              <a:buNone/>
            </a:pPr>
            <a:r>
              <a:rPr lang="en-US"/>
              <a:t>Q&amp;A</a:t>
            </a:r>
            <a:endParaRPr/>
          </a:p>
        </p:txBody>
      </p:sp>
      <p:pic>
        <p:nvPicPr>
          <p:cNvPr id="113" name="Google Shape;113;p10"/>
          <p:cNvPicPr preferRelativeResize="0"/>
          <p:nvPr/>
        </p:nvPicPr>
        <p:blipFill rotWithShape="1">
          <a:blip r:embed="rId3">
            <a:alphaModFix/>
          </a:blip>
          <a:srcRect/>
          <a:stretch/>
        </p:blipFill>
        <p:spPr>
          <a:xfrm>
            <a:off x="1714500" y="990600"/>
            <a:ext cx="5715000" cy="3581400"/>
          </a:xfrm>
          <a:prstGeom prst="rect">
            <a:avLst/>
          </a:prstGeom>
          <a:noFill/>
          <a:ln>
            <a:noFill/>
          </a:ln>
        </p:spPr>
      </p:pic>
      <p:sp>
        <p:nvSpPr>
          <p:cNvPr id="114" name="Google Shape;114;p10"/>
          <p:cNvSpPr txBox="1">
            <a:spLocks noGrp="1"/>
          </p:cNvSpPr>
          <p:nvPr>
            <p:ph type="body" idx="1"/>
          </p:nvPr>
        </p:nvSpPr>
        <p:spPr>
          <a:xfrm>
            <a:off x="172100" y="4800600"/>
            <a:ext cx="88956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B050"/>
              </a:buClr>
              <a:buSzPts val="2000"/>
              <a:buNone/>
            </a:pPr>
            <a:r>
              <a:rPr lang="en-US" sz="2000">
                <a:solidFill>
                  <a:srgbClr val="00B050"/>
                </a:solidFill>
              </a:rPr>
              <a:t>If you’re interested in learning more about ALE in your own home county, follow this link </a:t>
            </a:r>
            <a:r>
              <a:rPr lang="en-US" sz="1800" u="sng">
                <a:hlinkClick r:id="rId4"/>
              </a:rPr>
              <a:t>http://rpubs.com/randallscott25/526493</a:t>
            </a:r>
            <a:r>
              <a:rPr lang="en-US" sz="1800"/>
              <a:t> </a:t>
            </a:r>
            <a:r>
              <a:rPr lang="en-US" sz="2000">
                <a:solidFill>
                  <a:srgbClr val="00B050"/>
                </a:solidFill>
              </a:rPr>
              <a:t> to find out now!</a:t>
            </a:r>
            <a:endParaRPr sz="2000" i="1">
              <a:solidFill>
                <a:srgbClr val="00B05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92BACA6905154BB27C730713AA42CC" ma:contentTypeVersion="12" ma:contentTypeDescription="Create a new document." ma:contentTypeScope="" ma:versionID="342fb9b9dadf858c57c1a13d64c900b2">
  <xsd:schema xmlns:xsd="http://www.w3.org/2001/XMLSchema" xmlns:xs="http://www.w3.org/2001/XMLSchema" xmlns:p="http://schemas.microsoft.com/office/2006/metadata/properties" xmlns:ns2="1c75a79e-fd83-4f9e-ba94-1952b51fec85" xmlns:ns3="dba21e0a-3c9d-4e02-8a00-7741de9bc768" targetNamespace="http://schemas.microsoft.com/office/2006/metadata/properties" ma:root="true" ma:fieldsID="b8f8662ba79fd8c79214fadd4c225f3a" ns2:_="" ns3:_="">
    <xsd:import namespace="1c75a79e-fd83-4f9e-ba94-1952b51fec85"/>
    <xsd:import namespace="dba21e0a-3c9d-4e02-8a00-7741de9bc7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5a79e-fd83-4f9e-ba94-1952b51fe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a21e0a-3c9d-4e02-8a00-7741de9bc76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7340E9-052C-42B7-90BC-63D215AB2678}">
  <ds:schemaRefs>
    <ds:schemaRef ds:uri="http://schemas.microsoft.com/sharepoint/v3/contenttype/forms"/>
  </ds:schemaRefs>
</ds:datastoreItem>
</file>

<file path=customXml/itemProps2.xml><?xml version="1.0" encoding="utf-8"?>
<ds:datastoreItem xmlns:ds="http://schemas.openxmlformats.org/officeDocument/2006/customXml" ds:itemID="{19EAABE6-C711-47D4-A0A9-D85CA866C6CF}">
  <ds:schemaRefs>
    <ds:schemaRef ds:uri="http://purl.org/dc/terms/"/>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purl.org/dc/elements/1.1/"/>
    <ds:schemaRef ds:uri="http://schemas.microsoft.com/office/2006/documentManagement/types"/>
    <ds:schemaRef ds:uri="dba21e0a-3c9d-4e02-8a00-7741de9bc768"/>
    <ds:schemaRef ds:uri="1c75a79e-fd83-4f9e-ba94-1952b51fec85"/>
    <ds:schemaRef ds:uri="http://www.w3.org/XML/1998/namespace"/>
  </ds:schemaRefs>
</ds:datastoreItem>
</file>

<file path=customXml/itemProps3.xml><?xml version="1.0" encoding="utf-8"?>
<ds:datastoreItem xmlns:ds="http://schemas.openxmlformats.org/officeDocument/2006/customXml" ds:itemID="{60B09058-299F-4EAD-910A-2B9415B708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75a79e-fd83-4f9e-ba94-1952b51fec85"/>
    <ds:schemaRef ds:uri="dba21e0a-3c9d-4e02-8a00-7741de9bc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TotalTime>
  <Words>935</Words>
  <Application>Microsoft Macintosh PowerPoint</Application>
  <PresentationFormat>On-screen Show (4:3)</PresentationFormat>
  <Paragraphs>137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Noto Sans Symbols</vt:lpstr>
      <vt:lpstr>Libre Franklin Medium</vt:lpstr>
      <vt:lpstr>Office Theme</vt:lpstr>
      <vt:lpstr>Team 1: The dream team</vt:lpstr>
      <vt:lpstr>The Data Set</vt:lpstr>
      <vt:lpstr>Data Acquisition &amp; Preparation</vt:lpstr>
      <vt:lpstr>What were we trying to learn?</vt:lpstr>
      <vt:lpstr>Basic Statistical Analytics</vt:lpstr>
      <vt:lpstr>ALE (Average Life Expectancy)</vt:lpstr>
      <vt:lpstr>Correlations</vt:lpstr>
      <vt:lpstr>Predictive Analytics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IST687 – Applied Data Science</dc:title>
  <dc:creator>Gary Krudys</dc:creator>
  <cp:lastModifiedBy>Rogers, Sam A.</cp:lastModifiedBy>
  <cp:revision>1</cp:revision>
  <dcterms:created xsi:type="dcterms:W3CDTF">2013-01-23T22:13:02Z</dcterms:created>
  <dcterms:modified xsi:type="dcterms:W3CDTF">2020-11-30T22:00:39Z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0x0101005992BACA6905154BB27C730713AA42CC</vt:lpwstr>
  </property>
</Properties>
</file>