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263" r:id="rId5"/>
    <p:sldId id="257" r:id="rId6"/>
    <p:sldId id="279" r:id="rId7"/>
    <p:sldId id="258" r:id="rId8"/>
    <p:sldId id="259" r:id="rId9"/>
    <p:sldId id="260" r:id="rId10"/>
    <p:sldId id="269" r:id="rId11"/>
    <p:sldId id="264" r:id="rId12"/>
    <p:sldId id="277" r:id="rId13"/>
    <p:sldId id="266" r:id="rId14"/>
    <p:sldId id="273" r:id="rId15"/>
    <p:sldId id="267" r:id="rId16"/>
    <p:sldId id="278" r:id="rId17"/>
    <p:sldId id="280" r:id="rId18"/>
    <p:sldId id="276" r:id="rId19"/>
    <p:sldId id="274" r:id="rId20"/>
  </p:sldIdLst>
  <p:sldSz cx="12192000" cy="6858000"/>
  <p:notesSz cx="9236075" cy="6950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316A1"/>
    <a:srgbClr val="FAFA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266" autoAdjust="0"/>
    <p:restoredTop sz="95432" autoAdjust="0"/>
  </p:normalViewPr>
  <p:slideViewPr>
    <p:cSldViewPr snapToGrid="0">
      <p:cViewPr varScale="1">
        <p:scale>
          <a:sx n="98" d="100"/>
          <a:sy n="98" d="100"/>
        </p:scale>
        <p:origin x="72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Rogers" userId="e5baacaf-8aa8-4507-ad8f-d25a9f612416" providerId="ADAL" clId="{44054BAC-4FE0-B94C-8D88-97174ECEB491}"/>
    <pc:docChg chg="undo custSel modSld">
      <pc:chgData name="Samuel Rogers" userId="e5baacaf-8aa8-4507-ad8f-d25a9f612416" providerId="ADAL" clId="{44054BAC-4FE0-B94C-8D88-97174ECEB491}" dt="2020-11-03T02:42:21.471" v="45" actId="1035"/>
      <pc:docMkLst>
        <pc:docMk/>
      </pc:docMkLst>
      <pc:sldChg chg="modSp mod">
        <pc:chgData name="Samuel Rogers" userId="e5baacaf-8aa8-4507-ad8f-d25a9f612416" providerId="ADAL" clId="{44054BAC-4FE0-B94C-8D88-97174ECEB491}" dt="2020-11-03T02:14:36.687" v="41" actId="20577"/>
        <pc:sldMkLst>
          <pc:docMk/>
          <pc:sldMk cId="0" sldId="263"/>
        </pc:sldMkLst>
        <pc:spChg chg="mod">
          <ac:chgData name="Samuel Rogers" userId="e5baacaf-8aa8-4507-ad8f-d25a9f612416" providerId="ADAL" clId="{44054BAC-4FE0-B94C-8D88-97174ECEB491}" dt="2020-11-03T02:14:36.687" v="41" actId="20577"/>
          <ac:spMkLst>
            <pc:docMk/>
            <pc:sldMk cId="0" sldId="263"/>
            <ac:spMk id="3" creationId="{09A423BA-4489-4B56-9387-BE5B57C54F92}"/>
          </ac:spMkLst>
        </pc:spChg>
        <pc:spChg chg="mod">
          <ac:chgData name="Samuel Rogers" userId="e5baacaf-8aa8-4507-ad8f-d25a9f612416" providerId="ADAL" clId="{44054BAC-4FE0-B94C-8D88-97174ECEB491}" dt="2020-11-03T01:09:40.312" v="30" actId="20577"/>
          <ac:spMkLst>
            <pc:docMk/>
            <pc:sldMk cId="0" sldId="263"/>
            <ac:spMk id="4106" creationId="{E180F45B-9E3A-4965-B0D9-35AA723F829C}"/>
          </ac:spMkLst>
        </pc:spChg>
      </pc:sldChg>
      <pc:sldChg chg="modSp mod">
        <pc:chgData name="Samuel Rogers" userId="e5baacaf-8aa8-4507-ad8f-d25a9f612416" providerId="ADAL" clId="{44054BAC-4FE0-B94C-8D88-97174ECEB491}" dt="2020-11-03T02:42:21.471" v="45" actId="1035"/>
        <pc:sldMkLst>
          <pc:docMk/>
          <pc:sldMk cId="450820611" sldId="276"/>
        </pc:sldMkLst>
        <pc:spChg chg="mod">
          <ac:chgData name="Samuel Rogers" userId="e5baacaf-8aa8-4507-ad8f-d25a9f612416" providerId="ADAL" clId="{44054BAC-4FE0-B94C-8D88-97174ECEB491}" dt="2020-11-03T02:42:21.471" v="45" actId="1035"/>
          <ac:spMkLst>
            <pc:docMk/>
            <pc:sldMk cId="450820611" sldId="276"/>
            <ac:spMk id="7" creationId="{E4D7AEF3-4EA3-4166-9E69-7E85DC48179D}"/>
          </ac:spMkLst>
        </pc:spChg>
      </pc:sldChg>
      <pc:sldChg chg="addSp delSp mod">
        <pc:chgData name="Samuel Rogers" userId="e5baacaf-8aa8-4507-ad8f-d25a9f612416" providerId="ADAL" clId="{44054BAC-4FE0-B94C-8D88-97174ECEB491}" dt="2020-11-03T02:38:46.599" v="43" actId="21"/>
        <pc:sldMkLst>
          <pc:docMk/>
          <pc:sldMk cId="2301320089" sldId="277"/>
        </pc:sldMkLst>
        <pc:spChg chg="add del">
          <ac:chgData name="Samuel Rogers" userId="e5baacaf-8aa8-4507-ad8f-d25a9f612416" providerId="ADAL" clId="{44054BAC-4FE0-B94C-8D88-97174ECEB491}" dt="2020-11-03T02:38:46.599" v="43" actId="21"/>
          <ac:spMkLst>
            <pc:docMk/>
            <pc:sldMk cId="2301320089" sldId="277"/>
            <ac:spMk id="9" creationId="{F51A0724-6934-46E0-9DB2-F1EC17A3227D}"/>
          </ac:spMkLst>
        </pc:spChg>
      </pc:sldChg>
    </pc:docChg>
  </pc:docChgLst>
  <pc:docChgLst>
    <pc:chgData name="Samuel Rogers" userId="e5baacaf-8aa8-4507-ad8f-d25a9f612416" providerId="ADAL" clId="{C997E400-B4D3-7048-B722-3A8B364BCB20}"/>
    <pc:docChg chg="modSld">
      <pc:chgData name="Samuel Rogers" userId="e5baacaf-8aa8-4507-ad8f-d25a9f612416" providerId="ADAL" clId="{C997E400-B4D3-7048-B722-3A8B364BCB20}" dt="2019-11-08T19:41:05.427" v="10" actId="20577"/>
      <pc:docMkLst>
        <pc:docMk/>
      </pc:docMkLst>
      <pc:sldChg chg="modSp">
        <pc:chgData name="Samuel Rogers" userId="e5baacaf-8aa8-4507-ad8f-d25a9f612416" providerId="ADAL" clId="{C997E400-B4D3-7048-B722-3A8B364BCB20}" dt="2019-11-08T19:41:05.427" v="10" actId="20577"/>
        <pc:sldMkLst>
          <pc:docMk/>
          <pc:sldMk cId="0" sldId="263"/>
        </pc:sldMkLst>
        <pc:spChg chg="mod">
          <ac:chgData name="Samuel Rogers" userId="e5baacaf-8aa8-4507-ad8f-d25a9f612416" providerId="ADAL" clId="{C997E400-B4D3-7048-B722-3A8B364BCB20}" dt="2019-11-08T19:41:05.427" v="10" actId="20577"/>
          <ac:spMkLst>
            <pc:docMk/>
            <pc:sldMk cId="0" sldId="263"/>
            <ac:spMk id="4" creationId="{79C24E33-4E4B-4D9C-B8EA-B79BCFC43070}"/>
          </ac:spMkLst>
        </pc:spChg>
      </pc:sldChg>
    </pc:docChg>
  </pc:docChgLst>
  <pc:docChgLst>
    <pc:chgData name="Samuel Austin Rogers" userId="e5baacaf-8aa8-4507-ad8f-d25a9f612416" providerId="ADAL" clId="{68F34231-41E6-463B-A2F3-6DC8CD459C0C}"/>
    <pc:docChg chg="undo custSel modSld modNotesMaster">
      <pc:chgData name="Samuel Austin Rogers" userId="e5baacaf-8aa8-4507-ad8f-d25a9f612416" providerId="ADAL" clId="{68F34231-41E6-463B-A2F3-6DC8CD459C0C}" dt="2020-01-22T17:21:05.892" v="414"/>
      <pc:docMkLst>
        <pc:docMk/>
      </pc:docMkLst>
      <pc:sldChg chg="modSp">
        <pc:chgData name="Samuel Austin Rogers" userId="e5baacaf-8aa8-4507-ad8f-d25a9f612416" providerId="ADAL" clId="{68F34231-41E6-463B-A2F3-6DC8CD459C0C}" dt="2020-01-11T00:20:12.286" v="41" actId="1035"/>
        <pc:sldMkLst>
          <pc:docMk/>
          <pc:sldMk cId="1484788084" sldId="257"/>
        </pc:sldMkLst>
        <pc:spChg chg="mod">
          <ac:chgData name="Samuel Austin Rogers" userId="e5baacaf-8aa8-4507-ad8f-d25a9f612416" providerId="ADAL" clId="{68F34231-41E6-463B-A2F3-6DC8CD459C0C}" dt="2020-01-11T00:19:27.086" v="20" actId="1076"/>
          <ac:spMkLst>
            <pc:docMk/>
            <pc:sldMk cId="1484788084" sldId="257"/>
            <ac:spMk id="2" creationId="{B604D296-4CB7-4FF2-BD06-7523E4FFBC32}"/>
          </ac:spMkLst>
        </pc:spChg>
        <pc:spChg chg="mod">
          <ac:chgData name="Samuel Austin Rogers" userId="e5baacaf-8aa8-4507-ad8f-d25a9f612416" providerId="ADAL" clId="{68F34231-41E6-463B-A2F3-6DC8CD459C0C}" dt="2020-01-11T00:20:12.286" v="41" actId="1035"/>
          <ac:spMkLst>
            <pc:docMk/>
            <pc:sldMk cId="1484788084" sldId="257"/>
            <ac:spMk id="3" creationId="{FA0772CC-3F38-4A73-A546-8A6C4A7580D2}"/>
          </ac:spMkLst>
        </pc:spChg>
        <pc:spChg chg="mod">
          <ac:chgData name="Samuel Austin Rogers" userId="e5baacaf-8aa8-4507-ad8f-d25a9f612416" providerId="ADAL" clId="{68F34231-41E6-463B-A2F3-6DC8CD459C0C}" dt="2020-01-11T00:20:12.286" v="41" actId="1035"/>
          <ac:spMkLst>
            <pc:docMk/>
            <pc:sldMk cId="1484788084" sldId="257"/>
            <ac:spMk id="4" creationId="{E41A6D9E-FE3A-4DAC-BB30-79AD0A2E8760}"/>
          </ac:spMkLst>
        </pc:spChg>
      </pc:sldChg>
      <pc:sldChg chg="modSp">
        <pc:chgData name="Samuel Austin Rogers" userId="e5baacaf-8aa8-4507-ad8f-d25a9f612416" providerId="ADAL" clId="{68F34231-41E6-463B-A2F3-6DC8CD459C0C}" dt="2020-01-11T00:20:52.520" v="97" actId="1038"/>
        <pc:sldMkLst>
          <pc:docMk/>
          <pc:sldMk cId="1945215067" sldId="258"/>
        </pc:sldMkLst>
        <pc:spChg chg="mod">
          <ac:chgData name="Samuel Austin Rogers" userId="e5baacaf-8aa8-4507-ad8f-d25a9f612416" providerId="ADAL" clId="{68F34231-41E6-463B-A2F3-6DC8CD459C0C}" dt="2020-01-11T00:19:05.741" v="17" actId="12788"/>
          <ac:spMkLst>
            <pc:docMk/>
            <pc:sldMk cId="1945215067" sldId="258"/>
            <ac:spMk id="2" creationId="{502E9EC9-3D4D-4BB7-B063-B9A00BA6B8BF}"/>
          </ac:spMkLst>
        </pc:spChg>
        <pc:picChg chg="mod">
          <ac:chgData name="Samuel Austin Rogers" userId="e5baacaf-8aa8-4507-ad8f-d25a9f612416" providerId="ADAL" clId="{68F34231-41E6-463B-A2F3-6DC8CD459C0C}" dt="2020-01-11T00:20:52.520" v="97" actId="1038"/>
          <ac:picMkLst>
            <pc:docMk/>
            <pc:sldMk cId="1945215067" sldId="258"/>
            <ac:picMk id="5" creationId="{E7A3B546-AACA-4F8B-9847-3E53B08B3980}"/>
          </ac:picMkLst>
        </pc:picChg>
      </pc:sldChg>
      <pc:sldChg chg="addSp delSp modSp">
        <pc:chgData name="Samuel Austin Rogers" userId="e5baacaf-8aa8-4507-ad8f-d25a9f612416" providerId="ADAL" clId="{68F34231-41E6-463B-A2F3-6DC8CD459C0C}" dt="2020-01-11T00:19:00.664" v="16" actId="12788"/>
        <pc:sldMkLst>
          <pc:docMk/>
          <pc:sldMk cId="3426400335" sldId="259"/>
        </pc:sldMkLst>
        <pc:spChg chg="del">
          <ac:chgData name="Samuel Austin Rogers" userId="e5baacaf-8aa8-4507-ad8f-d25a9f612416" providerId="ADAL" clId="{68F34231-41E6-463B-A2F3-6DC8CD459C0C}" dt="2020-01-11T00:07:31.929" v="0" actId="478"/>
          <ac:spMkLst>
            <pc:docMk/>
            <pc:sldMk cId="3426400335" sldId="259"/>
            <ac:spMk id="2" creationId="{92036CFF-0D2C-4A49-8A5C-BB1904358634}"/>
          </ac:spMkLst>
        </pc:spChg>
        <pc:spChg chg="add del mod">
          <ac:chgData name="Samuel Austin Rogers" userId="e5baacaf-8aa8-4507-ad8f-d25a9f612416" providerId="ADAL" clId="{68F34231-41E6-463B-A2F3-6DC8CD459C0C}" dt="2020-01-11T00:07:35.290" v="1" actId="478"/>
          <ac:spMkLst>
            <pc:docMk/>
            <pc:sldMk cId="3426400335" sldId="259"/>
            <ac:spMk id="7" creationId="{74E718E7-1770-4387-A833-4594BA1245E8}"/>
          </ac:spMkLst>
        </pc:spChg>
        <pc:spChg chg="add mod">
          <ac:chgData name="Samuel Austin Rogers" userId="e5baacaf-8aa8-4507-ad8f-d25a9f612416" providerId="ADAL" clId="{68F34231-41E6-463B-A2F3-6DC8CD459C0C}" dt="2020-01-11T00:19:00.664" v="16" actId="12788"/>
          <ac:spMkLst>
            <pc:docMk/>
            <pc:sldMk cId="3426400335" sldId="259"/>
            <ac:spMk id="8" creationId="{6DC6A326-2934-4AD2-9710-1EB227007263}"/>
          </ac:spMkLst>
        </pc:spChg>
      </pc:sldChg>
      <pc:sldChg chg="modSp">
        <pc:chgData name="Samuel Austin Rogers" userId="e5baacaf-8aa8-4507-ad8f-d25a9f612416" providerId="ADAL" clId="{68F34231-41E6-463B-A2F3-6DC8CD459C0C}" dt="2020-01-11T00:21:41.720" v="102" actId="20577"/>
        <pc:sldMkLst>
          <pc:docMk/>
          <pc:sldMk cId="1291382390" sldId="260"/>
        </pc:sldMkLst>
        <pc:spChg chg="mod">
          <ac:chgData name="Samuel Austin Rogers" userId="e5baacaf-8aa8-4507-ad8f-d25a9f612416" providerId="ADAL" clId="{68F34231-41E6-463B-A2F3-6DC8CD459C0C}" dt="2020-01-11T00:18:55.194" v="15" actId="12788"/>
          <ac:spMkLst>
            <pc:docMk/>
            <pc:sldMk cId="1291382390" sldId="260"/>
            <ac:spMk id="2" creationId="{C90A8A42-1F2E-4FE2-9998-6A368D85DFB1}"/>
          </ac:spMkLst>
        </pc:spChg>
        <pc:spChg chg="mod">
          <ac:chgData name="Samuel Austin Rogers" userId="e5baacaf-8aa8-4507-ad8f-d25a9f612416" providerId="ADAL" clId="{68F34231-41E6-463B-A2F3-6DC8CD459C0C}" dt="2020-01-11T00:21:41.720" v="102" actId="20577"/>
          <ac:spMkLst>
            <pc:docMk/>
            <pc:sldMk cId="1291382390" sldId="260"/>
            <ac:spMk id="6" creationId="{A35898D5-A36C-4E11-85E9-F45C65258B55}"/>
          </ac:spMkLst>
        </pc:spChg>
        <pc:graphicFrameChg chg="mod">
          <ac:chgData name="Samuel Austin Rogers" userId="e5baacaf-8aa8-4507-ad8f-d25a9f612416" providerId="ADAL" clId="{68F34231-41E6-463B-A2F3-6DC8CD459C0C}" dt="2020-01-11T00:21:11.620" v="98" actId="1076"/>
          <ac:graphicFrameMkLst>
            <pc:docMk/>
            <pc:sldMk cId="1291382390" sldId="260"/>
            <ac:graphicFrameMk id="5" creationId="{E5EABB49-03B2-4990-B9D7-2E5AB315917B}"/>
          </ac:graphicFrameMkLst>
        </pc:graphicFrameChg>
      </pc:sldChg>
      <pc:sldChg chg="addSp delSp modSp modNotes">
        <pc:chgData name="Samuel Austin Rogers" userId="e5baacaf-8aa8-4507-ad8f-d25a9f612416" providerId="ADAL" clId="{68F34231-41E6-463B-A2F3-6DC8CD459C0C}" dt="2020-01-22T17:21:05.892" v="414"/>
        <pc:sldMkLst>
          <pc:docMk/>
          <pc:sldMk cId="0" sldId="263"/>
        </pc:sldMkLst>
        <pc:spChg chg="mod">
          <ac:chgData name="Samuel Austin Rogers" userId="e5baacaf-8aa8-4507-ad8f-d25a9f612416" providerId="ADAL" clId="{68F34231-41E6-463B-A2F3-6DC8CD459C0C}" dt="2020-01-11T00:32:19.635" v="409" actId="1076"/>
          <ac:spMkLst>
            <pc:docMk/>
            <pc:sldMk cId="0" sldId="263"/>
            <ac:spMk id="2" creationId="{71508B02-4F3A-468B-BD46-AADBB8E485DF}"/>
          </ac:spMkLst>
        </pc:spChg>
        <pc:spChg chg="mod">
          <ac:chgData name="Samuel Austin Rogers" userId="e5baacaf-8aa8-4507-ad8f-d25a9f612416" providerId="ADAL" clId="{68F34231-41E6-463B-A2F3-6DC8CD459C0C}" dt="2020-01-11T00:32:52.375" v="413" actId="1037"/>
          <ac:spMkLst>
            <pc:docMk/>
            <pc:sldMk cId="0" sldId="263"/>
            <ac:spMk id="12" creationId="{858E5662-A530-42E1-8BA7-1C39F14E6F4A}"/>
          </ac:spMkLst>
        </pc:spChg>
        <pc:spChg chg="mod">
          <ac:chgData name="Samuel Austin Rogers" userId="e5baacaf-8aa8-4507-ad8f-d25a9f612416" providerId="ADAL" clId="{68F34231-41E6-463B-A2F3-6DC8CD459C0C}" dt="2020-01-11T00:31:15.416" v="404" actId="14100"/>
          <ac:spMkLst>
            <pc:docMk/>
            <pc:sldMk cId="0" sldId="263"/>
            <ac:spMk id="20" creationId="{DDD97EBF-1EF6-4015-AA5D-5477C3D07DDF}"/>
          </ac:spMkLst>
        </pc:spChg>
        <pc:spChg chg="mod topLvl">
          <ac:chgData name="Samuel Austin Rogers" userId="e5baacaf-8aa8-4507-ad8f-d25a9f612416" providerId="ADAL" clId="{68F34231-41E6-463B-A2F3-6DC8CD459C0C}" dt="2020-01-11T00:30:22.418" v="400" actId="164"/>
          <ac:spMkLst>
            <pc:docMk/>
            <pc:sldMk cId="0" sldId="263"/>
            <ac:spMk id="33" creationId="{57F280E6-FD83-4A0B-A0B6-18E5F0FC65F3}"/>
          </ac:spMkLst>
        </pc:spChg>
        <pc:spChg chg="mod">
          <ac:chgData name="Samuel Austin Rogers" userId="e5baacaf-8aa8-4507-ad8f-d25a9f612416" providerId="ADAL" clId="{68F34231-41E6-463B-A2F3-6DC8CD459C0C}" dt="2020-01-11T00:30:07.238" v="339" actId="1076"/>
          <ac:spMkLst>
            <pc:docMk/>
            <pc:sldMk cId="0" sldId="263"/>
            <ac:spMk id="103" creationId="{77D6B8E5-7724-4F8E-9B4F-15DCD65C19B3}"/>
          </ac:spMkLst>
        </pc:spChg>
        <pc:spChg chg="mod topLvl">
          <ac:chgData name="Samuel Austin Rogers" userId="e5baacaf-8aa8-4507-ad8f-d25a9f612416" providerId="ADAL" clId="{68F34231-41E6-463B-A2F3-6DC8CD459C0C}" dt="2020-01-11T00:30:22.418" v="400" actId="164"/>
          <ac:spMkLst>
            <pc:docMk/>
            <pc:sldMk cId="0" sldId="263"/>
            <ac:spMk id="4098" creationId="{AAE31066-0885-4300-BFD6-27F61A9848D7}"/>
          </ac:spMkLst>
        </pc:spChg>
        <pc:spChg chg="mod">
          <ac:chgData name="Samuel Austin Rogers" userId="e5baacaf-8aa8-4507-ad8f-d25a9f612416" providerId="ADAL" clId="{68F34231-41E6-463B-A2F3-6DC8CD459C0C}" dt="2020-01-11T00:31:29.970" v="405" actId="14100"/>
          <ac:spMkLst>
            <pc:docMk/>
            <pc:sldMk cId="0" sldId="263"/>
            <ac:spMk id="4099" creationId="{6CB8F923-2A2A-4B44-AA0F-83850170473F}"/>
          </ac:spMkLst>
        </pc:spChg>
        <pc:spChg chg="mod">
          <ac:chgData name="Samuel Austin Rogers" userId="e5baacaf-8aa8-4507-ad8f-d25a9f612416" providerId="ADAL" clId="{68F34231-41E6-463B-A2F3-6DC8CD459C0C}" dt="2020-01-11T00:30:22.418" v="400" actId="164"/>
          <ac:spMkLst>
            <pc:docMk/>
            <pc:sldMk cId="0" sldId="263"/>
            <ac:spMk id="4104" creationId="{F9BB75BA-9A40-4AC1-88D4-96CFF8D0E220}"/>
          </ac:spMkLst>
        </pc:spChg>
        <pc:spChg chg="mod">
          <ac:chgData name="Samuel Austin Rogers" userId="e5baacaf-8aa8-4507-ad8f-d25a9f612416" providerId="ADAL" clId="{68F34231-41E6-463B-A2F3-6DC8CD459C0C}" dt="2020-01-11T00:30:22.418" v="400" actId="164"/>
          <ac:spMkLst>
            <pc:docMk/>
            <pc:sldMk cId="0" sldId="263"/>
            <ac:spMk id="4105" creationId="{FF0BB519-75F4-45EC-878F-0A03281EE277}"/>
          </ac:spMkLst>
        </pc:spChg>
        <pc:spChg chg="mod">
          <ac:chgData name="Samuel Austin Rogers" userId="e5baacaf-8aa8-4507-ad8f-d25a9f612416" providerId="ADAL" clId="{68F34231-41E6-463B-A2F3-6DC8CD459C0C}" dt="2020-01-11T00:25:50.974" v="116" actId="12788"/>
          <ac:spMkLst>
            <pc:docMk/>
            <pc:sldMk cId="0" sldId="263"/>
            <ac:spMk id="4106" creationId="{E180F45B-9E3A-4965-B0D9-35AA723F829C}"/>
          </ac:spMkLst>
        </pc:spChg>
        <pc:spChg chg="mod">
          <ac:chgData name="Samuel Austin Rogers" userId="e5baacaf-8aa8-4507-ad8f-d25a9f612416" providerId="ADAL" clId="{68F34231-41E6-463B-A2F3-6DC8CD459C0C}" dt="2020-01-11T00:30:22.418" v="400" actId="164"/>
          <ac:spMkLst>
            <pc:docMk/>
            <pc:sldMk cId="0" sldId="263"/>
            <ac:spMk id="4108" creationId="{9924D333-288D-4964-8F6E-A6A0F75CD3F2}"/>
          </ac:spMkLst>
        </pc:spChg>
        <pc:spChg chg="mod">
          <ac:chgData name="Samuel Austin Rogers" userId="e5baacaf-8aa8-4507-ad8f-d25a9f612416" providerId="ADAL" clId="{68F34231-41E6-463B-A2F3-6DC8CD459C0C}" dt="2020-01-11T00:30:22.418" v="400" actId="164"/>
          <ac:spMkLst>
            <pc:docMk/>
            <pc:sldMk cId="0" sldId="263"/>
            <ac:spMk id="4109" creationId="{42F39523-A0FD-48C7-BA4F-BFA6EE0B000A}"/>
          </ac:spMkLst>
        </pc:spChg>
        <pc:spChg chg="mod topLvl">
          <ac:chgData name="Samuel Austin Rogers" userId="e5baacaf-8aa8-4507-ad8f-d25a9f612416" providerId="ADAL" clId="{68F34231-41E6-463B-A2F3-6DC8CD459C0C}" dt="2020-01-11T00:30:22.418" v="400" actId="164"/>
          <ac:spMkLst>
            <pc:docMk/>
            <pc:sldMk cId="0" sldId="263"/>
            <ac:spMk id="4110" creationId="{718A3986-B0D2-4AC3-8E88-B7C147936476}"/>
          </ac:spMkLst>
        </pc:spChg>
        <pc:spChg chg="mod topLvl">
          <ac:chgData name="Samuel Austin Rogers" userId="e5baacaf-8aa8-4507-ad8f-d25a9f612416" providerId="ADAL" clId="{68F34231-41E6-463B-A2F3-6DC8CD459C0C}" dt="2020-01-11T00:30:22.418" v="400" actId="164"/>
          <ac:spMkLst>
            <pc:docMk/>
            <pc:sldMk cId="0" sldId="263"/>
            <ac:spMk id="4111" creationId="{0C2E621A-1049-47E4-81A5-19F1D4B9318B}"/>
          </ac:spMkLst>
        </pc:spChg>
        <pc:spChg chg="mod topLvl">
          <ac:chgData name="Samuel Austin Rogers" userId="e5baacaf-8aa8-4507-ad8f-d25a9f612416" providerId="ADAL" clId="{68F34231-41E6-463B-A2F3-6DC8CD459C0C}" dt="2020-01-11T00:30:22.418" v="400" actId="164"/>
          <ac:spMkLst>
            <pc:docMk/>
            <pc:sldMk cId="0" sldId="263"/>
            <ac:spMk id="4112" creationId="{2922E8AE-8E5C-4077-A0C1-9F92140157B1}"/>
          </ac:spMkLst>
        </pc:spChg>
        <pc:spChg chg="mod topLvl">
          <ac:chgData name="Samuel Austin Rogers" userId="e5baacaf-8aa8-4507-ad8f-d25a9f612416" providerId="ADAL" clId="{68F34231-41E6-463B-A2F3-6DC8CD459C0C}" dt="2020-01-11T00:30:22.418" v="400" actId="164"/>
          <ac:spMkLst>
            <pc:docMk/>
            <pc:sldMk cId="0" sldId="263"/>
            <ac:spMk id="4113" creationId="{FA85169D-B621-4DB6-9C83-47E78F79812F}"/>
          </ac:spMkLst>
        </pc:spChg>
        <pc:spChg chg="mod topLvl">
          <ac:chgData name="Samuel Austin Rogers" userId="e5baacaf-8aa8-4507-ad8f-d25a9f612416" providerId="ADAL" clId="{68F34231-41E6-463B-A2F3-6DC8CD459C0C}" dt="2020-01-11T00:30:22.418" v="400" actId="164"/>
          <ac:spMkLst>
            <pc:docMk/>
            <pc:sldMk cId="0" sldId="263"/>
            <ac:spMk id="4114" creationId="{71DB4464-E68D-4B47-AE39-3E99DF6BF489}"/>
          </ac:spMkLst>
        </pc:spChg>
        <pc:spChg chg="mod topLvl">
          <ac:chgData name="Samuel Austin Rogers" userId="e5baacaf-8aa8-4507-ad8f-d25a9f612416" providerId="ADAL" clId="{68F34231-41E6-463B-A2F3-6DC8CD459C0C}" dt="2020-01-11T00:30:22.418" v="400" actId="164"/>
          <ac:spMkLst>
            <pc:docMk/>
            <pc:sldMk cId="0" sldId="263"/>
            <ac:spMk id="4115" creationId="{9723F594-DEF5-4FF2-B0E8-663109A42BCB}"/>
          </ac:spMkLst>
        </pc:spChg>
        <pc:spChg chg="mod topLvl">
          <ac:chgData name="Samuel Austin Rogers" userId="e5baacaf-8aa8-4507-ad8f-d25a9f612416" providerId="ADAL" clId="{68F34231-41E6-463B-A2F3-6DC8CD459C0C}" dt="2020-01-11T00:30:22.418" v="400" actId="164"/>
          <ac:spMkLst>
            <pc:docMk/>
            <pc:sldMk cId="0" sldId="263"/>
            <ac:spMk id="4116" creationId="{F0523851-ACE4-471A-A1FB-1668FD8021ED}"/>
          </ac:spMkLst>
        </pc:spChg>
        <pc:spChg chg="mod topLvl">
          <ac:chgData name="Samuel Austin Rogers" userId="e5baacaf-8aa8-4507-ad8f-d25a9f612416" providerId="ADAL" clId="{68F34231-41E6-463B-A2F3-6DC8CD459C0C}" dt="2020-01-11T00:30:22.418" v="400" actId="164"/>
          <ac:spMkLst>
            <pc:docMk/>
            <pc:sldMk cId="0" sldId="263"/>
            <ac:spMk id="4117" creationId="{4E0BB050-D3D5-4F6F-B663-AD9982F1725B}"/>
          </ac:spMkLst>
        </pc:spChg>
        <pc:spChg chg="mod topLvl">
          <ac:chgData name="Samuel Austin Rogers" userId="e5baacaf-8aa8-4507-ad8f-d25a9f612416" providerId="ADAL" clId="{68F34231-41E6-463B-A2F3-6DC8CD459C0C}" dt="2020-01-11T00:30:22.418" v="400" actId="164"/>
          <ac:spMkLst>
            <pc:docMk/>
            <pc:sldMk cId="0" sldId="263"/>
            <ac:spMk id="4118" creationId="{C836EEB9-4E1E-46AD-9326-CC8F89F87400}"/>
          </ac:spMkLst>
        </pc:spChg>
        <pc:spChg chg="mod topLvl">
          <ac:chgData name="Samuel Austin Rogers" userId="e5baacaf-8aa8-4507-ad8f-d25a9f612416" providerId="ADAL" clId="{68F34231-41E6-463B-A2F3-6DC8CD459C0C}" dt="2020-01-11T00:30:22.418" v="400" actId="164"/>
          <ac:spMkLst>
            <pc:docMk/>
            <pc:sldMk cId="0" sldId="263"/>
            <ac:spMk id="4119" creationId="{C5FE77E7-3C21-4B3F-A7C4-657097906290}"/>
          </ac:spMkLst>
        </pc:spChg>
        <pc:spChg chg="mod topLvl">
          <ac:chgData name="Samuel Austin Rogers" userId="e5baacaf-8aa8-4507-ad8f-d25a9f612416" providerId="ADAL" clId="{68F34231-41E6-463B-A2F3-6DC8CD459C0C}" dt="2020-01-11T00:30:22.418" v="400" actId="164"/>
          <ac:spMkLst>
            <pc:docMk/>
            <pc:sldMk cId="0" sldId="263"/>
            <ac:spMk id="4120" creationId="{C7E1D774-EF66-4E56-90A6-FB3377BC5472}"/>
          </ac:spMkLst>
        </pc:spChg>
        <pc:spChg chg="mod">
          <ac:chgData name="Samuel Austin Rogers" userId="e5baacaf-8aa8-4507-ad8f-d25a9f612416" providerId="ADAL" clId="{68F34231-41E6-463B-A2F3-6DC8CD459C0C}" dt="2020-01-11T00:31:10.869" v="403" actId="14100"/>
          <ac:spMkLst>
            <pc:docMk/>
            <pc:sldMk cId="0" sldId="263"/>
            <ac:spMk id="4124" creationId="{3083599A-66E2-47CC-81BC-307324D9C521}"/>
          </ac:spMkLst>
        </pc:spChg>
        <pc:spChg chg="del">
          <ac:chgData name="Samuel Austin Rogers" userId="e5baacaf-8aa8-4507-ad8f-d25a9f612416" providerId="ADAL" clId="{68F34231-41E6-463B-A2F3-6DC8CD459C0C}" dt="2020-01-11T00:25:54.653" v="117" actId="478"/>
          <ac:spMkLst>
            <pc:docMk/>
            <pc:sldMk cId="0" sldId="263"/>
            <ac:spMk id="4125" creationId="{955458D1-EA9E-402F-A6F3-49CAC79A42D3}"/>
          </ac:spMkLst>
        </pc:spChg>
        <pc:spChg chg="mod">
          <ac:chgData name="Samuel Austin Rogers" userId="e5baacaf-8aa8-4507-ad8f-d25a9f612416" providerId="ADAL" clId="{68F34231-41E6-463B-A2F3-6DC8CD459C0C}" dt="2020-01-11T00:32:39.342" v="411" actId="14100"/>
          <ac:spMkLst>
            <pc:docMk/>
            <pc:sldMk cId="0" sldId="263"/>
            <ac:spMk id="4127" creationId="{CF6D2F34-EC52-442B-8288-C4C5CC5C01CD}"/>
          </ac:spMkLst>
        </pc:spChg>
        <pc:spChg chg="mod">
          <ac:chgData name="Samuel Austin Rogers" userId="e5baacaf-8aa8-4507-ad8f-d25a9f612416" providerId="ADAL" clId="{68F34231-41E6-463B-A2F3-6DC8CD459C0C}" dt="2020-01-11T00:32:52.375" v="413" actId="1037"/>
          <ac:spMkLst>
            <pc:docMk/>
            <pc:sldMk cId="0" sldId="263"/>
            <ac:spMk id="19468" creationId="{7AEBAC47-2996-430C-B6A0-E89BB84FDE57}"/>
          </ac:spMkLst>
        </pc:spChg>
        <pc:spChg chg="mod">
          <ac:chgData name="Samuel Austin Rogers" userId="e5baacaf-8aa8-4507-ad8f-d25a9f612416" providerId="ADAL" clId="{68F34231-41E6-463B-A2F3-6DC8CD459C0C}" dt="2020-01-11T00:32:52.375" v="413" actId="1037"/>
          <ac:spMkLst>
            <pc:docMk/>
            <pc:sldMk cId="0" sldId="263"/>
            <ac:spMk id="19504" creationId="{C337EB66-9C10-4B34-809E-CFD3D49AA2BE}"/>
          </ac:spMkLst>
        </pc:spChg>
        <pc:spChg chg="mod topLvl">
          <ac:chgData name="Samuel Austin Rogers" userId="e5baacaf-8aa8-4507-ad8f-d25a9f612416" providerId="ADAL" clId="{68F34231-41E6-463B-A2F3-6DC8CD459C0C}" dt="2020-01-11T00:30:22.418" v="400" actId="164"/>
          <ac:spMkLst>
            <pc:docMk/>
            <pc:sldMk cId="0" sldId="263"/>
            <ac:spMk id="19507" creationId="{FB348222-3AFF-4B93-A7EE-376549325937}"/>
          </ac:spMkLst>
        </pc:spChg>
        <pc:grpChg chg="add del mod">
          <ac:chgData name="Samuel Austin Rogers" userId="e5baacaf-8aa8-4507-ad8f-d25a9f612416" providerId="ADAL" clId="{68F34231-41E6-463B-A2F3-6DC8CD459C0C}" dt="2020-01-11T00:26:51.598" v="149" actId="165"/>
          <ac:grpSpMkLst>
            <pc:docMk/>
            <pc:sldMk cId="0" sldId="263"/>
            <ac:grpSpMk id="5" creationId="{81A55637-F3F6-4252-BC40-1ABF176A02D7}"/>
          </ac:grpSpMkLst>
        </pc:grpChg>
        <pc:grpChg chg="add del mod topLvl">
          <ac:chgData name="Samuel Austin Rogers" userId="e5baacaf-8aa8-4507-ad8f-d25a9f612416" providerId="ADAL" clId="{68F34231-41E6-463B-A2F3-6DC8CD459C0C}" dt="2020-01-11T00:29:14.435" v="252" actId="165"/>
          <ac:grpSpMkLst>
            <pc:docMk/>
            <pc:sldMk cId="0" sldId="263"/>
            <ac:grpSpMk id="6" creationId="{9F9703BB-1C08-4D7C-84FF-3149F05782B9}"/>
          </ac:grpSpMkLst>
        </pc:grpChg>
        <pc:grpChg chg="add del mod">
          <ac:chgData name="Samuel Austin Rogers" userId="e5baacaf-8aa8-4507-ad8f-d25a9f612416" providerId="ADAL" clId="{68F34231-41E6-463B-A2F3-6DC8CD459C0C}" dt="2020-01-11T00:29:09.867" v="251" actId="165"/>
          <ac:grpSpMkLst>
            <pc:docMk/>
            <pc:sldMk cId="0" sldId="263"/>
            <ac:grpSpMk id="8" creationId="{5FC01E8A-AB1B-4F8E-B0B2-E068BE6318E9}"/>
          </ac:grpSpMkLst>
        </pc:grpChg>
        <pc:grpChg chg="add del mod">
          <ac:chgData name="Samuel Austin Rogers" userId="e5baacaf-8aa8-4507-ad8f-d25a9f612416" providerId="ADAL" clId="{68F34231-41E6-463B-A2F3-6DC8CD459C0C}" dt="2020-01-11T00:29:25.035" v="256" actId="165"/>
          <ac:grpSpMkLst>
            <pc:docMk/>
            <pc:sldMk cId="0" sldId="263"/>
            <ac:grpSpMk id="9" creationId="{CD10D859-4807-4176-9FDC-1A21516F93AB}"/>
          </ac:grpSpMkLst>
        </pc:grpChg>
        <pc:grpChg chg="add mod">
          <ac:chgData name="Samuel Austin Rogers" userId="e5baacaf-8aa8-4507-ad8f-d25a9f612416" providerId="ADAL" clId="{68F34231-41E6-463B-A2F3-6DC8CD459C0C}" dt="2020-01-11T00:30:22.418" v="400" actId="164"/>
          <ac:grpSpMkLst>
            <pc:docMk/>
            <pc:sldMk cId="0" sldId="263"/>
            <ac:grpSpMk id="16" creationId="{BF621A86-9448-42ED-988A-3E888A29C232}"/>
          </ac:grpSpMkLst>
        </pc:grpChg>
        <pc:graphicFrameChg chg="mod">
          <ac:chgData name="Samuel Austin Rogers" userId="e5baacaf-8aa8-4507-ad8f-d25a9f612416" providerId="ADAL" clId="{68F34231-41E6-463B-A2F3-6DC8CD459C0C}" dt="2020-01-11T00:32:52.375" v="413" actId="1037"/>
          <ac:graphicFrameMkLst>
            <pc:docMk/>
            <pc:sldMk cId="0" sldId="263"/>
            <ac:graphicFrameMk id="37" creationId="{CCEB5CBE-E47B-4903-8C11-82EDB73F7911}"/>
          </ac:graphicFrameMkLst>
        </pc:graphicFrameChg>
        <pc:picChg chg="mod">
          <ac:chgData name="Samuel Austin Rogers" userId="e5baacaf-8aa8-4507-ad8f-d25a9f612416" providerId="ADAL" clId="{68F34231-41E6-463B-A2F3-6DC8CD459C0C}" dt="2020-01-11T00:32:52.375" v="413" actId="1037"/>
          <ac:picMkLst>
            <pc:docMk/>
            <pc:sldMk cId="0" sldId="263"/>
            <ac:picMk id="10" creationId="{9836FD11-B521-4F59-83AF-EE8A9FF45ADD}"/>
          </ac:picMkLst>
        </pc:picChg>
        <pc:picChg chg="mod">
          <ac:chgData name="Samuel Austin Rogers" userId="e5baacaf-8aa8-4507-ad8f-d25a9f612416" providerId="ADAL" clId="{68F34231-41E6-463B-A2F3-6DC8CD459C0C}" dt="2020-01-11T00:32:52.375" v="413" actId="1037"/>
          <ac:picMkLst>
            <pc:docMk/>
            <pc:sldMk cId="0" sldId="263"/>
            <ac:picMk id="11" creationId="{D57CDAF2-1871-44A9-8C9F-51CA3E4E0F7F}"/>
          </ac:picMkLst>
        </pc:picChg>
        <pc:picChg chg="mod">
          <ac:chgData name="Samuel Austin Rogers" userId="e5baacaf-8aa8-4507-ad8f-d25a9f612416" providerId="ADAL" clId="{68F34231-41E6-463B-A2F3-6DC8CD459C0C}" dt="2020-01-11T00:32:52.375" v="413" actId="1037"/>
          <ac:picMkLst>
            <pc:docMk/>
            <pc:sldMk cId="0" sldId="263"/>
            <ac:picMk id="19506" creationId="{EE06BF9D-2CC0-4281-8A48-4038EA9DF790}"/>
          </ac:picMkLst>
        </pc:picChg>
      </pc:sldChg>
      <pc:sldChg chg="modSp">
        <pc:chgData name="Samuel Austin Rogers" userId="e5baacaf-8aa8-4507-ad8f-d25a9f612416" providerId="ADAL" clId="{68F34231-41E6-463B-A2F3-6DC8CD459C0C}" dt="2020-01-11T00:18:43.037" v="13" actId="12788"/>
        <pc:sldMkLst>
          <pc:docMk/>
          <pc:sldMk cId="2420245661" sldId="264"/>
        </pc:sldMkLst>
        <pc:spChg chg="mod">
          <ac:chgData name="Samuel Austin Rogers" userId="e5baacaf-8aa8-4507-ad8f-d25a9f612416" providerId="ADAL" clId="{68F34231-41E6-463B-A2F3-6DC8CD459C0C}" dt="2020-01-11T00:18:43.037" v="13" actId="12788"/>
          <ac:spMkLst>
            <pc:docMk/>
            <pc:sldMk cId="2420245661" sldId="264"/>
            <ac:spMk id="9" creationId="{8BFAF03D-7D8C-487B-8D01-95370599EC03}"/>
          </ac:spMkLst>
        </pc:spChg>
      </pc:sldChg>
      <pc:sldChg chg="modSp">
        <pc:chgData name="Samuel Austin Rogers" userId="e5baacaf-8aa8-4507-ad8f-d25a9f612416" providerId="ADAL" clId="{68F34231-41E6-463B-A2F3-6DC8CD459C0C}" dt="2020-01-11T00:18:30.208" v="11" actId="12788"/>
        <pc:sldMkLst>
          <pc:docMk/>
          <pc:sldMk cId="5176375" sldId="266"/>
        </pc:sldMkLst>
        <pc:spChg chg="mod">
          <ac:chgData name="Samuel Austin Rogers" userId="e5baacaf-8aa8-4507-ad8f-d25a9f612416" providerId="ADAL" clId="{68F34231-41E6-463B-A2F3-6DC8CD459C0C}" dt="2020-01-11T00:18:30.208" v="11" actId="12788"/>
          <ac:spMkLst>
            <pc:docMk/>
            <pc:sldMk cId="5176375" sldId="266"/>
            <ac:spMk id="2" creationId="{B2B96806-5835-4786-8A5E-BBF3CA1C3BC9}"/>
          </ac:spMkLst>
        </pc:spChg>
      </pc:sldChg>
      <pc:sldChg chg="modSp">
        <pc:chgData name="Samuel Austin Rogers" userId="e5baacaf-8aa8-4507-ad8f-d25a9f612416" providerId="ADAL" clId="{68F34231-41E6-463B-A2F3-6DC8CD459C0C}" dt="2020-01-11T00:18:18.418" v="9" actId="12788"/>
        <pc:sldMkLst>
          <pc:docMk/>
          <pc:sldMk cId="2407747560" sldId="267"/>
        </pc:sldMkLst>
        <pc:spChg chg="mod">
          <ac:chgData name="Samuel Austin Rogers" userId="e5baacaf-8aa8-4507-ad8f-d25a9f612416" providerId="ADAL" clId="{68F34231-41E6-463B-A2F3-6DC8CD459C0C}" dt="2020-01-11T00:18:18.418" v="9" actId="12788"/>
          <ac:spMkLst>
            <pc:docMk/>
            <pc:sldMk cId="2407747560" sldId="267"/>
            <ac:spMk id="2" creationId="{B0E02B5C-5E28-4441-9D0E-69FFD6C696F1}"/>
          </ac:spMkLst>
        </pc:spChg>
      </pc:sldChg>
      <pc:sldChg chg="modSp">
        <pc:chgData name="Samuel Austin Rogers" userId="e5baacaf-8aa8-4507-ad8f-d25a9f612416" providerId="ADAL" clId="{68F34231-41E6-463B-A2F3-6DC8CD459C0C}" dt="2020-01-11T00:18:49.635" v="14" actId="12788"/>
        <pc:sldMkLst>
          <pc:docMk/>
          <pc:sldMk cId="982097320" sldId="269"/>
        </pc:sldMkLst>
        <pc:spChg chg="mod">
          <ac:chgData name="Samuel Austin Rogers" userId="e5baacaf-8aa8-4507-ad8f-d25a9f612416" providerId="ADAL" clId="{68F34231-41E6-463B-A2F3-6DC8CD459C0C}" dt="2020-01-11T00:18:49.635" v="14" actId="12788"/>
          <ac:spMkLst>
            <pc:docMk/>
            <pc:sldMk cId="982097320" sldId="269"/>
            <ac:spMk id="2" creationId="{FD14C4E9-18B2-43F7-AEFF-F1E46A82C947}"/>
          </ac:spMkLst>
        </pc:spChg>
      </pc:sldChg>
      <pc:sldChg chg="modSp">
        <pc:chgData name="Samuel Austin Rogers" userId="e5baacaf-8aa8-4507-ad8f-d25a9f612416" providerId="ADAL" clId="{68F34231-41E6-463B-A2F3-6DC8CD459C0C}" dt="2020-01-11T00:24:10.400" v="111" actId="20577"/>
        <pc:sldMkLst>
          <pc:docMk/>
          <pc:sldMk cId="821266386" sldId="273"/>
        </pc:sldMkLst>
        <pc:spChg chg="mod">
          <ac:chgData name="Samuel Austin Rogers" userId="e5baacaf-8aa8-4507-ad8f-d25a9f612416" providerId="ADAL" clId="{68F34231-41E6-463B-A2F3-6DC8CD459C0C}" dt="2020-01-11T00:18:23.657" v="10" actId="12788"/>
          <ac:spMkLst>
            <pc:docMk/>
            <pc:sldMk cId="821266386" sldId="273"/>
            <ac:spMk id="2" creationId="{A1CB53A6-FA01-42D8-BF8D-11C819701B08}"/>
          </ac:spMkLst>
        </pc:spChg>
        <pc:spChg chg="mod">
          <ac:chgData name="Samuel Austin Rogers" userId="e5baacaf-8aa8-4507-ad8f-d25a9f612416" providerId="ADAL" clId="{68F34231-41E6-463B-A2F3-6DC8CD459C0C}" dt="2020-01-11T00:24:10.400" v="111" actId="20577"/>
          <ac:spMkLst>
            <pc:docMk/>
            <pc:sldMk cId="821266386" sldId="273"/>
            <ac:spMk id="3" creationId="{2A81644A-C7EB-4F82-B9DC-14297CE916CC}"/>
          </ac:spMkLst>
        </pc:spChg>
      </pc:sldChg>
      <pc:sldChg chg="modSp">
        <pc:chgData name="Samuel Austin Rogers" userId="e5baacaf-8aa8-4507-ad8f-d25a9f612416" providerId="ADAL" clId="{68F34231-41E6-463B-A2F3-6DC8CD459C0C}" dt="2020-01-11T00:23:12.588" v="104" actId="1076"/>
        <pc:sldMkLst>
          <pc:docMk/>
          <pc:sldMk cId="1111585732" sldId="274"/>
        </pc:sldMkLst>
        <pc:spChg chg="mod">
          <ac:chgData name="Samuel Austin Rogers" userId="e5baacaf-8aa8-4507-ad8f-d25a9f612416" providerId="ADAL" clId="{68F34231-41E6-463B-A2F3-6DC8CD459C0C}" dt="2020-01-11T00:23:12.588" v="104" actId="1076"/>
          <ac:spMkLst>
            <pc:docMk/>
            <pc:sldMk cId="1111585732" sldId="274"/>
            <ac:spMk id="2" creationId="{79DEC415-4E44-4F01-8044-12A3B927BA82}"/>
          </ac:spMkLst>
        </pc:spChg>
      </pc:sldChg>
      <pc:sldChg chg="modSp">
        <pc:chgData name="Samuel Austin Rogers" userId="e5baacaf-8aa8-4507-ad8f-d25a9f612416" providerId="ADAL" clId="{68F34231-41E6-463B-A2F3-6DC8CD459C0C}" dt="2020-01-11T00:17:43.521" v="6" actId="12788"/>
        <pc:sldMkLst>
          <pc:docMk/>
          <pc:sldMk cId="450820611" sldId="276"/>
        </pc:sldMkLst>
        <pc:spChg chg="mod">
          <ac:chgData name="Samuel Austin Rogers" userId="e5baacaf-8aa8-4507-ad8f-d25a9f612416" providerId="ADAL" clId="{68F34231-41E6-463B-A2F3-6DC8CD459C0C}" dt="2020-01-11T00:17:43.521" v="6" actId="12788"/>
          <ac:spMkLst>
            <pc:docMk/>
            <pc:sldMk cId="450820611" sldId="276"/>
            <ac:spMk id="2" creationId="{8AFBBF1E-FC3D-4853-B4D1-CC8BD4343BD4}"/>
          </ac:spMkLst>
        </pc:spChg>
      </pc:sldChg>
      <pc:sldChg chg="modSp">
        <pc:chgData name="Samuel Austin Rogers" userId="e5baacaf-8aa8-4507-ad8f-d25a9f612416" providerId="ADAL" clId="{68F34231-41E6-463B-A2F3-6DC8CD459C0C}" dt="2020-01-11T00:22:27.047" v="103" actId="33524"/>
        <pc:sldMkLst>
          <pc:docMk/>
          <pc:sldMk cId="2301320089" sldId="277"/>
        </pc:sldMkLst>
        <pc:spChg chg="mod">
          <ac:chgData name="Samuel Austin Rogers" userId="e5baacaf-8aa8-4507-ad8f-d25a9f612416" providerId="ADAL" clId="{68F34231-41E6-463B-A2F3-6DC8CD459C0C}" dt="2020-01-11T00:18:37.533" v="12" actId="12788"/>
          <ac:spMkLst>
            <pc:docMk/>
            <pc:sldMk cId="2301320089" sldId="277"/>
            <ac:spMk id="2" creationId="{A08546B3-4EC2-4CE5-A7C0-440EF944BF3B}"/>
          </ac:spMkLst>
        </pc:spChg>
        <pc:spChg chg="mod">
          <ac:chgData name="Samuel Austin Rogers" userId="e5baacaf-8aa8-4507-ad8f-d25a9f612416" providerId="ADAL" clId="{68F34231-41E6-463B-A2F3-6DC8CD459C0C}" dt="2020-01-11T00:22:27.047" v="103" actId="33524"/>
          <ac:spMkLst>
            <pc:docMk/>
            <pc:sldMk cId="2301320089" sldId="277"/>
            <ac:spMk id="7" creationId="{254344BF-E132-441D-9064-88A937853A28}"/>
          </ac:spMkLst>
        </pc:spChg>
      </pc:sldChg>
      <pc:sldChg chg="modSp">
        <pc:chgData name="Samuel Austin Rogers" userId="e5baacaf-8aa8-4507-ad8f-d25a9f612416" providerId="ADAL" clId="{68F34231-41E6-463B-A2F3-6DC8CD459C0C}" dt="2020-01-11T00:23:47.188" v="109" actId="33524"/>
        <pc:sldMkLst>
          <pc:docMk/>
          <pc:sldMk cId="2228168616" sldId="278"/>
        </pc:sldMkLst>
        <pc:spChg chg="mod">
          <ac:chgData name="Samuel Austin Rogers" userId="e5baacaf-8aa8-4507-ad8f-d25a9f612416" providerId="ADAL" clId="{68F34231-41E6-463B-A2F3-6DC8CD459C0C}" dt="2020-01-11T00:18:12.435" v="8" actId="12788"/>
          <ac:spMkLst>
            <pc:docMk/>
            <pc:sldMk cId="2228168616" sldId="278"/>
            <ac:spMk id="2" creationId="{A6951ED8-DC36-4DFD-B149-D877EDE47821}"/>
          </ac:spMkLst>
        </pc:spChg>
        <pc:spChg chg="mod">
          <ac:chgData name="Samuel Austin Rogers" userId="e5baacaf-8aa8-4507-ad8f-d25a9f612416" providerId="ADAL" clId="{68F34231-41E6-463B-A2F3-6DC8CD459C0C}" dt="2020-01-11T00:23:47.188" v="109" actId="33524"/>
          <ac:spMkLst>
            <pc:docMk/>
            <pc:sldMk cId="2228168616" sldId="278"/>
            <ac:spMk id="3" creationId="{A6EB9161-06AA-47CF-A1D4-DC38F79D9A6C}"/>
          </ac:spMkLst>
        </pc:spChg>
      </pc:sldChg>
      <pc:sldChg chg="modSp">
        <pc:chgData name="Samuel Austin Rogers" userId="e5baacaf-8aa8-4507-ad8f-d25a9f612416" providerId="ADAL" clId="{68F34231-41E6-463B-A2F3-6DC8CD459C0C}" dt="2020-01-11T00:20:31.513" v="43" actId="12788"/>
        <pc:sldMkLst>
          <pc:docMk/>
          <pc:sldMk cId="1115271825" sldId="279"/>
        </pc:sldMkLst>
        <pc:spChg chg="mod">
          <ac:chgData name="Samuel Austin Rogers" userId="e5baacaf-8aa8-4507-ad8f-d25a9f612416" providerId="ADAL" clId="{68F34231-41E6-463B-A2F3-6DC8CD459C0C}" dt="2020-01-11T00:19:10.899" v="18" actId="12788"/>
          <ac:spMkLst>
            <pc:docMk/>
            <pc:sldMk cId="1115271825" sldId="279"/>
            <ac:spMk id="2" creationId="{2A3B2E26-8A22-404C-AA47-39F1866A62C1}"/>
          </ac:spMkLst>
        </pc:spChg>
        <pc:picChg chg="mod">
          <ac:chgData name="Samuel Austin Rogers" userId="e5baacaf-8aa8-4507-ad8f-d25a9f612416" providerId="ADAL" clId="{68F34231-41E6-463B-A2F3-6DC8CD459C0C}" dt="2020-01-11T00:20:31.513" v="43" actId="12788"/>
          <ac:picMkLst>
            <pc:docMk/>
            <pc:sldMk cId="1115271825" sldId="279"/>
            <ac:picMk id="10" creationId="{8CF6B9D3-DCA9-47B9-A027-73801351CB4A}"/>
          </ac:picMkLst>
        </pc:picChg>
      </pc:sldChg>
      <pc:sldChg chg="modSp">
        <pc:chgData name="Samuel Austin Rogers" userId="e5baacaf-8aa8-4507-ad8f-d25a9f612416" providerId="ADAL" clId="{68F34231-41E6-463B-A2F3-6DC8CD459C0C}" dt="2020-01-11T00:17:32.607" v="5" actId="12788"/>
        <pc:sldMkLst>
          <pc:docMk/>
          <pc:sldMk cId="1999901879" sldId="280"/>
        </pc:sldMkLst>
        <pc:spChg chg="mod">
          <ac:chgData name="Samuel Austin Rogers" userId="e5baacaf-8aa8-4507-ad8f-d25a9f612416" providerId="ADAL" clId="{68F34231-41E6-463B-A2F3-6DC8CD459C0C}" dt="2020-01-11T00:17:32.607" v="5" actId="12788"/>
          <ac:spMkLst>
            <pc:docMk/>
            <pc:sldMk cId="1999901879" sldId="280"/>
            <ac:spMk id="2" creationId="{BF0E6E2D-5BE2-4444-B018-D36B09F4A04E}"/>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https://sumailsyr.sharepoint.com/sites/DataScienceMSCourses/Shared%20Documents/MBC_638_Data_Analysis/Deposit%20Log%20Project/DL_Data%20Collection%20Sheet.xlsx" TargetMode="Externa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Pareto!$K$1</c:f>
              <c:strCache>
                <c:ptCount val="1"/>
                <c:pt idx="0">
                  <c:v>Sum Comp Intv</c:v>
                </c:pt>
              </c:strCache>
            </c:strRef>
          </c:tx>
          <c:spPr>
            <a:solidFill>
              <a:schemeClr val="accent1"/>
            </a:solidFill>
            <a:ln>
              <a:noFill/>
            </a:ln>
            <a:effectLst/>
          </c:spPr>
          <c:invertIfNegative val="0"/>
          <c:cat>
            <c:strRef>
              <c:f>Pareto!$J$2:$J$35</c:f>
              <c:strCache>
                <c:ptCount val="34"/>
                <c:pt idx="0">
                  <c:v>XTO Energy Inc.</c:v>
                </c:pt>
                <c:pt idx="1">
                  <c:v>Eagle Exploration Production</c:v>
                </c:pt>
                <c:pt idx="2">
                  <c:v>Okland Oil Company</c:v>
                </c:pt>
                <c:pt idx="3">
                  <c:v>Native Exploration Operating</c:v>
                </c:pt>
                <c:pt idx="4">
                  <c:v>BP America Production Company</c:v>
                </c:pt>
                <c:pt idx="5">
                  <c:v>BCE-MACH</c:v>
                </c:pt>
                <c:pt idx="6">
                  <c:v>Oneok Field Services Company, LLC</c:v>
                </c:pt>
                <c:pt idx="7">
                  <c:v>Strat Land Exploration Co</c:v>
                </c:pt>
                <c:pt idx="8">
                  <c:v>Continental Resources, Inc.</c:v>
                </c:pt>
                <c:pt idx="9">
                  <c:v>Unit Petroleum Company</c:v>
                </c:pt>
                <c:pt idx="10">
                  <c:v>Chesapeake Operating, Inc.</c:v>
                </c:pt>
                <c:pt idx="11">
                  <c:v>Pablo Energy II, LLC</c:v>
                </c:pt>
                <c:pt idx="12">
                  <c:v>Enerwest Trading Co., L.C.</c:v>
                </c:pt>
                <c:pt idx="13">
                  <c:v>Newfield Mid-Continent</c:v>
                </c:pt>
                <c:pt idx="14">
                  <c:v>Foundation Energy Management</c:v>
                </c:pt>
                <c:pt idx="15">
                  <c:v>Sanguine Gas Exploration, LLC</c:v>
                </c:pt>
                <c:pt idx="16">
                  <c:v>Vanguard Permian LLC</c:v>
                </c:pt>
                <c:pt idx="17">
                  <c:v>Sunoco Partners Marketing &amp; Terminals LP</c:v>
                </c:pt>
                <c:pt idx="18">
                  <c:v>Riviera Operating</c:v>
                </c:pt>
                <c:pt idx="19">
                  <c:v>Devon Energy Production Co LP</c:v>
                </c:pt>
                <c:pt idx="20">
                  <c:v>Red Rocks Oil &amp; Gas Operating LLC</c:v>
                </c:pt>
                <c:pt idx="21">
                  <c:v>Marathon Oil Company</c:v>
                </c:pt>
                <c:pt idx="22">
                  <c:v>Rimrock Resources Operating, LLC</c:v>
                </c:pt>
                <c:pt idx="23">
                  <c:v>Sheridan Production Co, LLC</c:v>
                </c:pt>
                <c:pt idx="24">
                  <c:v>Iron Star Energy, LLC</c:v>
                </c:pt>
                <c:pt idx="25">
                  <c:v>L.E. Jones Operating, Inc.</c:v>
                </c:pt>
                <c:pt idx="26">
                  <c:v>Corterra Energy Operating, LLC</c:v>
                </c:pt>
                <c:pt idx="27">
                  <c:v>Linn Energy</c:v>
                </c:pt>
                <c:pt idx="28">
                  <c:v>Charter Oak Production Co., LLC</c:v>
                </c:pt>
                <c:pt idx="29">
                  <c:v>Gulfport Midcon LLC</c:v>
                </c:pt>
                <c:pt idx="30">
                  <c:v>Te-Ray Resources, LLC</c:v>
                </c:pt>
                <c:pt idx="31">
                  <c:v>Roan Resources LLC</c:v>
                </c:pt>
                <c:pt idx="32">
                  <c:v>Silver Creek Oil &amp; Gas, LLC</c:v>
                </c:pt>
                <c:pt idx="33">
                  <c:v>Cimarex Energy Co</c:v>
                </c:pt>
              </c:strCache>
            </c:strRef>
          </c:cat>
          <c:val>
            <c:numRef>
              <c:f>Pareto!$K$2:$K$35</c:f>
              <c:numCache>
                <c:formatCode>General</c:formatCode>
                <c:ptCount val="34"/>
                <c:pt idx="0">
                  <c:v>43649</c:v>
                </c:pt>
                <c:pt idx="1">
                  <c:v>34998</c:v>
                </c:pt>
                <c:pt idx="2">
                  <c:v>31759</c:v>
                </c:pt>
                <c:pt idx="3">
                  <c:v>30685</c:v>
                </c:pt>
                <c:pt idx="4">
                  <c:v>30469</c:v>
                </c:pt>
                <c:pt idx="5">
                  <c:v>22702</c:v>
                </c:pt>
                <c:pt idx="6">
                  <c:v>22702</c:v>
                </c:pt>
                <c:pt idx="7">
                  <c:v>20124</c:v>
                </c:pt>
                <c:pt idx="8">
                  <c:v>19883</c:v>
                </c:pt>
                <c:pt idx="9">
                  <c:v>18684</c:v>
                </c:pt>
                <c:pt idx="10">
                  <c:v>18352</c:v>
                </c:pt>
                <c:pt idx="11">
                  <c:v>17862</c:v>
                </c:pt>
                <c:pt idx="12">
                  <c:v>17286</c:v>
                </c:pt>
                <c:pt idx="13">
                  <c:v>14567</c:v>
                </c:pt>
                <c:pt idx="14">
                  <c:v>12924</c:v>
                </c:pt>
                <c:pt idx="15">
                  <c:v>11972</c:v>
                </c:pt>
                <c:pt idx="16">
                  <c:v>11972</c:v>
                </c:pt>
                <c:pt idx="17">
                  <c:v>11674</c:v>
                </c:pt>
                <c:pt idx="18">
                  <c:v>9073</c:v>
                </c:pt>
                <c:pt idx="19">
                  <c:v>6300</c:v>
                </c:pt>
                <c:pt idx="20">
                  <c:v>6251</c:v>
                </c:pt>
                <c:pt idx="21">
                  <c:v>5854</c:v>
                </c:pt>
                <c:pt idx="22">
                  <c:v>5775</c:v>
                </c:pt>
                <c:pt idx="23">
                  <c:v>5767</c:v>
                </c:pt>
                <c:pt idx="24">
                  <c:v>5487</c:v>
                </c:pt>
                <c:pt idx="25">
                  <c:v>4290</c:v>
                </c:pt>
                <c:pt idx="26">
                  <c:v>2956</c:v>
                </c:pt>
                <c:pt idx="27">
                  <c:v>2882</c:v>
                </c:pt>
                <c:pt idx="28">
                  <c:v>2773</c:v>
                </c:pt>
                <c:pt idx="29">
                  <c:v>1974</c:v>
                </c:pt>
                <c:pt idx="30">
                  <c:v>180</c:v>
                </c:pt>
                <c:pt idx="31">
                  <c:v>173</c:v>
                </c:pt>
                <c:pt idx="32">
                  <c:v>173</c:v>
                </c:pt>
                <c:pt idx="33">
                  <c:v>118</c:v>
                </c:pt>
              </c:numCache>
            </c:numRef>
          </c:val>
          <c:extLst>
            <c:ext xmlns:c16="http://schemas.microsoft.com/office/drawing/2014/chart" uri="{C3380CC4-5D6E-409C-BE32-E72D297353CC}">
              <c16:uniqueId val="{00000000-BF24-4DB2-A158-5F64480BE55E}"/>
            </c:ext>
          </c:extLst>
        </c:ser>
        <c:dLbls>
          <c:showLegendKey val="0"/>
          <c:showVal val="0"/>
          <c:showCatName val="0"/>
          <c:showSerName val="0"/>
          <c:showPercent val="0"/>
          <c:showBubbleSize val="0"/>
        </c:dLbls>
        <c:gapWidth val="219"/>
        <c:overlap val="-27"/>
        <c:axId val="943495520"/>
        <c:axId val="943497488"/>
      </c:barChart>
      <c:lineChart>
        <c:grouping val="standard"/>
        <c:varyColors val="0"/>
        <c:ser>
          <c:idx val="1"/>
          <c:order val="1"/>
          <c:tx>
            <c:strRef>
              <c:f>Pareto!$M$1</c:f>
              <c:strCache>
                <c:ptCount val="1"/>
                <c:pt idx="0">
                  <c:v>Cum%</c:v>
                </c:pt>
              </c:strCache>
            </c:strRef>
          </c:tx>
          <c:spPr>
            <a:ln w="28575" cap="rnd">
              <a:solidFill>
                <a:schemeClr val="accent2"/>
              </a:solidFill>
              <a:round/>
            </a:ln>
            <a:effectLst/>
          </c:spPr>
          <c:marker>
            <c:symbol val="none"/>
          </c:marker>
          <c:cat>
            <c:strRef>
              <c:f>Pareto!$J$2:$J$35</c:f>
              <c:strCache>
                <c:ptCount val="34"/>
                <c:pt idx="0">
                  <c:v>XTO Energy Inc.</c:v>
                </c:pt>
                <c:pt idx="1">
                  <c:v>Eagle Exploration Production</c:v>
                </c:pt>
                <c:pt idx="2">
                  <c:v>Okland Oil Company</c:v>
                </c:pt>
                <c:pt idx="3">
                  <c:v>Native Exploration Operating</c:v>
                </c:pt>
                <c:pt idx="4">
                  <c:v>BP America Production Company</c:v>
                </c:pt>
                <c:pt idx="5">
                  <c:v>BCE-MACH</c:v>
                </c:pt>
                <c:pt idx="6">
                  <c:v>Oneok Field Services Company, LLC</c:v>
                </c:pt>
                <c:pt idx="7">
                  <c:v>Strat Land Exploration Co</c:v>
                </c:pt>
                <c:pt idx="8">
                  <c:v>Continental Resources, Inc.</c:v>
                </c:pt>
                <c:pt idx="9">
                  <c:v>Unit Petroleum Company</c:v>
                </c:pt>
                <c:pt idx="10">
                  <c:v>Chesapeake Operating, Inc.</c:v>
                </c:pt>
                <c:pt idx="11">
                  <c:v>Pablo Energy II, LLC</c:v>
                </c:pt>
                <c:pt idx="12">
                  <c:v>Enerwest Trading Co., L.C.</c:v>
                </c:pt>
                <c:pt idx="13">
                  <c:v>Newfield Mid-Continent</c:v>
                </c:pt>
                <c:pt idx="14">
                  <c:v>Foundation Energy Management</c:v>
                </c:pt>
                <c:pt idx="15">
                  <c:v>Sanguine Gas Exploration, LLC</c:v>
                </c:pt>
                <c:pt idx="16">
                  <c:v>Vanguard Permian LLC</c:v>
                </c:pt>
                <c:pt idx="17">
                  <c:v>Sunoco Partners Marketing &amp; Terminals LP</c:v>
                </c:pt>
                <c:pt idx="18">
                  <c:v>Riviera Operating</c:v>
                </c:pt>
                <c:pt idx="19">
                  <c:v>Devon Energy Production Co LP</c:v>
                </c:pt>
                <c:pt idx="20">
                  <c:v>Red Rocks Oil &amp; Gas Operating LLC</c:v>
                </c:pt>
                <c:pt idx="21">
                  <c:v>Marathon Oil Company</c:v>
                </c:pt>
                <c:pt idx="22">
                  <c:v>Rimrock Resources Operating, LLC</c:v>
                </c:pt>
                <c:pt idx="23">
                  <c:v>Sheridan Production Co, LLC</c:v>
                </c:pt>
                <c:pt idx="24">
                  <c:v>Iron Star Energy, LLC</c:v>
                </c:pt>
                <c:pt idx="25">
                  <c:v>L.E. Jones Operating, Inc.</c:v>
                </c:pt>
                <c:pt idx="26">
                  <c:v>Corterra Energy Operating, LLC</c:v>
                </c:pt>
                <c:pt idx="27">
                  <c:v>Linn Energy</c:v>
                </c:pt>
                <c:pt idx="28">
                  <c:v>Charter Oak Production Co., LLC</c:v>
                </c:pt>
                <c:pt idx="29">
                  <c:v>Gulfport Midcon LLC</c:v>
                </c:pt>
                <c:pt idx="30">
                  <c:v>Te-Ray Resources, LLC</c:v>
                </c:pt>
                <c:pt idx="31">
                  <c:v>Roan Resources LLC</c:v>
                </c:pt>
                <c:pt idx="32">
                  <c:v>Silver Creek Oil &amp; Gas, LLC</c:v>
                </c:pt>
                <c:pt idx="33">
                  <c:v>Cimarex Energy Co</c:v>
                </c:pt>
              </c:strCache>
            </c:strRef>
          </c:cat>
          <c:val>
            <c:numRef>
              <c:f>Pareto!$M$2:$M$35</c:f>
              <c:numCache>
                <c:formatCode>0%</c:formatCode>
                <c:ptCount val="34"/>
                <c:pt idx="0">
                  <c:v>9.6506666077074449E-2</c:v>
                </c:pt>
                <c:pt idx="1">
                  <c:v>0.17388622344071281</c:v>
                </c:pt>
                <c:pt idx="2">
                  <c:v>0.24410444626235381</c:v>
                </c:pt>
                <c:pt idx="3">
                  <c:v>0.31194808640474031</c:v>
                </c:pt>
                <c:pt idx="4">
                  <c:v>0.37931415684627118</c:v>
                </c:pt>
                <c:pt idx="5">
                  <c:v>0.42950761679453447</c:v>
                </c:pt>
                <c:pt idx="6">
                  <c:v>0.47970107674279777</c:v>
                </c:pt>
                <c:pt idx="7">
                  <c:v>0.5241946538725154</c:v>
                </c:pt>
                <c:pt idx="8">
                  <c:v>0.5681553870304451</c:v>
                </c:pt>
                <c:pt idx="9">
                  <c:v>0.60946516615445845</c:v>
                </c:pt>
                <c:pt idx="10">
                  <c:v>0.65004090296049</c:v>
                </c:pt>
                <c:pt idx="11">
                  <c:v>0.68953326405624715</c:v>
                </c:pt>
                <c:pt idx="12">
                  <c:v>0.72775210594972251</c:v>
                </c:pt>
                <c:pt idx="13">
                  <c:v>0.75995931813659379</c:v>
                </c:pt>
                <c:pt idx="14">
                  <c:v>0.78853390523778988</c:v>
                </c:pt>
                <c:pt idx="15">
                  <c:v>0.81500364810188153</c:v>
                </c:pt>
                <c:pt idx="16">
                  <c:v>0.84147339096597318</c:v>
                </c:pt>
                <c:pt idx="17">
                  <c:v>0.86728426452055096</c:v>
                </c:pt>
                <c:pt idx="18">
                  <c:v>0.88734440292732542</c:v>
                </c:pt>
                <c:pt idx="19">
                  <c:v>0.90127351920228171</c:v>
                </c:pt>
                <c:pt idx="20">
                  <c:v>0.91509429790621066</c:v>
                </c:pt>
                <c:pt idx="21">
                  <c:v>0.92803732118773352</c:v>
                </c:pt>
                <c:pt idx="22">
                  <c:v>0.94080567777311019</c:v>
                </c:pt>
                <c:pt idx="23">
                  <c:v>0.95355634659178845</c:v>
                </c:pt>
                <c:pt idx="24">
                  <c:v>0.96568794357602428</c:v>
                </c:pt>
                <c:pt idx="25">
                  <c:v>0.97517300846801835</c:v>
                </c:pt>
                <c:pt idx="26">
                  <c:v>0.98170863826306132</c:v>
                </c:pt>
                <c:pt idx="27">
                  <c:v>0.98808065621614449</c:v>
                </c:pt>
                <c:pt idx="28">
                  <c:v>0.99421167834796254</c:v>
                </c:pt>
                <c:pt idx="29">
                  <c:v>0.99857613478078222</c:v>
                </c:pt>
                <c:pt idx="30">
                  <c:v>0.99897410953149524</c:v>
                </c:pt>
                <c:pt idx="31">
                  <c:v>0.99935660748634725</c:v>
                </c:pt>
                <c:pt idx="32">
                  <c:v>0.99973910544119926</c:v>
                </c:pt>
                <c:pt idx="33">
                  <c:v>1</c:v>
                </c:pt>
              </c:numCache>
            </c:numRef>
          </c:val>
          <c:smooth val="0"/>
          <c:extLst>
            <c:ext xmlns:c16="http://schemas.microsoft.com/office/drawing/2014/chart" uri="{C3380CC4-5D6E-409C-BE32-E72D297353CC}">
              <c16:uniqueId val="{00000001-BF24-4DB2-A158-5F64480BE55E}"/>
            </c:ext>
          </c:extLst>
        </c:ser>
        <c:dLbls>
          <c:showLegendKey val="0"/>
          <c:showVal val="0"/>
          <c:showCatName val="0"/>
          <c:showSerName val="0"/>
          <c:showPercent val="0"/>
          <c:showBubbleSize val="0"/>
        </c:dLbls>
        <c:marker val="1"/>
        <c:smooth val="0"/>
        <c:axId val="668850759"/>
        <c:axId val="668855023"/>
      </c:lineChart>
      <c:catAx>
        <c:axId val="943495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3497488"/>
        <c:crosses val="autoZero"/>
        <c:auto val="1"/>
        <c:lblAlgn val="ctr"/>
        <c:lblOffset val="100"/>
        <c:noMultiLvlLbl val="0"/>
      </c:catAx>
      <c:valAx>
        <c:axId val="943497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3495520"/>
        <c:crosses val="autoZero"/>
        <c:crossBetween val="between"/>
      </c:valAx>
      <c:valAx>
        <c:axId val="668855023"/>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8850759"/>
        <c:crosses val="max"/>
        <c:crossBetween val="between"/>
      </c:valAx>
      <c:catAx>
        <c:axId val="668850759"/>
        <c:scaling>
          <c:orientation val="minMax"/>
        </c:scaling>
        <c:delete val="1"/>
        <c:axPos val="b"/>
        <c:numFmt formatCode="General" sourceLinked="1"/>
        <c:majorTickMark val="out"/>
        <c:minorTickMark val="none"/>
        <c:tickLblPos val="nextTo"/>
        <c:crossAx val="668855023"/>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Actual</c:v>
          </c:tx>
          <c:val>
            <c:numRef>
              <c:f>Sheet8!$AO$2:$AO$118</c:f>
              <c:numCache>
                <c:formatCode>0</c:formatCode>
                <c:ptCount val="117"/>
                <c:pt idx="0">
                  <c:v>20248</c:v>
                </c:pt>
                <c:pt idx="1">
                  <c:v>16293</c:v>
                </c:pt>
                <c:pt idx="2">
                  <c:v>14473</c:v>
                </c:pt>
                <c:pt idx="3">
                  <c:v>5681</c:v>
                </c:pt>
                <c:pt idx="4">
                  <c:v>5681</c:v>
                </c:pt>
                <c:pt idx="5">
                  <c:v>0</c:v>
                </c:pt>
                <c:pt idx="6">
                  <c:v>0</c:v>
                </c:pt>
                <c:pt idx="7">
                  <c:v>0</c:v>
                </c:pt>
                <c:pt idx="8">
                  <c:v>0</c:v>
                </c:pt>
                <c:pt idx="9">
                  <c:v>0</c:v>
                </c:pt>
                <c:pt idx="10">
                  <c:v>0</c:v>
                </c:pt>
                <c:pt idx="11">
                  <c:v>0</c:v>
                </c:pt>
                <c:pt idx="12">
                  <c:v>0</c:v>
                </c:pt>
                <c:pt idx="13">
                  <c:v>30685</c:v>
                </c:pt>
                <c:pt idx="14">
                  <c:v>11674</c:v>
                </c:pt>
                <c:pt idx="15">
                  <c:v>3424</c:v>
                </c:pt>
                <c:pt idx="16">
                  <c:v>2882</c:v>
                </c:pt>
                <c:pt idx="17">
                  <c:v>0</c:v>
                </c:pt>
                <c:pt idx="18">
                  <c:v>0</c:v>
                </c:pt>
                <c:pt idx="19">
                  <c:v>14567</c:v>
                </c:pt>
                <c:pt idx="20">
                  <c:v>14567</c:v>
                </c:pt>
                <c:pt idx="21">
                  <c:v>14025</c:v>
                </c:pt>
                <c:pt idx="22">
                  <c:v>14025</c:v>
                </c:pt>
                <c:pt idx="23">
                  <c:v>10070</c:v>
                </c:pt>
                <c:pt idx="24">
                  <c:v>8250</c:v>
                </c:pt>
                <c:pt idx="25">
                  <c:v>5767</c:v>
                </c:pt>
                <c:pt idx="26">
                  <c:v>180</c:v>
                </c:pt>
                <c:pt idx="27">
                  <c:v>0</c:v>
                </c:pt>
                <c:pt idx="28">
                  <c:v>1974</c:v>
                </c:pt>
                <c:pt idx="29">
                  <c:v>0</c:v>
                </c:pt>
                <c:pt idx="30">
                  <c:v>0</c:v>
                </c:pt>
                <c:pt idx="31">
                  <c:v>0</c:v>
                </c:pt>
                <c:pt idx="32">
                  <c:v>0</c:v>
                </c:pt>
                <c:pt idx="33">
                  <c:v>0</c:v>
                </c:pt>
                <c:pt idx="34">
                  <c:v>0</c:v>
                </c:pt>
                <c:pt idx="35">
                  <c:v>0</c:v>
                </c:pt>
                <c:pt idx="36">
                  <c:v>34998</c:v>
                </c:pt>
                <c:pt idx="37">
                  <c:v>9073</c:v>
                </c:pt>
                <c:pt idx="38">
                  <c:v>5775</c:v>
                </c:pt>
                <c:pt idx="39">
                  <c:v>0</c:v>
                </c:pt>
                <c:pt idx="40">
                  <c:v>0</c:v>
                </c:pt>
                <c:pt idx="41">
                  <c:v>0</c:v>
                </c:pt>
                <c:pt idx="42">
                  <c:v>2773</c:v>
                </c:pt>
                <c:pt idx="43">
                  <c:v>0</c:v>
                </c:pt>
                <c:pt idx="44">
                  <c:v>0</c:v>
                </c:pt>
                <c:pt idx="45">
                  <c:v>0</c:v>
                </c:pt>
                <c:pt idx="46">
                  <c:v>0</c:v>
                </c:pt>
                <c:pt idx="47">
                  <c:v>6300</c:v>
                </c:pt>
                <c:pt idx="48">
                  <c:v>4422</c:v>
                </c:pt>
                <c:pt idx="49">
                  <c:v>118</c:v>
                </c:pt>
                <c:pt idx="50">
                  <c:v>118</c:v>
                </c:pt>
                <c:pt idx="51">
                  <c:v>0</c:v>
                </c:pt>
                <c:pt idx="52">
                  <c:v>0</c:v>
                </c:pt>
                <c:pt idx="53">
                  <c:v>0</c:v>
                </c:pt>
                <c:pt idx="54">
                  <c:v>0</c:v>
                </c:pt>
                <c:pt idx="55">
                  <c:v>0</c:v>
                </c:pt>
                <c:pt idx="56">
                  <c:v>5487</c:v>
                </c:pt>
                <c:pt idx="57">
                  <c:v>173</c:v>
                </c:pt>
                <c:pt idx="58">
                  <c:v>173</c:v>
                </c:pt>
                <c:pt idx="59">
                  <c:v>173</c:v>
                </c:pt>
                <c:pt idx="60">
                  <c:v>17286</c:v>
                </c:pt>
                <c:pt idx="61">
                  <c:v>17286</c:v>
                </c:pt>
                <c:pt idx="62">
                  <c:v>17286</c:v>
                </c:pt>
                <c:pt idx="63">
                  <c:v>4290</c:v>
                </c:pt>
                <c:pt idx="64">
                  <c:v>0</c:v>
                </c:pt>
                <c:pt idx="65">
                  <c:v>14928</c:v>
                </c:pt>
                <c:pt idx="66">
                  <c:v>11972</c:v>
                </c:pt>
                <c:pt idx="67">
                  <c:v>11972</c:v>
                </c:pt>
                <c:pt idx="68">
                  <c:v>3295</c:v>
                </c:pt>
                <c:pt idx="69">
                  <c:v>3295</c:v>
                </c:pt>
                <c:pt idx="70">
                  <c:v>0</c:v>
                </c:pt>
                <c:pt idx="71">
                  <c:v>0</c:v>
                </c:pt>
                <c:pt idx="72">
                  <c:v>11633</c:v>
                </c:pt>
                <c:pt idx="73">
                  <c:v>8677</c:v>
                </c:pt>
                <c:pt idx="74">
                  <c:v>8677</c:v>
                </c:pt>
                <c:pt idx="75">
                  <c:v>0</c:v>
                </c:pt>
                <c:pt idx="76">
                  <c:v>20124</c:v>
                </c:pt>
                <c:pt idx="77">
                  <c:v>18684</c:v>
                </c:pt>
                <c:pt idx="78">
                  <c:v>12924</c:v>
                </c:pt>
                <c:pt idx="79">
                  <c:v>2956</c:v>
                </c:pt>
                <c:pt idx="80">
                  <c:v>2956</c:v>
                </c:pt>
                <c:pt idx="81">
                  <c:v>0</c:v>
                </c:pt>
                <c:pt idx="82">
                  <c:v>0</c:v>
                </c:pt>
                <c:pt idx="83">
                  <c:v>0</c:v>
                </c:pt>
                <c:pt idx="84">
                  <c:v>0</c:v>
                </c:pt>
                <c:pt idx="85">
                  <c:v>0</c:v>
                </c:pt>
                <c:pt idx="86">
                  <c:v>0</c:v>
                </c:pt>
                <c:pt idx="87">
                  <c:v>0</c:v>
                </c:pt>
                <c:pt idx="88">
                  <c:v>0</c:v>
                </c:pt>
                <c:pt idx="89">
                  <c:v>0</c:v>
                </c:pt>
                <c:pt idx="90">
                  <c:v>0</c:v>
                </c:pt>
                <c:pt idx="91">
                  <c:v>0</c:v>
                </c:pt>
                <c:pt idx="92">
                  <c:v>0</c:v>
                </c:pt>
                <c:pt idx="93">
                  <c:v>8879</c:v>
                </c:pt>
                <c:pt idx="94">
                  <c:v>10283</c:v>
                </c:pt>
                <c:pt idx="95">
                  <c:v>10283</c:v>
                </c:pt>
                <c:pt idx="96">
                  <c:v>10174</c:v>
                </c:pt>
                <c:pt idx="97">
                  <c:v>8716</c:v>
                </c:pt>
                <c:pt idx="98">
                  <c:v>8716</c:v>
                </c:pt>
                <c:pt idx="99">
                  <c:v>8716</c:v>
                </c:pt>
                <c:pt idx="100">
                  <c:v>0</c:v>
                </c:pt>
                <c:pt idx="101">
                  <c:v>0</c:v>
                </c:pt>
                <c:pt idx="102">
                  <c:v>0</c:v>
                </c:pt>
                <c:pt idx="103">
                  <c:v>0</c:v>
                </c:pt>
                <c:pt idx="104">
                  <c:v>0</c:v>
                </c:pt>
                <c:pt idx="105">
                  <c:v>0</c:v>
                </c:pt>
                <c:pt idx="106">
                  <c:v>1687</c:v>
                </c:pt>
                <c:pt idx="107">
                  <c:v>1578</c:v>
                </c:pt>
                <c:pt idx="108">
                  <c:v>127</c:v>
                </c:pt>
                <c:pt idx="109">
                  <c:v>0</c:v>
                </c:pt>
                <c:pt idx="110">
                  <c:v>0</c:v>
                </c:pt>
                <c:pt idx="111">
                  <c:v>1320</c:v>
                </c:pt>
                <c:pt idx="112">
                  <c:v>0</c:v>
                </c:pt>
                <c:pt idx="113">
                  <c:v>0</c:v>
                </c:pt>
                <c:pt idx="114">
                  <c:v>0</c:v>
                </c:pt>
                <c:pt idx="115">
                  <c:v>0</c:v>
                </c:pt>
                <c:pt idx="116">
                  <c:v>0</c:v>
                </c:pt>
              </c:numCache>
            </c:numRef>
          </c:val>
          <c:smooth val="0"/>
          <c:extLst>
            <c:ext xmlns:c16="http://schemas.microsoft.com/office/drawing/2014/chart" uri="{C3380CC4-5D6E-409C-BE32-E72D297353CC}">
              <c16:uniqueId val="{00000000-9570-44A4-BB47-4FEC0EEE3BEC}"/>
            </c:ext>
          </c:extLst>
        </c:ser>
        <c:ser>
          <c:idx val="1"/>
          <c:order val="1"/>
          <c:tx>
            <c:v>Forecast</c:v>
          </c:tx>
          <c:val>
            <c:numRef>
              <c:f>Sheet8!$AP$2:$AP$118</c:f>
              <c:numCache>
                <c:formatCode>0</c:formatCode>
                <c:ptCount val="117"/>
                <c:pt idx="0" formatCode="General">
                  <c:v>#N/A</c:v>
                </c:pt>
                <c:pt idx="1">
                  <c:v>20248</c:v>
                </c:pt>
                <c:pt idx="2" formatCode="General">
                  <c:v>17479.5</c:v>
                </c:pt>
                <c:pt idx="3" formatCode="General">
                  <c:v>15374.949999999997</c:v>
                </c:pt>
                <c:pt idx="4" formatCode="General">
                  <c:v>8589.1849999999977</c:v>
                </c:pt>
                <c:pt idx="5" formatCode="General">
                  <c:v>6553.4554999999991</c:v>
                </c:pt>
                <c:pt idx="6" formatCode="General">
                  <c:v>1966.0366499999996</c:v>
                </c:pt>
                <c:pt idx="7" formatCode="General">
                  <c:v>589.81099499999982</c:v>
                </c:pt>
                <c:pt idx="8" formatCode="General">
                  <c:v>176.94329849999994</c:v>
                </c:pt>
                <c:pt idx="9" formatCode="General">
                  <c:v>53.082989549999979</c:v>
                </c:pt>
                <c:pt idx="10" formatCode="General">
                  <c:v>15.924896864999994</c:v>
                </c:pt>
                <c:pt idx="11" formatCode="General">
                  <c:v>4.7774690594999978</c:v>
                </c:pt>
                <c:pt idx="12" formatCode="General">
                  <c:v>1.4332407178499993</c:v>
                </c:pt>
                <c:pt idx="13" formatCode="General">
                  <c:v>0.4299722153549998</c:v>
                </c:pt>
                <c:pt idx="14" formatCode="General">
                  <c:v>21479.628991664606</c:v>
                </c:pt>
                <c:pt idx="15" formatCode="General">
                  <c:v>14615.688697499379</c:v>
                </c:pt>
                <c:pt idx="16" formatCode="General">
                  <c:v>6781.5066092498128</c:v>
                </c:pt>
                <c:pt idx="17" formatCode="General">
                  <c:v>4051.8519827749433</c:v>
                </c:pt>
                <c:pt idx="18" formatCode="General">
                  <c:v>1215.5555948324829</c:v>
                </c:pt>
                <c:pt idx="19" formatCode="General">
                  <c:v>364.66667844974489</c:v>
                </c:pt>
                <c:pt idx="20" formatCode="General">
                  <c:v>10306.300003534923</c:v>
                </c:pt>
                <c:pt idx="21" formatCode="General">
                  <c:v>13288.790001060477</c:v>
                </c:pt>
                <c:pt idx="22" formatCode="General">
                  <c:v>13804.137000318144</c:v>
                </c:pt>
                <c:pt idx="23" formatCode="General">
                  <c:v>13958.741100095442</c:v>
                </c:pt>
                <c:pt idx="24" formatCode="General">
                  <c:v>11236.622330028633</c:v>
                </c:pt>
                <c:pt idx="25" formatCode="General">
                  <c:v>9145.9866990085902</c:v>
                </c:pt>
                <c:pt idx="26" formatCode="General">
                  <c:v>6780.6960097025767</c:v>
                </c:pt>
                <c:pt idx="27" formatCode="General">
                  <c:v>2160.2088029107726</c:v>
                </c:pt>
                <c:pt idx="28" formatCode="General">
                  <c:v>648.06264087323177</c:v>
                </c:pt>
                <c:pt idx="29" formatCode="General">
                  <c:v>1576.2187922619694</c:v>
                </c:pt>
                <c:pt idx="30" formatCode="General">
                  <c:v>472.86563767859082</c:v>
                </c:pt>
                <c:pt idx="31" formatCode="General">
                  <c:v>141.85969130357725</c:v>
                </c:pt>
                <c:pt idx="32" formatCode="General">
                  <c:v>42.557907391073172</c:v>
                </c:pt>
                <c:pt idx="33" formatCode="General">
                  <c:v>12.767372217321951</c:v>
                </c:pt>
                <c:pt idx="34" formatCode="General">
                  <c:v>3.8302116651965852</c:v>
                </c:pt>
                <c:pt idx="35" formatCode="General">
                  <c:v>1.1490634995589755</c:v>
                </c:pt>
                <c:pt idx="36" formatCode="General">
                  <c:v>0.34471904986769264</c:v>
                </c:pt>
                <c:pt idx="37" formatCode="General">
                  <c:v>24498.703415714957</c:v>
                </c:pt>
                <c:pt idx="38" formatCode="General">
                  <c:v>13700.711024714486</c:v>
                </c:pt>
                <c:pt idx="39" formatCode="General">
                  <c:v>8152.7133074143458</c:v>
                </c:pt>
                <c:pt idx="40" formatCode="General">
                  <c:v>2445.8139922243035</c:v>
                </c:pt>
                <c:pt idx="41" formatCode="General">
                  <c:v>733.74419766729102</c:v>
                </c:pt>
                <c:pt idx="42" formatCode="General">
                  <c:v>220.1232593001873</c:v>
                </c:pt>
                <c:pt idx="43" formatCode="General">
                  <c:v>2007.1369777900561</c:v>
                </c:pt>
                <c:pt idx="44" formatCode="General">
                  <c:v>602.14109333701686</c:v>
                </c:pt>
                <c:pt idx="45" formatCode="General">
                  <c:v>180.64232800110506</c:v>
                </c:pt>
                <c:pt idx="46" formatCode="General">
                  <c:v>54.192698400331516</c:v>
                </c:pt>
                <c:pt idx="47" formatCode="General">
                  <c:v>16.257809520099453</c:v>
                </c:pt>
                <c:pt idx="48" formatCode="General">
                  <c:v>4414.8773428560298</c:v>
                </c:pt>
                <c:pt idx="49" formatCode="General">
                  <c:v>4419.8632028568081</c:v>
                </c:pt>
                <c:pt idx="50" formatCode="General">
                  <c:v>1408.5589608570424</c:v>
                </c:pt>
                <c:pt idx="51" formatCode="General">
                  <c:v>505.16768825711267</c:v>
                </c:pt>
                <c:pt idx="52" formatCode="General">
                  <c:v>151.5503064771338</c:v>
                </c:pt>
                <c:pt idx="53" formatCode="General">
                  <c:v>45.465091943140138</c:v>
                </c:pt>
                <c:pt idx="54" formatCode="General">
                  <c:v>13.639527582942041</c:v>
                </c:pt>
                <c:pt idx="55" formatCode="General">
                  <c:v>4.091858274882612</c:v>
                </c:pt>
                <c:pt idx="56" formatCode="General">
                  <c:v>1.2275574824647835</c:v>
                </c:pt>
                <c:pt idx="57" formatCode="General">
                  <c:v>3841.268267244739</c:v>
                </c:pt>
                <c:pt idx="58" formatCode="General">
                  <c:v>1273.4804801734215</c:v>
                </c:pt>
                <c:pt idx="59" formatCode="General">
                  <c:v>503.14414405202638</c:v>
                </c:pt>
                <c:pt idx="60" formatCode="General">
                  <c:v>272.0432432156079</c:v>
                </c:pt>
                <c:pt idx="61" formatCode="General">
                  <c:v>12181.812972964681</c:v>
                </c:pt>
                <c:pt idx="62" formatCode="General">
                  <c:v>15754.743891889404</c:v>
                </c:pt>
                <c:pt idx="63" formatCode="General">
                  <c:v>16826.62316756682</c:v>
                </c:pt>
                <c:pt idx="64" formatCode="General">
                  <c:v>8050.9869502700458</c:v>
                </c:pt>
                <c:pt idx="65" formatCode="General">
                  <c:v>2415.2960850810136</c:v>
                </c:pt>
                <c:pt idx="66" formatCode="General">
                  <c:v>11174.188825524303</c:v>
                </c:pt>
                <c:pt idx="67" formatCode="General">
                  <c:v>11732.65664765729</c:v>
                </c:pt>
                <c:pt idx="68" formatCode="General">
                  <c:v>11900.196994297186</c:v>
                </c:pt>
                <c:pt idx="69" formatCode="General">
                  <c:v>5876.5590982891554</c:v>
                </c:pt>
                <c:pt idx="70" formatCode="General">
                  <c:v>4069.4677294867465</c:v>
                </c:pt>
                <c:pt idx="71" formatCode="General">
                  <c:v>1220.8403188460238</c:v>
                </c:pt>
                <c:pt idx="72" formatCode="General">
                  <c:v>366.25209565380715</c:v>
                </c:pt>
                <c:pt idx="73" formatCode="General">
                  <c:v>8252.9756286961419</c:v>
                </c:pt>
                <c:pt idx="74" formatCode="General">
                  <c:v>8549.7926886088426</c:v>
                </c:pt>
                <c:pt idx="75" formatCode="General">
                  <c:v>8638.8378065826528</c:v>
                </c:pt>
                <c:pt idx="76" formatCode="General">
                  <c:v>2591.6513419747957</c:v>
                </c:pt>
                <c:pt idx="77" formatCode="General">
                  <c:v>14864.295402592437</c:v>
                </c:pt>
                <c:pt idx="78" formatCode="General">
                  <c:v>17538.088620777729</c:v>
                </c:pt>
                <c:pt idx="79" formatCode="General">
                  <c:v>14308.226586233319</c:v>
                </c:pt>
                <c:pt idx="80" formatCode="General">
                  <c:v>6361.6679758699956</c:v>
                </c:pt>
                <c:pt idx="81" formatCode="General">
                  <c:v>3977.7003927609985</c:v>
                </c:pt>
                <c:pt idx="82" formatCode="General">
                  <c:v>1193.3101178282996</c:v>
                </c:pt>
                <c:pt idx="83" formatCode="General">
                  <c:v>357.99303534848985</c:v>
                </c:pt>
                <c:pt idx="84" formatCode="General">
                  <c:v>107.39791060454695</c:v>
                </c:pt>
                <c:pt idx="85" formatCode="General">
                  <c:v>32.219373181364084</c:v>
                </c:pt>
                <c:pt idx="86" formatCode="General">
                  <c:v>9.6658119544092251</c:v>
                </c:pt>
                <c:pt idx="87" formatCode="General">
                  <c:v>2.8997435863227676</c:v>
                </c:pt>
                <c:pt idx="88" formatCode="General">
                  <c:v>0.86992307589683027</c:v>
                </c:pt>
                <c:pt idx="89" formatCode="General">
                  <c:v>0.26097692276904905</c:v>
                </c:pt>
                <c:pt idx="90" formatCode="General">
                  <c:v>7.8293076830714708E-2</c:v>
                </c:pt>
                <c:pt idx="91" formatCode="General">
                  <c:v>2.3487923049214411E-2</c:v>
                </c:pt>
                <c:pt idx="92" formatCode="General">
                  <c:v>7.0463769147643233E-3</c:v>
                </c:pt>
                <c:pt idx="93" formatCode="General">
                  <c:v>2.1139130744292967E-3</c:v>
                </c:pt>
                <c:pt idx="94" formatCode="General">
                  <c:v>6215.3006341739219</c:v>
                </c:pt>
                <c:pt idx="95" formatCode="General">
                  <c:v>9062.6901902521749</c:v>
                </c:pt>
                <c:pt idx="96" formatCode="General">
                  <c:v>9916.9070570756521</c:v>
                </c:pt>
                <c:pt idx="97" formatCode="General">
                  <c:v>10096.872117122695</c:v>
                </c:pt>
                <c:pt idx="98" formatCode="General">
                  <c:v>9130.2616351368088</c:v>
                </c:pt>
                <c:pt idx="99" formatCode="General">
                  <c:v>8840.2784905410426</c:v>
                </c:pt>
                <c:pt idx="100" formatCode="General">
                  <c:v>8753.283547162313</c:v>
                </c:pt>
                <c:pt idx="101" formatCode="General">
                  <c:v>2625.9850641486937</c:v>
                </c:pt>
                <c:pt idx="102" formatCode="General">
                  <c:v>787.79551924460804</c:v>
                </c:pt>
                <c:pt idx="103" formatCode="General">
                  <c:v>236.33865577338241</c:v>
                </c:pt>
                <c:pt idx="104" formatCode="General">
                  <c:v>70.901596732014724</c:v>
                </c:pt>
                <c:pt idx="105" formatCode="General">
                  <c:v>21.270479019604416</c:v>
                </c:pt>
                <c:pt idx="106" formatCode="General">
                  <c:v>6.3811437058813247</c:v>
                </c:pt>
                <c:pt idx="107" formatCode="General">
                  <c:v>1182.8143431117642</c:v>
                </c:pt>
                <c:pt idx="108" formatCode="General">
                  <c:v>1459.4443029335291</c:v>
                </c:pt>
                <c:pt idx="109" formatCode="General">
                  <c:v>526.73329088005869</c:v>
                </c:pt>
                <c:pt idx="110" formatCode="General">
                  <c:v>158.0199872640176</c:v>
                </c:pt>
                <c:pt idx="111" formatCode="General">
                  <c:v>47.405996179205282</c:v>
                </c:pt>
                <c:pt idx="112" formatCode="General">
                  <c:v>938.22179885376147</c:v>
                </c:pt>
                <c:pt idx="113" formatCode="General">
                  <c:v>281.46653965612842</c:v>
                </c:pt>
                <c:pt idx="114" formatCode="General">
                  <c:v>84.439961896838525</c:v>
                </c:pt>
                <c:pt idx="115" formatCode="General">
                  <c:v>25.331988569051557</c:v>
                </c:pt>
                <c:pt idx="116" formatCode="General">
                  <c:v>7.5995965707154669</c:v>
                </c:pt>
              </c:numCache>
            </c:numRef>
          </c:val>
          <c:smooth val="0"/>
          <c:extLst>
            <c:ext xmlns:c16="http://schemas.microsoft.com/office/drawing/2014/chart" uri="{C3380CC4-5D6E-409C-BE32-E72D297353CC}">
              <c16:uniqueId val="{00000001-9570-44A4-BB47-4FEC0EEE3BEC}"/>
            </c:ext>
          </c:extLst>
        </c:ser>
        <c:dLbls>
          <c:showLegendKey val="0"/>
          <c:showVal val="0"/>
          <c:showCatName val="0"/>
          <c:showSerName val="0"/>
          <c:showPercent val="0"/>
          <c:showBubbleSize val="0"/>
        </c:dLbls>
        <c:marker val="1"/>
        <c:smooth val="0"/>
        <c:axId val="2090156088"/>
        <c:axId val="2090153464"/>
      </c:lineChart>
      <c:catAx>
        <c:axId val="2090156088"/>
        <c:scaling>
          <c:orientation val="minMax"/>
        </c:scaling>
        <c:delete val="0"/>
        <c:axPos val="b"/>
        <c:title>
          <c:tx>
            <c:rich>
              <a:bodyPr/>
              <a:lstStyle/>
              <a:p>
                <a:pPr>
                  <a:defRPr/>
                </a:pPr>
                <a:r>
                  <a:rPr lang="en-US"/>
                  <a:t>Data Point</a:t>
                </a:r>
              </a:p>
            </c:rich>
          </c:tx>
          <c:overlay val="0"/>
        </c:title>
        <c:majorTickMark val="out"/>
        <c:minorTickMark val="none"/>
        <c:tickLblPos val="nextTo"/>
        <c:crossAx val="2090153464"/>
        <c:crosses val="autoZero"/>
        <c:auto val="1"/>
        <c:lblAlgn val="ctr"/>
        <c:lblOffset val="100"/>
        <c:noMultiLvlLbl val="0"/>
      </c:catAx>
      <c:valAx>
        <c:axId val="2090153464"/>
        <c:scaling>
          <c:orientation val="minMax"/>
        </c:scaling>
        <c:delete val="0"/>
        <c:axPos val="l"/>
        <c:title>
          <c:tx>
            <c:rich>
              <a:bodyPr/>
              <a:lstStyle/>
              <a:p>
                <a:pPr>
                  <a:defRPr/>
                </a:pPr>
                <a:r>
                  <a:rPr lang="en-US"/>
                  <a:t>Completion Interval</a:t>
                </a:r>
              </a:p>
            </c:rich>
          </c:tx>
          <c:overlay val="0"/>
        </c:title>
        <c:numFmt formatCode="0" sourceLinked="1"/>
        <c:majorTickMark val="out"/>
        <c:minorTickMark val="none"/>
        <c:tickLblPos val="nextTo"/>
        <c:crossAx val="2090156088"/>
        <c:crosses val="autoZero"/>
        <c:crossBetween val="midCat"/>
      </c:valAx>
    </c:plotArea>
    <c:legend>
      <c:legendPos val="r"/>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02299" cy="348711"/>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idx="1"/>
          </p:nvPr>
        </p:nvSpPr>
        <p:spPr>
          <a:xfrm>
            <a:off x="5231640" y="0"/>
            <a:ext cx="4002299" cy="348711"/>
          </a:xfrm>
          <a:prstGeom prst="rect">
            <a:avLst/>
          </a:prstGeom>
        </p:spPr>
        <p:txBody>
          <a:bodyPr vert="horz" lIns="92492" tIns="46246" rIns="92492" bIns="46246" rtlCol="0"/>
          <a:lstStyle>
            <a:lvl1pPr algn="r">
              <a:defRPr sz="1200"/>
            </a:lvl1pPr>
          </a:lstStyle>
          <a:p>
            <a:fld id="{47A21B7D-41EA-413F-84B0-72ADC3D6C6BB}" type="datetimeFigureOut">
              <a:rPr lang="en-US" smtClean="0"/>
              <a:t>11/2/20</a:t>
            </a:fld>
            <a:endParaRPr lang="en-US"/>
          </a:p>
        </p:txBody>
      </p:sp>
      <p:sp>
        <p:nvSpPr>
          <p:cNvPr id="4" name="Slide Image Placeholder 3"/>
          <p:cNvSpPr>
            <a:spLocks noGrp="1" noRot="1" noChangeAspect="1"/>
          </p:cNvSpPr>
          <p:nvPr>
            <p:ph type="sldImg" idx="2"/>
          </p:nvPr>
        </p:nvSpPr>
        <p:spPr>
          <a:xfrm>
            <a:off x="2532063" y="868363"/>
            <a:ext cx="4171950" cy="2346325"/>
          </a:xfrm>
          <a:prstGeom prst="rect">
            <a:avLst/>
          </a:prstGeom>
          <a:noFill/>
          <a:ln w="12700">
            <a:solidFill>
              <a:prstClr val="black"/>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923608" y="3344724"/>
            <a:ext cx="7388860" cy="2736592"/>
          </a:xfrm>
          <a:prstGeom prst="rect">
            <a:avLst/>
          </a:prstGeom>
        </p:spPr>
        <p:txBody>
          <a:bodyPr vert="horz" lIns="92492" tIns="46246" rIns="92492" bIns="4624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6601366"/>
            <a:ext cx="4002299" cy="348710"/>
          </a:xfrm>
          <a:prstGeom prst="rect">
            <a:avLst/>
          </a:prstGeom>
        </p:spPr>
        <p:txBody>
          <a:bodyPr vert="horz" lIns="92492" tIns="46246" rIns="92492" bIns="46246" rtlCol="0" anchor="b"/>
          <a:lstStyle>
            <a:lvl1pPr algn="l">
              <a:defRPr sz="1200"/>
            </a:lvl1pPr>
          </a:lstStyle>
          <a:p>
            <a:endParaRPr lang="en-US"/>
          </a:p>
        </p:txBody>
      </p:sp>
      <p:sp>
        <p:nvSpPr>
          <p:cNvPr id="7" name="Slide Number Placeholder 6"/>
          <p:cNvSpPr>
            <a:spLocks noGrp="1"/>
          </p:cNvSpPr>
          <p:nvPr>
            <p:ph type="sldNum" sz="quarter" idx="5"/>
          </p:nvPr>
        </p:nvSpPr>
        <p:spPr>
          <a:xfrm>
            <a:off x="5231640" y="6601366"/>
            <a:ext cx="4002299" cy="348710"/>
          </a:xfrm>
          <a:prstGeom prst="rect">
            <a:avLst/>
          </a:prstGeom>
        </p:spPr>
        <p:txBody>
          <a:bodyPr vert="horz" lIns="92492" tIns="46246" rIns="92492" bIns="46246" rtlCol="0" anchor="b"/>
          <a:lstStyle>
            <a:lvl1pPr algn="r">
              <a:defRPr sz="1200"/>
            </a:lvl1pPr>
          </a:lstStyle>
          <a:p>
            <a:fld id="{6CDAED09-E990-44FD-B118-200D017F6E00}" type="slidenum">
              <a:rPr lang="en-US" smtClean="0"/>
              <a:t>‹#›</a:t>
            </a:fld>
            <a:endParaRPr lang="en-US"/>
          </a:p>
        </p:txBody>
      </p:sp>
    </p:spTree>
    <p:extLst>
      <p:ext uri="{BB962C8B-B14F-4D97-AF65-F5344CB8AC3E}">
        <p14:creationId xmlns:p14="http://schemas.microsoft.com/office/powerpoint/2010/main" val="2720537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12CBC7F5-5B4D-4BEC-808C-602E7C7803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579">
              <a:defRPr sz="2400">
                <a:solidFill>
                  <a:schemeClr val="tx1"/>
                </a:solidFill>
                <a:latin typeface="Times New Roman" panose="02020603050405020304" pitchFamily="18" charset="0"/>
              </a:defRPr>
            </a:lvl1pPr>
            <a:lvl2pPr marL="751494" indent="-289036" defTabSz="942579">
              <a:defRPr sz="2400">
                <a:solidFill>
                  <a:schemeClr val="tx1"/>
                </a:solidFill>
                <a:latin typeface="Times New Roman" panose="02020603050405020304" pitchFamily="18" charset="0"/>
              </a:defRPr>
            </a:lvl2pPr>
            <a:lvl3pPr marL="1156145" indent="-231229" defTabSz="942579">
              <a:defRPr sz="2400">
                <a:solidFill>
                  <a:schemeClr val="tx1"/>
                </a:solidFill>
                <a:latin typeface="Times New Roman" panose="02020603050405020304" pitchFamily="18" charset="0"/>
              </a:defRPr>
            </a:lvl3pPr>
            <a:lvl4pPr marL="1618602" indent="-231229" defTabSz="942579">
              <a:defRPr sz="2400">
                <a:solidFill>
                  <a:schemeClr val="tx1"/>
                </a:solidFill>
                <a:latin typeface="Times New Roman" panose="02020603050405020304" pitchFamily="18" charset="0"/>
              </a:defRPr>
            </a:lvl4pPr>
            <a:lvl5pPr marL="2081060" indent="-231229" defTabSz="942579">
              <a:defRPr sz="2400">
                <a:solidFill>
                  <a:schemeClr val="tx1"/>
                </a:solidFill>
                <a:latin typeface="Times New Roman" panose="02020603050405020304" pitchFamily="18" charset="0"/>
              </a:defRPr>
            </a:lvl5pPr>
            <a:lvl6pPr marL="2543518" indent="-231229" defTabSz="942579" eaLnBrk="0" fontAlgn="base" hangingPunct="0">
              <a:spcBef>
                <a:spcPct val="0"/>
              </a:spcBef>
              <a:spcAft>
                <a:spcPct val="0"/>
              </a:spcAft>
              <a:defRPr sz="2400">
                <a:solidFill>
                  <a:schemeClr val="tx1"/>
                </a:solidFill>
                <a:latin typeface="Times New Roman" panose="02020603050405020304" pitchFamily="18" charset="0"/>
              </a:defRPr>
            </a:lvl6pPr>
            <a:lvl7pPr marL="3005976" indent="-231229" defTabSz="942579" eaLnBrk="0" fontAlgn="base" hangingPunct="0">
              <a:spcBef>
                <a:spcPct val="0"/>
              </a:spcBef>
              <a:spcAft>
                <a:spcPct val="0"/>
              </a:spcAft>
              <a:defRPr sz="2400">
                <a:solidFill>
                  <a:schemeClr val="tx1"/>
                </a:solidFill>
                <a:latin typeface="Times New Roman" panose="02020603050405020304" pitchFamily="18" charset="0"/>
              </a:defRPr>
            </a:lvl7pPr>
            <a:lvl8pPr marL="3468434" indent="-231229" defTabSz="942579" eaLnBrk="0" fontAlgn="base" hangingPunct="0">
              <a:spcBef>
                <a:spcPct val="0"/>
              </a:spcBef>
              <a:spcAft>
                <a:spcPct val="0"/>
              </a:spcAft>
              <a:defRPr sz="2400">
                <a:solidFill>
                  <a:schemeClr val="tx1"/>
                </a:solidFill>
                <a:latin typeface="Times New Roman" panose="02020603050405020304" pitchFamily="18" charset="0"/>
              </a:defRPr>
            </a:lvl8pPr>
            <a:lvl9pPr marL="3930891" indent="-231229" defTabSz="942579" eaLnBrk="0" fontAlgn="base" hangingPunct="0">
              <a:spcBef>
                <a:spcPct val="0"/>
              </a:spcBef>
              <a:spcAft>
                <a:spcPct val="0"/>
              </a:spcAft>
              <a:defRPr sz="2400">
                <a:solidFill>
                  <a:schemeClr val="tx1"/>
                </a:solidFill>
                <a:latin typeface="Times New Roman" panose="02020603050405020304" pitchFamily="18" charset="0"/>
              </a:defRPr>
            </a:lvl9pPr>
          </a:lstStyle>
          <a:p>
            <a:fld id="{F1BC6141-B0E3-47A1-AC32-767CEAED8990}" type="slidenum">
              <a:rPr lang="en-US" altLang="en-US" sz="1200"/>
              <a:pPr/>
              <a:t>1</a:t>
            </a:fld>
            <a:endParaRPr lang="en-US" altLang="en-US" sz="1200"/>
          </a:p>
        </p:txBody>
      </p:sp>
      <p:sp>
        <p:nvSpPr>
          <p:cNvPr id="5123" name="Rectangle 2">
            <a:extLst>
              <a:ext uri="{FF2B5EF4-FFF2-40B4-BE49-F238E27FC236}">
                <a16:creationId xmlns:a16="http://schemas.microsoft.com/office/drawing/2014/main" id="{456F7E7F-427C-4CFD-B1E7-6B8BCAC12B86}"/>
              </a:ext>
            </a:extLst>
          </p:cNvPr>
          <p:cNvSpPr>
            <a:spLocks noGrp="1" noChangeArrowheads="1"/>
          </p:cNvSpPr>
          <p:nvPr>
            <p:ph type="body" idx="1"/>
          </p:nvPr>
        </p:nvSpPr>
        <p:spPr>
          <a:xfrm>
            <a:off x="1254995" y="3351963"/>
            <a:ext cx="6924918" cy="31721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988" tIns="52312" rIns="102988" bIns="52312"/>
          <a:lstStyle/>
          <a:p>
            <a:endParaRPr lang="en-US" altLang="en-US"/>
          </a:p>
        </p:txBody>
      </p:sp>
      <p:sp>
        <p:nvSpPr>
          <p:cNvPr id="5124" name="Rectangle 3">
            <a:extLst>
              <a:ext uri="{FF2B5EF4-FFF2-40B4-BE49-F238E27FC236}">
                <a16:creationId xmlns:a16="http://schemas.microsoft.com/office/drawing/2014/main" id="{2C696EA2-47C2-4F76-A13B-1552AA3F0C6D}"/>
              </a:ext>
            </a:extLst>
          </p:cNvPr>
          <p:cNvSpPr>
            <a:spLocks noGrp="1" noRot="1" noChangeAspect="1" noChangeArrowheads="1" noTextEdit="1"/>
          </p:cNvSpPr>
          <p:nvPr>
            <p:ph type="sldImg"/>
          </p:nvPr>
        </p:nvSpPr>
        <p:spPr>
          <a:xfrm>
            <a:off x="2392363" y="539750"/>
            <a:ext cx="4664075" cy="2624138"/>
          </a:xfrm>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3FD2-6FF6-41D3-8245-404F4D072F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E1D931-AD03-43F4-85A8-42EBA1ECC7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7B8758-A268-43DC-8F0F-F32219AD6918}"/>
              </a:ext>
            </a:extLst>
          </p:cNvPr>
          <p:cNvSpPr>
            <a:spLocks noGrp="1"/>
          </p:cNvSpPr>
          <p:nvPr>
            <p:ph type="dt" sz="half" idx="10"/>
          </p:nvPr>
        </p:nvSpPr>
        <p:spPr/>
        <p:txBody>
          <a:bodyPr/>
          <a:lstStyle/>
          <a:p>
            <a:fld id="{89561640-F526-4495-984A-194280ECF478}" type="datetimeFigureOut">
              <a:rPr lang="en-US" smtClean="0"/>
              <a:t>11/2/20</a:t>
            </a:fld>
            <a:endParaRPr lang="en-US"/>
          </a:p>
        </p:txBody>
      </p:sp>
      <p:sp>
        <p:nvSpPr>
          <p:cNvPr id="5" name="Footer Placeholder 4">
            <a:extLst>
              <a:ext uri="{FF2B5EF4-FFF2-40B4-BE49-F238E27FC236}">
                <a16:creationId xmlns:a16="http://schemas.microsoft.com/office/drawing/2014/main" id="{434EA883-BBE9-4ED6-8EE0-32C17F1B1C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BD1018-55AD-4ACA-8B00-0688524FDDDA}"/>
              </a:ext>
            </a:extLst>
          </p:cNvPr>
          <p:cNvSpPr>
            <a:spLocks noGrp="1"/>
          </p:cNvSpPr>
          <p:nvPr>
            <p:ph type="sldNum" sz="quarter" idx="12"/>
          </p:nvPr>
        </p:nvSpPr>
        <p:spPr/>
        <p:txBody>
          <a:bodyPr/>
          <a:lstStyle/>
          <a:p>
            <a:fld id="{1781E329-3D1C-4120-B893-D32EFDC5F628}" type="slidenum">
              <a:rPr lang="en-US" smtClean="0"/>
              <a:t>‹#›</a:t>
            </a:fld>
            <a:endParaRPr lang="en-US"/>
          </a:p>
        </p:txBody>
      </p:sp>
    </p:spTree>
    <p:extLst>
      <p:ext uri="{BB962C8B-B14F-4D97-AF65-F5344CB8AC3E}">
        <p14:creationId xmlns:p14="http://schemas.microsoft.com/office/powerpoint/2010/main" val="2418082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28FCE-2053-4FAD-9B08-E8FEBBECDF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1C03BB-3F00-45D6-95E9-AA06C620F8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0D7315-0FEC-4782-B60D-D694CB67E6CF}"/>
              </a:ext>
            </a:extLst>
          </p:cNvPr>
          <p:cNvSpPr>
            <a:spLocks noGrp="1"/>
          </p:cNvSpPr>
          <p:nvPr>
            <p:ph type="dt" sz="half" idx="10"/>
          </p:nvPr>
        </p:nvSpPr>
        <p:spPr/>
        <p:txBody>
          <a:bodyPr/>
          <a:lstStyle/>
          <a:p>
            <a:fld id="{89561640-F526-4495-984A-194280ECF478}" type="datetimeFigureOut">
              <a:rPr lang="en-US" smtClean="0"/>
              <a:t>11/2/20</a:t>
            </a:fld>
            <a:endParaRPr lang="en-US"/>
          </a:p>
        </p:txBody>
      </p:sp>
      <p:sp>
        <p:nvSpPr>
          <p:cNvPr id="5" name="Footer Placeholder 4">
            <a:extLst>
              <a:ext uri="{FF2B5EF4-FFF2-40B4-BE49-F238E27FC236}">
                <a16:creationId xmlns:a16="http://schemas.microsoft.com/office/drawing/2014/main" id="{20327430-DA6E-4254-8068-8AD850DB55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AF83AD-70D0-45CD-9459-8F50EBD60A0C}"/>
              </a:ext>
            </a:extLst>
          </p:cNvPr>
          <p:cNvSpPr>
            <a:spLocks noGrp="1"/>
          </p:cNvSpPr>
          <p:nvPr>
            <p:ph type="sldNum" sz="quarter" idx="12"/>
          </p:nvPr>
        </p:nvSpPr>
        <p:spPr/>
        <p:txBody>
          <a:bodyPr/>
          <a:lstStyle/>
          <a:p>
            <a:fld id="{1781E329-3D1C-4120-B893-D32EFDC5F628}" type="slidenum">
              <a:rPr lang="en-US" smtClean="0"/>
              <a:t>‹#›</a:t>
            </a:fld>
            <a:endParaRPr lang="en-US"/>
          </a:p>
        </p:txBody>
      </p:sp>
    </p:spTree>
    <p:extLst>
      <p:ext uri="{BB962C8B-B14F-4D97-AF65-F5344CB8AC3E}">
        <p14:creationId xmlns:p14="http://schemas.microsoft.com/office/powerpoint/2010/main" val="3559695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BE58FC-E237-4ED7-85E6-1716F6D4C5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5A28EB-6B6D-4471-86DF-DB3F0DDB03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E20BCC-B9BB-44F3-AAE4-CB474E85E513}"/>
              </a:ext>
            </a:extLst>
          </p:cNvPr>
          <p:cNvSpPr>
            <a:spLocks noGrp="1"/>
          </p:cNvSpPr>
          <p:nvPr>
            <p:ph type="dt" sz="half" idx="10"/>
          </p:nvPr>
        </p:nvSpPr>
        <p:spPr/>
        <p:txBody>
          <a:bodyPr/>
          <a:lstStyle/>
          <a:p>
            <a:fld id="{89561640-F526-4495-984A-194280ECF478}" type="datetimeFigureOut">
              <a:rPr lang="en-US" smtClean="0"/>
              <a:t>11/2/20</a:t>
            </a:fld>
            <a:endParaRPr lang="en-US"/>
          </a:p>
        </p:txBody>
      </p:sp>
      <p:sp>
        <p:nvSpPr>
          <p:cNvPr id="5" name="Footer Placeholder 4">
            <a:extLst>
              <a:ext uri="{FF2B5EF4-FFF2-40B4-BE49-F238E27FC236}">
                <a16:creationId xmlns:a16="http://schemas.microsoft.com/office/drawing/2014/main" id="{DD2438C4-77B6-460F-BFC8-5A2DEF7427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4FC5F4-F0D7-40F6-A816-56562255FDB6}"/>
              </a:ext>
            </a:extLst>
          </p:cNvPr>
          <p:cNvSpPr>
            <a:spLocks noGrp="1"/>
          </p:cNvSpPr>
          <p:nvPr>
            <p:ph type="sldNum" sz="quarter" idx="12"/>
          </p:nvPr>
        </p:nvSpPr>
        <p:spPr/>
        <p:txBody>
          <a:bodyPr/>
          <a:lstStyle/>
          <a:p>
            <a:fld id="{1781E329-3D1C-4120-B893-D32EFDC5F628}" type="slidenum">
              <a:rPr lang="en-US" smtClean="0"/>
              <a:t>‹#›</a:t>
            </a:fld>
            <a:endParaRPr lang="en-US"/>
          </a:p>
        </p:txBody>
      </p:sp>
    </p:spTree>
    <p:extLst>
      <p:ext uri="{BB962C8B-B14F-4D97-AF65-F5344CB8AC3E}">
        <p14:creationId xmlns:p14="http://schemas.microsoft.com/office/powerpoint/2010/main" val="4129022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914400" y="609600"/>
            <a:ext cx="10363200" cy="1143000"/>
          </a:xfrm>
        </p:spPr>
        <p:txBody>
          <a:bodyPr/>
          <a:lstStyle/>
          <a:p>
            <a:r>
              <a:rPr lang="en-US"/>
              <a:t>Click to edit Master title style</a:t>
            </a:r>
          </a:p>
        </p:txBody>
      </p:sp>
      <p:sp>
        <p:nvSpPr>
          <p:cNvPr id="3" name="Content Placeholder 2"/>
          <p:cNvSpPr>
            <a:spLocks noGrp="1"/>
          </p:cNvSpPr>
          <p:nvPr>
            <p:ph sz="quarter" idx="1"/>
          </p:nvPr>
        </p:nvSpPr>
        <p:spPr>
          <a:xfrm>
            <a:off x="914400" y="1981200"/>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981200"/>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914400" y="4114800"/>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7600" y="4114800"/>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9075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27C5B-7333-4574-8B6E-44C6B20226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F2F379-9B12-4BC7-86AF-47E3063B28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A074E2-E7FA-4CBC-A9F0-BC330E9A1465}"/>
              </a:ext>
            </a:extLst>
          </p:cNvPr>
          <p:cNvSpPr>
            <a:spLocks noGrp="1"/>
          </p:cNvSpPr>
          <p:nvPr>
            <p:ph type="dt" sz="half" idx="10"/>
          </p:nvPr>
        </p:nvSpPr>
        <p:spPr/>
        <p:txBody>
          <a:bodyPr/>
          <a:lstStyle/>
          <a:p>
            <a:fld id="{89561640-F526-4495-984A-194280ECF478}" type="datetimeFigureOut">
              <a:rPr lang="en-US" smtClean="0"/>
              <a:t>11/2/20</a:t>
            </a:fld>
            <a:endParaRPr lang="en-US"/>
          </a:p>
        </p:txBody>
      </p:sp>
      <p:sp>
        <p:nvSpPr>
          <p:cNvPr id="5" name="Footer Placeholder 4">
            <a:extLst>
              <a:ext uri="{FF2B5EF4-FFF2-40B4-BE49-F238E27FC236}">
                <a16:creationId xmlns:a16="http://schemas.microsoft.com/office/drawing/2014/main" id="{7CFE3BA3-82A7-4B3D-AFDB-B5F38D1CDA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31C5C-CA0E-4729-8C96-0A8337A3D6DC}"/>
              </a:ext>
            </a:extLst>
          </p:cNvPr>
          <p:cNvSpPr>
            <a:spLocks noGrp="1"/>
          </p:cNvSpPr>
          <p:nvPr>
            <p:ph type="sldNum" sz="quarter" idx="12"/>
          </p:nvPr>
        </p:nvSpPr>
        <p:spPr/>
        <p:txBody>
          <a:bodyPr/>
          <a:lstStyle/>
          <a:p>
            <a:fld id="{1781E329-3D1C-4120-B893-D32EFDC5F628}" type="slidenum">
              <a:rPr lang="en-US" smtClean="0"/>
              <a:t>‹#›</a:t>
            </a:fld>
            <a:endParaRPr lang="en-US"/>
          </a:p>
        </p:txBody>
      </p:sp>
    </p:spTree>
    <p:extLst>
      <p:ext uri="{BB962C8B-B14F-4D97-AF65-F5344CB8AC3E}">
        <p14:creationId xmlns:p14="http://schemas.microsoft.com/office/powerpoint/2010/main" val="128204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90AFC-BB15-4736-AEA4-31CE57C78E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379FFE-D6CC-4585-9881-9EFC52ABD8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885A11-1457-4B06-997F-31896604DCE1}"/>
              </a:ext>
            </a:extLst>
          </p:cNvPr>
          <p:cNvSpPr>
            <a:spLocks noGrp="1"/>
          </p:cNvSpPr>
          <p:nvPr>
            <p:ph type="dt" sz="half" idx="10"/>
          </p:nvPr>
        </p:nvSpPr>
        <p:spPr/>
        <p:txBody>
          <a:bodyPr/>
          <a:lstStyle/>
          <a:p>
            <a:fld id="{89561640-F526-4495-984A-194280ECF478}" type="datetimeFigureOut">
              <a:rPr lang="en-US" smtClean="0"/>
              <a:t>11/2/20</a:t>
            </a:fld>
            <a:endParaRPr lang="en-US"/>
          </a:p>
        </p:txBody>
      </p:sp>
      <p:sp>
        <p:nvSpPr>
          <p:cNvPr id="5" name="Footer Placeholder 4">
            <a:extLst>
              <a:ext uri="{FF2B5EF4-FFF2-40B4-BE49-F238E27FC236}">
                <a16:creationId xmlns:a16="http://schemas.microsoft.com/office/drawing/2014/main" id="{B3AC3D9A-8F6A-4BFD-9AC9-B6D2C3AC14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6F826A-FB98-4005-9257-A84B5E4064C8}"/>
              </a:ext>
            </a:extLst>
          </p:cNvPr>
          <p:cNvSpPr>
            <a:spLocks noGrp="1"/>
          </p:cNvSpPr>
          <p:nvPr>
            <p:ph type="sldNum" sz="quarter" idx="12"/>
          </p:nvPr>
        </p:nvSpPr>
        <p:spPr/>
        <p:txBody>
          <a:bodyPr/>
          <a:lstStyle/>
          <a:p>
            <a:fld id="{1781E329-3D1C-4120-B893-D32EFDC5F628}" type="slidenum">
              <a:rPr lang="en-US" smtClean="0"/>
              <a:t>‹#›</a:t>
            </a:fld>
            <a:endParaRPr lang="en-US"/>
          </a:p>
        </p:txBody>
      </p:sp>
    </p:spTree>
    <p:extLst>
      <p:ext uri="{BB962C8B-B14F-4D97-AF65-F5344CB8AC3E}">
        <p14:creationId xmlns:p14="http://schemas.microsoft.com/office/powerpoint/2010/main" val="2553826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53E99-4559-44AF-AA5C-2E9861BC7D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8584BB-59A1-48B5-BF9B-25422D3F72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2356A1-1469-44F2-82C0-D7D2BF5E40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E1F7F0-7710-45DF-B0C2-19D043DDA781}"/>
              </a:ext>
            </a:extLst>
          </p:cNvPr>
          <p:cNvSpPr>
            <a:spLocks noGrp="1"/>
          </p:cNvSpPr>
          <p:nvPr>
            <p:ph type="dt" sz="half" idx="10"/>
          </p:nvPr>
        </p:nvSpPr>
        <p:spPr/>
        <p:txBody>
          <a:bodyPr/>
          <a:lstStyle/>
          <a:p>
            <a:fld id="{89561640-F526-4495-984A-194280ECF478}" type="datetimeFigureOut">
              <a:rPr lang="en-US" smtClean="0"/>
              <a:t>11/2/20</a:t>
            </a:fld>
            <a:endParaRPr lang="en-US"/>
          </a:p>
        </p:txBody>
      </p:sp>
      <p:sp>
        <p:nvSpPr>
          <p:cNvPr id="6" name="Footer Placeholder 5">
            <a:extLst>
              <a:ext uri="{FF2B5EF4-FFF2-40B4-BE49-F238E27FC236}">
                <a16:creationId xmlns:a16="http://schemas.microsoft.com/office/drawing/2014/main" id="{40B6816F-D4EC-4988-A195-A157103DBC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82B8A0-A1B3-40CE-AF64-892E4902EF9C}"/>
              </a:ext>
            </a:extLst>
          </p:cNvPr>
          <p:cNvSpPr>
            <a:spLocks noGrp="1"/>
          </p:cNvSpPr>
          <p:nvPr>
            <p:ph type="sldNum" sz="quarter" idx="12"/>
          </p:nvPr>
        </p:nvSpPr>
        <p:spPr/>
        <p:txBody>
          <a:bodyPr/>
          <a:lstStyle/>
          <a:p>
            <a:fld id="{1781E329-3D1C-4120-B893-D32EFDC5F628}" type="slidenum">
              <a:rPr lang="en-US" smtClean="0"/>
              <a:t>‹#›</a:t>
            </a:fld>
            <a:endParaRPr lang="en-US"/>
          </a:p>
        </p:txBody>
      </p:sp>
    </p:spTree>
    <p:extLst>
      <p:ext uri="{BB962C8B-B14F-4D97-AF65-F5344CB8AC3E}">
        <p14:creationId xmlns:p14="http://schemas.microsoft.com/office/powerpoint/2010/main" val="1016088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2D3C-C01A-4ECF-87B1-83978FED81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86B8F5-7F94-4E8F-9EF7-991886467E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552C6D-D143-4B46-92BE-9DF4B96626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886F02-18E2-49E5-97B1-7701C42AE7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129C1B-4F09-4FB1-8458-AC86853D34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0604A0-78AC-464D-9CF1-E8D203B2C76B}"/>
              </a:ext>
            </a:extLst>
          </p:cNvPr>
          <p:cNvSpPr>
            <a:spLocks noGrp="1"/>
          </p:cNvSpPr>
          <p:nvPr>
            <p:ph type="dt" sz="half" idx="10"/>
          </p:nvPr>
        </p:nvSpPr>
        <p:spPr/>
        <p:txBody>
          <a:bodyPr/>
          <a:lstStyle/>
          <a:p>
            <a:fld id="{89561640-F526-4495-984A-194280ECF478}" type="datetimeFigureOut">
              <a:rPr lang="en-US" smtClean="0"/>
              <a:t>11/2/20</a:t>
            </a:fld>
            <a:endParaRPr lang="en-US"/>
          </a:p>
        </p:txBody>
      </p:sp>
      <p:sp>
        <p:nvSpPr>
          <p:cNvPr id="8" name="Footer Placeholder 7">
            <a:extLst>
              <a:ext uri="{FF2B5EF4-FFF2-40B4-BE49-F238E27FC236}">
                <a16:creationId xmlns:a16="http://schemas.microsoft.com/office/drawing/2014/main" id="{F80C8E1B-51BA-4124-89C4-C9DBC87A6E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FF67EE-1B8F-4F46-A034-21799C06D60E}"/>
              </a:ext>
            </a:extLst>
          </p:cNvPr>
          <p:cNvSpPr>
            <a:spLocks noGrp="1"/>
          </p:cNvSpPr>
          <p:nvPr>
            <p:ph type="sldNum" sz="quarter" idx="12"/>
          </p:nvPr>
        </p:nvSpPr>
        <p:spPr/>
        <p:txBody>
          <a:bodyPr/>
          <a:lstStyle/>
          <a:p>
            <a:fld id="{1781E329-3D1C-4120-B893-D32EFDC5F628}" type="slidenum">
              <a:rPr lang="en-US" smtClean="0"/>
              <a:t>‹#›</a:t>
            </a:fld>
            <a:endParaRPr lang="en-US"/>
          </a:p>
        </p:txBody>
      </p:sp>
    </p:spTree>
    <p:extLst>
      <p:ext uri="{BB962C8B-B14F-4D97-AF65-F5344CB8AC3E}">
        <p14:creationId xmlns:p14="http://schemas.microsoft.com/office/powerpoint/2010/main" val="3103980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9C031-A68F-4AC7-924D-265A1D1BE6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2702B2-D858-492C-B9CA-3F15D74992B1}"/>
              </a:ext>
            </a:extLst>
          </p:cNvPr>
          <p:cNvSpPr>
            <a:spLocks noGrp="1"/>
          </p:cNvSpPr>
          <p:nvPr>
            <p:ph type="dt" sz="half" idx="10"/>
          </p:nvPr>
        </p:nvSpPr>
        <p:spPr/>
        <p:txBody>
          <a:bodyPr/>
          <a:lstStyle/>
          <a:p>
            <a:fld id="{89561640-F526-4495-984A-194280ECF478}" type="datetimeFigureOut">
              <a:rPr lang="en-US" smtClean="0"/>
              <a:t>11/2/20</a:t>
            </a:fld>
            <a:endParaRPr lang="en-US"/>
          </a:p>
        </p:txBody>
      </p:sp>
      <p:sp>
        <p:nvSpPr>
          <p:cNvPr id="4" name="Footer Placeholder 3">
            <a:extLst>
              <a:ext uri="{FF2B5EF4-FFF2-40B4-BE49-F238E27FC236}">
                <a16:creationId xmlns:a16="http://schemas.microsoft.com/office/drawing/2014/main" id="{C5ACA9EF-3554-401C-A4DD-53F6C2DCE4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ACD089-33D7-4418-983D-FBDE4F70D647}"/>
              </a:ext>
            </a:extLst>
          </p:cNvPr>
          <p:cNvSpPr>
            <a:spLocks noGrp="1"/>
          </p:cNvSpPr>
          <p:nvPr>
            <p:ph type="sldNum" sz="quarter" idx="12"/>
          </p:nvPr>
        </p:nvSpPr>
        <p:spPr/>
        <p:txBody>
          <a:bodyPr/>
          <a:lstStyle/>
          <a:p>
            <a:fld id="{1781E329-3D1C-4120-B893-D32EFDC5F628}" type="slidenum">
              <a:rPr lang="en-US" smtClean="0"/>
              <a:t>‹#›</a:t>
            </a:fld>
            <a:endParaRPr lang="en-US"/>
          </a:p>
        </p:txBody>
      </p:sp>
    </p:spTree>
    <p:extLst>
      <p:ext uri="{BB962C8B-B14F-4D97-AF65-F5344CB8AC3E}">
        <p14:creationId xmlns:p14="http://schemas.microsoft.com/office/powerpoint/2010/main" val="2801890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01C4EC-7198-43FF-B71B-EF529717283A}"/>
              </a:ext>
            </a:extLst>
          </p:cNvPr>
          <p:cNvSpPr>
            <a:spLocks noGrp="1"/>
          </p:cNvSpPr>
          <p:nvPr>
            <p:ph type="dt" sz="half" idx="10"/>
          </p:nvPr>
        </p:nvSpPr>
        <p:spPr/>
        <p:txBody>
          <a:bodyPr/>
          <a:lstStyle/>
          <a:p>
            <a:fld id="{89561640-F526-4495-984A-194280ECF478}" type="datetimeFigureOut">
              <a:rPr lang="en-US" smtClean="0"/>
              <a:t>11/2/20</a:t>
            </a:fld>
            <a:endParaRPr lang="en-US"/>
          </a:p>
        </p:txBody>
      </p:sp>
      <p:sp>
        <p:nvSpPr>
          <p:cNvPr id="3" name="Footer Placeholder 2">
            <a:extLst>
              <a:ext uri="{FF2B5EF4-FFF2-40B4-BE49-F238E27FC236}">
                <a16:creationId xmlns:a16="http://schemas.microsoft.com/office/drawing/2014/main" id="{C2072F01-C253-44A8-B98D-C2FBCE76AD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23C865-A6B9-43A8-BDE1-C0C3B6850D3F}"/>
              </a:ext>
            </a:extLst>
          </p:cNvPr>
          <p:cNvSpPr>
            <a:spLocks noGrp="1"/>
          </p:cNvSpPr>
          <p:nvPr>
            <p:ph type="sldNum" sz="quarter" idx="12"/>
          </p:nvPr>
        </p:nvSpPr>
        <p:spPr/>
        <p:txBody>
          <a:bodyPr/>
          <a:lstStyle/>
          <a:p>
            <a:fld id="{1781E329-3D1C-4120-B893-D32EFDC5F628}" type="slidenum">
              <a:rPr lang="en-US" smtClean="0"/>
              <a:t>‹#›</a:t>
            </a:fld>
            <a:endParaRPr lang="en-US"/>
          </a:p>
        </p:txBody>
      </p:sp>
    </p:spTree>
    <p:extLst>
      <p:ext uri="{BB962C8B-B14F-4D97-AF65-F5344CB8AC3E}">
        <p14:creationId xmlns:p14="http://schemas.microsoft.com/office/powerpoint/2010/main" val="1693908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3F822-DA53-4000-9B1A-A1A35BA8E7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FC4E23-2206-4E38-83A9-DF5297C44C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1D8C7D-7EB5-40A9-8D69-EC0F3EFDD3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38CAA9-C1B3-4EA8-A86D-C024B7E09E7F}"/>
              </a:ext>
            </a:extLst>
          </p:cNvPr>
          <p:cNvSpPr>
            <a:spLocks noGrp="1"/>
          </p:cNvSpPr>
          <p:nvPr>
            <p:ph type="dt" sz="half" idx="10"/>
          </p:nvPr>
        </p:nvSpPr>
        <p:spPr/>
        <p:txBody>
          <a:bodyPr/>
          <a:lstStyle/>
          <a:p>
            <a:fld id="{89561640-F526-4495-984A-194280ECF478}" type="datetimeFigureOut">
              <a:rPr lang="en-US" smtClean="0"/>
              <a:t>11/2/20</a:t>
            </a:fld>
            <a:endParaRPr lang="en-US"/>
          </a:p>
        </p:txBody>
      </p:sp>
      <p:sp>
        <p:nvSpPr>
          <p:cNvPr id="6" name="Footer Placeholder 5">
            <a:extLst>
              <a:ext uri="{FF2B5EF4-FFF2-40B4-BE49-F238E27FC236}">
                <a16:creationId xmlns:a16="http://schemas.microsoft.com/office/drawing/2014/main" id="{28C47DD1-E820-40A8-98FB-F4D45E4AB0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608B34-1FFA-41D7-AAB1-6DA190412C43}"/>
              </a:ext>
            </a:extLst>
          </p:cNvPr>
          <p:cNvSpPr>
            <a:spLocks noGrp="1"/>
          </p:cNvSpPr>
          <p:nvPr>
            <p:ph type="sldNum" sz="quarter" idx="12"/>
          </p:nvPr>
        </p:nvSpPr>
        <p:spPr/>
        <p:txBody>
          <a:bodyPr/>
          <a:lstStyle/>
          <a:p>
            <a:fld id="{1781E329-3D1C-4120-B893-D32EFDC5F628}" type="slidenum">
              <a:rPr lang="en-US" smtClean="0"/>
              <a:t>‹#›</a:t>
            </a:fld>
            <a:endParaRPr lang="en-US"/>
          </a:p>
        </p:txBody>
      </p:sp>
    </p:spTree>
    <p:extLst>
      <p:ext uri="{BB962C8B-B14F-4D97-AF65-F5344CB8AC3E}">
        <p14:creationId xmlns:p14="http://schemas.microsoft.com/office/powerpoint/2010/main" val="2445026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86D1C-D350-495C-B5B8-0E37126C3D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ED5EE2-25E9-4B5D-B8D9-4EECC92557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780565-436E-46D9-AD10-91E508CB3B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1741F1-3836-4C05-987B-30F2C3B170FE}"/>
              </a:ext>
            </a:extLst>
          </p:cNvPr>
          <p:cNvSpPr>
            <a:spLocks noGrp="1"/>
          </p:cNvSpPr>
          <p:nvPr>
            <p:ph type="dt" sz="half" idx="10"/>
          </p:nvPr>
        </p:nvSpPr>
        <p:spPr/>
        <p:txBody>
          <a:bodyPr/>
          <a:lstStyle/>
          <a:p>
            <a:fld id="{89561640-F526-4495-984A-194280ECF478}" type="datetimeFigureOut">
              <a:rPr lang="en-US" smtClean="0"/>
              <a:t>11/2/20</a:t>
            </a:fld>
            <a:endParaRPr lang="en-US"/>
          </a:p>
        </p:txBody>
      </p:sp>
      <p:sp>
        <p:nvSpPr>
          <p:cNvPr id="6" name="Footer Placeholder 5">
            <a:extLst>
              <a:ext uri="{FF2B5EF4-FFF2-40B4-BE49-F238E27FC236}">
                <a16:creationId xmlns:a16="http://schemas.microsoft.com/office/drawing/2014/main" id="{04C9C89D-E4ED-424C-918B-80903204E3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3E5128-87E3-458F-BFA1-B226D9320B20}"/>
              </a:ext>
            </a:extLst>
          </p:cNvPr>
          <p:cNvSpPr>
            <a:spLocks noGrp="1"/>
          </p:cNvSpPr>
          <p:nvPr>
            <p:ph type="sldNum" sz="quarter" idx="12"/>
          </p:nvPr>
        </p:nvSpPr>
        <p:spPr/>
        <p:txBody>
          <a:bodyPr/>
          <a:lstStyle/>
          <a:p>
            <a:fld id="{1781E329-3D1C-4120-B893-D32EFDC5F628}" type="slidenum">
              <a:rPr lang="en-US" smtClean="0"/>
              <a:t>‹#›</a:t>
            </a:fld>
            <a:endParaRPr lang="en-US"/>
          </a:p>
        </p:txBody>
      </p:sp>
    </p:spTree>
    <p:extLst>
      <p:ext uri="{BB962C8B-B14F-4D97-AF65-F5344CB8AC3E}">
        <p14:creationId xmlns:p14="http://schemas.microsoft.com/office/powerpoint/2010/main" val="3027412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AFE5EC-ABC0-4A60-9893-381760676C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ED9DA2-D8CE-4118-82CC-56F206CF05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3FD4B-2588-4386-B675-47F565A8F0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561640-F526-4495-984A-194280ECF478}" type="datetimeFigureOut">
              <a:rPr lang="en-US" smtClean="0"/>
              <a:t>11/2/20</a:t>
            </a:fld>
            <a:endParaRPr lang="en-US"/>
          </a:p>
        </p:txBody>
      </p:sp>
      <p:sp>
        <p:nvSpPr>
          <p:cNvPr id="5" name="Footer Placeholder 4">
            <a:extLst>
              <a:ext uri="{FF2B5EF4-FFF2-40B4-BE49-F238E27FC236}">
                <a16:creationId xmlns:a16="http://schemas.microsoft.com/office/drawing/2014/main" id="{72518D1E-4DC3-4A24-A839-7EDCE19416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F9FA42-2356-41BD-BD32-15622D5AD6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81E329-3D1C-4120-B893-D32EFDC5F628}" type="slidenum">
              <a:rPr lang="en-US" smtClean="0"/>
              <a:t>‹#›</a:t>
            </a:fld>
            <a:endParaRPr lang="en-US"/>
          </a:p>
        </p:txBody>
      </p:sp>
    </p:spTree>
    <p:extLst>
      <p:ext uri="{BB962C8B-B14F-4D97-AF65-F5344CB8AC3E}">
        <p14:creationId xmlns:p14="http://schemas.microsoft.com/office/powerpoint/2010/main" val="1443228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jpg"/><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jpg"/><Relationship Id="rId15" Type="http://schemas.openxmlformats.org/officeDocument/2006/relationships/image" Target="../media/image13.svg"/><Relationship Id="rId10" Type="http://schemas.openxmlformats.org/officeDocument/2006/relationships/image" Target="../media/image8.png"/><Relationship Id="rId19" Type="http://schemas.openxmlformats.org/officeDocument/2006/relationships/image" Target="../media/image17.svg"/><Relationship Id="rId4" Type="http://schemas.openxmlformats.org/officeDocument/2006/relationships/image" Target="../media/image2.png"/><Relationship Id="rId9" Type="http://schemas.openxmlformats.org/officeDocument/2006/relationships/image" Target="../media/image7.emf"/><Relationship Id="rId14"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09" name="Picture 19508" descr="A person holding a sign&#10;&#10;Description automatically generated">
            <a:extLst>
              <a:ext uri="{FF2B5EF4-FFF2-40B4-BE49-F238E27FC236}">
                <a16:creationId xmlns:a16="http://schemas.microsoft.com/office/drawing/2014/main" id="{5FB311E7-F0F4-4EDD-ADE0-8F84949FD4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6228" y="1296314"/>
            <a:ext cx="1252274" cy="2061450"/>
          </a:xfrm>
          <a:prstGeom prst="rect">
            <a:avLst/>
          </a:prstGeom>
        </p:spPr>
      </p:pic>
      <p:sp>
        <p:nvSpPr>
          <p:cNvPr id="91" name="Action Button: Blank 90">
            <a:hlinkClick r:id="" action="ppaction://noaction" highlightClick="1"/>
            <a:extLst>
              <a:ext uri="{FF2B5EF4-FFF2-40B4-BE49-F238E27FC236}">
                <a16:creationId xmlns:a16="http://schemas.microsoft.com/office/drawing/2014/main" id="{A8BFEC15-2C71-49B0-B288-EF78D36509B0}"/>
              </a:ext>
            </a:extLst>
          </p:cNvPr>
          <p:cNvSpPr/>
          <p:nvPr/>
        </p:nvSpPr>
        <p:spPr>
          <a:xfrm>
            <a:off x="10872789" y="3731220"/>
            <a:ext cx="1254839" cy="465137"/>
          </a:xfrm>
          <a:prstGeom prst="actionButtonBlank">
            <a:avLst/>
          </a:prstGeom>
          <a:solidFill>
            <a:srgbClr val="FAFA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Content Placeholder 9">
            <a:extLst>
              <a:ext uri="{FF2B5EF4-FFF2-40B4-BE49-F238E27FC236}">
                <a16:creationId xmlns:a16="http://schemas.microsoft.com/office/drawing/2014/main" id="{66AE1F83-310B-4A51-B16B-C32132FB98F1}"/>
              </a:ext>
            </a:extLst>
          </p:cNvPr>
          <p:cNvPicPr>
            <a:picLocks noGrp="1" noChangeAspect="1"/>
          </p:cNvPicPr>
          <p:nvPr>
            <p:ph idx="1"/>
          </p:nvPr>
        </p:nvPicPr>
        <p:blipFill>
          <a:blip r:embed="rId4"/>
          <a:stretch>
            <a:fillRect/>
          </a:stretch>
        </p:blipFill>
        <p:spPr>
          <a:xfrm>
            <a:off x="39828" y="3370379"/>
            <a:ext cx="3001211" cy="2298538"/>
          </a:xfrm>
          <a:prstGeom prst="rect">
            <a:avLst/>
          </a:prstGeom>
        </p:spPr>
      </p:pic>
      <p:pic>
        <p:nvPicPr>
          <p:cNvPr id="19488" name="Picture 19487" descr="A close up of a logo&#10;&#10;Description automatically generated">
            <a:extLst>
              <a:ext uri="{FF2B5EF4-FFF2-40B4-BE49-F238E27FC236}">
                <a16:creationId xmlns:a16="http://schemas.microsoft.com/office/drawing/2014/main" id="{84C6114A-1F40-40D8-8C66-6AF8B04FC524}"/>
              </a:ext>
            </a:extLst>
          </p:cNvPr>
          <p:cNvPicPr>
            <a:picLocks noChangeAspect="1"/>
          </p:cNvPicPr>
          <p:nvPr/>
        </p:nvPicPr>
        <p:blipFill rotWithShape="1">
          <a:blip r:embed="rId5">
            <a:extLst>
              <a:ext uri="{28A0092B-C50C-407E-A947-70E740481C1C}">
                <a14:useLocalDpi xmlns:a14="http://schemas.microsoft.com/office/drawing/2010/main" val="0"/>
              </a:ext>
            </a:extLst>
          </a:blip>
          <a:srcRect l="4126" b="13535"/>
          <a:stretch/>
        </p:blipFill>
        <p:spPr>
          <a:xfrm>
            <a:off x="11798448" y="1406963"/>
            <a:ext cx="348988" cy="252334"/>
          </a:xfrm>
          <a:prstGeom prst="rect">
            <a:avLst/>
          </a:prstGeom>
        </p:spPr>
      </p:pic>
      <p:pic>
        <p:nvPicPr>
          <p:cNvPr id="29" name="Graphic 28" descr="Lion">
            <a:extLst>
              <a:ext uri="{FF2B5EF4-FFF2-40B4-BE49-F238E27FC236}">
                <a16:creationId xmlns:a16="http://schemas.microsoft.com/office/drawing/2014/main" id="{77EFB44F-A725-43C7-8A7C-652A7B949B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478411" y="359156"/>
            <a:ext cx="691517" cy="483977"/>
          </a:xfrm>
          <a:prstGeom prst="rect">
            <a:avLst/>
          </a:prstGeom>
        </p:spPr>
      </p:pic>
      <p:sp>
        <p:nvSpPr>
          <p:cNvPr id="4099" name="Line 9">
            <a:extLst>
              <a:ext uri="{FF2B5EF4-FFF2-40B4-BE49-F238E27FC236}">
                <a16:creationId xmlns:a16="http://schemas.microsoft.com/office/drawing/2014/main" id="{6CB8F923-2A2A-4B44-AA0F-83850170473F}"/>
              </a:ext>
            </a:extLst>
          </p:cNvPr>
          <p:cNvSpPr>
            <a:spLocks noChangeShapeType="1"/>
          </p:cNvSpPr>
          <p:nvPr/>
        </p:nvSpPr>
        <p:spPr bwMode="auto">
          <a:xfrm>
            <a:off x="5727700" y="1396999"/>
            <a:ext cx="0" cy="5058993"/>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0" name="Line 10">
            <a:extLst>
              <a:ext uri="{FF2B5EF4-FFF2-40B4-BE49-F238E27FC236}">
                <a16:creationId xmlns:a16="http://schemas.microsoft.com/office/drawing/2014/main" id="{EA909D58-7EF4-44AB-90E7-8F94D991BAA2}"/>
              </a:ext>
            </a:extLst>
          </p:cNvPr>
          <p:cNvSpPr>
            <a:spLocks noChangeShapeType="1"/>
          </p:cNvSpPr>
          <p:nvPr/>
        </p:nvSpPr>
        <p:spPr bwMode="auto">
          <a:xfrm>
            <a:off x="1524000" y="6448335"/>
            <a:ext cx="9144000"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7" name="Rectangle 11">
            <a:extLst>
              <a:ext uri="{FF2B5EF4-FFF2-40B4-BE49-F238E27FC236}">
                <a16:creationId xmlns:a16="http://schemas.microsoft.com/office/drawing/2014/main" id="{EC322C66-E3FD-4E83-BBCB-AC5A99E9EAE7}"/>
              </a:ext>
            </a:extLst>
          </p:cNvPr>
          <p:cNvSpPr>
            <a:spLocks noChangeArrowheads="1"/>
          </p:cNvSpPr>
          <p:nvPr/>
        </p:nvSpPr>
        <p:spPr bwMode="auto">
          <a:xfrm>
            <a:off x="1318935" y="1473200"/>
            <a:ext cx="14478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DEFINE</a:t>
            </a:r>
          </a:p>
        </p:txBody>
      </p:sp>
      <p:sp>
        <p:nvSpPr>
          <p:cNvPr id="19468" name="Rectangle 12">
            <a:extLst>
              <a:ext uri="{FF2B5EF4-FFF2-40B4-BE49-F238E27FC236}">
                <a16:creationId xmlns:a16="http://schemas.microsoft.com/office/drawing/2014/main" id="{7AEBAC47-2996-430C-B6A0-E89BB84FDE57}"/>
              </a:ext>
            </a:extLst>
          </p:cNvPr>
          <p:cNvSpPr>
            <a:spLocks noChangeArrowheads="1"/>
          </p:cNvSpPr>
          <p:nvPr/>
        </p:nvSpPr>
        <p:spPr bwMode="auto">
          <a:xfrm>
            <a:off x="3496287" y="1473200"/>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MEASURE</a:t>
            </a:r>
          </a:p>
        </p:txBody>
      </p:sp>
      <p:sp>
        <p:nvSpPr>
          <p:cNvPr id="4103" name="Rectangle 13">
            <a:extLst>
              <a:ext uri="{FF2B5EF4-FFF2-40B4-BE49-F238E27FC236}">
                <a16:creationId xmlns:a16="http://schemas.microsoft.com/office/drawing/2014/main" id="{AE5020DA-0AB2-4533-813B-4F37530B54E7}"/>
              </a:ext>
            </a:extLst>
          </p:cNvPr>
          <p:cNvSpPr>
            <a:spLocks noChangeArrowheads="1"/>
          </p:cNvSpPr>
          <p:nvPr/>
        </p:nvSpPr>
        <p:spPr bwMode="auto">
          <a:xfrm>
            <a:off x="5489575" y="1430339"/>
            <a:ext cx="985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4106" name="Text Box 16">
            <a:extLst>
              <a:ext uri="{FF2B5EF4-FFF2-40B4-BE49-F238E27FC236}">
                <a16:creationId xmlns:a16="http://schemas.microsoft.com/office/drawing/2014/main" id="{E180F45B-9E3A-4965-B0D9-35AA723F829C}"/>
              </a:ext>
            </a:extLst>
          </p:cNvPr>
          <p:cNvSpPr txBox="1">
            <a:spLocks noChangeArrowheads="1"/>
          </p:cNvSpPr>
          <p:nvPr/>
        </p:nvSpPr>
        <p:spPr bwMode="auto">
          <a:xfrm>
            <a:off x="1854200" y="92154"/>
            <a:ext cx="8483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1" dirty="0">
                <a:solidFill>
                  <a:srgbClr val="0316A1"/>
                </a:solidFill>
                <a:latin typeface="Arial" panose="020B0604020202020204" pitchFamily="34" charset="0"/>
              </a:rPr>
              <a:t>Process Improvement: Check Reconciliation</a:t>
            </a:r>
          </a:p>
        </p:txBody>
      </p:sp>
      <p:sp>
        <p:nvSpPr>
          <p:cNvPr id="19495" name="Rectangle 39">
            <a:extLst>
              <a:ext uri="{FF2B5EF4-FFF2-40B4-BE49-F238E27FC236}">
                <a16:creationId xmlns:a16="http://schemas.microsoft.com/office/drawing/2014/main" id="{8F1D7104-4D56-4B2E-9ECF-AA64344C5A84}"/>
              </a:ext>
            </a:extLst>
          </p:cNvPr>
          <p:cNvSpPr>
            <a:spLocks noChangeArrowheads="1"/>
          </p:cNvSpPr>
          <p:nvPr/>
        </p:nvSpPr>
        <p:spPr bwMode="auto">
          <a:xfrm>
            <a:off x="6172200" y="1422400"/>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ANALYZE</a:t>
            </a:r>
          </a:p>
        </p:txBody>
      </p:sp>
      <p:sp>
        <p:nvSpPr>
          <p:cNvPr id="19496" name="Rectangle 40">
            <a:extLst>
              <a:ext uri="{FF2B5EF4-FFF2-40B4-BE49-F238E27FC236}">
                <a16:creationId xmlns:a16="http://schemas.microsoft.com/office/drawing/2014/main" id="{ADBC33B7-4EA0-4166-9691-0ACB3B5BE89A}"/>
              </a:ext>
            </a:extLst>
          </p:cNvPr>
          <p:cNvSpPr>
            <a:spLocks noChangeArrowheads="1"/>
          </p:cNvSpPr>
          <p:nvPr/>
        </p:nvSpPr>
        <p:spPr bwMode="auto">
          <a:xfrm>
            <a:off x="8686800" y="1397000"/>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IMPROVE</a:t>
            </a:r>
          </a:p>
        </p:txBody>
      </p:sp>
      <p:sp>
        <p:nvSpPr>
          <p:cNvPr id="4124" name="Line 43">
            <a:extLst>
              <a:ext uri="{FF2B5EF4-FFF2-40B4-BE49-F238E27FC236}">
                <a16:creationId xmlns:a16="http://schemas.microsoft.com/office/drawing/2014/main" id="{3083599A-66E2-47CC-81BC-307324D9C521}"/>
              </a:ext>
            </a:extLst>
          </p:cNvPr>
          <p:cNvSpPr>
            <a:spLocks noChangeShapeType="1"/>
          </p:cNvSpPr>
          <p:nvPr/>
        </p:nvSpPr>
        <p:spPr bwMode="auto">
          <a:xfrm>
            <a:off x="8000999" y="1447799"/>
            <a:ext cx="43504" cy="4948807"/>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26" name="Text Box 46">
            <a:extLst>
              <a:ext uri="{FF2B5EF4-FFF2-40B4-BE49-F238E27FC236}">
                <a16:creationId xmlns:a16="http://schemas.microsoft.com/office/drawing/2014/main" id="{F8409CE5-F1A9-4EC1-8F81-D3B1DBDE741B}"/>
              </a:ext>
            </a:extLst>
          </p:cNvPr>
          <p:cNvSpPr txBox="1">
            <a:spLocks noChangeArrowheads="1"/>
          </p:cNvSpPr>
          <p:nvPr/>
        </p:nvSpPr>
        <p:spPr bwMode="auto">
          <a:xfrm>
            <a:off x="6457826" y="496563"/>
            <a:ext cx="50403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50000"/>
              </a:spcBef>
              <a:buFontTx/>
              <a:buNone/>
            </a:pPr>
            <a:r>
              <a:rPr lang="en-US" altLang="en-US" sz="1400" dirty="0">
                <a:solidFill>
                  <a:schemeClr val="tx2"/>
                </a:solidFill>
                <a:latin typeface="Arial" panose="020B0604020202020204" pitchFamily="34" charset="0"/>
              </a:rPr>
              <a:t>Process Owner</a:t>
            </a:r>
            <a:r>
              <a:rPr lang="en-US" altLang="en-US" sz="1400" dirty="0">
                <a:latin typeface="Arial" panose="020B0604020202020204" pitchFamily="34" charset="0"/>
              </a:rPr>
              <a:t>:</a:t>
            </a:r>
            <a:r>
              <a:rPr lang="en-US" altLang="en-US" sz="1200" dirty="0">
                <a:latin typeface="Arial" panose="020B0604020202020204" pitchFamily="34" charset="0"/>
              </a:rPr>
              <a:t>  Samuel Rogers</a:t>
            </a:r>
          </a:p>
        </p:txBody>
      </p:sp>
      <p:sp>
        <p:nvSpPr>
          <p:cNvPr id="4127" name="Line 54">
            <a:extLst>
              <a:ext uri="{FF2B5EF4-FFF2-40B4-BE49-F238E27FC236}">
                <a16:creationId xmlns:a16="http://schemas.microsoft.com/office/drawing/2014/main" id="{CF6D2F34-EC52-442B-8288-C4C5CC5C01CD}"/>
              </a:ext>
            </a:extLst>
          </p:cNvPr>
          <p:cNvSpPr>
            <a:spLocks noChangeShapeType="1"/>
          </p:cNvSpPr>
          <p:nvPr/>
        </p:nvSpPr>
        <p:spPr bwMode="auto">
          <a:xfrm>
            <a:off x="3081725" y="1447799"/>
            <a:ext cx="0" cy="4970464"/>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29" name="Line 77">
            <a:extLst>
              <a:ext uri="{FF2B5EF4-FFF2-40B4-BE49-F238E27FC236}">
                <a16:creationId xmlns:a16="http://schemas.microsoft.com/office/drawing/2014/main" id="{278E939E-0D87-4FC1-A80E-3D3DE4265FC3}"/>
              </a:ext>
            </a:extLst>
          </p:cNvPr>
          <p:cNvSpPr>
            <a:spLocks noChangeShapeType="1"/>
          </p:cNvSpPr>
          <p:nvPr/>
        </p:nvSpPr>
        <p:spPr bwMode="auto">
          <a:xfrm>
            <a:off x="8077200" y="3962400"/>
            <a:ext cx="2590800" cy="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9534" name="Rectangle 78">
            <a:extLst>
              <a:ext uri="{FF2B5EF4-FFF2-40B4-BE49-F238E27FC236}">
                <a16:creationId xmlns:a16="http://schemas.microsoft.com/office/drawing/2014/main" id="{5F640C69-0614-4942-863C-9368FA8B05F1}"/>
              </a:ext>
            </a:extLst>
          </p:cNvPr>
          <p:cNvSpPr>
            <a:spLocks noChangeArrowheads="1"/>
          </p:cNvSpPr>
          <p:nvPr/>
        </p:nvSpPr>
        <p:spPr bwMode="auto">
          <a:xfrm>
            <a:off x="8686800" y="3962400"/>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CONTROL</a:t>
            </a:r>
          </a:p>
        </p:txBody>
      </p:sp>
      <p:sp>
        <p:nvSpPr>
          <p:cNvPr id="2" name="TextBox 1">
            <a:extLst>
              <a:ext uri="{FF2B5EF4-FFF2-40B4-BE49-F238E27FC236}">
                <a16:creationId xmlns:a16="http://schemas.microsoft.com/office/drawing/2014/main" id="{71508B02-4F3A-468B-BD46-AADBB8E485DF}"/>
              </a:ext>
            </a:extLst>
          </p:cNvPr>
          <p:cNvSpPr txBox="1"/>
          <p:nvPr/>
        </p:nvSpPr>
        <p:spPr>
          <a:xfrm>
            <a:off x="19408" y="1668464"/>
            <a:ext cx="3161586" cy="1446550"/>
          </a:xfrm>
          <a:prstGeom prst="rect">
            <a:avLst/>
          </a:prstGeom>
          <a:noFill/>
        </p:spPr>
        <p:txBody>
          <a:bodyPr wrap="square" rtlCol="0">
            <a:spAutoFit/>
          </a:bodyPr>
          <a:lstStyle/>
          <a:p>
            <a:r>
              <a:rPr lang="en-US" b="1" u="sng" dirty="0"/>
              <a:t>Problem Statement</a:t>
            </a:r>
          </a:p>
          <a:p>
            <a:r>
              <a:rPr lang="en-US" sz="1400" dirty="0"/>
              <a:t>Company wastes spending ability by inefficient deposit log system. Engineers hindered by slow deposit system and missing data to meet monthly revenue deadline. </a:t>
            </a:r>
          </a:p>
        </p:txBody>
      </p:sp>
      <p:sp>
        <p:nvSpPr>
          <p:cNvPr id="3" name="TextBox 2">
            <a:extLst>
              <a:ext uri="{FF2B5EF4-FFF2-40B4-BE49-F238E27FC236}">
                <a16:creationId xmlns:a16="http://schemas.microsoft.com/office/drawing/2014/main" id="{09A423BA-4489-4B56-9387-BE5B57C54F92}"/>
              </a:ext>
            </a:extLst>
          </p:cNvPr>
          <p:cNvSpPr txBox="1"/>
          <p:nvPr/>
        </p:nvSpPr>
        <p:spPr>
          <a:xfrm>
            <a:off x="19408" y="5721212"/>
            <a:ext cx="2844356" cy="738664"/>
          </a:xfrm>
          <a:prstGeom prst="rect">
            <a:avLst/>
          </a:prstGeom>
          <a:noFill/>
        </p:spPr>
        <p:txBody>
          <a:bodyPr wrap="square" rtlCol="0">
            <a:spAutoFit/>
          </a:bodyPr>
          <a:lstStyle/>
          <a:p>
            <a:r>
              <a:rPr lang="en-US" sz="1400" dirty="0"/>
              <a:t>Excessive process steps and multiple  users increases error and wait time between steps.</a:t>
            </a:r>
          </a:p>
        </p:txBody>
      </p:sp>
      <p:sp>
        <p:nvSpPr>
          <p:cNvPr id="4" name="TextBox 3">
            <a:extLst>
              <a:ext uri="{FF2B5EF4-FFF2-40B4-BE49-F238E27FC236}">
                <a16:creationId xmlns:a16="http://schemas.microsoft.com/office/drawing/2014/main" id="{79C24E33-4E4B-4D9C-B8EA-B79BCFC43070}"/>
              </a:ext>
            </a:extLst>
          </p:cNvPr>
          <p:cNvSpPr txBox="1"/>
          <p:nvPr/>
        </p:nvSpPr>
        <p:spPr>
          <a:xfrm>
            <a:off x="1" y="6418263"/>
            <a:ext cx="10570246" cy="369332"/>
          </a:xfrm>
          <a:prstGeom prst="rect">
            <a:avLst/>
          </a:prstGeom>
          <a:solidFill>
            <a:srgbClr val="FF0000"/>
          </a:solidFill>
        </p:spPr>
        <p:txBody>
          <a:bodyPr wrap="square" rtlCol="0">
            <a:spAutoFit/>
          </a:bodyPr>
          <a:lstStyle/>
          <a:p>
            <a:r>
              <a:rPr lang="en-US" dirty="0"/>
              <a:t>Business Case: 25% reduction in process resulting in </a:t>
            </a:r>
            <a:r>
              <a:rPr lang="en-US" b="1" dirty="0"/>
              <a:t>$7,200 Annual Cost Reduction</a:t>
            </a:r>
          </a:p>
        </p:txBody>
      </p:sp>
      <p:graphicFrame>
        <p:nvGraphicFramePr>
          <p:cNvPr id="37" name="Table 36">
            <a:extLst>
              <a:ext uri="{FF2B5EF4-FFF2-40B4-BE49-F238E27FC236}">
                <a16:creationId xmlns:a16="http://schemas.microsoft.com/office/drawing/2014/main" id="{CCEB5CBE-E47B-4903-8C11-82EDB73F7911}"/>
              </a:ext>
            </a:extLst>
          </p:cNvPr>
          <p:cNvGraphicFramePr>
            <a:graphicFrameLocks noGrp="1"/>
          </p:cNvGraphicFramePr>
          <p:nvPr>
            <p:extLst>
              <p:ext uri="{D42A27DB-BD31-4B8C-83A1-F6EECF244321}">
                <p14:modId xmlns:p14="http://schemas.microsoft.com/office/powerpoint/2010/main" val="465810297"/>
              </p:ext>
            </p:extLst>
          </p:nvPr>
        </p:nvGraphicFramePr>
        <p:xfrm>
          <a:off x="3153386" y="2062676"/>
          <a:ext cx="2544186" cy="1392799"/>
        </p:xfrm>
        <a:graphic>
          <a:graphicData uri="http://schemas.openxmlformats.org/drawingml/2006/table">
            <a:tbl>
              <a:tblPr firstRow="1" bandRow="1">
                <a:tableStyleId>{5C22544A-7EE6-4342-B048-85BDC9FD1C3A}</a:tableStyleId>
              </a:tblPr>
              <a:tblGrid>
                <a:gridCol w="424031">
                  <a:extLst>
                    <a:ext uri="{9D8B030D-6E8A-4147-A177-3AD203B41FA5}">
                      <a16:colId xmlns:a16="http://schemas.microsoft.com/office/drawing/2014/main" val="1580003170"/>
                    </a:ext>
                  </a:extLst>
                </a:gridCol>
                <a:gridCol w="424031">
                  <a:extLst>
                    <a:ext uri="{9D8B030D-6E8A-4147-A177-3AD203B41FA5}">
                      <a16:colId xmlns:a16="http://schemas.microsoft.com/office/drawing/2014/main" val="1227134602"/>
                    </a:ext>
                  </a:extLst>
                </a:gridCol>
                <a:gridCol w="547486">
                  <a:extLst>
                    <a:ext uri="{9D8B030D-6E8A-4147-A177-3AD203B41FA5}">
                      <a16:colId xmlns:a16="http://schemas.microsoft.com/office/drawing/2014/main" val="3303770993"/>
                    </a:ext>
                  </a:extLst>
                </a:gridCol>
                <a:gridCol w="340928">
                  <a:extLst>
                    <a:ext uri="{9D8B030D-6E8A-4147-A177-3AD203B41FA5}">
                      <a16:colId xmlns:a16="http://schemas.microsoft.com/office/drawing/2014/main" val="4171418305"/>
                    </a:ext>
                  </a:extLst>
                </a:gridCol>
                <a:gridCol w="497268">
                  <a:extLst>
                    <a:ext uri="{9D8B030D-6E8A-4147-A177-3AD203B41FA5}">
                      <a16:colId xmlns:a16="http://schemas.microsoft.com/office/drawing/2014/main" val="82015411"/>
                    </a:ext>
                  </a:extLst>
                </a:gridCol>
                <a:gridCol w="310442">
                  <a:extLst>
                    <a:ext uri="{9D8B030D-6E8A-4147-A177-3AD203B41FA5}">
                      <a16:colId xmlns:a16="http://schemas.microsoft.com/office/drawing/2014/main" val="739459983"/>
                    </a:ext>
                  </a:extLst>
                </a:gridCol>
              </a:tblGrid>
              <a:tr h="275545">
                <a:tc>
                  <a:txBody>
                    <a:bodyPr/>
                    <a:lstStyle/>
                    <a:p>
                      <a:pPr algn="ctr" fontAlgn="b"/>
                      <a:r>
                        <a:rPr lang="en-US" sz="600" b="0" i="0" u="none" strike="noStrike" dirty="0">
                          <a:solidFill>
                            <a:schemeClr val="bg1"/>
                          </a:solidFill>
                          <a:effectLst/>
                          <a:latin typeface="Calibri" panose="020F0502020204030204" pitchFamily="34" charset="0"/>
                        </a:rPr>
                        <a:t>Performance Measure</a:t>
                      </a:r>
                    </a:p>
                  </a:txBody>
                  <a:tcPr marL="0" marR="0" marT="0" marB="0" anchor="ctr"/>
                </a:tc>
                <a:tc>
                  <a:txBody>
                    <a:bodyPr/>
                    <a:lstStyle/>
                    <a:p>
                      <a:pPr algn="ctr" fontAlgn="b"/>
                      <a:r>
                        <a:rPr lang="en-US" sz="600" b="0" i="0" u="none" strike="noStrike" dirty="0">
                          <a:solidFill>
                            <a:schemeClr val="bg1"/>
                          </a:solidFill>
                          <a:effectLst/>
                          <a:latin typeface="Calibri" panose="020F0502020204030204" pitchFamily="34" charset="0"/>
                        </a:rPr>
                        <a:t>Data Source </a:t>
                      </a:r>
                    </a:p>
                    <a:p>
                      <a:pPr algn="ctr" fontAlgn="b"/>
                      <a:r>
                        <a:rPr lang="en-US" sz="600" b="0" i="0" u="none" strike="noStrike" dirty="0">
                          <a:solidFill>
                            <a:schemeClr val="bg1"/>
                          </a:solidFill>
                          <a:effectLst/>
                          <a:latin typeface="Calibri" panose="020F0502020204030204" pitchFamily="34" charset="0"/>
                        </a:rPr>
                        <a:t>and Location</a:t>
                      </a:r>
                    </a:p>
                  </a:txBody>
                  <a:tcPr marL="0" marR="0" marT="0" marB="0" anchor="ctr"/>
                </a:tc>
                <a:tc>
                  <a:txBody>
                    <a:bodyPr/>
                    <a:lstStyle/>
                    <a:p>
                      <a:pPr algn="ctr" fontAlgn="b"/>
                      <a:r>
                        <a:rPr lang="en-US" sz="600" b="0" i="0" u="none" strike="noStrike" dirty="0">
                          <a:solidFill>
                            <a:schemeClr val="bg1"/>
                          </a:solidFill>
                          <a:effectLst/>
                          <a:latin typeface="Calibri" panose="020F0502020204030204" pitchFamily="34" charset="0"/>
                        </a:rPr>
                        <a:t>How Will Data Be Collected </a:t>
                      </a:r>
                    </a:p>
                  </a:txBody>
                  <a:tcPr marL="0" marR="0" marT="0" marB="0" anchor="ctr"/>
                </a:tc>
                <a:tc>
                  <a:txBody>
                    <a:bodyPr/>
                    <a:lstStyle/>
                    <a:p>
                      <a:pPr algn="ctr" fontAlgn="b"/>
                      <a:r>
                        <a:rPr lang="en-US" sz="600" b="0" i="0" u="none" strike="noStrike" dirty="0">
                          <a:solidFill>
                            <a:schemeClr val="bg1"/>
                          </a:solidFill>
                          <a:effectLst/>
                          <a:latin typeface="Calibri" panose="020F0502020204030204" pitchFamily="34" charset="0"/>
                        </a:rPr>
                        <a:t>Who Will Collect Data</a:t>
                      </a:r>
                    </a:p>
                  </a:txBody>
                  <a:tcPr marL="0" marR="0" marT="0" marB="0" anchor="ctr"/>
                </a:tc>
                <a:tc>
                  <a:txBody>
                    <a:bodyPr/>
                    <a:lstStyle/>
                    <a:p>
                      <a:pPr algn="ctr" fontAlgn="b"/>
                      <a:r>
                        <a:rPr lang="en-US" sz="600" b="0" i="0" u="none" strike="noStrike" dirty="0">
                          <a:solidFill>
                            <a:schemeClr val="bg1"/>
                          </a:solidFill>
                          <a:effectLst/>
                          <a:latin typeface="Calibri" panose="020F0502020204030204" pitchFamily="34" charset="0"/>
                        </a:rPr>
                        <a:t>When Will Data be Collected</a:t>
                      </a:r>
                    </a:p>
                  </a:txBody>
                  <a:tcPr marL="0" marR="0" marT="0" marB="0" anchor="ctr"/>
                </a:tc>
                <a:tc>
                  <a:txBody>
                    <a:bodyPr/>
                    <a:lstStyle/>
                    <a:p>
                      <a:pPr algn="ctr" fontAlgn="b"/>
                      <a:r>
                        <a:rPr lang="en-US" sz="600" b="0" i="0" u="none" strike="noStrike" dirty="0">
                          <a:solidFill>
                            <a:schemeClr val="bg1"/>
                          </a:solidFill>
                          <a:effectLst/>
                          <a:latin typeface="Calibri" panose="020F0502020204030204" pitchFamily="34" charset="0"/>
                        </a:rPr>
                        <a:t>Target Sample Size</a:t>
                      </a:r>
                    </a:p>
                  </a:txBody>
                  <a:tcPr marL="0" marR="0" marT="0" marB="0" anchor="ctr"/>
                </a:tc>
                <a:extLst>
                  <a:ext uri="{0D108BD9-81ED-4DB2-BD59-A6C34878D82A}">
                    <a16:rowId xmlns:a16="http://schemas.microsoft.com/office/drawing/2014/main" val="1132575556"/>
                  </a:ext>
                </a:extLst>
              </a:tr>
              <a:tr h="375747">
                <a:tc>
                  <a:txBody>
                    <a:bodyPr/>
                    <a:lstStyle/>
                    <a:p>
                      <a:pPr algn="ctr" fontAlgn="b"/>
                      <a:r>
                        <a:rPr lang="en-US" sz="600" b="0" i="0" u="none" strike="noStrike" dirty="0">
                          <a:solidFill>
                            <a:srgbClr val="000000"/>
                          </a:solidFill>
                          <a:effectLst/>
                          <a:latin typeface="Calibri" panose="020F0502020204030204" pitchFamily="34" charset="0"/>
                        </a:rPr>
                        <a:t>Error Type</a:t>
                      </a:r>
                    </a:p>
                  </a:txBody>
                  <a:tcPr marL="0" marR="0" marT="0" marB="0" anchor="ctr"/>
                </a:tc>
                <a:tc>
                  <a:txBody>
                    <a:bodyPr/>
                    <a:lstStyle/>
                    <a:p>
                      <a:pPr algn="ctr" fontAlgn="b"/>
                      <a:r>
                        <a:rPr lang="en-US" sz="600" b="0" i="0" u="none" strike="noStrike" dirty="0">
                          <a:solidFill>
                            <a:srgbClr val="000000"/>
                          </a:solidFill>
                          <a:effectLst/>
                          <a:latin typeface="Calibri" panose="020F0502020204030204" pitchFamily="34" charset="0"/>
                        </a:rPr>
                        <a:t>Deposit Log Inputs</a:t>
                      </a:r>
                    </a:p>
                  </a:txBody>
                  <a:tcPr marL="0" marR="0" marT="0" marB="0" anchor="ctr"/>
                </a:tc>
                <a:tc>
                  <a:txBody>
                    <a:bodyPr/>
                    <a:lstStyle/>
                    <a:p>
                      <a:pPr algn="ctr" fontAlgn="b"/>
                      <a:r>
                        <a:rPr lang="en-US" sz="600" b="0" i="0" u="none" strike="noStrike" dirty="0">
                          <a:solidFill>
                            <a:srgbClr val="000000"/>
                          </a:solidFill>
                          <a:effectLst/>
                          <a:latin typeface="Calibri" panose="020F0502020204030204" pitchFamily="34" charset="0"/>
                        </a:rPr>
                        <a:t>Compare deposit log inputs with error checked standard</a:t>
                      </a:r>
                    </a:p>
                  </a:txBody>
                  <a:tcPr marL="0" marR="0" marT="0" marB="0" anchor="ctr"/>
                </a:tc>
                <a:tc>
                  <a:txBody>
                    <a:bodyPr/>
                    <a:lstStyle/>
                    <a:p>
                      <a:pPr algn="ctr" fontAlgn="b"/>
                      <a:r>
                        <a:rPr lang="en-US" sz="600" b="0" i="0" u="none" strike="noStrike" dirty="0">
                          <a:solidFill>
                            <a:srgbClr val="000000"/>
                          </a:solidFill>
                          <a:effectLst/>
                          <a:latin typeface="Calibri" panose="020F0502020204030204" pitchFamily="34" charset="0"/>
                        </a:rPr>
                        <a:t>Jordan, Sydnee, Jana</a:t>
                      </a:r>
                    </a:p>
                  </a:txBody>
                  <a:tcPr marL="0" marR="0" marT="0" marB="0" anchor="ctr"/>
                </a:tc>
                <a:tc>
                  <a:txBody>
                    <a:bodyPr/>
                    <a:lstStyle/>
                    <a:p>
                      <a:pPr algn="ctr" fontAlgn="b"/>
                      <a:r>
                        <a:rPr lang="en-US" sz="600" b="0" i="0" u="none" strike="noStrike" dirty="0">
                          <a:solidFill>
                            <a:srgbClr val="000000"/>
                          </a:solidFill>
                          <a:effectLst/>
                          <a:latin typeface="Calibri" panose="020F0502020204030204" pitchFamily="34" charset="0"/>
                        </a:rPr>
                        <a:t>Excel file save date and time</a:t>
                      </a:r>
                    </a:p>
                  </a:txBody>
                  <a:tcPr marL="0" marR="0" marT="0" marB="0" anchor="ctr"/>
                </a:tc>
                <a:tc>
                  <a:txBody>
                    <a:bodyPr/>
                    <a:lstStyle/>
                    <a:p>
                      <a:pPr algn="ctr" fontAlgn="b"/>
                      <a:r>
                        <a:rPr lang="en-US" sz="600" b="0" i="0" u="none" strike="noStrike" dirty="0">
                          <a:solidFill>
                            <a:srgbClr val="000000"/>
                          </a:solidFill>
                          <a:effectLst/>
                          <a:latin typeface="Calibri" panose="020F0502020204030204" pitchFamily="34" charset="0"/>
                        </a:rPr>
                        <a:t>93</a:t>
                      </a:r>
                    </a:p>
                  </a:txBody>
                  <a:tcPr marL="0" marR="0" marT="0" marB="0" anchor="ctr"/>
                </a:tc>
                <a:extLst>
                  <a:ext uri="{0D108BD9-81ED-4DB2-BD59-A6C34878D82A}">
                    <a16:rowId xmlns:a16="http://schemas.microsoft.com/office/drawing/2014/main" val="3713524939"/>
                  </a:ext>
                </a:extLst>
              </a:tr>
              <a:tr h="329285">
                <a:tc>
                  <a:txBody>
                    <a:bodyPr/>
                    <a:lstStyle/>
                    <a:p>
                      <a:pPr algn="ctr" fontAlgn="b"/>
                      <a:r>
                        <a:rPr lang="en-US" sz="600" b="0" i="0" u="none" strike="noStrike" dirty="0">
                          <a:solidFill>
                            <a:srgbClr val="000000"/>
                          </a:solidFill>
                          <a:effectLst/>
                          <a:latin typeface="Calibri" panose="020F0502020204030204" pitchFamily="34" charset="0"/>
                        </a:rPr>
                        <a:t>Check Deposit Interval</a:t>
                      </a:r>
                    </a:p>
                  </a:txBody>
                  <a:tcPr marL="0" marR="0" marT="0" marB="0" anchor="ctr"/>
                </a:tc>
                <a:tc>
                  <a:txBody>
                    <a:bodyPr/>
                    <a:lstStyle/>
                    <a:p>
                      <a:pPr algn="ctr" fontAlgn="b"/>
                      <a:r>
                        <a:rPr lang="en-US" sz="600" b="0" i="0" u="none" strike="noStrike" dirty="0">
                          <a:solidFill>
                            <a:srgbClr val="000000"/>
                          </a:solidFill>
                          <a:effectLst/>
                          <a:latin typeface="Calibri" panose="020F0502020204030204" pitchFamily="34" charset="0"/>
                        </a:rPr>
                        <a:t>Deposit Log Inputs</a:t>
                      </a:r>
                    </a:p>
                  </a:txBody>
                  <a:tcPr marL="0" marR="0" marT="0" marB="0" anchor="ctr"/>
                </a:tc>
                <a:tc>
                  <a:txBody>
                    <a:bodyPr/>
                    <a:lstStyle/>
                    <a:p>
                      <a:pPr algn="ctr" fontAlgn="b"/>
                      <a:r>
                        <a:rPr lang="en-US" sz="600" b="0" i="0" u="none" strike="noStrike" dirty="0">
                          <a:solidFill>
                            <a:srgbClr val="000000"/>
                          </a:solidFill>
                          <a:effectLst/>
                          <a:latin typeface="Calibri" panose="020F0502020204030204" pitchFamily="34" charset="0"/>
                        </a:rPr>
                        <a:t>Difference between check data and deposit date</a:t>
                      </a:r>
                    </a:p>
                  </a:txBody>
                  <a:tcPr marL="0" marR="0" marT="0" marB="0" anchor="ctr"/>
                </a:tc>
                <a:tc>
                  <a:txBody>
                    <a:bodyPr/>
                    <a:lstStyle/>
                    <a:p>
                      <a:pPr algn="ctr" fontAlgn="b"/>
                      <a:r>
                        <a:rPr lang="en-US" sz="600" b="0" i="0" u="none" strike="noStrike" dirty="0">
                          <a:solidFill>
                            <a:srgbClr val="000000"/>
                          </a:solidFill>
                          <a:effectLst/>
                          <a:latin typeface="Calibri" panose="020F0502020204030204" pitchFamily="34" charset="0"/>
                        </a:rPr>
                        <a:t>Jordan, Sydnee, Jana</a:t>
                      </a:r>
                    </a:p>
                  </a:txBody>
                  <a:tcPr marL="0" marR="0" marT="0" marB="0" anchor="ctr"/>
                </a:tc>
                <a:tc>
                  <a:txBody>
                    <a:bodyPr/>
                    <a:lstStyle/>
                    <a:p>
                      <a:pPr algn="ctr" fontAlgn="b"/>
                      <a:r>
                        <a:rPr lang="en-US" sz="600" b="0" i="0" u="none" strike="noStrike" dirty="0">
                          <a:solidFill>
                            <a:srgbClr val="000000"/>
                          </a:solidFill>
                          <a:effectLst/>
                          <a:latin typeface="Calibri" panose="020F0502020204030204" pitchFamily="34" charset="0"/>
                        </a:rPr>
                        <a:t>Upon check deposition</a:t>
                      </a:r>
                    </a:p>
                  </a:txBody>
                  <a:tcPr marL="0" marR="0" marT="0" marB="0" anchor="ctr"/>
                </a:tc>
                <a:tc>
                  <a:txBody>
                    <a:bodyPr/>
                    <a:lstStyle/>
                    <a:p>
                      <a:pPr algn="ctr" fontAlgn="b"/>
                      <a:r>
                        <a:rPr lang="en-US" sz="600" b="0" i="0" u="none" strike="noStrike" dirty="0">
                          <a:solidFill>
                            <a:srgbClr val="000000"/>
                          </a:solidFill>
                          <a:effectLst/>
                          <a:latin typeface="Calibri" panose="020F0502020204030204" pitchFamily="34" charset="0"/>
                        </a:rPr>
                        <a:t>93</a:t>
                      </a:r>
                    </a:p>
                  </a:txBody>
                  <a:tcPr marL="0" marR="0" marT="0" marB="0" anchor="ctr"/>
                </a:tc>
                <a:extLst>
                  <a:ext uri="{0D108BD9-81ED-4DB2-BD59-A6C34878D82A}">
                    <a16:rowId xmlns:a16="http://schemas.microsoft.com/office/drawing/2014/main" val="1128193709"/>
                  </a:ext>
                </a:extLst>
              </a:tr>
              <a:tr h="375747">
                <a:tc>
                  <a:txBody>
                    <a:bodyPr/>
                    <a:lstStyle/>
                    <a:p>
                      <a:pPr algn="ctr" fontAlgn="b"/>
                      <a:r>
                        <a:rPr lang="en-US" sz="600" b="0" i="0" u="none" strike="noStrike" dirty="0">
                          <a:solidFill>
                            <a:srgbClr val="000000"/>
                          </a:solidFill>
                          <a:effectLst/>
                          <a:latin typeface="Calibri" panose="020F0502020204030204" pitchFamily="34" charset="0"/>
                        </a:rPr>
                        <a:t>Completion Interval</a:t>
                      </a:r>
                    </a:p>
                  </a:txBody>
                  <a:tcPr marL="0" marR="0" marT="0" marB="0" anchor="ctr"/>
                </a:tc>
                <a:tc>
                  <a:txBody>
                    <a:bodyPr/>
                    <a:lstStyle/>
                    <a:p>
                      <a:pPr algn="ctr" fontAlgn="b"/>
                      <a:r>
                        <a:rPr lang="en-US" sz="600" b="0" i="0" u="none" strike="noStrike" dirty="0">
                          <a:solidFill>
                            <a:srgbClr val="000000"/>
                          </a:solidFill>
                          <a:effectLst/>
                          <a:latin typeface="Calibri" panose="020F0502020204030204" pitchFamily="34" charset="0"/>
                        </a:rPr>
                        <a:t>Deposit Log Inputs</a:t>
                      </a:r>
                    </a:p>
                  </a:txBody>
                  <a:tcPr marL="0" marR="0" marT="0" marB="0" anchor="ctr"/>
                </a:tc>
                <a:tc>
                  <a:txBody>
                    <a:bodyPr/>
                    <a:lstStyle/>
                    <a:p>
                      <a:pPr algn="ctr" fontAlgn="b"/>
                      <a:r>
                        <a:rPr lang="en-US" sz="600" b="0" i="0" u="none" strike="noStrike">
                          <a:solidFill>
                            <a:srgbClr val="000000"/>
                          </a:solidFill>
                          <a:effectLst/>
                          <a:latin typeface="Calibri" panose="020F0502020204030204" pitchFamily="34" charset="0"/>
                        </a:rPr>
                        <a:t>Excel time stamp difference of intial and final check input</a:t>
                      </a:r>
                    </a:p>
                  </a:txBody>
                  <a:tcPr marL="0" marR="0" marT="0" marB="0" anchor="ctr"/>
                </a:tc>
                <a:tc>
                  <a:txBody>
                    <a:bodyPr/>
                    <a:lstStyle/>
                    <a:p>
                      <a:pPr algn="ctr" fontAlgn="b"/>
                      <a:r>
                        <a:rPr lang="en-US" sz="600" b="0" i="0" u="none" strike="noStrike" dirty="0">
                          <a:solidFill>
                            <a:srgbClr val="000000"/>
                          </a:solidFill>
                          <a:effectLst/>
                          <a:latin typeface="Calibri" panose="020F0502020204030204" pitchFamily="34" charset="0"/>
                        </a:rPr>
                        <a:t>Jordan, Sydnee, Jana</a:t>
                      </a:r>
                    </a:p>
                  </a:txBody>
                  <a:tcPr marL="0" marR="0" marT="0" marB="0" anchor="ctr"/>
                </a:tc>
                <a:tc>
                  <a:txBody>
                    <a:bodyPr/>
                    <a:lstStyle/>
                    <a:p>
                      <a:pPr algn="ctr" fontAlgn="b"/>
                      <a:r>
                        <a:rPr lang="en-US" sz="600" b="0" i="0" u="none" strike="noStrike" dirty="0">
                          <a:solidFill>
                            <a:srgbClr val="000000"/>
                          </a:solidFill>
                          <a:effectLst/>
                          <a:latin typeface="Calibri" panose="020F0502020204030204" pitchFamily="34" charset="0"/>
                        </a:rPr>
                        <a:t>Upon complete data &amp; error free</a:t>
                      </a:r>
                    </a:p>
                  </a:txBody>
                  <a:tcPr marL="0" marR="0" marT="0" marB="0" anchor="ctr"/>
                </a:tc>
                <a:tc>
                  <a:txBody>
                    <a:bodyPr/>
                    <a:lstStyle/>
                    <a:p>
                      <a:pPr algn="ctr" fontAlgn="b"/>
                      <a:r>
                        <a:rPr lang="en-US" sz="600" b="0" i="0" u="none" strike="noStrike" dirty="0">
                          <a:solidFill>
                            <a:srgbClr val="000000"/>
                          </a:solidFill>
                          <a:effectLst/>
                          <a:latin typeface="Calibri" panose="020F0502020204030204" pitchFamily="34" charset="0"/>
                        </a:rPr>
                        <a:t>93</a:t>
                      </a:r>
                    </a:p>
                  </a:txBody>
                  <a:tcPr marL="0" marR="0" marT="0" marB="0" anchor="ctr"/>
                </a:tc>
                <a:extLst>
                  <a:ext uri="{0D108BD9-81ED-4DB2-BD59-A6C34878D82A}">
                    <a16:rowId xmlns:a16="http://schemas.microsoft.com/office/drawing/2014/main" val="3759977019"/>
                  </a:ext>
                </a:extLst>
              </a:tr>
            </a:tbl>
          </a:graphicData>
        </a:graphic>
      </p:graphicFrame>
      <p:grpSp>
        <p:nvGrpSpPr>
          <p:cNvPr id="19503" name="Group 19502">
            <a:extLst>
              <a:ext uri="{FF2B5EF4-FFF2-40B4-BE49-F238E27FC236}">
                <a16:creationId xmlns:a16="http://schemas.microsoft.com/office/drawing/2014/main" id="{38B71D6C-47C7-4BE9-B141-402D5C1A29FD}"/>
              </a:ext>
            </a:extLst>
          </p:cNvPr>
          <p:cNvGrpSpPr/>
          <p:nvPr/>
        </p:nvGrpSpPr>
        <p:grpSpPr>
          <a:xfrm>
            <a:off x="1112990" y="2850437"/>
            <a:ext cx="2291639" cy="471643"/>
            <a:chOff x="1050480" y="3635125"/>
            <a:chExt cx="2291639" cy="471643"/>
          </a:xfrm>
        </p:grpSpPr>
        <p:sp>
          <p:nvSpPr>
            <p:cNvPr id="19502" name="Action Button: Blank 19501">
              <a:hlinkClick r:id="" action="ppaction://noaction" highlightClick="1"/>
              <a:extLst>
                <a:ext uri="{FF2B5EF4-FFF2-40B4-BE49-F238E27FC236}">
                  <a16:creationId xmlns:a16="http://schemas.microsoft.com/office/drawing/2014/main" id="{834B01F1-16D0-434A-939A-762FCB0CAA53}"/>
                </a:ext>
              </a:extLst>
            </p:cNvPr>
            <p:cNvSpPr/>
            <p:nvPr/>
          </p:nvSpPr>
          <p:spPr>
            <a:xfrm>
              <a:off x="1060522" y="3641631"/>
              <a:ext cx="1254839" cy="465137"/>
            </a:xfrm>
            <a:prstGeom prst="actionButtonBlank">
              <a:avLst/>
            </a:prstGeom>
            <a:solidFill>
              <a:srgbClr val="FAFA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0824D24-9AF4-4CD3-A67B-80848CFBEBD5}"/>
                </a:ext>
              </a:extLst>
            </p:cNvPr>
            <p:cNvSpPr txBox="1"/>
            <p:nvPr/>
          </p:nvSpPr>
          <p:spPr>
            <a:xfrm>
              <a:off x="1050480" y="3635125"/>
              <a:ext cx="2291639" cy="433431"/>
            </a:xfrm>
            <a:prstGeom prst="rect">
              <a:avLst/>
            </a:prstGeom>
            <a:noFill/>
          </p:spPr>
          <p:txBody>
            <a:bodyPr wrap="square" rtlCol="0">
              <a:spAutoFit/>
            </a:bodyPr>
            <a:lstStyle/>
            <a:p>
              <a:r>
                <a:rPr lang="en-US" sz="2200" b="1" dirty="0"/>
                <a:t>SQL = 3.3</a:t>
              </a:r>
            </a:p>
          </p:txBody>
        </p:sp>
      </p:grpSp>
      <p:pic>
        <p:nvPicPr>
          <p:cNvPr id="10" name="Picture 9">
            <a:extLst>
              <a:ext uri="{FF2B5EF4-FFF2-40B4-BE49-F238E27FC236}">
                <a16:creationId xmlns:a16="http://schemas.microsoft.com/office/drawing/2014/main" id="{9836FD11-B521-4F59-83AF-EE8A9FF45ADD}"/>
              </a:ext>
            </a:extLst>
          </p:cNvPr>
          <p:cNvPicPr>
            <a:picLocks noChangeAspect="1"/>
          </p:cNvPicPr>
          <p:nvPr/>
        </p:nvPicPr>
        <p:blipFill>
          <a:blip r:embed="rId8"/>
          <a:stretch>
            <a:fillRect/>
          </a:stretch>
        </p:blipFill>
        <p:spPr>
          <a:xfrm>
            <a:off x="3153387" y="3495109"/>
            <a:ext cx="2533281" cy="790684"/>
          </a:xfrm>
          <a:prstGeom prst="rect">
            <a:avLst/>
          </a:prstGeom>
        </p:spPr>
      </p:pic>
      <p:pic>
        <p:nvPicPr>
          <p:cNvPr id="11" name="Picture 10">
            <a:extLst>
              <a:ext uri="{FF2B5EF4-FFF2-40B4-BE49-F238E27FC236}">
                <a16:creationId xmlns:a16="http://schemas.microsoft.com/office/drawing/2014/main" id="{D57CDAF2-1871-44A9-8C9F-51CA3E4E0F7F}"/>
              </a:ext>
            </a:extLst>
          </p:cNvPr>
          <p:cNvPicPr>
            <a:picLocks noChangeAspect="1"/>
          </p:cNvPicPr>
          <p:nvPr/>
        </p:nvPicPr>
        <p:blipFill>
          <a:blip r:embed="rId9"/>
          <a:stretch>
            <a:fillRect/>
          </a:stretch>
        </p:blipFill>
        <p:spPr>
          <a:xfrm>
            <a:off x="3147744" y="4997892"/>
            <a:ext cx="2562210" cy="1239342"/>
          </a:xfrm>
          <a:prstGeom prst="rect">
            <a:avLst/>
          </a:prstGeom>
        </p:spPr>
      </p:pic>
      <p:pic>
        <p:nvPicPr>
          <p:cNvPr id="13" name="Picture 12">
            <a:extLst>
              <a:ext uri="{FF2B5EF4-FFF2-40B4-BE49-F238E27FC236}">
                <a16:creationId xmlns:a16="http://schemas.microsoft.com/office/drawing/2014/main" id="{4E8E690A-31B3-4BF0-AB82-119D578A2A0C}"/>
              </a:ext>
            </a:extLst>
          </p:cNvPr>
          <p:cNvPicPr>
            <a:picLocks noChangeAspect="1"/>
          </p:cNvPicPr>
          <p:nvPr/>
        </p:nvPicPr>
        <p:blipFill>
          <a:blip r:embed="rId10"/>
          <a:stretch>
            <a:fillRect/>
          </a:stretch>
        </p:blipFill>
        <p:spPr>
          <a:xfrm>
            <a:off x="5789789" y="1633538"/>
            <a:ext cx="2116386" cy="1745650"/>
          </a:xfrm>
          <a:prstGeom prst="rect">
            <a:avLst/>
          </a:prstGeom>
        </p:spPr>
      </p:pic>
      <p:grpSp>
        <p:nvGrpSpPr>
          <p:cNvPr id="22" name="Group 21">
            <a:extLst>
              <a:ext uri="{FF2B5EF4-FFF2-40B4-BE49-F238E27FC236}">
                <a16:creationId xmlns:a16="http://schemas.microsoft.com/office/drawing/2014/main" id="{9D35D88F-BCD5-4D32-BE91-F285F8494DDD}"/>
              </a:ext>
            </a:extLst>
          </p:cNvPr>
          <p:cNvGrpSpPr/>
          <p:nvPr/>
        </p:nvGrpSpPr>
        <p:grpSpPr>
          <a:xfrm>
            <a:off x="5839787" y="2818155"/>
            <a:ext cx="2144741" cy="737747"/>
            <a:chOff x="5891912" y="2992826"/>
            <a:chExt cx="2144741" cy="534027"/>
          </a:xfrm>
        </p:grpSpPr>
        <p:sp>
          <p:nvSpPr>
            <p:cNvPr id="14" name="Speech Bubble: Rectangle 13">
              <a:extLst>
                <a:ext uri="{FF2B5EF4-FFF2-40B4-BE49-F238E27FC236}">
                  <a16:creationId xmlns:a16="http://schemas.microsoft.com/office/drawing/2014/main" id="{0CE0B63E-8FA0-4D5B-92A0-75BD5335F036}"/>
                </a:ext>
              </a:extLst>
            </p:cNvPr>
            <p:cNvSpPr/>
            <p:nvPr/>
          </p:nvSpPr>
          <p:spPr>
            <a:xfrm rot="10800000">
              <a:off x="5891912" y="2992826"/>
              <a:ext cx="2024280" cy="496991"/>
            </a:xfrm>
            <a:prstGeom prst="wedgeRectCallout">
              <a:avLst>
                <a:gd name="adj1" fmla="val -21289"/>
                <a:gd name="adj2" fmla="val 106387"/>
              </a:avLst>
            </a:prstGeom>
            <a:solidFill>
              <a:srgbClr val="FAFA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83D97961-D79A-4189-B3AC-41C891E21F30}"/>
                </a:ext>
              </a:extLst>
            </p:cNvPr>
            <p:cNvSpPr txBox="1"/>
            <p:nvPr/>
          </p:nvSpPr>
          <p:spPr>
            <a:xfrm>
              <a:off x="5964922" y="2992828"/>
              <a:ext cx="2071731" cy="534025"/>
            </a:xfrm>
            <a:prstGeom prst="rect">
              <a:avLst/>
            </a:prstGeom>
            <a:noFill/>
          </p:spPr>
          <p:txBody>
            <a:bodyPr wrap="square" rtlCol="0">
              <a:spAutoFit/>
            </a:bodyPr>
            <a:lstStyle/>
            <a:p>
              <a:r>
                <a:rPr lang="en-US" sz="1200" dirty="0"/>
                <a:t>Pareto Chart reveals longest companies to process are physical paper checks. </a:t>
              </a:r>
            </a:p>
          </p:txBody>
        </p:sp>
      </p:grpSp>
      <mc:AlternateContent xmlns:mc="http://schemas.openxmlformats.org/markup-compatibility/2006" xmlns:a14="http://schemas.microsoft.com/office/drawing/2010/main">
        <mc:Choice Requires="a14">
          <p:graphicFrame>
            <p:nvGraphicFramePr>
              <p:cNvPr id="17" name="Table 16">
                <a:extLst>
                  <a:ext uri="{FF2B5EF4-FFF2-40B4-BE49-F238E27FC236}">
                    <a16:creationId xmlns:a16="http://schemas.microsoft.com/office/drawing/2014/main" id="{A59B1E67-EE88-4719-ABFA-D2B939FA0B9D}"/>
                  </a:ext>
                </a:extLst>
              </p:cNvPr>
              <p:cNvGraphicFramePr>
                <a:graphicFrameLocks noGrp="1"/>
              </p:cNvGraphicFramePr>
              <p:nvPr>
                <p:extLst>
                  <p:ext uri="{D42A27DB-BD31-4B8C-83A1-F6EECF244321}">
                    <p14:modId xmlns:p14="http://schemas.microsoft.com/office/powerpoint/2010/main" val="3338881210"/>
                  </p:ext>
                </p:extLst>
              </p:nvPr>
            </p:nvGraphicFramePr>
            <p:xfrm>
              <a:off x="5761280" y="5225723"/>
              <a:ext cx="2249318" cy="1170776"/>
            </p:xfrm>
            <a:graphic>
              <a:graphicData uri="http://schemas.openxmlformats.org/drawingml/2006/table">
                <a:tbl>
                  <a:tblPr/>
                  <a:tblGrid>
                    <a:gridCol w="821204">
                      <a:extLst>
                        <a:ext uri="{9D8B030D-6E8A-4147-A177-3AD203B41FA5}">
                          <a16:colId xmlns:a16="http://schemas.microsoft.com/office/drawing/2014/main" val="1279352687"/>
                        </a:ext>
                      </a:extLst>
                    </a:gridCol>
                    <a:gridCol w="201336">
                      <a:extLst>
                        <a:ext uri="{9D8B030D-6E8A-4147-A177-3AD203B41FA5}">
                          <a16:colId xmlns:a16="http://schemas.microsoft.com/office/drawing/2014/main" val="2161943628"/>
                        </a:ext>
                      </a:extLst>
                    </a:gridCol>
                    <a:gridCol w="654341">
                      <a:extLst>
                        <a:ext uri="{9D8B030D-6E8A-4147-A177-3AD203B41FA5}">
                          <a16:colId xmlns:a16="http://schemas.microsoft.com/office/drawing/2014/main" val="3922699949"/>
                        </a:ext>
                      </a:extLst>
                    </a:gridCol>
                    <a:gridCol w="572437">
                      <a:extLst>
                        <a:ext uri="{9D8B030D-6E8A-4147-A177-3AD203B41FA5}">
                          <a16:colId xmlns:a16="http://schemas.microsoft.com/office/drawing/2014/main" val="367057821"/>
                        </a:ext>
                      </a:extLst>
                    </a:gridCol>
                  </a:tblGrid>
                  <a:tr h="170774">
                    <a:tc>
                      <a:txBody>
                        <a:bodyPr/>
                        <a:lstStyle/>
                        <a:p>
                          <a:pPr algn="ctr" fontAlgn="b"/>
                          <a:r>
                            <a:rPr lang="en-US" sz="8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1" u="none" strike="noStrike">
                              <a:solidFill>
                                <a:srgbClr val="000000"/>
                              </a:solidFill>
                              <a:effectLst/>
                              <a:latin typeface="Calibri" panose="020F0502020204030204" pitchFamily="34" charset="0"/>
                            </a:rPr>
                            <a:t>Coefficients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1" u="none" strike="noStrike">
                              <a:solidFill>
                                <a:srgbClr val="000000"/>
                              </a:solidFill>
                              <a:effectLst/>
                              <a:latin typeface="Calibri" panose="020F0502020204030204" pitchFamily="34" charset="0"/>
                            </a:rPr>
                            <a:t>P-value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8210060"/>
                      </a:ext>
                    </a:extLst>
                  </a:tr>
                  <a:tr h="170774">
                    <a:tc>
                      <a:txBody>
                        <a:bodyPr/>
                        <a:lstStyle/>
                        <a:p>
                          <a:pPr algn="ctr" fontAlgn="b"/>
                          <a:r>
                            <a:rPr lang="en-US" sz="800" b="0" i="0" u="none" strike="noStrike" dirty="0">
                              <a:solidFill>
                                <a:srgbClr val="000000"/>
                              </a:solidFill>
                              <a:effectLst/>
                              <a:latin typeface="Calibri" panose="020F0502020204030204" pitchFamily="34" charset="0"/>
                            </a:rPr>
                            <a:t>Intercept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-3474.94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0.0229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3051087"/>
                      </a:ext>
                    </a:extLst>
                  </a:tr>
                  <a:tr h="170774">
                    <a:tc>
                      <a:txBody>
                        <a:bodyPr/>
                        <a:lstStyle/>
                        <a:p>
                          <a:pPr algn="ctr" fontAlgn="b"/>
                          <a:r>
                            <a:rPr lang="en-US" sz="800" b="0" i="0" u="none" strike="noStrike" dirty="0">
                              <a:solidFill>
                                <a:srgbClr val="000000"/>
                              </a:solidFill>
                              <a:effectLst/>
                              <a:latin typeface="Calibri" panose="020F0502020204030204" pitchFamily="34" charset="0"/>
                            </a:rPr>
                            <a:t>Deposit Interval (days)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14:m>
                            <m:oMath xmlns:m="http://schemas.openxmlformats.org/officeDocument/2006/math">
                              <m:sSub>
                                <m:sSubPr>
                                  <m:ctrlPr>
                                    <a:rPr lang="pt-BR" sz="800" i="1" smtClean="0">
                                      <a:latin typeface="Cambria Math" panose="02040503050406030204" pitchFamily="18" charset="0"/>
                                    </a:rPr>
                                  </m:ctrlPr>
                                </m:sSubPr>
                                <m:e>
                                  <m:r>
                                    <a:rPr lang="en-US" sz="800" b="0" i="1" smtClean="0">
                                      <a:latin typeface="Cambria Math" panose="02040503050406030204" pitchFamily="18" charset="0"/>
                                    </a:rPr>
                                    <m:t>𝑥</m:t>
                                  </m:r>
                                </m:e>
                                <m:sub>
                                  <m:r>
                                    <a:rPr lang="en-US" sz="800" b="0" i="1" smtClean="0">
                                      <a:latin typeface="Cambria Math" panose="02040503050406030204" pitchFamily="18" charset="0"/>
                                    </a:rPr>
                                    <m:t>1</m:t>
                                  </m:r>
                                </m:sub>
                              </m:sSub>
                            </m:oMath>
                          </a14:m>
                          <a:r>
                            <a:rPr lang="en-US" sz="800" b="0" i="0" u="none" strike="noStrike" dirty="0">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-397.13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0.0041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9566568"/>
                      </a:ext>
                    </a:extLst>
                  </a:tr>
                  <a:tr h="170774">
                    <a:tc>
                      <a:txBody>
                        <a:bodyPr/>
                        <a:lstStyle/>
                        <a:p>
                          <a:pPr algn="ctr" fontAlgn="b"/>
                          <a:r>
                            <a:rPr lang="en-US" sz="800" b="0" i="0" u="none" strike="noStrike" dirty="0">
                              <a:solidFill>
                                <a:srgbClr val="000000"/>
                              </a:solidFill>
                              <a:effectLst/>
                              <a:latin typeface="Calibri" panose="020F0502020204030204" pitchFamily="34" charset="0"/>
                            </a:rPr>
                            <a:t>Times Visited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14:m>
                            <m:oMathPara xmlns:m="http://schemas.openxmlformats.org/officeDocument/2006/math">
                              <m:oMathParaPr>
                                <m:jc m:val="centerGroup"/>
                              </m:oMathParaPr>
                              <m:oMath xmlns:m="http://schemas.openxmlformats.org/officeDocument/2006/math">
                                <m:sSub>
                                  <m:sSubPr>
                                    <m:ctrlPr>
                                      <a:rPr lang="pt-BR" sz="800" i="1" smtClean="0">
                                        <a:latin typeface="Cambria Math" panose="02040503050406030204" pitchFamily="18" charset="0"/>
                                      </a:rPr>
                                    </m:ctrlPr>
                                  </m:sSubPr>
                                  <m:e>
                                    <m:r>
                                      <a:rPr lang="en-US" sz="800" b="0" i="1" smtClean="0">
                                        <a:latin typeface="Cambria Math" panose="02040503050406030204" pitchFamily="18" charset="0"/>
                                      </a:rPr>
                                      <m:t>𝑥</m:t>
                                    </m:r>
                                  </m:e>
                                  <m:sub>
                                    <m:r>
                                      <a:rPr lang="en-US" sz="800" b="0" i="1" smtClean="0">
                                        <a:latin typeface="Cambria Math" panose="02040503050406030204" pitchFamily="18" charset="0"/>
                                      </a:rPr>
                                      <m:t>2</m:t>
                                    </m:r>
                                  </m:sub>
                                </m:sSub>
                              </m:oMath>
                            </m:oMathPara>
                          </a14:m>
                          <a:endParaRPr lang="en-US" sz="80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3816.20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279207"/>
                      </a:ext>
                    </a:extLst>
                  </a:tr>
                  <a:tr h="170774">
                    <a:tc>
                      <a:txBody>
                        <a:bodyPr/>
                        <a:lstStyle/>
                        <a:p>
                          <a:pPr algn="ctr" fontAlgn="b"/>
                          <a:r>
                            <a:rPr lang="en-US" sz="800" b="0" i="0" u="none" strike="noStrike" dirty="0">
                              <a:solidFill>
                                <a:srgbClr val="000000"/>
                              </a:solidFill>
                              <a:effectLst/>
                              <a:latin typeface="Calibri" panose="020F0502020204030204" pitchFamily="34" charset="0"/>
                            </a:rPr>
                            <a:t>Days Till Month End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14:m>
                            <m:oMath xmlns:m="http://schemas.openxmlformats.org/officeDocument/2006/math">
                              <m:sSub>
                                <m:sSubPr>
                                  <m:ctrlPr>
                                    <a:rPr lang="pt-BR" sz="800" i="1" smtClean="0">
                                      <a:latin typeface="Cambria Math" panose="02040503050406030204" pitchFamily="18" charset="0"/>
                                    </a:rPr>
                                  </m:ctrlPr>
                                </m:sSubPr>
                                <m:e>
                                  <m:r>
                                    <a:rPr lang="en-US" sz="800" b="0" i="1" smtClean="0">
                                      <a:latin typeface="Cambria Math" panose="02040503050406030204" pitchFamily="18" charset="0"/>
                                    </a:rPr>
                                    <m:t> </m:t>
                                  </m:r>
                                  <m:r>
                                    <a:rPr lang="en-US" sz="800" b="0" i="1" smtClean="0">
                                      <a:latin typeface="Cambria Math" panose="02040503050406030204" pitchFamily="18" charset="0"/>
                                    </a:rPr>
                                    <m:t>𝑥</m:t>
                                  </m:r>
                                </m:e>
                                <m:sub>
                                  <m:r>
                                    <a:rPr lang="en-US" sz="800" b="0" i="1" smtClean="0">
                                      <a:latin typeface="Cambria Math" panose="02040503050406030204" pitchFamily="18" charset="0"/>
                                    </a:rPr>
                                    <m:t>3</m:t>
                                  </m:r>
                                </m:sub>
                              </m:sSub>
                            </m:oMath>
                          </a14:m>
                          <a:r>
                            <a:rPr lang="en-US" sz="800" b="0" i="0" u="none" strike="noStrike" dirty="0">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182.45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0.0209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3790173"/>
                      </a:ext>
                    </a:extLst>
                  </a:tr>
                  <a:tr h="170774">
                    <a:tc>
                      <a:txBody>
                        <a:bodyPr/>
                        <a:lstStyle/>
                        <a:p>
                          <a:pPr algn="ctr" fontAlgn="b"/>
                          <a:r>
                            <a:rPr lang="en-US" sz="800" b="0" i="0" u="none" strike="noStrike" dirty="0">
                              <a:solidFill>
                                <a:srgbClr val="000000"/>
                              </a:solidFill>
                              <a:effectLst/>
                              <a:latin typeface="Calibri" panose="020F0502020204030204" pitchFamily="34" charset="0"/>
                            </a:rPr>
                            <a:t>Error Count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pt-BR" sz="800" i="1" smtClean="0">
                                        <a:latin typeface="Cambria Math" panose="02040503050406030204" pitchFamily="18" charset="0"/>
                                      </a:rPr>
                                    </m:ctrlPr>
                                  </m:sSubPr>
                                  <m:e>
                                    <m:r>
                                      <a:rPr lang="en-US" sz="800" b="0" i="1" smtClean="0">
                                        <a:latin typeface="Cambria Math" panose="02040503050406030204" pitchFamily="18" charset="0"/>
                                      </a:rPr>
                                      <m:t>𝑥</m:t>
                                    </m:r>
                                  </m:e>
                                  <m:sub>
                                    <m:r>
                                      <a:rPr lang="en-US" sz="800" b="0" i="1" smtClean="0">
                                        <a:latin typeface="Cambria Math" panose="02040503050406030204" pitchFamily="18" charset="0"/>
                                      </a:rPr>
                                      <m:t>4</m:t>
                                    </m:r>
                                  </m:sub>
                                </m:sSub>
                              </m:oMath>
                            </m:oMathPara>
                          </a14:m>
                          <a:endParaRPr lang="en-US" sz="80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4068.95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2966106"/>
                      </a:ext>
                    </a:extLst>
                  </a:tr>
                </a:tbl>
              </a:graphicData>
            </a:graphic>
          </p:graphicFrame>
        </mc:Choice>
        <mc:Fallback xmlns="">
          <p:graphicFrame>
            <p:nvGraphicFramePr>
              <p:cNvPr id="17" name="Table 16">
                <a:extLst>
                  <a:ext uri="{FF2B5EF4-FFF2-40B4-BE49-F238E27FC236}">
                    <a16:creationId xmlns:a16="http://schemas.microsoft.com/office/drawing/2014/main" id="{A59B1E67-EE88-4719-ABFA-D2B939FA0B9D}"/>
                  </a:ext>
                </a:extLst>
              </p:cNvPr>
              <p:cNvGraphicFramePr>
                <a:graphicFrameLocks noGrp="1"/>
              </p:cNvGraphicFramePr>
              <p:nvPr>
                <p:extLst>
                  <p:ext uri="{D42A27DB-BD31-4B8C-83A1-F6EECF244321}">
                    <p14:modId xmlns:p14="http://schemas.microsoft.com/office/powerpoint/2010/main" val="3338881210"/>
                  </p:ext>
                </p:extLst>
              </p:nvPr>
            </p:nvGraphicFramePr>
            <p:xfrm>
              <a:off x="5761280" y="5225723"/>
              <a:ext cx="2249318" cy="1170776"/>
            </p:xfrm>
            <a:graphic>
              <a:graphicData uri="http://schemas.openxmlformats.org/drawingml/2006/table">
                <a:tbl>
                  <a:tblPr/>
                  <a:tblGrid>
                    <a:gridCol w="821204">
                      <a:extLst>
                        <a:ext uri="{9D8B030D-6E8A-4147-A177-3AD203B41FA5}">
                          <a16:colId xmlns:a16="http://schemas.microsoft.com/office/drawing/2014/main" val="1279352687"/>
                        </a:ext>
                      </a:extLst>
                    </a:gridCol>
                    <a:gridCol w="201336">
                      <a:extLst>
                        <a:ext uri="{9D8B030D-6E8A-4147-A177-3AD203B41FA5}">
                          <a16:colId xmlns:a16="http://schemas.microsoft.com/office/drawing/2014/main" val="2161943628"/>
                        </a:ext>
                      </a:extLst>
                    </a:gridCol>
                    <a:gridCol w="654341">
                      <a:extLst>
                        <a:ext uri="{9D8B030D-6E8A-4147-A177-3AD203B41FA5}">
                          <a16:colId xmlns:a16="http://schemas.microsoft.com/office/drawing/2014/main" val="3922699949"/>
                        </a:ext>
                      </a:extLst>
                    </a:gridCol>
                    <a:gridCol w="572437">
                      <a:extLst>
                        <a:ext uri="{9D8B030D-6E8A-4147-A177-3AD203B41FA5}">
                          <a16:colId xmlns:a16="http://schemas.microsoft.com/office/drawing/2014/main" val="367057821"/>
                        </a:ext>
                      </a:extLst>
                    </a:gridCol>
                  </a:tblGrid>
                  <a:tr h="170774">
                    <a:tc>
                      <a:txBody>
                        <a:bodyPr/>
                        <a:lstStyle/>
                        <a:p>
                          <a:pPr algn="ctr" fontAlgn="b"/>
                          <a:r>
                            <a:rPr lang="en-US" sz="8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1" u="none" strike="noStrike">
                              <a:solidFill>
                                <a:srgbClr val="000000"/>
                              </a:solidFill>
                              <a:effectLst/>
                              <a:latin typeface="Calibri" panose="020F0502020204030204" pitchFamily="34" charset="0"/>
                            </a:rPr>
                            <a:t>Coefficients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1" u="none" strike="noStrike">
                              <a:solidFill>
                                <a:srgbClr val="000000"/>
                              </a:solidFill>
                              <a:effectLst/>
                              <a:latin typeface="Calibri" panose="020F0502020204030204" pitchFamily="34" charset="0"/>
                            </a:rPr>
                            <a:t>P-value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8210060"/>
                      </a:ext>
                    </a:extLst>
                  </a:tr>
                  <a:tr h="170774">
                    <a:tc>
                      <a:txBody>
                        <a:bodyPr/>
                        <a:lstStyle/>
                        <a:p>
                          <a:pPr algn="ctr" fontAlgn="b"/>
                          <a:r>
                            <a:rPr lang="en-US" sz="800" b="0" i="0" u="none" strike="noStrike" dirty="0">
                              <a:solidFill>
                                <a:srgbClr val="000000"/>
                              </a:solidFill>
                              <a:effectLst/>
                              <a:latin typeface="Calibri" panose="020F0502020204030204" pitchFamily="34" charset="0"/>
                            </a:rPr>
                            <a:t>Intercept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-3474.94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0.0229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3051087"/>
                      </a:ext>
                    </a:extLst>
                  </a:tr>
                  <a:tr h="243840">
                    <a:tc>
                      <a:txBody>
                        <a:bodyPr/>
                        <a:lstStyle/>
                        <a:p>
                          <a:pPr algn="ctr" fontAlgn="b"/>
                          <a:r>
                            <a:rPr lang="en-US" sz="800" b="0" i="0" u="none" strike="noStrike" dirty="0">
                              <a:solidFill>
                                <a:srgbClr val="000000"/>
                              </a:solidFill>
                              <a:effectLst/>
                              <a:latin typeface="Calibri" panose="020F0502020204030204" pitchFamily="34" charset="0"/>
                            </a:rPr>
                            <a:t>Deposit Interval (days)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11"/>
                          <a:stretch>
                            <a:fillRect l="-412121" t="-139024" r="-615152" b="-260976"/>
                          </a:stretch>
                        </a:blipFill>
                      </a:tcPr>
                    </a:tc>
                    <a:tc>
                      <a:txBody>
                        <a:bodyPr/>
                        <a:lstStyle/>
                        <a:p>
                          <a:pPr algn="ctr" fontAlgn="b"/>
                          <a:r>
                            <a:rPr lang="en-US" sz="800" b="0" i="0" u="none" strike="noStrike" dirty="0">
                              <a:solidFill>
                                <a:srgbClr val="000000"/>
                              </a:solidFill>
                              <a:effectLst/>
                              <a:latin typeface="Calibri" panose="020F0502020204030204" pitchFamily="34" charset="0"/>
                            </a:rPr>
                            <a:t>-397.13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0.0041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9566568"/>
                      </a:ext>
                    </a:extLst>
                  </a:tr>
                  <a:tr h="170774">
                    <a:tc>
                      <a:txBody>
                        <a:bodyPr/>
                        <a:lstStyle/>
                        <a:p>
                          <a:pPr algn="ctr" fontAlgn="b"/>
                          <a:r>
                            <a:rPr lang="en-US" sz="800" b="0" i="0" u="none" strike="noStrike" dirty="0">
                              <a:solidFill>
                                <a:srgbClr val="000000"/>
                              </a:solidFill>
                              <a:effectLst/>
                              <a:latin typeface="Calibri" panose="020F0502020204030204" pitchFamily="34" charset="0"/>
                            </a:rPr>
                            <a:t>Times Visited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11"/>
                          <a:stretch>
                            <a:fillRect l="-412121" t="-350000" r="-615152" b="-282143"/>
                          </a:stretch>
                        </a:blipFill>
                      </a:tcPr>
                    </a:tc>
                    <a:tc>
                      <a:txBody>
                        <a:bodyPr/>
                        <a:lstStyle/>
                        <a:p>
                          <a:pPr algn="ctr" fontAlgn="b"/>
                          <a:r>
                            <a:rPr lang="en-US" sz="800" b="0" i="0" u="none" strike="noStrike" dirty="0">
                              <a:solidFill>
                                <a:srgbClr val="000000"/>
                              </a:solidFill>
                              <a:effectLst/>
                              <a:latin typeface="Calibri" panose="020F0502020204030204" pitchFamily="34" charset="0"/>
                            </a:rPr>
                            <a:t>3816.20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279207"/>
                      </a:ext>
                    </a:extLst>
                  </a:tr>
                  <a:tr h="243840">
                    <a:tc>
                      <a:txBody>
                        <a:bodyPr/>
                        <a:lstStyle/>
                        <a:p>
                          <a:pPr algn="ctr" fontAlgn="b"/>
                          <a:r>
                            <a:rPr lang="en-US" sz="800" b="0" i="0" u="none" strike="noStrike" dirty="0">
                              <a:solidFill>
                                <a:srgbClr val="000000"/>
                              </a:solidFill>
                              <a:effectLst/>
                              <a:latin typeface="Calibri" panose="020F0502020204030204" pitchFamily="34" charset="0"/>
                            </a:rPr>
                            <a:t>Days Till Month End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11"/>
                          <a:stretch>
                            <a:fillRect l="-412121" t="-315000" r="-615152" b="-97500"/>
                          </a:stretch>
                        </a:blipFill>
                      </a:tcPr>
                    </a:tc>
                    <a:tc>
                      <a:txBody>
                        <a:bodyPr/>
                        <a:lstStyle/>
                        <a:p>
                          <a:pPr algn="ctr" fontAlgn="b"/>
                          <a:r>
                            <a:rPr lang="en-US" sz="800" b="0" i="0" u="none" strike="noStrike" dirty="0">
                              <a:solidFill>
                                <a:srgbClr val="000000"/>
                              </a:solidFill>
                              <a:effectLst/>
                              <a:latin typeface="Calibri" panose="020F0502020204030204" pitchFamily="34" charset="0"/>
                            </a:rPr>
                            <a:t>182.45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0.0209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3790173"/>
                      </a:ext>
                    </a:extLst>
                  </a:tr>
                  <a:tr h="170774">
                    <a:tc>
                      <a:txBody>
                        <a:bodyPr/>
                        <a:lstStyle/>
                        <a:p>
                          <a:pPr algn="ctr" fontAlgn="b"/>
                          <a:r>
                            <a:rPr lang="en-US" sz="800" b="0" i="0" u="none" strike="noStrike" dirty="0">
                              <a:solidFill>
                                <a:srgbClr val="000000"/>
                              </a:solidFill>
                              <a:effectLst/>
                              <a:latin typeface="Calibri" panose="020F0502020204030204" pitchFamily="34" charset="0"/>
                            </a:rPr>
                            <a:t>Error Count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11"/>
                          <a:stretch>
                            <a:fillRect l="-412121" t="-592857" r="-615152" b="-39286"/>
                          </a:stretch>
                        </a:blipFill>
                      </a:tcPr>
                    </a:tc>
                    <a:tc>
                      <a:txBody>
                        <a:bodyPr/>
                        <a:lstStyle/>
                        <a:p>
                          <a:pPr algn="ctr" fontAlgn="b"/>
                          <a:r>
                            <a:rPr lang="en-US" sz="800" b="0" i="0" u="none" strike="noStrike" dirty="0">
                              <a:solidFill>
                                <a:srgbClr val="000000"/>
                              </a:solidFill>
                              <a:effectLst/>
                              <a:latin typeface="Calibri" panose="020F0502020204030204" pitchFamily="34" charset="0"/>
                            </a:rPr>
                            <a:t>4068.95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2966106"/>
                      </a:ext>
                    </a:extLst>
                  </a:tr>
                </a:tbl>
              </a:graphicData>
            </a:graphic>
          </p:graphicFrame>
        </mc:Fallback>
      </mc:AlternateContent>
      <p:sp>
        <p:nvSpPr>
          <p:cNvPr id="20" name="Speech Bubble: Rectangle 19">
            <a:extLst>
              <a:ext uri="{FF2B5EF4-FFF2-40B4-BE49-F238E27FC236}">
                <a16:creationId xmlns:a16="http://schemas.microsoft.com/office/drawing/2014/main" id="{DDD97EBF-1EF6-4015-AA5D-5477C3D07DDF}"/>
              </a:ext>
            </a:extLst>
          </p:cNvPr>
          <p:cNvSpPr/>
          <p:nvPr/>
        </p:nvSpPr>
        <p:spPr>
          <a:xfrm>
            <a:off x="5755875" y="4654381"/>
            <a:ext cx="2254724" cy="614766"/>
          </a:xfrm>
          <a:prstGeom prst="wedgeRectCallout">
            <a:avLst/>
          </a:prstGeom>
          <a:solidFill>
            <a:srgbClr val="FAFA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Multiple Linear Regression is statistically significant predictive model for Completion Interval</a:t>
            </a:r>
          </a:p>
        </p:txBody>
      </p:sp>
      <p:sp>
        <p:nvSpPr>
          <p:cNvPr id="24" name="Rectangle: Single Corner Rounded 23">
            <a:extLst>
              <a:ext uri="{FF2B5EF4-FFF2-40B4-BE49-F238E27FC236}">
                <a16:creationId xmlns:a16="http://schemas.microsoft.com/office/drawing/2014/main" id="{087D6E25-A1BE-4B0E-A0C4-B86142D23845}"/>
              </a:ext>
            </a:extLst>
          </p:cNvPr>
          <p:cNvSpPr/>
          <p:nvPr/>
        </p:nvSpPr>
        <p:spPr>
          <a:xfrm>
            <a:off x="5838189" y="3784854"/>
            <a:ext cx="2095499" cy="727836"/>
          </a:xfrm>
          <a:prstGeom prst="round1Rect">
            <a:avLst/>
          </a:prstGeom>
          <a:solidFill>
            <a:srgbClr val="FAFA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Setup</a:t>
            </a:r>
            <a:r>
              <a:rPr lang="en-US" sz="1200" dirty="0">
                <a:solidFill>
                  <a:schemeClr val="tx1"/>
                </a:solidFill>
              </a:rPr>
              <a:t> mobile deposit account </a:t>
            </a:r>
            <a:r>
              <a:rPr lang="en-US" sz="1200" b="1" dirty="0">
                <a:solidFill>
                  <a:schemeClr val="tx1"/>
                </a:solidFill>
              </a:rPr>
              <a:t>AND</a:t>
            </a:r>
            <a:r>
              <a:rPr lang="en-US" sz="1200" dirty="0">
                <a:solidFill>
                  <a:schemeClr val="tx1"/>
                </a:solidFill>
              </a:rPr>
              <a:t> established bank deposit notifications to a shared email address.</a:t>
            </a:r>
          </a:p>
        </p:txBody>
      </p:sp>
      <p:sp>
        <p:nvSpPr>
          <p:cNvPr id="23" name="Arrow: U-Turn 22">
            <a:extLst>
              <a:ext uri="{FF2B5EF4-FFF2-40B4-BE49-F238E27FC236}">
                <a16:creationId xmlns:a16="http://schemas.microsoft.com/office/drawing/2014/main" id="{E768EAAC-201F-4B31-B90A-11EC39464E99}"/>
              </a:ext>
            </a:extLst>
          </p:cNvPr>
          <p:cNvSpPr/>
          <p:nvPr/>
        </p:nvSpPr>
        <p:spPr>
          <a:xfrm rot="5400000">
            <a:off x="7641530" y="3417836"/>
            <a:ext cx="649848" cy="439286"/>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5" name="Picture 24">
            <a:extLst>
              <a:ext uri="{FF2B5EF4-FFF2-40B4-BE49-F238E27FC236}">
                <a16:creationId xmlns:a16="http://schemas.microsoft.com/office/drawing/2014/main" id="{56AF9943-FB66-45BE-8B7B-1E987BB344C0}"/>
              </a:ext>
            </a:extLst>
          </p:cNvPr>
          <p:cNvPicPr>
            <a:picLocks noChangeAspect="1"/>
          </p:cNvPicPr>
          <p:nvPr/>
        </p:nvPicPr>
        <p:blipFill>
          <a:blip r:embed="rId12"/>
          <a:stretch>
            <a:fillRect/>
          </a:stretch>
        </p:blipFill>
        <p:spPr>
          <a:xfrm>
            <a:off x="9308626" y="1661644"/>
            <a:ext cx="1304087" cy="1660436"/>
          </a:xfrm>
          <a:prstGeom prst="rect">
            <a:avLst/>
          </a:prstGeom>
        </p:spPr>
      </p:pic>
      <p:grpSp>
        <p:nvGrpSpPr>
          <p:cNvPr id="19511" name="Group 19510">
            <a:extLst>
              <a:ext uri="{FF2B5EF4-FFF2-40B4-BE49-F238E27FC236}">
                <a16:creationId xmlns:a16="http://schemas.microsoft.com/office/drawing/2014/main" id="{A00A3FDD-0A67-4616-9FD8-5BE77D7A17EF}"/>
              </a:ext>
            </a:extLst>
          </p:cNvPr>
          <p:cNvGrpSpPr/>
          <p:nvPr/>
        </p:nvGrpSpPr>
        <p:grpSpPr>
          <a:xfrm>
            <a:off x="10505618" y="1471720"/>
            <a:ext cx="939399" cy="2265619"/>
            <a:chOff x="10286543" y="1481245"/>
            <a:chExt cx="939399" cy="2265619"/>
          </a:xfrm>
        </p:grpSpPr>
        <p:sp>
          <p:nvSpPr>
            <p:cNvPr id="63" name="Lightning Bolt 62">
              <a:extLst>
                <a:ext uri="{FF2B5EF4-FFF2-40B4-BE49-F238E27FC236}">
                  <a16:creationId xmlns:a16="http://schemas.microsoft.com/office/drawing/2014/main" id="{88182002-B08D-4DD1-8A47-228AAC9925BB}"/>
                </a:ext>
              </a:extLst>
            </p:cNvPr>
            <p:cNvSpPr/>
            <p:nvPr/>
          </p:nvSpPr>
          <p:spPr>
            <a:xfrm rot="3905435">
              <a:off x="9634643" y="2133145"/>
              <a:ext cx="2243200" cy="939399"/>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19510" name="Group 19509">
              <a:extLst>
                <a:ext uri="{FF2B5EF4-FFF2-40B4-BE49-F238E27FC236}">
                  <a16:creationId xmlns:a16="http://schemas.microsoft.com/office/drawing/2014/main" id="{6256F6E9-D6F7-4BC0-A373-F45BCE5EF66B}"/>
                </a:ext>
              </a:extLst>
            </p:cNvPr>
            <p:cNvGrpSpPr/>
            <p:nvPr/>
          </p:nvGrpSpPr>
          <p:grpSpPr>
            <a:xfrm>
              <a:off x="10664792" y="1722679"/>
              <a:ext cx="406450" cy="2024185"/>
              <a:chOff x="10664792" y="1722679"/>
              <a:chExt cx="406450" cy="2024185"/>
            </a:xfrm>
          </p:grpSpPr>
          <p:sp>
            <p:nvSpPr>
              <p:cNvPr id="64" name="TextBox 63">
                <a:extLst>
                  <a:ext uri="{FF2B5EF4-FFF2-40B4-BE49-F238E27FC236}">
                    <a16:creationId xmlns:a16="http://schemas.microsoft.com/office/drawing/2014/main" id="{15CC62E3-9136-4EFB-AB85-02109F8D615D}"/>
                  </a:ext>
                </a:extLst>
              </p:cNvPr>
              <p:cNvSpPr txBox="1"/>
              <p:nvPr/>
            </p:nvSpPr>
            <p:spPr>
              <a:xfrm rot="4011253">
                <a:off x="10403639" y="2144061"/>
                <a:ext cx="1088985" cy="246221"/>
              </a:xfrm>
              <a:prstGeom prst="rect">
                <a:avLst/>
              </a:prstGeom>
              <a:noFill/>
            </p:spPr>
            <p:txBody>
              <a:bodyPr wrap="square" rtlCol="0">
                <a:spAutoFit/>
              </a:bodyPr>
              <a:lstStyle/>
              <a:p>
                <a:r>
                  <a:rPr lang="en-US" sz="1000" dirty="0">
                    <a:solidFill>
                      <a:schemeClr val="bg1"/>
                    </a:solidFill>
                  </a:rPr>
                  <a:t>Statistically</a:t>
                </a:r>
              </a:p>
            </p:txBody>
          </p:sp>
          <p:sp>
            <p:nvSpPr>
              <p:cNvPr id="65" name="TextBox 64">
                <a:extLst>
                  <a:ext uri="{FF2B5EF4-FFF2-40B4-BE49-F238E27FC236}">
                    <a16:creationId xmlns:a16="http://schemas.microsoft.com/office/drawing/2014/main" id="{92EC5B7E-5A43-4F62-8B4E-1A1CA5B5E653}"/>
                  </a:ext>
                </a:extLst>
              </p:cNvPr>
              <p:cNvSpPr txBox="1"/>
              <p:nvPr/>
            </p:nvSpPr>
            <p:spPr>
              <a:xfrm rot="4387856">
                <a:off x="10296051" y="2642181"/>
                <a:ext cx="1088985" cy="246221"/>
              </a:xfrm>
              <a:prstGeom prst="rect">
                <a:avLst/>
              </a:prstGeom>
              <a:noFill/>
            </p:spPr>
            <p:txBody>
              <a:bodyPr wrap="square" rtlCol="0">
                <a:spAutoFit/>
              </a:bodyPr>
              <a:lstStyle/>
              <a:p>
                <a:r>
                  <a:rPr lang="en-US" sz="1000" dirty="0">
                    <a:solidFill>
                      <a:schemeClr val="bg1"/>
                    </a:solidFill>
                  </a:rPr>
                  <a:t>Significant </a:t>
                </a:r>
              </a:p>
            </p:txBody>
          </p:sp>
          <p:sp>
            <p:nvSpPr>
              <p:cNvPr id="66" name="TextBox 65">
                <a:extLst>
                  <a:ext uri="{FF2B5EF4-FFF2-40B4-BE49-F238E27FC236}">
                    <a16:creationId xmlns:a16="http://schemas.microsoft.com/office/drawing/2014/main" id="{3A3E872F-25BD-4D6F-B4AD-B4784E15C97B}"/>
                  </a:ext>
                </a:extLst>
              </p:cNvPr>
              <p:cNvSpPr txBox="1"/>
              <p:nvPr/>
            </p:nvSpPr>
            <p:spPr>
              <a:xfrm rot="4501810">
                <a:off x="10304819" y="3140670"/>
                <a:ext cx="966167" cy="246221"/>
              </a:xfrm>
              <a:prstGeom prst="rect">
                <a:avLst/>
              </a:prstGeom>
              <a:noFill/>
            </p:spPr>
            <p:txBody>
              <a:bodyPr wrap="square" rtlCol="0">
                <a:spAutoFit/>
              </a:bodyPr>
              <a:lstStyle/>
              <a:p>
                <a:r>
                  <a:rPr lang="en-US" sz="1000" dirty="0">
                    <a:solidFill>
                      <a:schemeClr val="bg1"/>
                    </a:solidFill>
                  </a:rPr>
                  <a:t>Change</a:t>
                </a:r>
              </a:p>
            </p:txBody>
          </p:sp>
        </p:grpSp>
      </p:grpSp>
      <p:grpSp>
        <p:nvGrpSpPr>
          <p:cNvPr id="67" name="Group 66">
            <a:extLst>
              <a:ext uri="{FF2B5EF4-FFF2-40B4-BE49-F238E27FC236}">
                <a16:creationId xmlns:a16="http://schemas.microsoft.com/office/drawing/2014/main" id="{E379E4D3-9D62-4C10-9C96-053AE2A08BAE}"/>
              </a:ext>
            </a:extLst>
          </p:cNvPr>
          <p:cNvGrpSpPr/>
          <p:nvPr/>
        </p:nvGrpSpPr>
        <p:grpSpPr>
          <a:xfrm>
            <a:off x="8227969" y="3372658"/>
            <a:ext cx="2846529" cy="332718"/>
            <a:chOff x="5891912" y="2992826"/>
            <a:chExt cx="2144741" cy="496991"/>
          </a:xfrm>
        </p:grpSpPr>
        <p:sp>
          <p:nvSpPr>
            <p:cNvPr id="68" name="Speech Bubble: Rectangle 67">
              <a:extLst>
                <a:ext uri="{FF2B5EF4-FFF2-40B4-BE49-F238E27FC236}">
                  <a16:creationId xmlns:a16="http://schemas.microsoft.com/office/drawing/2014/main" id="{FBD28377-C2FC-4CF9-9F91-BC57FEF53F0C}"/>
                </a:ext>
              </a:extLst>
            </p:cNvPr>
            <p:cNvSpPr/>
            <p:nvPr/>
          </p:nvSpPr>
          <p:spPr>
            <a:xfrm rot="10800000">
              <a:off x="5891912" y="2992826"/>
              <a:ext cx="2024280" cy="496991"/>
            </a:xfrm>
            <a:prstGeom prst="wedgeRectCallout">
              <a:avLst>
                <a:gd name="adj1" fmla="val -21289"/>
                <a:gd name="adj2" fmla="val 106387"/>
              </a:avLst>
            </a:prstGeom>
            <a:solidFill>
              <a:srgbClr val="FAFA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a:extLst>
                <a:ext uri="{FF2B5EF4-FFF2-40B4-BE49-F238E27FC236}">
                  <a16:creationId xmlns:a16="http://schemas.microsoft.com/office/drawing/2014/main" id="{75F528CF-6A32-4BE7-8AD5-48A9169F7EE5}"/>
                </a:ext>
              </a:extLst>
            </p:cNvPr>
            <p:cNvSpPr txBox="1"/>
            <p:nvPr/>
          </p:nvSpPr>
          <p:spPr>
            <a:xfrm>
              <a:off x="5964922" y="2992827"/>
              <a:ext cx="2071731" cy="459736"/>
            </a:xfrm>
            <a:prstGeom prst="rect">
              <a:avLst/>
            </a:prstGeom>
            <a:noFill/>
          </p:spPr>
          <p:txBody>
            <a:bodyPr wrap="square" rtlCol="0">
              <a:spAutoFit/>
            </a:bodyPr>
            <a:lstStyle/>
            <a:p>
              <a:r>
                <a:rPr lang="en-US" sz="1400" b="1" dirty="0"/>
                <a:t>Mean Results Improved by 40%</a:t>
              </a:r>
            </a:p>
          </p:txBody>
        </p:sp>
      </p:grpSp>
      <p:pic>
        <p:nvPicPr>
          <p:cNvPr id="26" name="Picture 25">
            <a:extLst>
              <a:ext uri="{FF2B5EF4-FFF2-40B4-BE49-F238E27FC236}">
                <a16:creationId xmlns:a16="http://schemas.microsoft.com/office/drawing/2014/main" id="{C7207A81-CBB3-435A-A681-CCC385EE5A0D}"/>
              </a:ext>
            </a:extLst>
          </p:cNvPr>
          <p:cNvPicPr>
            <a:picLocks noChangeAspect="1"/>
          </p:cNvPicPr>
          <p:nvPr/>
        </p:nvPicPr>
        <p:blipFill rotWithShape="1">
          <a:blip r:embed="rId13"/>
          <a:srcRect t="8256" r="42521"/>
          <a:stretch/>
        </p:blipFill>
        <p:spPr>
          <a:xfrm>
            <a:off x="8173199" y="4969870"/>
            <a:ext cx="3585345" cy="1689567"/>
          </a:xfrm>
          <a:prstGeom prst="rect">
            <a:avLst/>
          </a:prstGeom>
        </p:spPr>
      </p:pic>
      <p:sp>
        <p:nvSpPr>
          <p:cNvPr id="27" name="Speech Bubble: Rectangle 26">
            <a:extLst>
              <a:ext uri="{FF2B5EF4-FFF2-40B4-BE49-F238E27FC236}">
                <a16:creationId xmlns:a16="http://schemas.microsoft.com/office/drawing/2014/main" id="{78A24652-336B-4D20-8E39-DAD05CA31B6F}"/>
              </a:ext>
            </a:extLst>
          </p:cNvPr>
          <p:cNvSpPr/>
          <p:nvPr/>
        </p:nvSpPr>
        <p:spPr>
          <a:xfrm>
            <a:off x="8274083" y="4271502"/>
            <a:ext cx="3741748" cy="840011"/>
          </a:xfrm>
          <a:prstGeom prst="wedgeRectCallout">
            <a:avLst/>
          </a:prstGeom>
          <a:solidFill>
            <a:srgbClr val="FAFA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Exponential Smoothing is used to predict future periods of lengthy completion intervals, so team members can prepare. When the St. Dev decreases, I’ll increase damping factor to improve prediction capabilities.</a:t>
            </a:r>
          </a:p>
        </p:txBody>
      </p:sp>
      <p:sp>
        <p:nvSpPr>
          <p:cNvPr id="30" name="TextBox 29">
            <a:extLst>
              <a:ext uri="{FF2B5EF4-FFF2-40B4-BE49-F238E27FC236}">
                <a16:creationId xmlns:a16="http://schemas.microsoft.com/office/drawing/2014/main" id="{A32D5488-BBC4-4375-9FDC-2C35ECC59110}"/>
              </a:ext>
            </a:extLst>
          </p:cNvPr>
          <p:cNvSpPr txBox="1"/>
          <p:nvPr/>
        </p:nvSpPr>
        <p:spPr>
          <a:xfrm>
            <a:off x="11467975" y="1072036"/>
            <a:ext cx="1234580" cy="369332"/>
          </a:xfrm>
          <a:prstGeom prst="rect">
            <a:avLst/>
          </a:prstGeom>
          <a:noFill/>
        </p:spPr>
        <p:txBody>
          <a:bodyPr wrap="square" rtlCol="0">
            <a:spAutoFit/>
          </a:bodyPr>
          <a:lstStyle/>
          <a:p>
            <a:r>
              <a:rPr lang="en-US" dirty="0">
                <a:solidFill>
                  <a:schemeClr val="tx2"/>
                </a:solidFill>
              </a:rPr>
              <a:t>Team</a:t>
            </a:r>
            <a:r>
              <a:rPr lang="en-US" dirty="0"/>
              <a:t>:</a:t>
            </a:r>
          </a:p>
        </p:txBody>
      </p:sp>
      <p:pic>
        <p:nvPicPr>
          <p:cNvPr id="19492" name="Graphic 19491" descr="Peacock">
            <a:extLst>
              <a:ext uri="{FF2B5EF4-FFF2-40B4-BE49-F238E27FC236}">
                <a16:creationId xmlns:a16="http://schemas.microsoft.com/office/drawing/2014/main" id="{6BFBE122-8E7D-450B-84F0-72D2C1FE347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809503" y="1693940"/>
            <a:ext cx="293591" cy="293591"/>
          </a:xfrm>
          <a:prstGeom prst="rect">
            <a:avLst/>
          </a:prstGeom>
        </p:spPr>
      </p:pic>
      <p:sp>
        <p:nvSpPr>
          <p:cNvPr id="19493" name="TextBox 19492">
            <a:extLst>
              <a:ext uri="{FF2B5EF4-FFF2-40B4-BE49-F238E27FC236}">
                <a16:creationId xmlns:a16="http://schemas.microsoft.com/office/drawing/2014/main" id="{48D91C9B-509B-43B0-8062-D8A77338D52C}"/>
              </a:ext>
            </a:extLst>
          </p:cNvPr>
          <p:cNvSpPr txBox="1"/>
          <p:nvPr/>
        </p:nvSpPr>
        <p:spPr>
          <a:xfrm>
            <a:off x="11400048" y="1687280"/>
            <a:ext cx="700863" cy="276999"/>
          </a:xfrm>
          <a:prstGeom prst="rect">
            <a:avLst/>
          </a:prstGeom>
          <a:noFill/>
        </p:spPr>
        <p:txBody>
          <a:bodyPr wrap="square" rtlCol="0">
            <a:spAutoFit/>
          </a:bodyPr>
          <a:lstStyle/>
          <a:p>
            <a:r>
              <a:rPr lang="en-US" sz="1200" dirty="0"/>
              <a:t>Jana</a:t>
            </a:r>
          </a:p>
        </p:txBody>
      </p:sp>
      <p:pic>
        <p:nvPicPr>
          <p:cNvPr id="19499" name="Graphic 19498" descr="Goat">
            <a:extLst>
              <a:ext uri="{FF2B5EF4-FFF2-40B4-BE49-F238E27FC236}">
                <a16:creationId xmlns:a16="http://schemas.microsoft.com/office/drawing/2014/main" id="{014AD208-7D26-477F-863A-8E8068BDF83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1818695" y="1979149"/>
            <a:ext cx="404682" cy="404682"/>
          </a:xfrm>
          <a:prstGeom prst="rect">
            <a:avLst/>
          </a:prstGeom>
        </p:spPr>
      </p:pic>
      <p:sp>
        <p:nvSpPr>
          <p:cNvPr id="19500" name="TextBox 19499">
            <a:extLst>
              <a:ext uri="{FF2B5EF4-FFF2-40B4-BE49-F238E27FC236}">
                <a16:creationId xmlns:a16="http://schemas.microsoft.com/office/drawing/2014/main" id="{C1103E0C-4096-43E8-883E-C7D281EE47BA}"/>
              </a:ext>
            </a:extLst>
          </p:cNvPr>
          <p:cNvSpPr txBox="1"/>
          <p:nvPr/>
        </p:nvSpPr>
        <p:spPr>
          <a:xfrm>
            <a:off x="11308352" y="2062676"/>
            <a:ext cx="654453" cy="276999"/>
          </a:xfrm>
          <a:prstGeom prst="rect">
            <a:avLst/>
          </a:prstGeom>
          <a:noFill/>
        </p:spPr>
        <p:txBody>
          <a:bodyPr wrap="square" rtlCol="0">
            <a:spAutoFit/>
          </a:bodyPr>
          <a:lstStyle/>
          <a:p>
            <a:r>
              <a:rPr lang="en-US" sz="1200" dirty="0"/>
              <a:t>Jordan</a:t>
            </a:r>
          </a:p>
        </p:txBody>
      </p:sp>
      <p:sp>
        <p:nvSpPr>
          <p:cNvPr id="90" name="TextBox 89">
            <a:extLst>
              <a:ext uri="{FF2B5EF4-FFF2-40B4-BE49-F238E27FC236}">
                <a16:creationId xmlns:a16="http://schemas.microsoft.com/office/drawing/2014/main" id="{9DE9A0A1-BC95-482C-B968-152318789B9A}"/>
              </a:ext>
            </a:extLst>
          </p:cNvPr>
          <p:cNvSpPr txBox="1"/>
          <p:nvPr/>
        </p:nvSpPr>
        <p:spPr>
          <a:xfrm>
            <a:off x="10875316" y="3751928"/>
            <a:ext cx="2291639" cy="433431"/>
          </a:xfrm>
          <a:prstGeom prst="rect">
            <a:avLst/>
          </a:prstGeom>
          <a:noFill/>
        </p:spPr>
        <p:txBody>
          <a:bodyPr wrap="square" rtlCol="0">
            <a:spAutoFit/>
          </a:bodyPr>
          <a:lstStyle/>
          <a:p>
            <a:r>
              <a:rPr lang="en-US" sz="2200" b="1" dirty="0"/>
              <a:t>SQL = 3.5</a:t>
            </a:r>
          </a:p>
        </p:txBody>
      </p:sp>
      <p:sp>
        <p:nvSpPr>
          <p:cNvPr id="19504" name="Speech Bubble: Rectangle 19503">
            <a:extLst>
              <a:ext uri="{FF2B5EF4-FFF2-40B4-BE49-F238E27FC236}">
                <a16:creationId xmlns:a16="http://schemas.microsoft.com/office/drawing/2014/main" id="{C337EB66-9C10-4B34-809E-CFD3D49AA2BE}"/>
              </a:ext>
            </a:extLst>
          </p:cNvPr>
          <p:cNvSpPr/>
          <p:nvPr/>
        </p:nvSpPr>
        <p:spPr>
          <a:xfrm>
            <a:off x="3197767" y="1729222"/>
            <a:ext cx="1792745" cy="259359"/>
          </a:xfrm>
          <a:prstGeom prst="wedgeRectCallout">
            <a:avLst/>
          </a:prstGeom>
          <a:solidFill>
            <a:srgbClr val="FAFA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Identify Measure System</a:t>
            </a:r>
          </a:p>
        </p:txBody>
      </p:sp>
      <p:sp>
        <p:nvSpPr>
          <p:cNvPr id="12" name="Arrow: Down 11">
            <a:extLst>
              <a:ext uri="{FF2B5EF4-FFF2-40B4-BE49-F238E27FC236}">
                <a16:creationId xmlns:a16="http://schemas.microsoft.com/office/drawing/2014/main" id="{858E5662-A530-42E1-8BA7-1C39F14E6F4A}"/>
              </a:ext>
            </a:extLst>
          </p:cNvPr>
          <p:cNvSpPr/>
          <p:nvPr/>
        </p:nvSpPr>
        <p:spPr>
          <a:xfrm>
            <a:off x="3524224" y="4285793"/>
            <a:ext cx="2095500" cy="727836"/>
          </a:xfrm>
          <a:prstGeom prst="downArrow">
            <a:avLst/>
          </a:prstGeom>
          <a:solidFill>
            <a:srgbClr val="FAFA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Tracking Macros Used Archives to Measure Changes per User</a:t>
            </a:r>
          </a:p>
        </p:txBody>
      </p:sp>
      <p:pic>
        <p:nvPicPr>
          <p:cNvPr id="19506" name="Graphic 19505" descr="Research">
            <a:extLst>
              <a:ext uri="{FF2B5EF4-FFF2-40B4-BE49-F238E27FC236}">
                <a16:creationId xmlns:a16="http://schemas.microsoft.com/office/drawing/2014/main" id="{EE06BF9D-2CC0-4281-8A48-4038EA9DF79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rot="646061">
            <a:off x="3135105" y="4269780"/>
            <a:ext cx="676557" cy="676557"/>
          </a:xfrm>
          <a:prstGeom prst="rect">
            <a:avLst/>
          </a:prstGeom>
        </p:spPr>
      </p:pic>
      <p:grpSp>
        <p:nvGrpSpPr>
          <p:cNvPr id="16" name="Group 15">
            <a:extLst>
              <a:ext uri="{FF2B5EF4-FFF2-40B4-BE49-F238E27FC236}">
                <a16:creationId xmlns:a16="http://schemas.microsoft.com/office/drawing/2014/main" id="{BF621A86-9448-42ED-988A-3E888A29C232}"/>
              </a:ext>
            </a:extLst>
          </p:cNvPr>
          <p:cNvGrpSpPr/>
          <p:nvPr/>
        </p:nvGrpSpPr>
        <p:grpSpPr>
          <a:xfrm>
            <a:off x="0" y="738956"/>
            <a:ext cx="10992021" cy="768395"/>
            <a:chOff x="0" y="738956"/>
            <a:chExt cx="10992021" cy="768395"/>
          </a:xfrm>
        </p:grpSpPr>
        <p:sp>
          <p:nvSpPr>
            <p:cNvPr id="4104" name="Rectangle 14">
              <a:extLst>
                <a:ext uri="{FF2B5EF4-FFF2-40B4-BE49-F238E27FC236}">
                  <a16:creationId xmlns:a16="http://schemas.microsoft.com/office/drawing/2014/main" id="{F9BB75BA-9A40-4AC1-88D4-96CFF8D0E220}"/>
                </a:ext>
              </a:extLst>
            </p:cNvPr>
            <p:cNvSpPr>
              <a:spLocks noChangeArrowheads="1"/>
            </p:cNvSpPr>
            <p:nvPr/>
          </p:nvSpPr>
          <p:spPr bwMode="auto">
            <a:xfrm>
              <a:off x="9232901" y="1256526"/>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4105" name="Rectangle 15">
              <a:extLst>
                <a:ext uri="{FF2B5EF4-FFF2-40B4-BE49-F238E27FC236}">
                  <a16:creationId xmlns:a16="http://schemas.microsoft.com/office/drawing/2014/main" id="{FF0BB519-75F4-45EC-878F-0A03281EE277}"/>
                </a:ext>
              </a:extLst>
            </p:cNvPr>
            <p:cNvSpPr>
              <a:spLocks noChangeArrowheads="1"/>
            </p:cNvSpPr>
            <p:nvPr/>
          </p:nvSpPr>
          <p:spPr bwMode="auto">
            <a:xfrm>
              <a:off x="7583489" y="1243826"/>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4108" name="Rectangle 19">
              <a:extLst>
                <a:ext uri="{FF2B5EF4-FFF2-40B4-BE49-F238E27FC236}">
                  <a16:creationId xmlns:a16="http://schemas.microsoft.com/office/drawing/2014/main" id="{9924D333-288D-4964-8F6E-A6A0F75CD3F2}"/>
                </a:ext>
              </a:extLst>
            </p:cNvPr>
            <p:cNvSpPr>
              <a:spLocks noChangeArrowheads="1"/>
            </p:cNvSpPr>
            <p:nvPr/>
          </p:nvSpPr>
          <p:spPr bwMode="auto">
            <a:xfrm>
              <a:off x="10071101" y="1256526"/>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4109" name="Rectangle 20">
              <a:extLst>
                <a:ext uri="{FF2B5EF4-FFF2-40B4-BE49-F238E27FC236}">
                  <a16:creationId xmlns:a16="http://schemas.microsoft.com/office/drawing/2014/main" id="{42F39523-A0FD-48C7-BA4F-BFA6EE0B000A}"/>
                </a:ext>
              </a:extLst>
            </p:cNvPr>
            <p:cNvSpPr>
              <a:spLocks noChangeArrowheads="1"/>
            </p:cNvSpPr>
            <p:nvPr/>
          </p:nvSpPr>
          <p:spPr bwMode="auto">
            <a:xfrm>
              <a:off x="10075864" y="1266051"/>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4098" name="Rectangle 6">
              <a:extLst>
                <a:ext uri="{FF2B5EF4-FFF2-40B4-BE49-F238E27FC236}">
                  <a16:creationId xmlns:a16="http://schemas.microsoft.com/office/drawing/2014/main" id="{AAE31066-0885-4300-BFD6-27F61A9848D7}"/>
                </a:ext>
              </a:extLst>
            </p:cNvPr>
            <p:cNvSpPr>
              <a:spLocks noChangeArrowheads="1"/>
            </p:cNvSpPr>
            <p:nvPr/>
          </p:nvSpPr>
          <p:spPr bwMode="auto">
            <a:xfrm>
              <a:off x="0" y="862404"/>
              <a:ext cx="10684266" cy="381000"/>
            </a:xfrm>
            <a:prstGeom prst="rect">
              <a:avLst/>
            </a:prstGeom>
            <a:solidFill>
              <a:srgbClr val="0316A1"/>
            </a:solidFill>
            <a:ln w="25400">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4115" name="Text Box 31">
              <a:extLst>
                <a:ext uri="{FF2B5EF4-FFF2-40B4-BE49-F238E27FC236}">
                  <a16:creationId xmlns:a16="http://schemas.microsoft.com/office/drawing/2014/main" id="{9723F594-DEF5-4FF2-B0E8-663109A42BCB}"/>
                </a:ext>
              </a:extLst>
            </p:cNvPr>
            <p:cNvSpPr txBox="1">
              <a:spLocks noChangeArrowheads="1"/>
            </p:cNvSpPr>
            <p:nvPr/>
          </p:nvSpPr>
          <p:spPr bwMode="auto">
            <a:xfrm>
              <a:off x="252206" y="917812"/>
              <a:ext cx="10334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bg1"/>
                  </a:solidFill>
                  <a:latin typeface="Arial" panose="020B0604020202020204" pitchFamily="34" charset="0"/>
                </a:rPr>
                <a:t>Key Dates ---&gt;</a:t>
              </a:r>
              <a:endParaRPr lang="en-US" altLang="en-US" sz="1000" dirty="0">
                <a:latin typeface="Arial" panose="020B0604020202020204" pitchFamily="34" charset="0"/>
              </a:endParaRPr>
            </a:p>
          </p:txBody>
        </p:sp>
        <p:sp>
          <p:nvSpPr>
            <p:cNvPr id="4110" name="Text Box 21">
              <a:extLst>
                <a:ext uri="{FF2B5EF4-FFF2-40B4-BE49-F238E27FC236}">
                  <a16:creationId xmlns:a16="http://schemas.microsoft.com/office/drawing/2014/main" id="{718A3986-B0D2-4AC3-8E88-B7C147936476}"/>
                </a:ext>
              </a:extLst>
            </p:cNvPr>
            <p:cNvSpPr txBox="1">
              <a:spLocks noChangeArrowheads="1"/>
            </p:cNvSpPr>
            <p:nvPr/>
          </p:nvSpPr>
          <p:spPr bwMode="auto">
            <a:xfrm>
              <a:off x="3091276" y="840393"/>
              <a:ext cx="912814"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bg1"/>
                  </a:solidFill>
                  <a:latin typeface="Arial" panose="020B0604020202020204" pitchFamily="34" charset="0"/>
                </a:rPr>
                <a:t>Define</a:t>
              </a:r>
            </a:p>
            <a:p>
              <a:pPr>
                <a:spcBef>
                  <a:spcPct val="0"/>
                </a:spcBef>
                <a:buFontTx/>
                <a:buNone/>
              </a:pPr>
              <a:r>
                <a:rPr lang="en-US" altLang="en-US" sz="1000" dirty="0">
                  <a:solidFill>
                    <a:schemeClr val="bg1"/>
                  </a:solidFill>
                  <a:latin typeface="Arial" panose="020B0604020202020204" pitchFamily="34" charset="0"/>
                </a:rPr>
                <a:t>4/06/2019</a:t>
              </a:r>
            </a:p>
          </p:txBody>
        </p:sp>
        <p:sp>
          <p:nvSpPr>
            <p:cNvPr id="4111" name="Text Box 22">
              <a:extLst>
                <a:ext uri="{FF2B5EF4-FFF2-40B4-BE49-F238E27FC236}">
                  <a16:creationId xmlns:a16="http://schemas.microsoft.com/office/drawing/2014/main" id="{0C2E621A-1049-47E4-81A5-19F1D4B9318B}"/>
                </a:ext>
              </a:extLst>
            </p:cNvPr>
            <p:cNvSpPr txBox="1">
              <a:spLocks noChangeArrowheads="1"/>
            </p:cNvSpPr>
            <p:nvPr/>
          </p:nvSpPr>
          <p:spPr bwMode="auto">
            <a:xfrm>
              <a:off x="4678960" y="872966"/>
              <a:ext cx="7489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bg1"/>
                  </a:solidFill>
                  <a:latin typeface="Arial" panose="020B0604020202020204" pitchFamily="34" charset="0"/>
                </a:rPr>
                <a:t>Measure</a:t>
              </a:r>
            </a:p>
            <a:p>
              <a:pPr>
                <a:spcBef>
                  <a:spcPct val="0"/>
                </a:spcBef>
                <a:buFontTx/>
                <a:buNone/>
              </a:pPr>
              <a:r>
                <a:rPr lang="en-US" altLang="en-US" sz="1000" dirty="0">
                  <a:solidFill>
                    <a:schemeClr val="bg1"/>
                  </a:solidFill>
                  <a:latin typeface="Arial" panose="020B0604020202020204" pitchFamily="34" charset="0"/>
                </a:rPr>
                <a:t>4/09/2019</a:t>
              </a:r>
            </a:p>
          </p:txBody>
        </p:sp>
        <p:sp>
          <p:nvSpPr>
            <p:cNvPr id="4112" name="Text Box 23">
              <a:extLst>
                <a:ext uri="{FF2B5EF4-FFF2-40B4-BE49-F238E27FC236}">
                  <a16:creationId xmlns:a16="http://schemas.microsoft.com/office/drawing/2014/main" id="{2922E8AE-8E5C-4077-A0C1-9F92140157B1}"/>
                </a:ext>
              </a:extLst>
            </p:cNvPr>
            <p:cNvSpPr txBox="1">
              <a:spLocks noChangeArrowheads="1"/>
            </p:cNvSpPr>
            <p:nvPr/>
          </p:nvSpPr>
          <p:spPr bwMode="auto">
            <a:xfrm>
              <a:off x="6411286" y="872966"/>
              <a:ext cx="7489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bg1"/>
                  </a:solidFill>
                  <a:latin typeface="Arial" panose="020B0604020202020204" pitchFamily="34" charset="0"/>
                </a:rPr>
                <a:t>Analyze</a:t>
              </a:r>
            </a:p>
            <a:p>
              <a:pPr>
                <a:spcBef>
                  <a:spcPct val="0"/>
                </a:spcBef>
                <a:buFontTx/>
                <a:buNone/>
              </a:pPr>
              <a:r>
                <a:rPr lang="en-US" altLang="en-US" sz="1000" dirty="0">
                  <a:solidFill>
                    <a:schemeClr val="bg1"/>
                  </a:solidFill>
                  <a:latin typeface="Arial" panose="020B0604020202020204" pitchFamily="34" charset="0"/>
                </a:rPr>
                <a:t>4/20/2019</a:t>
              </a:r>
            </a:p>
          </p:txBody>
        </p:sp>
        <p:sp>
          <p:nvSpPr>
            <p:cNvPr id="4114" name="Text Box 25">
              <a:extLst>
                <a:ext uri="{FF2B5EF4-FFF2-40B4-BE49-F238E27FC236}">
                  <a16:creationId xmlns:a16="http://schemas.microsoft.com/office/drawing/2014/main" id="{71DB4464-E68D-4B47-AE39-3E99DF6BF489}"/>
                </a:ext>
              </a:extLst>
            </p:cNvPr>
            <p:cNvSpPr txBox="1">
              <a:spLocks noChangeArrowheads="1"/>
            </p:cNvSpPr>
            <p:nvPr/>
          </p:nvSpPr>
          <p:spPr bwMode="auto">
            <a:xfrm>
              <a:off x="7815744" y="872966"/>
              <a:ext cx="7489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bg1"/>
                  </a:solidFill>
                  <a:latin typeface="Arial" panose="020B0604020202020204" pitchFamily="34" charset="0"/>
                </a:rPr>
                <a:t>Improve</a:t>
              </a:r>
            </a:p>
            <a:p>
              <a:pPr>
                <a:spcBef>
                  <a:spcPct val="0"/>
                </a:spcBef>
                <a:buFontTx/>
                <a:buNone/>
              </a:pPr>
              <a:r>
                <a:rPr lang="en-US" altLang="en-US" sz="1000" dirty="0">
                  <a:solidFill>
                    <a:schemeClr val="bg1"/>
                  </a:solidFill>
                  <a:latin typeface="Arial" panose="020B0604020202020204" pitchFamily="34" charset="0"/>
                </a:rPr>
                <a:t>5/01/2019</a:t>
              </a:r>
            </a:p>
          </p:txBody>
        </p:sp>
        <p:sp>
          <p:nvSpPr>
            <p:cNvPr id="4116" name="Line 32">
              <a:extLst>
                <a:ext uri="{FF2B5EF4-FFF2-40B4-BE49-F238E27FC236}">
                  <a16:creationId xmlns:a16="http://schemas.microsoft.com/office/drawing/2014/main" id="{F0523851-ACE4-471A-A1FB-1668FD8021ED}"/>
                </a:ext>
              </a:extLst>
            </p:cNvPr>
            <p:cNvSpPr>
              <a:spLocks noChangeShapeType="1"/>
            </p:cNvSpPr>
            <p:nvPr/>
          </p:nvSpPr>
          <p:spPr bwMode="auto">
            <a:xfrm>
              <a:off x="2577517" y="865346"/>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7" name="Line 33">
              <a:extLst>
                <a:ext uri="{FF2B5EF4-FFF2-40B4-BE49-F238E27FC236}">
                  <a16:creationId xmlns:a16="http://schemas.microsoft.com/office/drawing/2014/main" id="{4E0BB050-D3D5-4F6F-B663-AD9982F1725B}"/>
                </a:ext>
              </a:extLst>
            </p:cNvPr>
            <p:cNvSpPr>
              <a:spLocks noChangeShapeType="1"/>
            </p:cNvSpPr>
            <p:nvPr/>
          </p:nvSpPr>
          <p:spPr bwMode="auto">
            <a:xfrm>
              <a:off x="8901419" y="869791"/>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8" name="Line 34">
              <a:extLst>
                <a:ext uri="{FF2B5EF4-FFF2-40B4-BE49-F238E27FC236}">
                  <a16:creationId xmlns:a16="http://schemas.microsoft.com/office/drawing/2014/main" id="{C836EEB9-4E1E-46AD-9326-CC8F89F87400}"/>
                </a:ext>
              </a:extLst>
            </p:cNvPr>
            <p:cNvSpPr>
              <a:spLocks noChangeShapeType="1"/>
            </p:cNvSpPr>
            <p:nvPr/>
          </p:nvSpPr>
          <p:spPr bwMode="auto">
            <a:xfrm>
              <a:off x="7455017" y="869791"/>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9" name="Line 35">
              <a:extLst>
                <a:ext uri="{FF2B5EF4-FFF2-40B4-BE49-F238E27FC236}">
                  <a16:creationId xmlns:a16="http://schemas.microsoft.com/office/drawing/2014/main" id="{C5FE77E7-3C21-4B3F-A7C4-657097906290}"/>
                </a:ext>
              </a:extLst>
            </p:cNvPr>
            <p:cNvSpPr>
              <a:spLocks noChangeShapeType="1"/>
            </p:cNvSpPr>
            <p:nvPr/>
          </p:nvSpPr>
          <p:spPr bwMode="auto">
            <a:xfrm>
              <a:off x="5890470" y="865346"/>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20" name="Line 36">
              <a:extLst>
                <a:ext uri="{FF2B5EF4-FFF2-40B4-BE49-F238E27FC236}">
                  <a16:creationId xmlns:a16="http://schemas.microsoft.com/office/drawing/2014/main" id="{C7E1D774-EF66-4E56-90A6-FB3377BC5472}"/>
                </a:ext>
              </a:extLst>
            </p:cNvPr>
            <p:cNvSpPr>
              <a:spLocks noChangeShapeType="1"/>
            </p:cNvSpPr>
            <p:nvPr/>
          </p:nvSpPr>
          <p:spPr bwMode="auto">
            <a:xfrm>
              <a:off x="4174921" y="865346"/>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Text Box 21">
              <a:extLst>
                <a:ext uri="{FF2B5EF4-FFF2-40B4-BE49-F238E27FC236}">
                  <a16:creationId xmlns:a16="http://schemas.microsoft.com/office/drawing/2014/main" id="{57F280E6-FD83-4A0B-A0B6-18E5F0FC65F3}"/>
                </a:ext>
              </a:extLst>
            </p:cNvPr>
            <p:cNvSpPr txBox="1">
              <a:spLocks noChangeArrowheads="1"/>
            </p:cNvSpPr>
            <p:nvPr/>
          </p:nvSpPr>
          <p:spPr bwMode="auto">
            <a:xfrm>
              <a:off x="1423813" y="853466"/>
              <a:ext cx="108426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bg1"/>
                  </a:solidFill>
                  <a:latin typeface="Arial" panose="020B0604020202020204" pitchFamily="34" charset="0"/>
                </a:rPr>
                <a:t>Team Launch</a:t>
              </a:r>
              <a:endParaRPr lang="en-US" altLang="en-US" sz="1000" dirty="0">
                <a:latin typeface="Arial" panose="020B0604020202020204" pitchFamily="34" charset="0"/>
              </a:endParaRPr>
            </a:p>
            <a:p>
              <a:pPr>
                <a:spcBef>
                  <a:spcPct val="0"/>
                </a:spcBef>
                <a:buFontTx/>
                <a:buNone/>
              </a:pPr>
              <a:r>
                <a:rPr lang="en-US" altLang="en-US" sz="1000" dirty="0">
                  <a:solidFill>
                    <a:schemeClr val="bg1"/>
                  </a:solidFill>
                  <a:latin typeface="Arial" panose="020B0604020202020204" pitchFamily="34" charset="0"/>
                </a:rPr>
                <a:t>4/06/2019</a:t>
              </a:r>
            </a:p>
          </p:txBody>
        </p:sp>
        <p:sp>
          <p:nvSpPr>
            <p:cNvPr id="19507" name="Arrow: Right 19506">
              <a:extLst>
                <a:ext uri="{FF2B5EF4-FFF2-40B4-BE49-F238E27FC236}">
                  <a16:creationId xmlns:a16="http://schemas.microsoft.com/office/drawing/2014/main" id="{FB348222-3AFF-4B93-A7EE-376549325937}"/>
                </a:ext>
              </a:extLst>
            </p:cNvPr>
            <p:cNvSpPr/>
            <p:nvPr/>
          </p:nvSpPr>
          <p:spPr>
            <a:xfrm>
              <a:off x="9580727" y="738956"/>
              <a:ext cx="1411294" cy="639509"/>
            </a:xfrm>
            <a:prstGeom prst="rightArrow">
              <a:avLst/>
            </a:prstGeom>
            <a:solidFill>
              <a:srgbClr val="031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3" name="Text Box 24">
              <a:extLst>
                <a:ext uri="{FF2B5EF4-FFF2-40B4-BE49-F238E27FC236}">
                  <a16:creationId xmlns:a16="http://schemas.microsoft.com/office/drawing/2014/main" id="{FA85169D-B621-4DB6-9C83-47E78F79812F}"/>
                </a:ext>
              </a:extLst>
            </p:cNvPr>
            <p:cNvSpPr txBox="1">
              <a:spLocks noChangeArrowheads="1"/>
            </p:cNvSpPr>
            <p:nvPr/>
          </p:nvSpPr>
          <p:spPr bwMode="auto">
            <a:xfrm>
              <a:off x="9220200" y="872966"/>
              <a:ext cx="7489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bg1"/>
                  </a:solidFill>
                  <a:latin typeface="Arial" panose="020B0604020202020204" pitchFamily="34" charset="0"/>
                </a:rPr>
                <a:t>Control</a:t>
              </a:r>
            </a:p>
            <a:p>
              <a:pPr>
                <a:spcBef>
                  <a:spcPct val="0"/>
                </a:spcBef>
                <a:buFontTx/>
                <a:buNone/>
              </a:pPr>
              <a:r>
                <a:rPr lang="en-US" altLang="en-US" sz="1000" dirty="0">
                  <a:solidFill>
                    <a:schemeClr val="bg1"/>
                  </a:solidFill>
                  <a:latin typeface="Arial" panose="020B0604020202020204" pitchFamily="34" charset="0"/>
                </a:rPr>
                <a:t>6/01/2019</a:t>
              </a:r>
            </a:p>
          </p:txBody>
        </p:sp>
      </p:grpSp>
      <p:sp>
        <p:nvSpPr>
          <p:cNvPr id="19514" name="TextBox 19513">
            <a:extLst>
              <a:ext uri="{FF2B5EF4-FFF2-40B4-BE49-F238E27FC236}">
                <a16:creationId xmlns:a16="http://schemas.microsoft.com/office/drawing/2014/main" id="{06BAD579-7D73-48BE-BD1A-334689972460}"/>
              </a:ext>
            </a:extLst>
          </p:cNvPr>
          <p:cNvSpPr txBox="1"/>
          <p:nvPr/>
        </p:nvSpPr>
        <p:spPr>
          <a:xfrm rot="21184412">
            <a:off x="8291521" y="2245353"/>
            <a:ext cx="358088" cy="223195"/>
          </a:xfrm>
          <a:prstGeom prst="rect">
            <a:avLst/>
          </a:prstGeom>
          <a:solidFill>
            <a:schemeClr val="bg1"/>
          </a:solidFill>
        </p:spPr>
        <p:txBody>
          <a:bodyPr wrap="square" rtlCol="0">
            <a:spAutoFit/>
          </a:bodyPr>
          <a:lstStyle/>
          <a:p>
            <a:endParaRPr lang="en-US" dirty="0"/>
          </a:p>
        </p:txBody>
      </p:sp>
      <p:sp>
        <p:nvSpPr>
          <p:cNvPr id="19512" name="TextBox 19511">
            <a:extLst>
              <a:ext uri="{FF2B5EF4-FFF2-40B4-BE49-F238E27FC236}">
                <a16:creationId xmlns:a16="http://schemas.microsoft.com/office/drawing/2014/main" id="{5ACBD584-213F-4A91-8858-F776BC90D38C}"/>
              </a:ext>
            </a:extLst>
          </p:cNvPr>
          <p:cNvSpPr txBox="1"/>
          <p:nvPr/>
        </p:nvSpPr>
        <p:spPr>
          <a:xfrm rot="21304341">
            <a:off x="8132195" y="2146472"/>
            <a:ext cx="741160" cy="400110"/>
          </a:xfrm>
          <a:prstGeom prst="rect">
            <a:avLst/>
          </a:prstGeom>
          <a:noFill/>
        </p:spPr>
        <p:txBody>
          <a:bodyPr wrap="square" rtlCol="0">
            <a:spAutoFit/>
          </a:bodyPr>
          <a:lstStyle/>
          <a:p>
            <a:r>
              <a:rPr lang="en-US" sz="2000" b="1" dirty="0"/>
              <a:t>P &lt; </a:t>
            </a:r>
          </a:p>
        </p:txBody>
      </p:sp>
      <p:pic>
        <p:nvPicPr>
          <p:cNvPr id="19513" name="Picture 19512">
            <a:extLst>
              <a:ext uri="{FF2B5EF4-FFF2-40B4-BE49-F238E27FC236}">
                <a16:creationId xmlns:a16="http://schemas.microsoft.com/office/drawing/2014/main" id="{CED80274-09E7-477F-899F-7596AF0C43C6}"/>
              </a:ext>
            </a:extLst>
          </p:cNvPr>
          <p:cNvPicPr>
            <a:picLocks noChangeAspect="1"/>
          </p:cNvPicPr>
          <p:nvPr/>
        </p:nvPicPr>
        <p:blipFill>
          <a:blip r:embed="rId20"/>
          <a:stretch>
            <a:fillRect/>
          </a:stretch>
        </p:blipFill>
        <p:spPr>
          <a:xfrm rot="20899246">
            <a:off x="8315668" y="1932608"/>
            <a:ext cx="678330" cy="820072"/>
          </a:xfrm>
          <a:prstGeom prst="rect">
            <a:avLst/>
          </a:prstGeom>
        </p:spPr>
      </p:pic>
      <p:sp>
        <p:nvSpPr>
          <p:cNvPr id="103" name="TextBox 102">
            <a:extLst>
              <a:ext uri="{FF2B5EF4-FFF2-40B4-BE49-F238E27FC236}">
                <a16:creationId xmlns:a16="http://schemas.microsoft.com/office/drawing/2014/main" id="{77D6B8E5-7724-4F8E-9B4F-15DCD65C19B3}"/>
              </a:ext>
            </a:extLst>
          </p:cNvPr>
          <p:cNvSpPr txBox="1"/>
          <p:nvPr/>
        </p:nvSpPr>
        <p:spPr>
          <a:xfrm>
            <a:off x="11226943" y="1419579"/>
            <a:ext cx="700863" cy="276999"/>
          </a:xfrm>
          <a:prstGeom prst="rect">
            <a:avLst/>
          </a:prstGeom>
          <a:noFill/>
        </p:spPr>
        <p:txBody>
          <a:bodyPr wrap="square" rtlCol="0">
            <a:spAutoFit/>
          </a:bodyPr>
          <a:lstStyle/>
          <a:p>
            <a:r>
              <a:rPr lang="en-US" sz="1200" dirty="0"/>
              <a:t>Sydnee</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96806-5835-4786-8A5E-BBF3CA1C3BC9}"/>
              </a:ext>
            </a:extLst>
          </p:cNvPr>
          <p:cNvSpPr>
            <a:spLocks noGrp="1"/>
          </p:cNvSpPr>
          <p:nvPr>
            <p:ph type="title"/>
          </p:nvPr>
        </p:nvSpPr>
        <p:spPr>
          <a:xfrm>
            <a:off x="838200" y="0"/>
            <a:ext cx="10515600" cy="1325563"/>
          </a:xfrm>
        </p:spPr>
        <p:txBody>
          <a:bodyPr/>
          <a:lstStyle/>
          <a:p>
            <a:pPr algn="ctr"/>
            <a:r>
              <a:rPr lang="en-US" dirty="0"/>
              <a:t>– Analysis – Chi Square Test</a:t>
            </a:r>
          </a:p>
        </p:txBody>
      </p:sp>
      <p:sp>
        <p:nvSpPr>
          <p:cNvPr id="3" name="Content Placeholder 2">
            <a:extLst>
              <a:ext uri="{FF2B5EF4-FFF2-40B4-BE49-F238E27FC236}">
                <a16:creationId xmlns:a16="http://schemas.microsoft.com/office/drawing/2014/main" id="{71E71785-5F2B-4A5A-935E-736974AB25C9}"/>
              </a:ext>
            </a:extLst>
          </p:cNvPr>
          <p:cNvSpPr>
            <a:spLocks noGrp="1"/>
          </p:cNvSpPr>
          <p:nvPr>
            <p:ph idx="1"/>
          </p:nvPr>
        </p:nvSpPr>
        <p:spPr>
          <a:xfrm>
            <a:off x="203200" y="1447800"/>
            <a:ext cx="11760200" cy="5270500"/>
          </a:xfrm>
        </p:spPr>
        <p:txBody>
          <a:bodyPr>
            <a:normAutofit/>
          </a:bodyPr>
          <a:lstStyle/>
          <a:p>
            <a:pPr marL="0" indent="0">
              <a:buNone/>
            </a:pPr>
            <a:r>
              <a:rPr lang="en-US" sz="2600" dirty="0"/>
              <a:t>Ho: People and Number of Errors are Independent </a:t>
            </a:r>
          </a:p>
          <a:p>
            <a:pPr marL="0" indent="0">
              <a:buNone/>
            </a:pPr>
            <a:r>
              <a:rPr lang="en-US" sz="2600" dirty="0"/>
              <a:t>Ha: People and Number of Errors are Dependent</a:t>
            </a:r>
          </a:p>
          <a:p>
            <a:pPr marL="0" indent="0">
              <a:buNone/>
            </a:pPr>
            <a:r>
              <a:rPr lang="en-US" sz="2000" dirty="0"/>
              <a:t>	P = 2.47E-06 and using alpha = 0.05</a:t>
            </a:r>
          </a:p>
          <a:p>
            <a:pPr marL="0" indent="0">
              <a:buNone/>
            </a:pPr>
            <a:endParaRPr lang="en-US" sz="2400" dirty="0"/>
          </a:p>
          <a:p>
            <a:pPr marL="0" indent="0">
              <a:buNone/>
            </a:pPr>
            <a:r>
              <a:rPr lang="en-US" sz="2400" dirty="0"/>
              <a:t>2.47E-06 &lt; 0.05, thus reject null hypothesis.</a:t>
            </a:r>
          </a:p>
          <a:p>
            <a:pPr marL="0" indent="0">
              <a:buNone/>
            </a:pPr>
            <a:r>
              <a:rPr lang="en-US" sz="2400" dirty="0"/>
              <a:t>	</a:t>
            </a:r>
            <a:r>
              <a:rPr lang="en-US" sz="2400" b="1" dirty="0"/>
              <a:t>People and Error Type are </a:t>
            </a:r>
          </a:p>
          <a:p>
            <a:pPr marL="0" indent="0">
              <a:buNone/>
            </a:pPr>
            <a:r>
              <a:rPr lang="en-US" sz="2400" b="1" dirty="0"/>
              <a:t>	dependent variables.</a:t>
            </a:r>
          </a:p>
          <a:p>
            <a:pPr marL="457200" lvl="1" indent="0">
              <a:buNone/>
            </a:pPr>
            <a:endParaRPr lang="en-US" sz="2800" dirty="0"/>
          </a:p>
          <a:p>
            <a:pPr marL="457200" lvl="1" indent="0">
              <a:buNone/>
            </a:pPr>
            <a:endParaRPr lang="en-US" sz="2000" dirty="0"/>
          </a:p>
          <a:p>
            <a:pPr marL="457200" lvl="1" indent="0">
              <a:buNone/>
            </a:pPr>
            <a:endParaRPr lang="en-US" sz="2800" dirty="0"/>
          </a:p>
        </p:txBody>
      </p:sp>
      <p:graphicFrame>
        <p:nvGraphicFramePr>
          <p:cNvPr id="5" name="Table 4">
            <a:extLst>
              <a:ext uri="{FF2B5EF4-FFF2-40B4-BE49-F238E27FC236}">
                <a16:creationId xmlns:a16="http://schemas.microsoft.com/office/drawing/2014/main" id="{DA78E4BB-9FE6-4DB4-94D5-CBE48BF9E5A7}"/>
              </a:ext>
            </a:extLst>
          </p:cNvPr>
          <p:cNvGraphicFramePr>
            <a:graphicFrameLocks noGrp="1"/>
          </p:cNvGraphicFramePr>
          <p:nvPr>
            <p:extLst>
              <p:ext uri="{D42A27DB-BD31-4B8C-83A1-F6EECF244321}">
                <p14:modId xmlns:p14="http://schemas.microsoft.com/office/powerpoint/2010/main" val="4019618926"/>
              </p:ext>
            </p:extLst>
          </p:nvPr>
        </p:nvGraphicFramePr>
        <p:xfrm>
          <a:off x="5943600" y="2514600"/>
          <a:ext cx="6032501" cy="3413760"/>
        </p:xfrm>
        <a:graphic>
          <a:graphicData uri="http://schemas.openxmlformats.org/drawingml/2006/table">
            <a:tbl>
              <a:tblPr/>
              <a:tblGrid>
                <a:gridCol w="1213725">
                  <a:extLst>
                    <a:ext uri="{9D8B030D-6E8A-4147-A177-3AD203B41FA5}">
                      <a16:colId xmlns:a16="http://schemas.microsoft.com/office/drawing/2014/main" val="582549960"/>
                    </a:ext>
                  </a:extLst>
                </a:gridCol>
                <a:gridCol w="910294">
                  <a:extLst>
                    <a:ext uri="{9D8B030D-6E8A-4147-A177-3AD203B41FA5}">
                      <a16:colId xmlns:a16="http://schemas.microsoft.com/office/drawing/2014/main" val="2197363691"/>
                    </a:ext>
                  </a:extLst>
                </a:gridCol>
                <a:gridCol w="1105357">
                  <a:extLst>
                    <a:ext uri="{9D8B030D-6E8A-4147-A177-3AD203B41FA5}">
                      <a16:colId xmlns:a16="http://schemas.microsoft.com/office/drawing/2014/main" val="2624618989"/>
                    </a:ext>
                  </a:extLst>
                </a:gridCol>
                <a:gridCol w="1192051">
                  <a:extLst>
                    <a:ext uri="{9D8B030D-6E8A-4147-A177-3AD203B41FA5}">
                      <a16:colId xmlns:a16="http://schemas.microsoft.com/office/drawing/2014/main" val="2108281023"/>
                    </a:ext>
                  </a:extLst>
                </a:gridCol>
                <a:gridCol w="931966">
                  <a:extLst>
                    <a:ext uri="{9D8B030D-6E8A-4147-A177-3AD203B41FA5}">
                      <a16:colId xmlns:a16="http://schemas.microsoft.com/office/drawing/2014/main" val="4252135954"/>
                    </a:ext>
                  </a:extLst>
                </a:gridCol>
                <a:gridCol w="679108">
                  <a:extLst>
                    <a:ext uri="{9D8B030D-6E8A-4147-A177-3AD203B41FA5}">
                      <a16:colId xmlns:a16="http://schemas.microsoft.com/office/drawing/2014/main" val="4048889637"/>
                    </a:ext>
                  </a:extLst>
                </a:gridCol>
              </a:tblGrid>
              <a:tr h="200907">
                <a:tc>
                  <a:txBody>
                    <a:bodyPr/>
                    <a:lstStyle/>
                    <a:p>
                      <a:pPr algn="ctr" fontAlgn="b"/>
                      <a:r>
                        <a:rPr lang="en-US" sz="1400" b="0" i="0" u="none" strike="noStrike">
                          <a:solidFill>
                            <a:srgbClr val="000000"/>
                          </a:solidFill>
                          <a:effectLst/>
                          <a:latin typeface="Calibri" panose="020F0502020204030204" pitchFamily="34" charset="0"/>
                        </a:rPr>
                        <a:t>Actual Observed</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fontAlgn="b"/>
                      <a:r>
                        <a:rPr lang="en-US" sz="1400" b="0" i="0" u="none" strike="noStrike" dirty="0">
                          <a:solidFill>
                            <a:srgbClr val="000000"/>
                          </a:solidFill>
                          <a:effectLst/>
                          <a:latin typeface="Calibri" panose="020F0502020204030204" pitchFamily="34" charset="0"/>
                        </a:rPr>
                        <a:t>Error Type </a:t>
                      </a:r>
                    </a:p>
                  </a:txBody>
                  <a:tcPr marL="0" marR="0" marT="0"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US" sz="1400" b="0" i="0" u="none" strike="noStrike">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4197211"/>
                  </a:ext>
                </a:extLst>
              </a:tr>
              <a:tr h="191774">
                <a:tc>
                  <a:txBody>
                    <a:bodyPr/>
                    <a:lstStyle/>
                    <a:p>
                      <a:pPr algn="ctr" fontAlgn="b"/>
                      <a:r>
                        <a:rPr lang="en-US" sz="1400" b="0" i="0" u="none" strike="noStrike">
                          <a:solidFill>
                            <a:srgbClr val="000000"/>
                          </a:solidFill>
                          <a:effectLst/>
                          <a:latin typeface="Calibri" panose="020F050202020403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Duplicate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Incorrect </a:t>
                      </a:r>
                    </a:p>
                    <a:p>
                      <a:pPr algn="ctr" fontAlgn="b"/>
                      <a:r>
                        <a:rPr lang="en-US" sz="1400" b="1" i="0" u="none" strike="noStrike" dirty="0">
                          <a:solidFill>
                            <a:srgbClr val="000000"/>
                          </a:solidFill>
                          <a:effectLst/>
                          <a:latin typeface="Calibri" panose="020F0502020204030204" pitchFamily="34" charset="0"/>
                        </a:rPr>
                        <a:t>Data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Late Completion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Missing Data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Totals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7105134"/>
                  </a:ext>
                </a:extLst>
              </a:tr>
              <a:tr h="191774">
                <a:tc>
                  <a:txBody>
                    <a:bodyPr/>
                    <a:lstStyle/>
                    <a:p>
                      <a:pPr algn="ctr" fontAlgn="b"/>
                      <a:r>
                        <a:rPr lang="en-US" sz="1400" b="0" i="0" u="none" strike="noStrike" dirty="0">
                          <a:solidFill>
                            <a:srgbClr val="000000"/>
                          </a:solidFill>
                          <a:effectLst/>
                          <a:latin typeface="Calibri" panose="020F0502020204030204" pitchFamily="34" charset="0"/>
                        </a:rPr>
                        <a:t>Jana</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46</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8871299"/>
                  </a:ext>
                </a:extLst>
              </a:tr>
              <a:tr h="191774">
                <a:tc>
                  <a:txBody>
                    <a:bodyPr/>
                    <a:lstStyle/>
                    <a:p>
                      <a:pPr algn="ctr" fontAlgn="b"/>
                      <a:r>
                        <a:rPr lang="en-US" sz="1400" b="0" i="0" u="none" strike="noStrike" dirty="0">
                          <a:solidFill>
                            <a:srgbClr val="000000"/>
                          </a:solidFill>
                          <a:effectLst/>
                          <a:latin typeface="Calibri" panose="020F0502020204030204" pitchFamily="34" charset="0"/>
                        </a:rPr>
                        <a:t>Jordan</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 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 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7366271"/>
                  </a:ext>
                </a:extLst>
              </a:tr>
              <a:tr h="191774">
                <a:tc>
                  <a:txBody>
                    <a:bodyPr/>
                    <a:lstStyle/>
                    <a:p>
                      <a:pPr algn="ctr" fontAlgn="b"/>
                      <a:r>
                        <a:rPr lang="en-US" sz="1400" b="0" i="0" u="none" strike="noStrike" dirty="0">
                          <a:solidFill>
                            <a:srgbClr val="000000"/>
                          </a:solidFill>
                          <a:effectLst/>
                          <a:latin typeface="Calibri" panose="020F0502020204030204" pitchFamily="34" charset="0"/>
                        </a:rPr>
                        <a:t>Sydnee</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 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7</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187527"/>
                  </a:ext>
                </a:extLst>
              </a:tr>
              <a:tr h="200907">
                <a:tc>
                  <a:txBody>
                    <a:bodyPr/>
                    <a:lstStyle/>
                    <a:p>
                      <a:pPr algn="ctr" fontAlgn="b"/>
                      <a:r>
                        <a:rPr lang="en-US" sz="1400" b="0" i="0" u="none" strike="noStrike" dirty="0">
                          <a:solidFill>
                            <a:srgbClr val="000000"/>
                          </a:solidFill>
                          <a:effectLst/>
                          <a:latin typeface="Calibri" panose="020F0502020204030204" pitchFamily="34" charset="0"/>
                        </a:rPr>
                        <a:t>Totals</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54</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3613015"/>
                  </a:ext>
                </a:extLst>
              </a:tr>
              <a:tr h="191774">
                <a:tc>
                  <a:txBody>
                    <a:bodyPr/>
                    <a:lstStyle/>
                    <a:p>
                      <a:pPr algn="ctr" fontAlgn="b"/>
                      <a:endParaRPr lang="en-US" sz="14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45505633"/>
                  </a:ext>
                </a:extLst>
              </a:tr>
              <a:tr h="191774">
                <a:tc>
                  <a:txBody>
                    <a:bodyPr/>
                    <a:lstStyle/>
                    <a:p>
                      <a:pPr algn="ctr" fontAlgn="b"/>
                      <a:endParaRPr lang="en-US"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4036772421"/>
                  </a:ext>
                </a:extLst>
              </a:tr>
              <a:tr h="200907">
                <a:tc>
                  <a:txBody>
                    <a:bodyPr/>
                    <a:lstStyle/>
                    <a:p>
                      <a:pPr algn="ctr" fontAlgn="b"/>
                      <a:endParaRPr lang="en-US"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763549468"/>
                  </a:ext>
                </a:extLst>
              </a:tr>
              <a:tr h="200907">
                <a:tc>
                  <a:txBody>
                    <a:bodyPr/>
                    <a:lstStyle/>
                    <a:p>
                      <a:pPr algn="ctr" fontAlgn="b"/>
                      <a:r>
                        <a:rPr lang="en-US" sz="1400" b="0" i="0" u="none" strike="noStrike">
                          <a:solidFill>
                            <a:srgbClr val="000000"/>
                          </a:solidFill>
                          <a:effectLst/>
                          <a:latin typeface="Calibri" panose="020F0502020204030204" pitchFamily="34" charset="0"/>
                        </a:rPr>
                        <a:t>Expected</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fontAlgn="b"/>
                      <a:r>
                        <a:rPr lang="en-US" sz="1400" b="0" i="0" u="none" strike="noStrike">
                          <a:solidFill>
                            <a:srgbClr val="000000"/>
                          </a:solidFill>
                          <a:effectLst/>
                          <a:latin typeface="Calibri" panose="020F0502020204030204" pitchFamily="34" charset="0"/>
                        </a:rPr>
                        <a:t>Error Type</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45041435"/>
                  </a:ext>
                </a:extLst>
              </a:tr>
              <a:tr h="191774">
                <a:tc>
                  <a:txBody>
                    <a:bodyPr/>
                    <a:lstStyle/>
                    <a:p>
                      <a:pPr algn="ctr" fontAlgn="b"/>
                      <a:r>
                        <a:rPr lang="en-US" sz="1400" b="0" i="0" u="none" strike="noStrike">
                          <a:solidFill>
                            <a:srgbClr val="000000"/>
                          </a:solidFill>
                          <a:effectLst/>
                          <a:latin typeface="Calibri" panose="020F050202020403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Duplicate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panose="020F0502020204030204" pitchFamily="34" charset="0"/>
                        </a:rPr>
                        <a:t>Inncorrect Data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panose="020F0502020204030204" pitchFamily="34" charset="0"/>
                        </a:rPr>
                        <a:t>Late Completion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panose="020F0502020204030204" pitchFamily="34" charset="0"/>
                        </a:rPr>
                        <a:t>Missing Data</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575815789"/>
                  </a:ext>
                </a:extLst>
              </a:tr>
              <a:tr h="191774">
                <a:tc>
                  <a:txBody>
                    <a:bodyPr/>
                    <a:lstStyle/>
                    <a:p>
                      <a:pPr algn="ctr" fontAlgn="b"/>
                      <a:r>
                        <a:rPr lang="en-US" sz="1400" b="0" i="0" u="none" strike="noStrike">
                          <a:solidFill>
                            <a:srgbClr val="000000"/>
                          </a:solidFill>
                          <a:effectLst/>
                          <a:latin typeface="Calibri" panose="020F0502020204030204" pitchFamily="34" charset="0"/>
                        </a:rPr>
                        <a:t>Jana</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8.52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23.85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5.11</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801674376"/>
                  </a:ext>
                </a:extLst>
              </a:tr>
              <a:tr h="191774">
                <a:tc>
                  <a:txBody>
                    <a:bodyPr/>
                    <a:lstStyle/>
                    <a:p>
                      <a:pPr algn="ctr" fontAlgn="b"/>
                      <a:r>
                        <a:rPr lang="en-US" sz="1400" b="0" i="0" u="none" strike="noStrike">
                          <a:solidFill>
                            <a:srgbClr val="000000"/>
                          </a:solidFill>
                          <a:effectLst/>
                          <a:latin typeface="Calibri" panose="020F0502020204030204" pitchFamily="34" charset="0"/>
                        </a:rPr>
                        <a:t>Jordan</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0 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706471407"/>
                  </a:ext>
                </a:extLst>
              </a:tr>
              <a:tr h="200907">
                <a:tc>
                  <a:txBody>
                    <a:bodyPr/>
                    <a:lstStyle/>
                    <a:p>
                      <a:pPr algn="ctr" fontAlgn="b"/>
                      <a:r>
                        <a:rPr lang="en-US" sz="1400" b="0" i="0" u="none" strike="noStrike">
                          <a:solidFill>
                            <a:srgbClr val="000000"/>
                          </a:solidFill>
                          <a:effectLst/>
                          <a:latin typeface="Calibri" panose="020F0502020204030204" pitchFamily="34" charset="0"/>
                        </a:rPr>
                        <a:t>Sydnee</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.389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.389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 0</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8203506"/>
                  </a:ext>
                </a:extLst>
              </a:tr>
            </a:tbl>
          </a:graphicData>
        </a:graphic>
      </p:graphicFrame>
      <p:sp>
        <p:nvSpPr>
          <p:cNvPr id="6" name="TextBox 5">
            <a:extLst>
              <a:ext uri="{FF2B5EF4-FFF2-40B4-BE49-F238E27FC236}">
                <a16:creationId xmlns:a16="http://schemas.microsoft.com/office/drawing/2014/main" id="{392B1060-2FD6-4351-949D-CD9B09DDA860}"/>
              </a:ext>
            </a:extLst>
          </p:cNvPr>
          <p:cNvSpPr txBox="1"/>
          <p:nvPr/>
        </p:nvSpPr>
        <p:spPr>
          <a:xfrm>
            <a:off x="152400" y="6010414"/>
            <a:ext cx="11861800" cy="707886"/>
          </a:xfrm>
          <a:prstGeom prst="rect">
            <a:avLst/>
          </a:prstGeom>
          <a:noFill/>
        </p:spPr>
        <p:txBody>
          <a:bodyPr wrap="square" rtlCol="0">
            <a:spAutoFit/>
          </a:bodyPr>
          <a:lstStyle/>
          <a:p>
            <a:pPr lvl="1"/>
            <a:r>
              <a:rPr lang="en-US" sz="2000" dirty="0"/>
              <a:t>Chi Square was used to test the dependence of Error Type on the people inputting data. This is relevant to the y-output as it’s reasonable to assume errors effect quality and ultimately the completion interval. </a:t>
            </a:r>
          </a:p>
        </p:txBody>
      </p:sp>
      <p:sp>
        <p:nvSpPr>
          <p:cNvPr id="4" name="Callout: Line with Border and Accent Bar 3">
            <a:extLst>
              <a:ext uri="{FF2B5EF4-FFF2-40B4-BE49-F238E27FC236}">
                <a16:creationId xmlns:a16="http://schemas.microsoft.com/office/drawing/2014/main" id="{55BFE9E9-BC28-463D-929D-81154B456C11}"/>
              </a:ext>
            </a:extLst>
          </p:cNvPr>
          <p:cNvSpPr/>
          <p:nvPr/>
        </p:nvSpPr>
        <p:spPr>
          <a:xfrm>
            <a:off x="9848850" y="1155700"/>
            <a:ext cx="1930400" cy="939800"/>
          </a:xfrm>
          <a:prstGeom prst="accentBorderCallout1">
            <a:avLst>
              <a:gd name="adj1" fmla="val 18750"/>
              <a:gd name="adj2" fmla="val -8333"/>
              <a:gd name="adj3" fmla="val 223311"/>
              <a:gd name="adj4" fmla="val -163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 problematic fields</a:t>
            </a:r>
          </a:p>
        </p:txBody>
      </p:sp>
      <p:sp>
        <p:nvSpPr>
          <p:cNvPr id="7" name="Callout: Line with Border and Accent Bar 6">
            <a:extLst>
              <a:ext uri="{FF2B5EF4-FFF2-40B4-BE49-F238E27FC236}">
                <a16:creationId xmlns:a16="http://schemas.microsoft.com/office/drawing/2014/main" id="{3AE38173-2A9A-4367-AAF0-9F597F1E02DF}"/>
              </a:ext>
            </a:extLst>
          </p:cNvPr>
          <p:cNvSpPr/>
          <p:nvPr/>
        </p:nvSpPr>
        <p:spPr>
          <a:xfrm>
            <a:off x="9848851" y="1159123"/>
            <a:ext cx="1930400" cy="939800"/>
          </a:xfrm>
          <a:prstGeom prst="accentBorderCallout1">
            <a:avLst>
              <a:gd name="adj1" fmla="val 93750"/>
              <a:gd name="adj2" fmla="val 105483"/>
              <a:gd name="adj3" fmla="val 219933"/>
              <a:gd name="adj4" fmla="val 537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 problematic fields</a:t>
            </a:r>
          </a:p>
        </p:txBody>
      </p:sp>
      <p:sp>
        <p:nvSpPr>
          <p:cNvPr id="8" name="Callout: Line with Border and Accent Bar 7">
            <a:extLst>
              <a:ext uri="{FF2B5EF4-FFF2-40B4-BE49-F238E27FC236}">
                <a16:creationId xmlns:a16="http://schemas.microsoft.com/office/drawing/2014/main" id="{CC71E098-FD79-4123-B025-216FD05FBFC0}"/>
              </a:ext>
            </a:extLst>
          </p:cNvPr>
          <p:cNvSpPr/>
          <p:nvPr/>
        </p:nvSpPr>
        <p:spPr>
          <a:xfrm>
            <a:off x="9848851" y="1164977"/>
            <a:ext cx="1930400" cy="939800"/>
          </a:xfrm>
          <a:prstGeom prst="accentBorderCallout1">
            <a:avLst>
              <a:gd name="adj1" fmla="val 95101"/>
              <a:gd name="adj2" fmla="val 105483"/>
              <a:gd name="adj3" fmla="val 220609"/>
              <a:gd name="adj4" fmla="val 14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 major defects</a:t>
            </a:r>
          </a:p>
        </p:txBody>
      </p:sp>
    </p:spTree>
    <p:extLst>
      <p:ext uri="{BB962C8B-B14F-4D97-AF65-F5344CB8AC3E}">
        <p14:creationId xmlns:p14="http://schemas.microsoft.com/office/powerpoint/2010/main" val="5176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B53A6-FA01-42D8-BF8D-11C819701B08}"/>
              </a:ext>
            </a:extLst>
          </p:cNvPr>
          <p:cNvSpPr>
            <a:spLocks noGrp="1"/>
          </p:cNvSpPr>
          <p:nvPr>
            <p:ph type="title"/>
          </p:nvPr>
        </p:nvSpPr>
        <p:spPr>
          <a:xfrm>
            <a:off x="838200" y="0"/>
            <a:ext cx="10515600" cy="1325563"/>
          </a:xfrm>
        </p:spPr>
        <p:txBody>
          <a:bodyPr/>
          <a:lstStyle/>
          <a:p>
            <a:pPr algn="ctr"/>
            <a:r>
              <a:rPr lang="en-US" dirty="0"/>
              <a:t>– Analysis – Multiple Linear Regression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81644A-C7EB-4F82-B9DC-14297CE916CC}"/>
                  </a:ext>
                </a:extLst>
              </p:cNvPr>
              <p:cNvSpPr>
                <a:spLocks noGrp="1"/>
              </p:cNvSpPr>
              <p:nvPr>
                <p:ph idx="1"/>
              </p:nvPr>
            </p:nvSpPr>
            <p:spPr>
              <a:xfrm>
                <a:off x="838200" y="1825624"/>
                <a:ext cx="10515600" cy="4776511"/>
              </a:xfrm>
            </p:spPr>
            <p:txBody>
              <a:bodyPr>
                <a:normAutofit fontScale="70000" lnSpcReduction="20000"/>
              </a:bodyPr>
              <a:lstStyle/>
              <a:p>
                <a:r>
                  <a:rPr lang="en-US" sz="3200" dirty="0"/>
                  <a:t>I used Multiple Linear Regression to create a predictive model of the </a:t>
                </a:r>
                <a:r>
                  <a:rPr lang="en-US" sz="3200" i="1" dirty="0"/>
                  <a:t>Completion Interval</a:t>
                </a:r>
                <a:r>
                  <a:rPr lang="en-US" sz="3200" dirty="0"/>
                  <a:t>. Low Significance F indicates a useful predictive model. </a:t>
                </a:r>
              </a:p>
              <a:p>
                <a:endParaRPr lang="en-US" dirty="0"/>
              </a:p>
              <a:p>
                <a:endParaRPr lang="en-US" dirty="0"/>
              </a:p>
              <a:p>
                <a:endParaRPr lang="en-US" dirty="0"/>
              </a:p>
              <a:p>
                <a:pPr marL="0" indent="0">
                  <a:buNone/>
                </a:pPr>
                <a:r>
                  <a:rPr lang="en-US" sz="2200" dirty="0"/>
                  <a:t>	</a:t>
                </a:r>
              </a:p>
              <a:p>
                <a:pPr marL="0" indent="0">
                  <a:buNone/>
                </a:pPr>
                <a:endParaRPr lang="en-US" sz="2200" dirty="0"/>
              </a:p>
              <a:p>
                <a:pPr marL="0" indent="0">
                  <a:buNone/>
                </a:pPr>
                <a:r>
                  <a:rPr lang="en-US" sz="2200" dirty="0"/>
                  <a:t>	</a:t>
                </a:r>
              </a:p>
              <a:p>
                <a:pPr marL="0" indent="0">
                  <a:buNone/>
                </a:pPr>
                <a:r>
                  <a:rPr lang="en-US" sz="2200" dirty="0"/>
                  <a:t>	</a:t>
                </a:r>
                <a:r>
                  <a:rPr lang="en-US" sz="2900" dirty="0"/>
                  <a:t>y = -</a:t>
                </a:r>
                <a:r>
                  <a:rPr lang="en-US" sz="2900" dirty="0">
                    <a:solidFill>
                      <a:srgbClr val="000000"/>
                    </a:solidFill>
                    <a:latin typeface="Calibri" panose="020F0502020204030204" pitchFamily="34" charset="0"/>
                  </a:rPr>
                  <a:t>3474.94</a:t>
                </a:r>
                <a:r>
                  <a:rPr lang="en-US" sz="2900" dirty="0"/>
                  <a:t> </a:t>
                </a:r>
                <a:r>
                  <a:rPr lang="en-US" sz="2900" dirty="0">
                    <a:solidFill>
                      <a:srgbClr val="000000"/>
                    </a:solidFill>
                    <a:latin typeface="Calibri" panose="020F0502020204030204" pitchFamily="34" charset="0"/>
                  </a:rPr>
                  <a:t>-397.13(</a:t>
                </a:r>
                <a14:m>
                  <m:oMath xmlns:m="http://schemas.openxmlformats.org/officeDocument/2006/math">
                    <m:sSub>
                      <m:sSubPr>
                        <m:ctrlPr>
                          <a:rPr lang="pt-BR" sz="2900" i="1">
                            <a:latin typeface="Cambria Math" panose="02040503050406030204" pitchFamily="18" charset="0"/>
                          </a:rPr>
                        </m:ctrlPr>
                      </m:sSubPr>
                      <m:e>
                        <m:r>
                          <a:rPr lang="en-US" sz="2900" i="1">
                            <a:latin typeface="Cambria Math" panose="02040503050406030204" pitchFamily="18" charset="0"/>
                          </a:rPr>
                          <m:t>𝑥</m:t>
                        </m:r>
                      </m:e>
                      <m:sub>
                        <m:r>
                          <a:rPr lang="en-US" sz="2900" i="1">
                            <a:latin typeface="Cambria Math" panose="02040503050406030204" pitchFamily="18" charset="0"/>
                          </a:rPr>
                          <m:t>1</m:t>
                        </m:r>
                      </m:sub>
                    </m:sSub>
                    <m:r>
                      <a:rPr lang="en-US" sz="2900" b="0" i="1" smtClean="0">
                        <a:latin typeface="Cambria Math" panose="02040503050406030204" pitchFamily="18" charset="0"/>
                      </a:rPr>
                      <m:t>)</m:t>
                    </m:r>
                  </m:oMath>
                </a14:m>
                <a:r>
                  <a:rPr lang="en-US" sz="2900" dirty="0">
                    <a:solidFill>
                      <a:srgbClr val="000000"/>
                    </a:solidFill>
                    <a:latin typeface="Calibri" panose="020F0502020204030204" pitchFamily="34" charset="0"/>
                  </a:rPr>
                  <a:t> + 3816.20(</a:t>
                </a:r>
                <a14:m>
                  <m:oMath xmlns:m="http://schemas.openxmlformats.org/officeDocument/2006/math">
                    <m:sSub>
                      <m:sSubPr>
                        <m:ctrlPr>
                          <a:rPr lang="pt-BR" sz="2900" i="1">
                            <a:latin typeface="Cambria Math" panose="02040503050406030204" pitchFamily="18" charset="0"/>
                          </a:rPr>
                        </m:ctrlPr>
                      </m:sSubPr>
                      <m:e>
                        <m:r>
                          <a:rPr lang="en-US" sz="2900" i="1">
                            <a:latin typeface="Cambria Math" panose="02040503050406030204" pitchFamily="18" charset="0"/>
                          </a:rPr>
                          <m:t>𝑥</m:t>
                        </m:r>
                      </m:e>
                      <m:sub>
                        <m:r>
                          <a:rPr lang="en-US" sz="2900" b="0" i="1" smtClean="0">
                            <a:latin typeface="Cambria Math" panose="02040503050406030204" pitchFamily="18" charset="0"/>
                          </a:rPr>
                          <m:t>2</m:t>
                        </m:r>
                      </m:sub>
                    </m:sSub>
                  </m:oMath>
                </a14:m>
                <a:r>
                  <a:rPr lang="en-US" sz="2900" dirty="0">
                    <a:solidFill>
                      <a:srgbClr val="000000"/>
                    </a:solidFill>
                    <a:latin typeface="Calibri" panose="020F0502020204030204" pitchFamily="34" charset="0"/>
                  </a:rPr>
                  <a:t>) + 182.45</a:t>
                </a:r>
                <a14:m>
                  <m:oMath xmlns:m="http://schemas.openxmlformats.org/officeDocument/2006/math">
                    <m:sSub>
                      <m:sSubPr>
                        <m:ctrlPr>
                          <a:rPr lang="pt-BR" sz="2900" i="1">
                            <a:latin typeface="Cambria Math" panose="02040503050406030204" pitchFamily="18" charset="0"/>
                          </a:rPr>
                        </m:ctrlPr>
                      </m:sSubPr>
                      <m:e>
                        <m:r>
                          <a:rPr lang="en-US" sz="2900" b="0" i="1" smtClean="0">
                            <a:latin typeface="Cambria Math" panose="02040503050406030204" pitchFamily="18" charset="0"/>
                          </a:rPr>
                          <m:t>(</m:t>
                        </m:r>
                        <m:r>
                          <a:rPr lang="en-US" sz="2900" i="1">
                            <a:latin typeface="Cambria Math" panose="02040503050406030204" pitchFamily="18" charset="0"/>
                          </a:rPr>
                          <m:t>𝑥</m:t>
                        </m:r>
                      </m:e>
                      <m:sub>
                        <m:r>
                          <a:rPr lang="en-US" sz="2900" b="0" i="1" smtClean="0">
                            <a:latin typeface="Cambria Math" panose="02040503050406030204" pitchFamily="18" charset="0"/>
                          </a:rPr>
                          <m:t>3</m:t>
                        </m:r>
                      </m:sub>
                    </m:sSub>
                  </m:oMath>
                </a14:m>
                <a:r>
                  <a:rPr lang="en-US" sz="2900" dirty="0">
                    <a:solidFill>
                      <a:srgbClr val="000000"/>
                    </a:solidFill>
                    <a:latin typeface="Calibri" panose="020F0502020204030204" pitchFamily="34" charset="0"/>
                  </a:rPr>
                  <a:t>) + 4068.95(</a:t>
                </a:r>
                <a14:m>
                  <m:oMath xmlns:m="http://schemas.openxmlformats.org/officeDocument/2006/math">
                    <m:sSub>
                      <m:sSubPr>
                        <m:ctrlPr>
                          <a:rPr lang="pt-BR" sz="2900" i="1">
                            <a:latin typeface="Cambria Math" panose="02040503050406030204" pitchFamily="18" charset="0"/>
                          </a:rPr>
                        </m:ctrlPr>
                      </m:sSubPr>
                      <m:e>
                        <m:r>
                          <a:rPr lang="en-US" sz="2900" i="1">
                            <a:latin typeface="Cambria Math" panose="02040503050406030204" pitchFamily="18" charset="0"/>
                          </a:rPr>
                          <m:t>𝑥</m:t>
                        </m:r>
                      </m:e>
                      <m:sub>
                        <m:r>
                          <a:rPr lang="en-US" sz="2900" b="0" i="1" smtClean="0">
                            <a:latin typeface="Cambria Math" panose="02040503050406030204" pitchFamily="18" charset="0"/>
                          </a:rPr>
                          <m:t>4</m:t>
                        </m:r>
                      </m:sub>
                    </m:sSub>
                    <m:r>
                      <a:rPr lang="en-US" sz="2900" b="0" i="1" smtClean="0">
                        <a:latin typeface="Cambria Math" panose="02040503050406030204" pitchFamily="18" charset="0"/>
                      </a:rPr>
                      <m:t>)</m:t>
                    </m:r>
                  </m:oMath>
                </a14:m>
                <a:r>
                  <a:rPr lang="en-US" sz="2900" dirty="0">
                    <a:solidFill>
                      <a:srgbClr val="000000"/>
                    </a:solidFill>
                    <a:latin typeface="Calibri" panose="020F0502020204030204" pitchFamily="34" charset="0"/>
                  </a:rPr>
                  <a:t> </a:t>
                </a:r>
              </a:p>
              <a:p>
                <a:pPr marL="0" indent="0">
                  <a:buNone/>
                </a:pPr>
                <a:endParaRPr lang="en-US" dirty="0">
                  <a:solidFill>
                    <a:srgbClr val="000000"/>
                  </a:solidFill>
                  <a:latin typeface="Calibri" panose="020F0502020204030204" pitchFamily="34" charset="0"/>
                </a:endParaRPr>
              </a:p>
              <a:p>
                <a:pPr marL="0" indent="0">
                  <a:buNone/>
                </a:pPr>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Initially </a:t>
                </a:r>
                <a:r>
                  <a:rPr lang="en-US" i="1" dirty="0">
                    <a:solidFill>
                      <a:srgbClr val="000000"/>
                    </a:solidFill>
                    <a:latin typeface="Calibri" panose="020F0502020204030204" pitchFamily="34" charset="0"/>
                  </a:rPr>
                  <a:t>Check Amount</a:t>
                </a:r>
                <a:r>
                  <a:rPr lang="en-US" dirty="0">
                    <a:solidFill>
                      <a:srgbClr val="000000"/>
                    </a:solidFill>
                    <a:latin typeface="Calibri" panose="020F0502020204030204" pitchFamily="34" charset="0"/>
                  </a:rPr>
                  <a:t> was included. Upon analysis of the p-value being less than alpha (0.05), I excluded it. P&gt;alpha indicates a poor predictor of the Completion Time and thus should be excluded. </a:t>
                </a:r>
              </a:p>
              <a:p>
                <a:r>
                  <a:rPr lang="en-US" dirty="0">
                    <a:solidFill>
                      <a:srgbClr val="000000"/>
                    </a:solidFill>
                    <a:latin typeface="Calibri" panose="020F0502020204030204" pitchFamily="34" charset="0"/>
                  </a:rPr>
                  <a:t>This exclusion increased my </a:t>
                </a:r>
                <a:r>
                  <a:rPr lang="en-US" b="1" dirty="0">
                    <a:solidFill>
                      <a:srgbClr val="000000"/>
                    </a:solidFill>
                    <a:latin typeface="Calibri" panose="020F0502020204030204" pitchFamily="34" charset="0"/>
                  </a:rPr>
                  <a:t>Adjusted R Square</a:t>
                </a:r>
                <a:r>
                  <a:rPr lang="en-US" dirty="0">
                    <a:solidFill>
                      <a:srgbClr val="000000"/>
                    </a:solidFill>
                    <a:latin typeface="Calibri" panose="020F0502020204030204" pitchFamily="34" charset="0"/>
                  </a:rPr>
                  <a:t> value, making my equation more reliable. </a:t>
                </a:r>
              </a:p>
              <a:p>
                <a:pPr marL="0" indent="0">
                  <a:buNone/>
                </a:pPr>
                <a:endParaRPr lang="en-US" dirty="0">
                  <a:solidFill>
                    <a:srgbClr val="000000"/>
                  </a:solidFill>
                  <a:latin typeface="Calibri" panose="020F0502020204030204" pitchFamily="34"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2A81644A-C7EB-4F82-B9DC-14297CE916CC}"/>
                  </a:ext>
                </a:extLst>
              </p:cNvPr>
              <p:cNvSpPr>
                <a:spLocks noGrp="1" noRot="1" noChangeAspect="1" noMove="1" noResize="1" noEditPoints="1" noAdjustHandles="1" noChangeArrowheads="1" noChangeShapeType="1" noTextEdit="1"/>
              </p:cNvSpPr>
              <p:nvPr>
                <p:ph idx="1"/>
              </p:nvPr>
            </p:nvSpPr>
            <p:spPr>
              <a:xfrm>
                <a:off x="838200" y="1825624"/>
                <a:ext cx="10515600" cy="4776511"/>
              </a:xfrm>
              <a:blipFill>
                <a:blip r:embed="rId2"/>
                <a:stretch>
                  <a:fillRect l="-696" t="-2551" r="-11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0" name="Table 9">
                <a:extLst>
                  <a:ext uri="{FF2B5EF4-FFF2-40B4-BE49-F238E27FC236}">
                    <a16:creationId xmlns:a16="http://schemas.microsoft.com/office/drawing/2014/main" id="{45AA3E9A-B441-4EDB-ACF6-F28F1FACE73E}"/>
                  </a:ext>
                </a:extLst>
              </p:cNvPr>
              <p:cNvGraphicFramePr>
                <a:graphicFrameLocks noGrp="1"/>
              </p:cNvGraphicFramePr>
              <p:nvPr>
                <p:extLst>
                  <p:ext uri="{D42A27DB-BD31-4B8C-83A1-F6EECF244321}">
                    <p14:modId xmlns:p14="http://schemas.microsoft.com/office/powerpoint/2010/main" val="3325754817"/>
                  </p:ext>
                </p:extLst>
              </p:nvPr>
            </p:nvGraphicFramePr>
            <p:xfrm>
              <a:off x="2038350" y="2739553"/>
              <a:ext cx="8115300" cy="1200150"/>
            </p:xfrm>
            <a:graphic>
              <a:graphicData uri="http://schemas.openxmlformats.org/drawingml/2006/table">
                <a:tbl>
                  <a:tblPr/>
                  <a:tblGrid>
                    <a:gridCol w="1574800">
                      <a:extLst>
                        <a:ext uri="{9D8B030D-6E8A-4147-A177-3AD203B41FA5}">
                          <a16:colId xmlns:a16="http://schemas.microsoft.com/office/drawing/2014/main" val="2468096464"/>
                        </a:ext>
                      </a:extLst>
                    </a:gridCol>
                    <a:gridCol w="812800">
                      <a:extLst>
                        <a:ext uri="{9D8B030D-6E8A-4147-A177-3AD203B41FA5}">
                          <a16:colId xmlns:a16="http://schemas.microsoft.com/office/drawing/2014/main" val="606676026"/>
                        </a:ext>
                      </a:extLst>
                    </a:gridCol>
                    <a:gridCol w="1117600">
                      <a:extLst>
                        <a:ext uri="{9D8B030D-6E8A-4147-A177-3AD203B41FA5}">
                          <a16:colId xmlns:a16="http://schemas.microsoft.com/office/drawing/2014/main" val="1303560754"/>
                        </a:ext>
                      </a:extLst>
                    </a:gridCol>
                    <a:gridCol w="1117600">
                      <a:extLst>
                        <a:ext uri="{9D8B030D-6E8A-4147-A177-3AD203B41FA5}">
                          <a16:colId xmlns:a16="http://schemas.microsoft.com/office/drawing/2014/main" val="3747040311"/>
                        </a:ext>
                      </a:extLst>
                    </a:gridCol>
                    <a:gridCol w="1117600">
                      <a:extLst>
                        <a:ext uri="{9D8B030D-6E8A-4147-A177-3AD203B41FA5}">
                          <a16:colId xmlns:a16="http://schemas.microsoft.com/office/drawing/2014/main" val="3879908365"/>
                        </a:ext>
                      </a:extLst>
                    </a:gridCol>
                    <a:gridCol w="1308100">
                      <a:extLst>
                        <a:ext uri="{9D8B030D-6E8A-4147-A177-3AD203B41FA5}">
                          <a16:colId xmlns:a16="http://schemas.microsoft.com/office/drawing/2014/main" val="174750683"/>
                        </a:ext>
                      </a:extLst>
                    </a:gridCol>
                    <a:gridCol w="1066800">
                      <a:extLst>
                        <a:ext uri="{9D8B030D-6E8A-4147-A177-3AD203B41FA5}">
                          <a16:colId xmlns:a16="http://schemas.microsoft.com/office/drawing/2014/main" val="1457166247"/>
                        </a:ext>
                      </a:extLst>
                    </a:gridCol>
                  </a:tblGrid>
                  <a:tr h="200025">
                    <a:tc>
                      <a:txBody>
                        <a:bodyPr/>
                        <a:lstStyle/>
                        <a:p>
                          <a:pPr algn="ctr" fontAlgn="b"/>
                          <a:r>
                            <a:rPr lang="en-US" sz="12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1" u="none" strike="noStrike">
                              <a:solidFill>
                                <a:srgbClr val="000000"/>
                              </a:solidFill>
                              <a:effectLst/>
                              <a:latin typeface="Calibri" panose="020F0502020204030204" pitchFamily="34" charset="0"/>
                            </a:rPr>
                            <a:t>Coefficients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1" u="none" strike="noStrike">
                              <a:solidFill>
                                <a:srgbClr val="000000"/>
                              </a:solidFill>
                              <a:effectLst/>
                              <a:latin typeface="Calibri" panose="020F0502020204030204" pitchFamily="34" charset="0"/>
                            </a:rPr>
                            <a:t>P-value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7810045"/>
                      </a:ext>
                    </a:extLst>
                  </a:tr>
                  <a:tr h="200025">
                    <a:tc>
                      <a:txBody>
                        <a:bodyPr/>
                        <a:lstStyle/>
                        <a:p>
                          <a:pPr algn="ctr" fontAlgn="b"/>
                          <a:r>
                            <a:rPr lang="en-US" sz="1200" b="0" i="0" u="none" strike="noStrike" dirty="0">
                              <a:solidFill>
                                <a:srgbClr val="000000"/>
                              </a:solidFill>
                              <a:effectLst/>
                              <a:latin typeface="Calibri" panose="020F0502020204030204" pitchFamily="34" charset="0"/>
                            </a:rPr>
                            <a:t>Intercept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-3474.94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0.0229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6131206"/>
                      </a:ext>
                    </a:extLst>
                  </a:tr>
                  <a:tr h="200025">
                    <a:tc>
                      <a:txBody>
                        <a:bodyPr/>
                        <a:lstStyle/>
                        <a:p>
                          <a:pPr algn="ctr" fontAlgn="b"/>
                          <a:r>
                            <a:rPr lang="en-US" sz="1200" b="0" i="0" u="none" strike="noStrike" dirty="0">
                              <a:solidFill>
                                <a:srgbClr val="000000"/>
                              </a:solidFill>
                              <a:effectLst/>
                              <a:latin typeface="Calibri" panose="020F0502020204030204" pitchFamily="34" charset="0"/>
                            </a:rPr>
                            <a:t>Deposit Interval (days)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14:m>
                            <m:oMath xmlns:m="http://schemas.openxmlformats.org/officeDocument/2006/math">
                              <m:sSub>
                                <m:sSubPr>
                                  <m:ctrlPr>
                                    <a:rPr lang="pt-BR" sz="120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1</m:t>
                                  </m:r>
                                </m:sub>
                              </m:sSub>
                            </m:oMath>
                          </a14:m>
                          <a:r>
                            <a:rPr lang="en-US" sz="1200" b="0" i="0" u="none" strike="noStrike" dirty="0">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-397.13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0.0041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1204678"/>
                      </a:ext>
                    </a:extLst>
                  </a:tr>
                  <a:tr h="200025">
                    <a:tc>
                      <a:txBody>
                        <a:bodyPr/>
                        <a:lstStyle/>
                        <a:p>
                          <a:pPr algn="ctr" fontAlgn="b"/>
                          <a:r>
                            <a:rPr lang="en-US" sz="1200" b="0" i="0" u="none" strike="noStrike" dirty="0">
                              <a:solidFill>
                                <a:srgbClr val="000000"/>
                              </a:solidFill>
                              <a:effectLst/>
                              <a:latin typeface="Calibri" panose="020F0502020204030204" pitchFamily="34" charset="0"/>
                            </a:rPr>
                            <a:t>Times Visited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2</m:t>
                                    </m:r>
                                  </m:sub>
                                </m:sSub>
                              </m:oMath>
                            </m:oMathPara>
                          </a14:m>
                          <a:endParaRPr lang="en-US" sz="120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3816.20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1" u="none" strike="noStrike">
                              <a:solidFill>
                                <a:srgbClr val="000000"/>
                              </a:solidFill>
                              <a:effectLst/>
                              <a:latin typeface="Calibri" panose="020F0502020204030204" pitchFamily="34" charset="0"/>
                            </a:rPr>
                            <a:t>Significance F</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3.034E-14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7104747"/>
                      </a:ext>
                    </a:extLst>
                  </a:tr>
                  <a:tr h="200025">
                    <a:tc>
                      <a:txBody>
                        <a:bodyPr/>
                        <a:lstStyle/>
                        <a:p>
                          <a:pPr algn="ctr" fontAlgn="b"/>
                          <a:r>
                            <a:rPr lang="en-US" sz="1200" b="0" i="0" u="none" strike="noStrike" dirty="0">
                              <a:solidFill>
                                <a:srgbClr val="000000"/>
                              </a:solidFill>
                              <a:effectLst/>
                              <a:latin typeface="Calibri" panose="020F0502020204030204" pitchFamily="34" charset="0"/>
                            </a:rPr>
                            <a:t>Days Till Month End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14:m>
                            <m:oMath xmlns:m="http://schemas.openxmlformats.org/officeDocument/2006/math">
                              <m:sSub>
                                <m:sSubPr>
                                  <m:ctrlPr>
                                    <a:rPr lang="pt-BR" sz="1200" i="1" smtClean="0">
                                      <a:latin typeface="Cambria Math" panose="02040503050406030204" pitchFamily="18" charset="0"/>
                                    </a:rPr>
                                  </m:ctrlPr>
                                </m:sSubPr>
                                <m:e>
                                  <m:r>
                                    <a:rPr lang="en-US" sz="1200" b="0" i="1" smtClean="0">
                                      <a:latin typeface="Cambria Math" panose="02040503050406030204" pitchFamily="18" charset="0"/>
                                    </a:rPr>
                                    <m:t> </m:t>
                                  </m:r>
                                  <m:r>
                                    <a:rPr lang="en-US" sz="1200" b="0" i="1" smtClean="0">
                                      <a:latin typeface="Cambria Math" panose="02040503050406030204" pitchFamily="18" charset="0"/>
                                    </a:rPr>
                                    <m:t>𝑥</m:t>
                                  </m:r>
                                </m:e>
                                <m:sub>
                                  <m:r>
                                    <a:rPr lang="en-US" sz="1200" b="0" i="1" smtClean="0">
                                      <a:latin typeface="Cambria Math" panose="02040503050406030204" pitchFamily="18" charset="0"/>
                                    </a:rPr>
                                    <m:t>3</m:t>
                                  </m:r>
                                </m:sub>
                              </m:sSub>
                            </m:oMath>
                          </a14:m>
                          <a:r>
                            <a:rPr lang="en-US" sz="1200" b="0" i="0" u="none" strike="noStrike" dirty="0">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182.45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0.0209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6596929"/>
                      </a:ext>
                    </a:extLst>
                  </a:tr>
                  <a:tr h="200025">
                    <a:tc>
                      <a:txBody>
                        <a:bodyPr/>
                        <a:lstStyle/>
                        <a:p>
                          <a:pPr algn="ctr" fontAlgn="b"/>
                          <a:r>
                            <a:rPr lang="en-US" sz="1200" b="0" i="0" u="none" strike="noStrike" dirty="0">
                              <a:solidFill>
                                <a:srgbClr val="000000"/>
                              </a:solidFill>
                              <a:effectLst/>
                              <a:latin typeface="Calibri" panose="020F0502020204030204" pitchFamily="34" charset="0"/>
                            </a:rPr>
                            <a:t>Error Count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4</m:t>
                                    </m:r>
                                  </m:sub>
                                </m:sSub>
                              </m:oMath>
                            </m:oMathPara>
                          </a14:m>
                          <a:endParaRPr lang="en-US" sz="120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4068.95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Adjusted R Square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0.4397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9253794"/>
                      </a:ext>
                    </a:extLst>
                  </a:tr>
                </a:tbl>
              </a:graphicData>
            </a:graphic>
          </p:graphicFrame>
        </mc:Choice>
        <mc:Fallback xmlns="">
          <p:graphicFrame>
            <p:nvGraphicFramePr>
              <p:cNvPr id="10" name="Table 9">
                <a:extLst>
                  <a:ext uri="{FF2B5EF4-FFF2-40B4-BE49-F238E27FC236}">
                    <a16:creationId xmlns:a16="http://schemas.microsoft.com/office/drawing/2014/main" id="{45AA3E9A-B441-4EDB-ACF6-F28F1FACE73E}"/>
                  </a:ext>
                </a:extLst>
              </p:cNvPr>
              <p:cNvGraphicFramePr>
                <a:graphicFrameLocks noGrp="1"/>
              </p:cNvGraphicFramePr>
              <p:nvPr>
                <p:extLst>
                  <p:ext uri="{D42A27DB-BD31-4B8C-83A1-F6EECF244321}">
                    <p14:modId xmlns:p14="http://schemas.microsoft.com/office/powerpoint/2010/main" val="3325754817"/>
                  </p:ext>
                </p:extLst>
              </p:nvPr>
            </p:nvGraphicFramePr>
            <p:xfrm>
              <a:off x="2038350" y="2739553"/>
              <a:ext cx="8115300" cy="1200150"/>
            </p:xfrm>
            <a:graphic>
              <a:graphicData uri="http://schemas.openxmlformats.org/drawingml/2006/table">
                <a:tbl>
                  <a:tblPr/>
                  <a:tblGrid>
                    <a:gridCol w="1574800">
                      <a:extLst>
                        <a:ext uri="{9D8B030D-6E8A-4147-A177-3AD203B41FA5}">
                          <a16:colId xmlns:a16="http://schemas.microsoft.com/office/drawing/2014/main" val="2468096464"/>
                        </a:ext>
                      </a:extLst>
                    </a:gridCol>
                    <a:gridCol w="812800">
                      <a:extLst>
                        <a:ext uri="{9D8B030D-6E8A-4147-A177-3AD203B41FA5}">
                          <a16:colId xmlns:a16="http://schemas.microsoft.com/office/drawing/2014/main" val="606676026"/>
                        </a:ext>
                      </a:extLst>
                    </a:gridCol>
                    <a:gridCol w="1117600">
                      <a:extLst>
                        <a:ext uri="{9D8B030D-6E8A-4147-A177-3AD203B41FA5}">
                          <a16:colId xmlns:a16="http://schemas.microsoft.com/office/drawing/2014/main" val="1303560754"/>
                        </a:ext>
                      </a:extLst>
                    </a:gridCol>
                    <a:gridCol w="1117600">
                      <a:extLst>
                        <a:ext uri="{9D8B030D-6E8A-4147-A177-3AD203B41FA5}">
                          <a16:colId xmlns:a16="http://schemas.microsoft.com/office/drawing/2014/main" val="3747040311"/>
                        </a:ext>
                      </a:extLst>
                    </a:gridCol>
                    <a:gridCol w="1117600">
                      <a:extLst>
                        <a:ext uri="{9D8B030D-6E8A-4147-A177-3AD203B41FA5}">
                          <a16:colId xmlns:a16="http://schemas.microsoft.com/office/drawing/2014/main" val="3879908365"/>
                        </a:ext>
                      </a:extLst>
                    </a:gridCol>
                    <a:gridCol w="1308100">
                      <a:extLst>
                        <a:ext uri="{9D8B030D-6E8A-4147-A177-3AD203B41FA5}">
                          <a16:colId xmlns:a16="http://schemas.microsoft.com/office/drawing/2014/main" val="174750683"/>
                        </a:ext>
                      </a:extLst>
                    </a:gridCol>
                    <a:gridCol w="1066800">
                      <a:extLst>
                        <a:ext uri="{9D8B030D-6E8A-4147-A177-3AD203B41FA5}">
                          <a16:colId xmlns:a16="http://schemas.microsoft.com/office/drawing/2014/main" val="1457166247"/>
                        </a:ext>
                      </a:extLst>
                    </a:gridCol>
                  </a:tblGrid>
                  <a:tr h="200025">
                    <a:tc>
                      <a:txBody>
                        <a:bodyPr/>
                        <a:lstStyle/>
                        <a:p>
                          <a:pPr algn="ctr" fontAlgn="b"/>
                          <a:r>
                            <a:rPr lang="en-US" sz="12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1" u="none" strike="noStrike">
                              <a:solidFill>
                                <a:srgbClr val="000000"/>
                              </a:solidFill>
                              <a:effectLst/>
                              <a:latin typeface="Calibri" panose="020F0502020204030204" pitchFamily="34" charset="0"/>
                            </a:rPr>
                            <a:t>Coefficients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1" u="none" strike="noStrike">
                              <a:solidFill>
                                <a:srgbClr val="000000"/>
                              </a:solidFill>
                              <a:effectLst/>
                              <a:latin typeface="Calibri" panose="020F0502020204030204" pitchFamily="34" charset="0"/>
                            </a:rPr>
                            <a:t>P-value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7810045"/>
                      </a:ext>
                    </a:extLst>
                  </a:tr>
                  <a:tr h="200025">
                    <a:tc>
                      <a:txBody>
                        <a:bodyPr/>
                        <a:lstStyle/>
                        <a:p>
                          <a:pPr algn="ctr" fontAlgn="b"/>
                          <a:r>
                            <a:rPr lang="en-US" sz="1200" b="0" i="0" u="none" strike="noStrike" dirty="0">
                              <a:solidFill>
                                <a:srgbClr val="000000"/>
                              </a:solidFill>
                              <a:effectLst/>
                              <a:latin typeface="Calibri" panose="020F0502020204030204" pitchFamily="34" charset="0"/>
                            </a:rPr>
                            <a:t>Intercept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-3474.94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0.0229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6131206"/>
                      </a:ext>
                    </a:extLst>
                  </a:tr>
                  <a:tr h="200025">
                    <a:tc>
                      <a:txBody>
                        <a:bodyPr/>
                        <a:lstStyle/>
                        <a:p>
                          <a:pPr algn="ctr" fontAlgn="b"/>
                          <a:r>
                            <a:rPr lang="en-US" sz="1200" b="0" i="0" u="none" strike="noStrike" dirty="0">
                              <a:solidFill>
                                <a:srgbClr val="000000"/>
                              </a:solidFill>
                              <a:effectLst/>
                              <a:latin typeface="Calibri" panose="020F0502020204030204" pitchFamily="34" charset="0"/>
                            </a:rPr>
                            <a:t>Deposit Interval (days)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3"/>
                          <a:stretch>
                            <a:fillRect l="-193284" t="-212121" r="-702239" b="-348485"/>
                          </a:stretch>
                        </a:blipFill>
                      </a:tcPr>
                    </a:tc>
                    <a:tc>
                      <a:txBody>
                        <a:bodyPr/>
                        <a:lstStyle/>
                        <a:p>
                          <a:pPr algn="ctr" fontAlgn="b"/>
                          <a:r>
                            <a:rPr lang="en-US" sz="1200" b="0" i="0" u="none" strike="noStrike" dirty="0">
                              <a:solidFill>
                                <a:srgbClr val="000000"/>
                              </a:solidFill>
                              <a:effectLst/>
                              <a:latin typeface="Calibri" panose="020F0502020204030204" pitchFamily="34" charset="0"/>
                            </a:rPr>
                            <a:t>-397.13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0.0041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1204678"/>
                      </a:ext>
                    </a:extLst>
                  </a:tr>
                  <a:tr h="200025">
                    <a:tc>
                      <a:txBody>
                        <a:bodyPr/>
                        <a:lstStyle/>
                        <a:p>
                          <a:pPr algn="ctr" fontAlgn="b"/>
                          <a:r>
                            <a:rPr lang="en-US" sz="1200" b="0" i="0" u="none" strike="noStrike" dirty="0">
                              <a:solidFill>
                                <a:srgbClr val="000000"/>
                              </a:solidFill>
                              <a:effectLst/>
                              <a:latin typeface="Calibri" panose="020F0502020204030204" pitchFamily="34" charset="0"/>
                            </a:rPr>
                            <a:t>Times Visited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3"/>
                          <a:stretch>
                            <a:fillRect l="-193284" t="-312121" r="-702239" b="-248485"/>
                          </a:stretch>
                        </a:blipFill>
                      </a:tcPr>
                    </a:tc>
                    <a:tc>
                      <a:txBody>
                        <a:bodyPr/>
                        <a:lstStyle/>
                        <a:p>
                          <a:pPr algn="ctr" fontAlgn="b"/>
                          <a:r>
                            <a:rPr lang="en-US" sz="1200" b="0" i="0" u="none" strike="noStrike" dirty="0">
                              <a:solidFill>
                                <a:srgbClr val="000000"/>
                              </a:solidFill>
                              <a:effectLst/>
                              <a:latin typeface="Calibri" panose="020F0502020204030204" pitchFamily="34" charset="0"/>
                            </a:rPr>
                            <a:t>3816.20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1" u="none" strike="noStrike">
                              <a:solidFill>
                                <a:srgbClr val="000000"/>
                              </a:solidFill>
                              <a:effectLst/>
                              <a:latin typeface="Calibri" panose="020F0502020204030204" pitchFamily="34" charset="0"/>
                            </a:rPr>
                            <a:t>Significance F</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3.034E-14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7104747"/>
                      </a:ext>
                    </a:extLst>
                  </a:tr>
                  <a:tr h="200025">
                    <a:tc>
                      <a:txBody>
                        <a:bodyPr/>
                        <a:lstStyle/>
                        <a:p>
                          <a:pPr algn="ctr" fontAlgn="b"/>
                          <a:r>
                            <a:rPr lang="en-US" sz="1200" b="0" i="0" u="none" strike="noStrike" dirty="0">
                              <a:solidFill>
                                <a:srgbClr val="000000"/>
                              </a:solidFill>
                              <a:effectLst/>
                              <a:latin typeface="Calibri" panose="020F0502020204030204" pitchFamily="34" charset="0"/>
                            </a:rPr>
                            <a:t>Days Till Month End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3"/>
                          <a:stretch>
                            <a:fillRect l="-193284" t="-412121" r="-702239" b="-148485"/>
                          </a:stretch>
                        </a:blipFill>
                      </a:tcPr>
                    </a:tc>
                    <a:tc>
                      <a:txBody>
                        <a:bodyPr/>
                        <a:lstStyle/>
                        <a:p>
                          <a:pPr algn="ctr" fontAlgn="b"/>
                          <a:r>
                            <a:rPr lang="en-US" sz="1200" b="0" i="0" u="none" strike="noStrike" dirty="0">
                              <a:solidFill>
                                <a:srgbClr val="000000"/>
                              </a:solidFill>
                              <a:effectLst/>
                              <a:latin typeface="Calibri" panose="020F0502020204030204" pitchFamily="34" charset="0"/>
                            </a:rPr>
                            <a:t>182.45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0.0209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6596929"/>
                      </a:ext>
                    </a:extLst>
                  </a:tr>
                  <a:tr h="200025">
                    <a:tc>
                      <a:txBody>
                        <a:bodyPr/>
                        <a:lstStyle/>
                        <a:p>
                          <a:pPr algn="ctr" fontAlgn="b"/>
                          <a:r>
                            <a:rPr lang="en-US" sz="1200" b="0" i="0" u="none" strike="noStrike" dirty="0">
                              <a:solidFill>
                                <a:srgbClr val="000000"/>
                              </a:solidFill>
                              <a:effectLst/>
                              <a:latin typeface="Calibri" panose="020F0502020204030204" pitchFamily="34" charset="0"/>
                            </a:rPr>
                            <a:t>Error Count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3"/>
                          <a:stretch>
                            <a:fillRect l="-193284" t="-512121" r="-702239" b="-48485"/>
                          </a:stretch>
                        </a:blipFill>
                      </a:tcPr>
                    </a:tc>
                    <a:tc>
                      <a:txBody>
                        <a:bodyPr/>
                        <a:lstStyle/>
                        <a:p>
                          <a:pPr algn="ctr" fontAlgn="b"/>
                          <a:r>
                            <a:rPr lang="en-US" sz="1200" b="0" i="0" u="none" strike="noStrike" dirty="0">
                              <a:solidFill>
                                <a:srgbClr val="000000"/>
                              </a:solidFill>
                              <a:effectLst/>
                              <a:latin typeface="Calibri" panose="020F0502020204030204" pitchFamily="34" charset="0"/>
                            </a:rPr>
                            <a:t>4068.95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Adjusted R Square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0.4397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9253794"/>
                      </a:ext>
                    </a:extLst>
                  </a:tr>
                </a:tbl>
              </a:graphicData>
            </a:graphic>
          </p:graphicFrame>
        </mc:Fallback>
      </mc:AlternateContent>
      <p:sp>
        <p:nvSpPr>
          <p:cNvPr id="11" name="Callout: Line with Border and Accent Bar 10">
            <a:extLst>
              <a:ext uri="{FF2B5EF4-FFF2-40B4-BE49-F238E27FC236}">
                <a16:creationId xmlns:a16="http://schemas.microsoft.com/office/drawing/2014/main" id="{39024213-EFE4-49DE-9791-0339D59FD661}"/>
              </a:ext>
            </a:extLst>
          </p:cNvPr>
          <p:cNvSpPr/>
          <p:nvPr/>
        </p:nvSpPr>
        <p:spPr>
          <a:xfrm>
            <a:off x="8144749" y="2467009"/>
            <a:ext cx="1796205" cy="670474"/>
          </a:xfrm>
          <a:prstGeom prst="accentBorderCallout1">
            <a:avLst>
              <a:gd name="adj1" fmla="val 18750"/>
              <a:gd name="adj2" fmla="val -8333"/>
              <a:gd name="adj3" fmla="val 70561"/>
              <a:gd name="adj4" fmla="val -819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All P- values statistically significant to alpha</a:t>
            </a:r>
          </a:p>
        </p:txBody>
      </p:sp>
    </p:spTree>
    <p:extLst>
      <p:ext uri="{BB962C8B-B14F-4D97-AF65-F5344CB8AC3E}">
        <p14:creationId xmlns:p14="http://schemas.microsoft.com/office/powerpoint/2010/main" val="821266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2B5C-5E28-4441-9D0E-69FFD6C696F1}"/>
              </a:ext>
            </a:extLst>
          </p:cNvPr>
          <p:cNvSpPr>
            <a:spLocks noGrp="1"/>
          </p:cNvSpPr>
          <p:nvPr>
            <p:ph type="title"/>
          </p:nvPr>
        </p:nvSpPr>
        <p:spPr>
          <a:xfrm>
            <a:off x="838200" y="18255"/>
            <a:ext cx="10515600" cy="1325563"/>
          </a:xfrm>
        </p:spPr>
        <p:txBody>
          <a:bodyPr/>
          <a:lstStyle/>
          <a:p>
            <a:pPr algn="ctr"/>
            <a:r>
              <a:rPr lang="en-US" dirty="0"/>
              <a:t>– Analysis – SQL</a:t>
            </a:r>
          </a:p>
        </p:txBody>
      </p:sp>
      <p:sp>
        <p:nvSpPr>
          <p:cNvPr id="3" name="Content Placeholder 2">
            <a:extLst>
              <a:ext uri="{FF2B5EF4-FFF2-40B4-BE49-F238E27FC236}">
                <a16:creationId xmlns:a16="http://schemas.microsoft.com/office/drawing/2014/main" id="{5EBC0BEE-B520-4F92-9C26-5E68B849F7C8}"/>
              </a:ext>
            </a:extLst>
          </p:cNvPr>
          <p:cNvSpPr>
            <a:spLocks noGrp="1"/>
          </p:cNvSpPr>
          <p:nvPr>
            <p:ph idx="1"/>
          </p:nvPr>
        </p:nvSpPr>
        <p:spPr>
          <a:xfrm>
            <a:off x="838200" y="1034040"/>
            <a:ext cx="10515600" cy="5823959"/>
          </a:xfrm>
        </p:spPr>
        <p:txBody>
          <a:bodyPr>
            <a:normAutofit lnSpcReduction="10000"/>
          </a:bodyPr>
          <a:lstStyle/>
          <a:p>
            <a:r>
              <a:rPr lang="en-US" dirty="0"/>
              <a:t>Sigma Quality Level (SQL): Baseline SQL was calculated in order to measure the effect of the changes to my process.</a:t>
            </a:r>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dirty="0"/>
              <a:t>Upon Completion of the project, the S.Q.L. increased by 0.2. Details on this improvement are explained in the </a:t>
            </a:r>
            <a:r>
              <a:rPr lang="en-US" b="1" dirty="0"/>
              <a:t>Improve</a:t>
            </a:r>
            <a:r>
              <a:rPr lang="en-US" dirty="0"/>
              <a:t> phase</a:t>
            </a:r>
          </a:p>
        </p:txBody>
      </p:sp>
      <p:graphicFrame>
        <p:nvGraphicFramePr>
          <p:cNvPr id="4" name="Table 3">
            <a:extLst>
              <a:ext uri="{FF2B5EF4-FFF2-40B4-BE49-F238E27FC236}">
                <a16:creationId xmlns:a16="http://schemas.microsoft.com/office/drawing/2014/main" id="{550434D6-0B90-47D3-BB64-1B8274DD5115}"/>
              </a:ext>
            </a:extLst>
          </p:cNvPr>
          <p:cNvGraphicFramePr>
            <a:graphicFrameLocks noGrp="1"/>
          </p:cNvGraphicFramePr>
          <p:nvPr>
            <p:extLst>
              <p:ext uri="{D42A27DB-BD31-4B8C-83A1-F6EECF244321}">
                <p14:modId xmlns:p14="http://schemas.microsoft.com/office/powerpoint/2010/main" val="636909952"/>
              </p:ext>
            </p:extLst>
          </p:nvPr>
        </p:nvGraphicFramePr>
        <p:xfrm>
          <a:off x="3851945" y="2226202"/>
          <a:ext cx="4488110" cy="1351336"/>
        </p:xfrm>
        <a:graphic>
          <a:graphicData uri="http://schemas.openxmlformats.org/drawingml/2006/table">
            <a:tbl>
              <a:tblPr/>
              <a:tblGrid>
                <a:gridCol w="1632040">
                  <a:extLst>
                    <a:ext uri="{9D8B030D-6E8A-4147-A177-3AD203B41FA5}">
                      <a16:colId xmlns:a16="http://schemas.microsoft.com/office/drawing/2014/main" val="2537290772"/>
                    </a:ext>
                  </a:extLst>
                </a:gridCol>
                <a:gridCol w="1632040">
                  <a:extLst>
                    <a:ext uri="{9D8B030D-6E8A-4147-A177-3AD203B41FA5}">
                      <a16:colId xmlns:a16="http://schemas.microsoft.com/office/drawing/2014/main" val="1122983147"/>
                    </a:ext>
                  </a:extLst>
                </a:gridCol>
                <a:gridCol w="1224030">
                  <a:extLst>
                    <a:ext uri="{9D8B030D-6E8A-4147-A177-3AD203B41FA5}">
                      <a16:colId xmlns:a16="http://schemas.microsoft.com/office/drawing/2014/main" val="2715086266"/>
                    </a:ext>
                  </a:extLst>
                </a:gridCol>
              </a:tblGrid>
              <a:tr h="200025">
                <a:tc>
                  <a:txBody>
                    <a:bodyPr/>
                    <a:lstStyle/>
                    <a:p>
                      <a:pPr algn="ctr" fontAlgn="b"/>
                      <a:r>
                        <a:rPr lang="en-US" sz="1100" b="0" i="0" u="none" strike="noStrike" dirty="0">
                          <a:solidFill>
                            <a:srgbClr val="000000"/>
                          </a:solidFill>
                          <a:effectLst/>
                          <a:latin typeface="Calibri" panose="020F0502020204030204" pitchFamily="34" charset="0"/>
                        </a:rPr>
                        <a:t>D</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Opportunities for errors or lengthy check processing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15</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8095210"/>
                  </a:ext>
                </a:extLst>
              </a:tr>
              <a:tr h="200025">
                <a:tc>
                  <a:txBody>
                    <a:bodyPr/>
                    <a:lstStyle/>
                    <a:p>
                      <a:pPr algn="ctr" fontAlgn="b"/>
                      <a:r>
                        <a:rPr lang="en-US" sz="1100" b="0" i="0" u="none" strike="noStrike" dirty="0">
                          <a:solidFill>
                            <a:srgbClr val="000000"/>
                          </a:solidFill>
                          <a:effectLst/>
                          <a:latin typeface="Calibri" panose="020F0502020204030204" pitchFamily="34" charset="0"/>
                        </a:rPr>
                        <a:t>U</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Units per Cycle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93</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0185210"/>
                  </a:ext>
                </a:extLst>
              </a:tr>
              <a:tr h="206431">
                <a:tc>
                  <a:txBody>
                    <a:bodyPr/>
                    <a:lstStyle/>
                    <a:p>
                      <a:pPr algn="ctr" fontAlgn="b"/>
                      <a:r>
                        <a:rPr lang="en-US" sz="1100" b="0" i="0" u="none" strike="noStrike" dirty="0">
                          <a:solidFill>
                            <a:srgbClr val="000000"/>
                          </a:solidFill>
                          <a:effectLst/>
                          <a:latin typeface="Calibri" panose="020F0502020204030204" pitchFamily="34" charset="0"/>
                        </a:rPr>
                        <a:t>D x U</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Defect Opportunities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1395</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7123186"/>
                  </a:ext>
                </a:extLst>
              </a:tr>
              <a:tr h="200025">
                <a:tc>
                  <a:txBody>
                    <a:bodyPr/>
                    <a:lstStyle/>
                    <a:p>
                      <a:pPr algn="ctr" fontAlgn="b"/>
                      <a:r>
                        <a:rPr lang="en-US" sz="1100" b="0" i="0" u="none" strike="noStrike" dirty="0">
                          <a:solidFill>
                            <a:srgbClr val="000000"/>
                          </a:solidFill>
                          <a:effectLst/>
                          <a:latin typeface="Calibri" panose="020F0502020204030204" pitchFamily="34" charset="0"/>
                        </a:rPr>
                        <a:t>A</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Actual Defects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51</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593674"/>
                  </a:ext>
                </a:extLst>
              </a:tr>
              <a:tr h="209550">
                <a:tc>
                  <a:txBody>
                    <a:bodyPr/>
                    <a:lstStyle/>
                    <a:p>
                      <a:pPr algn="ctr" fontAlgn="b"/>
                      <a:r>
                        <a:rPr lang="en-US" sz="1100" b="0" i="0" u="none" strike="noStrike" dirty="0">
                          <a:solidFill>
                            <a:srgbClr val="000000"/>
                          </a:solidFill>
                          <a:effectLst/>
                          <a:latin typeface="Calibri" panose="020F0502020204030204" pitchFamily="34" charset="0"/>
                        </a:rPr>
                        <a:t>A / DU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DPO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4%</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1930860"/>
                  </a:ext>
                </a:extLst>
              </a:tr>
              <a:tr h="200025">
                <a:tc>
                  <a:txBody>
                    <a:bodyPr/>
                    <a:lstStyle/>
                    <a:p>
                      <a:pPr algn="ctr" fontAlgn="b"/>
                      <a:r>
                        <a:rPr lang="en-US" sz="1100" b="0" i="0" u="none" strike="noStrike" dirty="0">
                          <a:solidFill>
                            <a:srgbClr val="000000"/>
                          </a:solidFill>
                          <a:effectLst/>
                          <a:latin typeface="Calibri" panose="020F0502020204030204" pitchFamily="34" charset="0"/>
                        </a:rPr>
                        <a:t>DPO x 1 E6</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DPMO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36,559</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8426050"/>
                  </a:ext>
                </a:extLst>
              </a:tr>
            </a:tbl>
          </a:graphicData>
        </a:graphic>
      </p:graphicFrame>
      <p:sp>
        <p:nvSpPr>
          <p:cNvPr id="5" name="Callout: Line with Border and Accent Bar 4">
            <a:extLst>
              <a:ext uri="{FF2B5EF4-FFF2-40B4-BE49-F238E27FC236}">
                <a16:creationId xmlns:a16="http://schemas.microsoft.com/office/drawing/2014/main" id="{FE54526F-71F0-400D-B1C3-CE02A6B9CBFD}"/>
              </a:ext>
            </a:extLst>
          </p:cNvPr>
          <p:cNvSpPr/>
          <p:nvPr/>
        </p:nvSpPr>
        <p:spPr>
          <a:xfrm>
            <a:off x="1047750" y="2243005"/>
            <a:ext cx="1711354" cy="675668"/>
          </a:xfrm>
          <a:prstGeom prst="accentBorderCallout1">
            <a:avLst>
              <a:gd name="adj1" fmla="val 28618"/>
              <a:gd name="adj2" fmla="val 105765"/>
              <a:gd name="adj3" fmla="val -2282"/>
              <a:gd name="adj4" fmla="val 1634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Baseline:</a:t>
            </a:r>
          </a:p>
          <a:p>
            <a:pPr algn="ctr"/>
            <a:r>
              <a:rPr lang="en-US" dirty="0"/>
              <a:t>SQL 3.3</a:t>
            </a:r>
          </a:p>
        </p:txBody>
      </p:sp>
      <p:graphicFrame>
        <p:nvGraphicFramePr>
          <p:cNvPr id="9" name="Table 8">
            <a:extLst>
              <a:ext uri="{FF2B5EF4-FFF2-40B4-BE49-F238E27FC236}">
                <a16:creationId xmlns:a16="http://schemas.microsoft.com/office/drawing/2014/main" id="{17181EF4-FA85-46C2-99F2-2724E5A1FCA3}"/>
              </a:ext>
            </a:extLst>
          </p:cNvPr>
          <p:cNvGraphicFramePr>
            <a:graphicFrameLocks noGrp="1"/>
          </p:cNvGraphicFramePr>
          <p:nvPr>
            <p:extLst>
              <p:ext uri="{D42A27DB-BD31-4B8C-83A1-F6EECF244321}">
                <p14:modId xmlns:p14="http://schemas.microsoft.com/office/powerpoint/2010/main" val="225556707"/>
              </p:ext>
            </p:extLst>
          </p:nvPr>
        </p:nvGraphicFramePr>
        <p:xfrm>
          <a:off x="4898372" y="3911174"/>
          <a:ext cx="2395256" cy="1288636"/>
        </p:xfrm>
        <a:graphic>
          <a:graphicData uri="http://schemas.openxmlformats.org/drawingml/2006/table">
            <a:tbl>
              <a:tblPr/>
              <a:tblGrid>
                <a:gridCol w="1015318">
                  <a:extLst>
                    <a:ext uri="{9D8B030D-6E8A-4147-A177-3AD203B41FA5}">
                      <a16:colId xmlns:a16="http://schemas.microsoft.com/office/drawing/2014/main" val="1895659912"/>
                    </a:ext>
                  </a:extLst>
                </a:gridCol>
                <a:gridCol w="1379938">
                  <a:extLst>
                    <a:ext uri="{9D8B030D-6E8A-4147-A177-3AD203B41FA5}">
                      <a16:colId xmlns:a16="http://schemas.microsoft.com/office/drawing/2014/main" val="1777476688"/>
                    </a:ext>
                  </a:extLst>
                </a:gridCol>
              </a:tblGrid>
              <a:tr h="211417">
                <a:tc>
                  <a:txBody>
                    <a:bodyPr/>
                    <a:lstStyle/>
                    <a:p>
                      <a:pPr algn="ctr" fontAlgn="b"/>
                      <a:r>
                        <a:rPr lang="en-US" sz="1100" b="0" i="0" u="none" strike="noStrike" dirty="0">
                          <a:solidFill>
                            <a:srgbClr val="000000"/>
                          </a:solidFill>
                          <a:effectLst/>
                          <a:latin typeface="Calibri" panose="020F0502020204030204" pitchFamily="34" charset="0"/>
                        </a:rPr>
                        <a:t>D</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15</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1194112"/>
                  </a:ext>
                </a:extLst>
              </a:tr>
              <a:tr h="211417">
                <a:tc>
                  <a:txBody>
                    <a:bodyPr/>
                    <a:lstStyle/>
                    <a:p>
                      <a:pPr algn="ctr" fontAlgn="b"/>
                      <a:r>
                        <a:rPr lang="en-US" sz="1100" b="0" i="0" u="none" strike="noStrike">
                          <a:solidFill>
                            <a:srgbClr val="000000"/>
                          </a:solidFill>
                          <a:effectLst/>
                          <a:latin typeface="Calibri" panose="020F0502020204030204" pitchFamily="34" charset="0"/>
                        </a:rPr>
                        <a:t>U</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26</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3948902"/>
                  </a:ext>
                </a:extLst>
              </a:tr>
              <a:tr h="211417">
                <a:tc>
                  <a:txBody>
                    <a:bodyPr/>
                    <a:lstStyle/>
                    <a:p>
                      <a:pPr algn="ctr" fontAlgn="b"/>
                      <a:r>
                        <a:rPr lang="en-US" sz="1100" b="0" i="0" u="none" strike="noStrike" dirty="0">
                          <a:solidFill>
                            <a:srgbClr val="000000"/>
                          </a:solidFill>
                          <a:effectLst/>
                          <a:latin typeface="Calibri" panose="020F0502020204030204" pitchFamily="34" charset="0"/>
                        </a:rPr>
                        <a:t>D x U</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390</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6814002"/>
                  </a:ext>
                </a:extLst>
              </a:tr>
              <a:tr h="211417">
                <a:tc>
                  <a:txBody>
                    <a:bodyPr/>
                    <a:lstStyle/>
                    <a:p>
                      <a:pPr algn="ctr" fontAlgn="b"/>
                      <a:r>
                        <a:rPr lang="en-US" sz="1100" b="0" i="0" u="none" strike="noStrike">
                          <a:solidFill>
                            <a:srgbClr val="000000"/>
                          </a:solidFill>
                          <a:effectLst/>
                          <a:latin typeface="Calibri" panose="020F0502020204030204" pitchFamily="34" charset="0"/>
                        </a:rPr>
                        <a:t>A</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10</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8585076"/>
                  </a:ext>
                </a:extLst>
              </a:tr>
              <a:tr h="221484">
                <a:tc>
                  <a:txBody>
                    <a:bodyPr/>
                    <a:lstStyle/>
                    <a:p>
                      <a:pPr algn="ctr" fontAlgn="b"/>
                      <a:r>
                        <a:rPr lang="en-US" sz="1100" b="0" i="0" u="none" strike="noStrike" dirty="0">
                          <a:solidFill>
                            <a:srgbClr val="000000"/>
                          </a:solidFill>
                          <a:effectLst/>
                          <a:latin typeface="Calibri" panose="020F0502020204030204" pitchFamily="34" charset="0"/>
                        </a:rPr>
                        <a:t>A / DU = DPO</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4786757"/>
                  </a:ext>
                </a:extLst>
              </a:tr>
              <a:tr h="221484">
                <a:tc>
                  <a:txBody>
                    <a:bodyPr/>
                    <a:lstStyle/>
                    <a:p>
                      <a:pPr algn="ctr" fontAlgn="b"/>
                      <a:r>
                        <a:rPr lang="en-US" sz="1100" b="0" i="0" u="none" strike="noStrike" dirty="0">
                          <a:solidFill>
                            <a:srgbClr val="000000"/>
                          </a:solidFill>
                          <a:effectLst/>
                          <a:latin typeface="Calibri" panose="020F0502020204030204" pitchFamily="34" charset="0"/>
                        </a:rPr>
                        <a:t>DPMO</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25,641</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1450178"/>
                  </a:ext>
                </a:extLst>
              </a:tr>
            </a:tbl>
          </a:graphicData>
        </a:graphic>
      </p:graphicFrame>
      <p:sp>
        <p:nvSpPr>
          <p:cNvPr id="10" name="Callout: Line with Border and Accent Bar 9">
            <a:extLst>
              <a:ext uri="{FF2B5EF4-FFF2-40B4-BE49-F238E27FC236}">
                <a16:creationId xmlns:a16="http://schemas.microsoft.com/office/drawing/2014/main" id="{14624388-333F-4C4C-A193-CBE014229F13}"/>
              </a:ext>
            </a:extLst>
          </p:cNvPr>
          <p:cNvSpPr/>
          <p:nvPr/>
        </p:nvSpPr>
        <p:spPr>
          <a:xfrm>
            <a:off x="1047750" y="3917656"/>
            <a:ext cx="1711354" cy="947434"/>
          </a:xfrm>
          <a:prstGeom prst="accentBorderCallout1">
            <a:avLst>
              <a:gd name="adj1" fmla="val 30814"/>
              <a:gd name="adj2" fmla="val 104652"/>
              <a:gd name="adj3" fmla="val -309"/>
              <a:gd name="adj4" fmla="val 2258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Improved Process:</a:t>
            </a:r>
          </a:p>
          <a:p>
            <a:pPr algn="ctr"/>
            <a:r>
              <a:rPr lang="en-US" dirty="0"/>
              <a:t>SQL 3.5</a:t>
            </a:r>
          </a:p>
        </p:txBody>
      </p:sp>
    </p:spTree>
    <p:extLst>
      <p:ext uri="{BB962C8B-B14F-4D97-AF65-F5344CB8AC3E}">
        <p14:creationId xmlns:p14="http://schemas.microsoft.com/office/powerpoint/2010/main" val="2407747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51ED8-DC36-4DFD-B149-D877EDE47821}"/>
              </a:ext>
            </a:extLst>
          </p:cNvPr>
          <p:cNvSpPr>
            <a:spLocks noGrp="1"/>
          </p:cNvSpPr>
          <p:nvPr>
            <p:ph type="title"/>
          </p:nvPr>
        </p:nvSpPr>
        <p:spPr>
          <a:xfrm>
            <a:off x="2984500" y="0"/>
            <a:ext cx="6223000" cy="1325563"/>
          </a:xfrm>
        </p:spPr>
        <p:txBody>
          <a:bodyPr/>
          <a:lstStyle/>
          <a:p>
            <a:pPr algn="ctr"/>
            <a:r>
              <a:rPr lang="en-US" dirty="0"/>
              <a:t>– Improve – Solutions</a:t>
            </a:r>
          </a:p>
        </p:txBody>
      </p:sp>
      <p:sp>
        <p:nvSpPr>
          <p:cNvPr id="3" name="Content Placeholder 2">
            <a:extLst>
              <a:ext uri="{FF2B5EF4-FFF2-40B4-BE49-F238E27FC236}">
                <a16:creationId xmlns:a16="http://schemas.microsoft.com/office/drawing/2014/main" id="{A6EB9161-06AA-47CF-A1D4-DC38F79D9A6C}"/>
              </a:ext>
            </a:extLst>
          </p:cNvPr>
          <p:cNvSpPr>
            <a:spLocks noGrp="1"/>
          </p:cNvSpPr>
          <p:nvPr>
            <p:ph idx="1"/>
          </p:nvPr>
        </p:nvSpPr>
        <p:spPr>
          <a:xfrm>
            <a:off x="353879" y="1104900"/>
            <a:ext cx="10257406" cy="5530792"/>
          </a:xfrm>
        </p:spPr>
        <p:txBody>
          <a:bodyPr>
            <a:noAutofit/>
          </a:bodyPr>
          <a:lstStyle/>
          <a:p>
            <a:r>
              <a:rPr lang="en-US" sz="2200" dirty="0"/>
              <a:t>Chi Square test indicates dependent relationship between People and Error Type. I spoke with our accountant Jana about the many </a:t>
            </a:r>
            <a:r>
              <a:rPr lang="en-US" sz="2200" i="1" dirty="0"/>
              <a:t>Late Completion</a:t>
            </a:r>
            <a:r>
              <a:rPr lang="en-US" sz="2200" dirty="0"/>
              <a:t>, </a:t>
            </a:r>
            <a:r>
              <a:rPr lang="en-US" sz="2200" i="1" dirty="0"/>
              <a:t>Missing Data</a:t>
            </a:r>
            <a:r>
              <a:rPr lang="en-US" sz="2200" dirty="0"/>
              <a:t>, and </a:t>
            </a:r>
            <a:r>
              <a:rPr lang="en-US" sz="2200" i="1" dirty="0"/>
              <a:t>Incorrect Data </a:t>
            </a:r>
            <a:r>
              <a:rPr lang="en-US" sz="2200" dirty="0"/>
              <a:t>errors. These were mostly attributed to a lack of familiarity with the operational definitions. </a:t>
            </a:r>
          </a:p>
          <a:p>
            <a:r>
              <a:rPr lang="en-US" sz="2200" dirty="0"/>
              <a:t>Incorrect Data was vastly attributed to varied spelling of a company’s name. This was resolved by creating a drop-down list of every paying company. </a:t>
            </a:r>
          </a:p>
          <a:p>
            <a:endParaRPr lang="en-US" sz="2200" dirty="0"/>
          </a:p>
          <a:p>
            <a:pPr marL="0" indent="0">
              <a:buNone/>
            </a:pPr>
            <a:endParaRPr lang="en-US" sz="2200" dirty="0"/>
          </a:p>
          <a:p>
            <a:r>
              <a:rPr lang="en-US" sz="2200" dirty="0"/>
              <a:t>Pareto Chart showed the companies with the greatest </a:t>
            </a:r>
            <a:r>
              <a:rPr lang="en-US" sz="2200" i="1" dirty="0"/>
              <a:t>Completion Intervals </a:t>
            </a:r>
            <a:r>
              <a:rPr lang="en-US" sz="2200" dirty="0"/>
              <a:t>were physical checks (paper) which require pick up from the PO Box and delivery to the bank. </a:t>
            </a:r>
          </a:p>
          <a:p>
            <a:endParaRPr lang="en-US" sz="2200" dirty="0"/>
          </a:p>
          <a:p>
            <a:pPr lvl="1"/>
            <a:r>
              <a:rPr lang="en-US" sz="2200" dirty="0"/>
              <a:t>A call to the bank established deposit notifications to a shared team email and an increased mobile deposit limit of $50,000 per day.</a:t>
            </a:r>
          </a:p>
          <a:p>
            <a:pPr lvl="1"/>
            <a:r>
              <a:rPr lang="en-US" sz="2200" dirty="0"/>
              <a:t>I was unable to forward the PO box to our address as we plan on moving soon.</a:t>
            </a:r>
          </a:p>
        </p:txBody>
      </p:sp>
      <p:sp>
        <p:nvSpPr>
          <p:cNvPr id="7" name="Callout: Line with Border and Accent Bar 6">
            <a:extLst>
              <a:ext uri="{FF2B5EF4-FFF2-40B4-BE49-F238E27FC236}">
                <a16:creationId xmlns:a16="http://schemas.microsoft.com/office/drawing/2014/main" id="{705A68EF-85AD-48BE-A96D-FFCCAF5E48F4}"/>
              </a:ext>
            </a:extLst>
          </p:cNvPr>
          <p:cNvSpPr/>
          <p:nvPr/>
        </p:nvSpPr>
        <p:spPr>
          <a:xfrm>
            <a:off x="10404622" y="3085267"/>
            <a:ext cx="1433499" cy="1054100"/>
          </a:xfrm>
          <a:prstGeom prst="accentBorderCallout1">
            <a:avLst>
              <a:gd name="adj1" fmla="val 77731"/>
              <a:gd name="adj2" fmla="val -5276"/>
              <a:gd name="adj3" fmla="val 232275"/>
              <a:gd name="adj4" fmla="val -486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Automates human input</a:t>
            </a:r>
          </a:p>
        </p:txBody>
      </p:sp>
      <p:sp>
        <p:nvSpPr>
          <p:cNvPr id="9" name="Callout: Line with Border and Accent Bar 8">
            <a:extLst>
              <a:ext uri="{FF2B5EF4-FFF2-40B4-BE49-F238E27FC236}">
                <a16:creationId xmlns:a16="http://schemas.microsoft.com/office/drawing/2014/main" id="{D4462829-F1DB-4AD5-99A6-3FAFDF2B1A79}"/>
              </a:ext>
            </a:extLst>
          </p:cNvPr>
          <p:cNvSpPr/>
          <p:nvPr/>
        </p:nvSpPr>
        <p:spPr>
          <a:xfrm>
            <a:off x="10404621" y="3085267"/>
            <a:ext cx="1433499" cy="1054100"/>
          </a:xfrm>
          <a:prstGeom prst="accentBorderCallout1">
            <a:avLst>
              <a:gd name="adj1" fmla="val 10084"/>
              <a:gd name="adj2" fmla="val -4691"/>
              <a:gd name="adj3" fmla="val -29558"/>
              <a:gd name="adj4" fmla="val -866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Automates human input</a:t>
            </a:r>
          </a:p>
        </p:txBody>
      </p:sp>
    </p:spTree>
    <p:extLst>
      <p:ext uri="{BB962C8B-B14F-4D97-AF65-F5344CB8AC3E}">
        <p14:creationId xmlns:p14="http://schemas.microsoft.com/office/powerpoint/2010/main" val="2228168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E6E2D-5BE2-4444-B018-D36B09F4A04E}"/>
              </a:ext>
            </a:extLst>
          </p:cNvPr>
          <p:cNvSpPr>
            <a:spLocks noGrp="1"/>
          </p:cNvSpPr>
          <p:nvPr>
            <p:ph type="title"/>
          </p:nvPr>
        </p:nvSpPr>
        <p:spPr>
          <a:xfrm>
            <a:off x="2819400" y="-19546"/>
            <a:ext cx="6553200" cy="1325563"/>
          </a:xfrm>
        </p:spPr>
        <p:txBody>
          <a:bodyPr/>
          <a:lstStyle/>
          <a:p>
            <a:r>
              <a:rPr lang="en-US" dirty="0"/>
              <a:t>– Improve – Process Map</a:t>
            </a:r>
          </a:p>
        </p:txBody>
      </p:sp>
      <p:pic>
        <p:nvPicPr>
          <p:cNvPr id="5" name="Content Placeholder 4" descr="A close up of text on a black background&#10;&#10;Description automatically generated">
            <a:extLst>
              <a:ext uri="{FF2B5EF4-FFF2-40B4-BE49-F238E27FC236}">
                <a16:creationId xmlns:a16="http://schemas.microsoft.com/office/drawing/2014/main" id="{C38D0613-4345-4A6E-B775-E4CDC790FD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3375" y="1306017"/>
            <a:ext cx="8318500" cy="4112736"/>
          </a:xfrm>
        </p:spPr>
      </p:pic>
      <p:sp>
        <p:nvSpPr>
          <p:cNvPr id="6" name="TextBox 5">
            <a:extLst>
              <a:ext uri="{FF2B5EF4-FFF2-40B4-BE49-F238E27FC236}">
                <a16:creationId xmlns:a16="http://schemas.microsoft.com/office/drawing/2014/main" id="{7908EB68-FB38-4633-865D-FDDFA04F7BF3}"/>
              </a:ext>
            </a:extLst>
          </p:cNvPr>
          <p:cNvSpPr txBox="1"/>
          <p:nvPr/>
        </p:nvSpPr>
        <p:spPr>
          <a:xfrm>
            <a:off x="406400" y="5418753"/>
            <a:ext cx="68326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Timely completion is most important to engineer techs Jordan &amp; Sydnee, as it hinders their work later on. The new system empowers them to stay on schedule.</a:t>
            </a:r>
          </a:p>
          <a:p>
            <a:endParaRPr lang="en-US" dirty="0"/>
          </a:p>
        </p:txBody>
      </p:sp>
      <p:sp>
        <p:nvSpPr>
          <p:cNvPr id="8" name="Callout: Line with Border and Accent Bar 7">
            <a:extLst>
              <a:ext uri="{FF2B5EF4-FFF2-40B4-BE49-F238E27FC236}">
                <a16:creationId xmlns:a16="http://schemas.microsoft.com/office/drawing/2014/main" id="{14196659-9208-4D5C-B097-4A984071829D}"/>
              </a:ext>
            </a:extLst>
          </p:cNvPr>
          <p:cNvSpPr/>
          <p:nvPr/>
        </p:nvSpPr>
        <p:spPr>
          <a:xfrm>
            <a:off x="10471150" y="458569"/>
            <a:ext cx="1638300" cy="965200"/>
          </a:xfrm>
          <a:prstGeom prst="accentBorderCallout1">
            <a:avLst>
              <a:gd name="adj1" fmla="val 18750"/>
              <a:gd name="adj2" fmla="val -8333"/>
              <a:gd name="adj3" fmla="val 78290"/>
              <a:gd name="adj4" fmla="val -422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Three Process steps Removed</a:t>
            </a:r>
          </a:p>
        </p:txBody>
      </p:sp>
      <p:sp>
        <p:nvSpPr>
          <p:cNvPr id="9" name="Callout: Line with Border and Accent Bar 8">
            <a:extLst>
              <a:ext uri="{FF2B5EF4-FFF2-40B4-BE49-F238E27FC236}">
                <a16:creationId xmlns:a16="http://schemas.microsoft.com/office/drawing/2014/main" id="{12E75D08-B813-40CF-AEFB-61FDF3523510}"/>
              </a:ext>
            </a:extLst>
          </p:cNvPr>
          <p:cNvSpPr/>
          <p:nvPr/>
        </p:nvSpPr>
        <p:spPr>
          <a:xfrm>
            <a:off x="10471150" y="2131218"/>
            <a:ext cx="1638300" cy="1393031"/>
          </a:xfrm>
          <a:prstGeom prst="accentBorderCallout1">
            <a:avLst>
              <a:gd name="adj1" fmla="val 18750"/>
              <a:gd name="adj2" fmla="val -8333"/>
              <a:gd name="adj3" fmla="val 66005"/>
              <a:gd name="adj4" fmla="val -549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Requires a single person to complete a deposit log entry</a:t>
            </a:r>
          </a:p>
        </p:txBody>
      </p:sp>
      <p:sp>
        <p:nvSpPr>
          <p:cNvPr id="10" name="Callout: Line with Border and Accent Bar 9">
            <a:extLst>
              <a:ext uri="{FF2B5EF4-FFF2-40B4-BE49-F238E27FC236}">
                <a16:creationId xmlns:a16="http://schemas.microsoft.com/office/drawing/2014/main" id="{23061B45-8A32-4AB3-BDF9-DD87DD8D16CC}"/>
              </a:ext>
            </a:extLst>
          </p:cNvPr>
          <p:cNvSpPr/>
          <p:nvPr/>
        </p:nvSpPr>
        <p:spPr>
          <a:xfrm>
            <a:off x="82550" y="2439055"/>
            <a:ext cx="1133475" cy="923330"/>
          </a:xfrm>
          <a:prstGeom prst="accentBorderCallout1">
            <a:avLst>
              <a:gd name="adj1" fmla="val 55930"/>
              <a:gd name="adj2" fmla="val 110768"/>
              <a:gd name="adj3" fmla="val 94555"/>
              <a:gd name="adj4" fmla="val 1545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Eliminates Waste via Transport </a:t>
            </a:r>
          </a:p>
        </p:txBody>
      </p:sp>
      <p:sp>
        <p:nvSpPr>
          <p:cNvPr id="11" name="Callout: Line with Border and Accent Bar 10">
            <a:extLst>
              <a:ext uri="{FF2B5EF4-FFF2-40B4-BE49-F238E27FC236}">
                <a16:creationId xmlns:a16="http://schemas.microsoft.com/office/drawing/2014/main" id="{28EC210F-B290-4499-A101-430372827677}"/>
              </a:ext>
            </a:extLst>
          </p:cNvPr>
          <p:cNvSpPr/>
          <p:nvPr/>
        </p:nvSpPr>
        <p:spPr>
          <a:xfrm>
            <a:off x="10471150" y="4347170"/>
            <a:ext cx="1568450" cy="965200"/>
          </a:xfrm>
          <a:prstGeom prst="accentBorderCallout1">
            <a:avLst>
              <a:gd name="adj1" fmla="val 18750"/>
              <a:gd name="adj2" fmla="val -8333"/>
              <a:gd name="adj3" fmla="val -14803"/>
              <a:gd name="adj4" fmla="val -577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Less likely to forget or duplicate data</a:t>
            </a:r>
          </a:p>
        </p:txBody>
      </p:sp>
    </p:spTree>
    <p:extLst>
      <p:ext uri="{BB962C8B-B14F-4D97-AF65-F5344CB8AC3E}">
        <p14:creationId xmlns:p14="http://schemas.microsoft.com/office/powerpoint/2010/main" val="1999901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BBF1E-FC3D-4853-B4D1-CC8BD4343BD4}"/>
              </a:ext>
            </a:extLst>
          </p:cNvPr>
          <p:cNvSpPr>
            <a:spLocks noGrp="1"/>
          </p:cNvSpPr>
          <p:nvPr>
            <p:ph type="title"/>
          </p:nvPr>
        </p:nvSpPr>
        <p:spPr>
          <a:xfrm>
            <a:off x="838200" y="0"/>
            <a:ext cx="10515600" cy="1325563"/>
          </a:xfrm>
        </p:spPr>
        <p:txBody>
          <a:bodyPr/>
          <a:lstStyle/>
          <a:p>
            <a:pPr algn="ctr"/>
            <a:r>
              <a:rPr lang="en-US" dirty="0"/>
              <a:t>– Improve – Hypothesis Test &amp; Results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D4A868-DE9A-4F13-A212-DB7E6814C576}"/>
                  </a:ext>
                </a:extLst>
              </p:cNvPr>
              <p:cNvSpPr>
                <a:spLocks noGrp="1"/>
              </p:cNvSpPr>
              <p:nvPr>
                <p:ph idx="1"/>
              </p:nvPr>
            </p:nvSpPr>
            <p:spPr>
              <a:xfrm>
                <a:off x="268447" y="1092200"/>
                <a:ext cx="11459361" cy="5084763"/>
              </a:xfrm>
            </p:spPr>
            <p:txBody>
              <a:bodyPr/>
              <a:lstStyle/>
              <a:p>
                <a:r>
                  <a:rPr lang="en-US" dirty="0">
                    <a:latin typeface="Cambria Math" panose="02040503050406030204" pitchFamily="18" charset="0"/>
                  </a:rPr>
                  <a:t>Two sample for Continuous Data: Green Chart</a:t>
                </a:r>
              </a:p>
              <a:p>
                <a14:m>
                  <m:oMath xmlns:m="http://schemas.openxmlformats.org/officeDocument/2006/math">
                    <m:sSub>
                      <m:sSubPr>
                        <m:ctrlPr>
                          <a:rPr lang="en-US" sz="2000" i="1" smtClean="0">
                            <a:latin typeface="Cambria Math" panose="02040503050406030204" pitchFamily="18" charset="0"/>
                          </a:rPr>
                        </m:ctrlPr>
                      </m:sSubPr>
                      <m:e>
                        <m:r>
                          <m:rPr>
                            <m:nor/>
                          </m:rPr>
                          <a:rPr lang="en-US" sz="2000" b="0" smtClean="0">
                            <a:latin typeface="Cambria Math" panose="02040503050406030204" pitchFamily="18" charset="0"/>
                          </a:rPr>
                          <m:t>H</m:t>
                        </m:r>
                      </m:e>
                      <m:sub>
                        <m:r>
                          <m:rPr>
                            <m:sty m:val="p"/>
                          </m:rPr>
                          <a:rPr lang="en-US" sz="2000" b="0" i="0" dirty="0" smtClean="0">
                            <a:latin typeface="Cambria Math" panose="02040503050406030204" pitchFamily="18" charset="0"/>
                          </a:rPr>
                          <m:t>o</m:t>
                        </m:r>
                      </m:sub>
                    </m:sSub>
                  </m:oMath>
                </a14:m>
                <a:r>
                  <a:rPr lang="en-US" sz="2000" dirty="0"/>
                  <a:t>:  </a:t>
                </a:r>
                <a14:m>
                  <m:oMath xmlns:m="http://schemas.openxmlformats.org/officeDocument/2006/math">
                    <m:sSub>
                      <m:sSubPr>
                        <m:ctrlPr>
                          <a:rPr lang="en-US" sz="2000" i="1" smtClean="0">
                            <a:latin typeface="Cambria Math" panose="02040503050406030204" pitchFamily="18" charset="0"/>
                          </a:rPr>
                        </m:ctrlPr>
                      </m:sSubPr>
                      <m:e>
                        <m:r>
                          <m:rPr>
                            <m:nor/>
                          </m:rPr>
                          <a:rPr lang="el-GR" sz="2000" i="1" dirty="0"/>
                          <m:t>μ</m:t>
                        </m:r>
                      </m:e>
                      <m:sub>
                        <m:r>
                          <a:rPr lang="en-US" sz="2000" b="0" i="1" dirty="0" smtClean="0">
                            <a:latin typeface="Cambria Math" panose="02040503050406030204" pitchFamily="18" charset="0"/>
                          </a:rPr>
                          <m:t>1</m:t>
                        </m:r>
                      </m:sub>
                    </m:sSub>
                  </m:oMath>
                </a14:m>
                <a:r>
                  <a:rPr lang="en-US" sz="2000" dirty="0"/>
                  <a:t>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  </a:t>
                </a:r>
                <a14:m>
                  <m:oMath xmlns:m="http://schemas.openxmlformats.org/officeDocument/2006/math">
                    <m:sSub>
                      <m:sSubPr>
                        <m:ctrlPr>
                          <a:rPr lang="en-US" sz="2000" i="1">
                            <a:latin typeface="Cambria Math" panose="02040503050406030204" pitchFamily="18" charset="0"/>
                          </a:rPr>
                        </m:ctrlPr>
                      </m:sSubPr>
                      <m:e>
                        <m:r>
                          <m:rPr>
                            <m:nor/>
                          </m:rPr>
                          <a:rPr lang="el-GR" sz="2000" i="1" dirty="0"/>
                          <m:t>μ</m:t>
                        </m:r>
                      </m:e>
                      <m:sub>
                        <m:r>
                          <a:rPr lang="en-US" sz="2000" i="1">
                            <a:latin typeface="Cambria Math" panose="02040503050406030204" pitchFamily="18" charset="0"/>
                          </a:rPr>
                          <m:t>2</m:t>
                        </m:r>
                      </m:sub>
                    </m:sSub>
                    <m:r>
                      <a:rPr lang="en-US" sz="2000" i="1">
                        <a:latin typeface="Cambria Math" panose="02040503050406030204" pitchFamily="18" charset="0"/>
                      </a:rPr>
                      <m:t> </m:t>
                    </m:r>
                  </m:oMath>
                </a14:m>
                <a:endParaRPr lang="en-US" sz="2000" i="1" dirty="0">
                  <a:latin typeface="Cambria Math" panose="02040503050406030204" pitchFamily="18" charset="0"/>
                </a:endParaRPr>
              </a:p>
              <a:p>
                <a14:m>
                  <m:oMath xmlns:m="http://schemas.openxmlformats.org/officeDocument/2006/math">
                    <m:sSub>
                      <m:sSubPr>
                        <m:ctrlPr>
                          <a:rPr lang="en-US" sz="2000" i="1">
                            <a:latin typeface="Cambria Math" panose="02040503050406030204" pitchFamily="18" charset="0"/>
                          </a:rPr>
                        </m:ctrlPr>
                      </m:sSubPr>
                      <m:e>
                        <m:r>
                          <m:rPr>
                            <m:nor/>
                          </m:rPr>
                          <a:rPr lang="en-US" sz="2000">
                            <a:latin typeface="Cambria Math" panose="02040503050406030204" pitchFamily="18" charset="0"/>
                          </a:rPr>
                          <m:t>H</m:t>
                        </m:r>
                      </m:e>
                      <m:sub>
                        <m:r>
                          <m:rPr>
                            <m:sty m:val="p"/>
                          </m:rPr>
                          <a:rPr lang="en-US" sz="2000" b="0" i="0" smtClean="0">
                            <a:latin typeface="Cambria Math" panose="02040503050406030204" pitchFamily="18" charset="0"/>
                          </a:rPr>
                          <m:t>a</m:t>
                        </m:r>
                      </m:sub>
                    </m:sSub>
                  </m:oMath>
                </a14:m>
                <a:r>
                  <a:rPr lang="en-US" sz="2000" dirty="0"/>
                  <a:t>: </a:t>
                </a:r>
                <a14:m>
                  <m:oMath xmlns:m="http://schemas.openxmlformats.org/officeDocument/2006/math">
                    <m:sSub>
                      <m:sSubPr>
                        <m:ctrlPr>
                          <a:rPr lang="en-US" sz="2000" i="1">
                            <a:latin typeface="Cambria Math" panose="02040503050406030204" pitchFamily="18" charset="0"/>
                          </a:rPr>
                        </m:ctrlPr>
                      </m:sSubPr>
                      <m:e>
                        <m:r>
                          <m:rPr>
                            <m:nor/>
                          </m:rPr>
                          <a:rPr lang="en-US" sz="2000" b="0" i="1" smtClean="0">
                            <a:latin typeface="Cambria Math" panose="02040503050406030204" pitchFamily="18" charset="0"/>
                          </a:rPr>
                          <m:t>  </m:t>
                        </m:r>
                        <m:r>
                          <m:rPr>
                            <m:nor/>
                          </m:rPr>
                          <a:rPr lang="el-GR" sz="2000" i="1" dirty="0"/>
                          <m:t>μ</m:t>
                        </m:r>
                      </m:e>
                      <m:sub>
                        <m:r>
                          <a:rPr lang="en-US" sz="2000" b="0" i="1" dirty="0" smtClean="0">
                            <a:latin typeface="Cambria Math" panose="02040503050406030204" pitchFamily="18" charset="0"/>
                          </a:rPr>
                          <m:t>1</m:t>
                        </m:r>
                      </m:sub>
                    </m:sSub>
                  </m:oMath>
                </a14:m>
                <a:r>
                  <a:rPr lang="en-US" sz="2000" dirty="0"/>
                  <a:t> </a:t>
                </a:r>
                <a14:m>
                  <m:oMath xmlns:m="http://schemas.openxmlformats.org/officeDocument/2006/math">
                    <m:r>
                      <a:rPr lang="en-US" sz="2000" i="1" dirty="0" smtClean="0">
                        <a:latin typeface="Cambria Math" panose="02040503050406030204" pitchFamily="18" charset="0"/>
                      </a:rPr>
                      <m:t>&gt;</m:t>
                    </m:r>
                  </m:oMath>
                </a14:m>
                <a:r>
                  <a:rPr lang="en-US" sz="2000" dirty="0"/>
                  <a:t> </a:t>
                </a:r>
                <a14:m>
                  <m:oMath xmlns:m="http://schemas.openxmlformats.org/officeDocument/2006/math">
                    <m:sSub>
                      <m:sSubPr>
                        <m:ctrlPr>
                          <a:rPr lang="en-US" sz="2000" i="1">
                            <a:latin typeface="Cambria Math" panose="02040503050406030204" pitchFamily="18" charset="0"/>
                          </a:rPr>
                        </m:ctrlPr>
                      </m:sSubPr>
                      <m:e>
                        <m:r>
                          <m:rPr>
                            <m:nor/>
                          </m:rPr>
                          <a:rPr lang="el-GR" sz="2000" i="1" dirty="0"/>
                          <m:t>μ</m:t>
                        </m:r>
                      </m:e>
                      <m:sub>
                        <m:r>
                          <a:rPr lang="en-US" sz="2000" i="1">
                            <a:latin typeface="Cambria Math" panose="02040503050406030204" pitchFamily="18" charset="0"/>
                          </a:rPr>
                          <m:t>2</m:t>
                        </m:r>
                      </m:sub>
                    </m:sSub>
                    <m:r>
                      <a:rPr lang="en-US" sz="2000" i="1">
                        <a:latin typeface="Cambria Math" panose="02040503050406030204" pitchFamily="18" charset="0"/>
                      </a:rPr>
                      <m:t> </m:t>
                    </m:r>
                  </m:oMath>
                </a14:m>
                <a:endParaRPr lang="en-US" sz="200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D7D4A868-DE9A-4F13-A212-DB7E6814C576}"/>
                  </a:ext>
                </a:extLst>
              </p:cNvPr>
              <p:cNvSpPr>
                <a:spLocks noGrp="1" noRot="1" noChangeAspect="1" noMove="1" noResize="1" noEditPoints="1" noAdjustHandles="1" noChangeArrowheads="1" noChangeShapeType="1" noTextEdit="1"/>
              </p:cNvSpPr>
              <p:nvPr>
                <p:ph idx="1"/>
              </p:nvPr>
            </p:nvSpPr>
            <p:spPr>
              <a:xfrm>
                <a:off x="268447" y="1092200"/>
                <a:ext cx="11459361" cy="5084763"/>
              </a:xfrm>
              <a:blipFill>
                <a:blip r:embed="rId2"/>
                <a:stretch>
                  <a:fillRect l="-957" t="-20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DAE922CB-AA39-4635-9293-E1F957BAC1FB}"/>
                  </a:ext>
                </a:extLst>
              </p:cNvPr>
              <p:cNvGraphicFramePr>
                <a:graphicFrameLocks noGrp="1"/>
              </p:cNvGraphicFramePr>
              <p:nvPr>
                <p:extLst>
                  <p:ext uri="{D42A27DB-BD31-4B8C-83A1-F6EECF244321}">
                    <p14:modId xmlns:p14="http://schemas.microsoft.com/office/powerpoint/2010/main" val="979911104"/>
                  </p:ext>
                </p:extLst>
              </p:nvPr>
            </p:nvGraphicFramePr>
            <p:xfrm>
              <a:off x="647144" y="2457998"/>
              <a:ext cx="2082800" cy="2502536"/>
            </p:xfrm>
            <a:graphic>
              <a:graphicData uri="http://schemas.openxmlformats.org/drawingml/2006/table">
                <a:tbl>
                  <a:tblPr/>
                  <a:tblGrid>
                    <a:gridCol w="1141535">
                      <a:extLst>
                        <a:ext uri="{9D8B030D-6E8A-4147-A177-3AD203B41FA5}">
                          <a16:colId xmlns:a16="http://schemas.microsoft.com/office/drawing/2014/main" val="4078080629"/>
                        </a:ext>
                      </a:extLst>
                    </a:gridCol>
                    <a:gridCol w="941265">
                      <a:extLst>
                        <a:ext uri="{9D8B030D-6E8A-4147-A177-3AD203B41FA5}">
                          <a16:colId xmlns:a16="http://schemas.microsoft.com/office/drawing/2014/main" val="3856417594"/>
                        </a:ext>
                      </a:extLst>
                    </a:gridCol>
                  </a:tblGrid>
                  <a:tr h="278527">
                    <a:tc>
                      <a:txBody>
                        <a:bodyPr/>
                        <a:lstStyle/>
                        <a:p>
                          <a:pPr algn="ctr" fontAlgn="b"/>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𝑚𝑒𝑎𝑛</m:t>
                                    </m:r>
                                  </m:e>
                                  <m:sub>
                                    <m:r>
                                      <a:rPr lang="en-US" sz="1600" b="0" i="1" smtClean="0">
                                        <a:latin typeface="Cambria Math" panose="02040503050406030204" pitchFamily="18" charset="0"/>
                                      </a:rPr>
                                      <m:t>1</m:t>
                                    </m:r>
                                  </m:sub>
                                </m:sSub>
                              </m:oMath>
                            </m:oMathPara>
                          </a14:m>
                          <a:endParaRPr lang="en-US" sz="16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4884.1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604388"/>
                      </a:ext>
                    </a:extLst>
                  </a:tr>
                  <a:tr h="278527">
                    <a:tc>
                      <a:txBody>
                        <a:bodyPr/>
                        <a:lstStyle/>
                        <a:p>
                          <a:pPr algn="ctr" fontAlgn="b"/>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𝑚𝑒𝑎𝑛</m:t>
                                    </m:r>
                                  </m:e>
                                  <m:sub>
                                    <m:r>
                                      <a:rPr lang="en-US" sz="1600" b="0" i="1" smtClean="0">
                                        <a:latin typeface="Cambria Math" panose="02040503050406030204" pitchFamily="18" charset="0"/>
                                      </a:rPr>
                                      <m:t>2</m:t>
                                    </m:r>
                                  </m:sub>
                                </m:sSub>
                              </m:oMath>
                            </m:oMathPara>
                          </a14:m>
                          <a:endParaRPr lang="en-US" sz="16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2937.4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2812167"/>
                      </a:ext>
                    </a:extLst>
                  </a:tr>
                  <a:tr h="278527">
                    <a:tc>
                      <a:txBody>
                        <a:bodyPr/>
                        <a:lstStyle/>
                        <a:p>
                          <a:pPr algn="ctr" fontAlgn="b"/>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𝑛</m:t>
                                    </m:r>
                                  </m:e>
                                  <m:sub>
                                    <m:r>
                                      <a:rPr lang="en-US" sz="1600" b="0" i="1" smtClean="0">
                                        <a:latin typeface="Cambria Math" panose="02040503050406030204" pitchFamily="18" charset="0"/>
                                      </a:rPr>
                                      <m:t>1</m:t>
                                    </m:r>
                                  </m:sub>
                                </m:sSub>
                              </m:oMath>
                            </m:oMathPara>
                          </a14:m>
                          <a:endParaRPr lang="en-US" sz="16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93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5608701"/>
                      </a:ext>
                    </a:extLst>
                  </a:tr>
                  <a:tr h="278527">
                    <a:tc>
                      <a:txBody>
                        <a:bodyPr/>
                        <a:lstStyle/>
                        <a:p>
                          <a:pPr algn="ctr" fontAlgn="b"/>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𝑛</m:t>
                                    </m:r>
                                  </m:e>
                                  <m:sub>
                                    <m:r>
                                      <a:rPr lang="en-US" sz="1600" i="1">
                                        <a:latin typeface="Cambria Math" panose="02040503050406030204" pitchFamily="18" charset="0"/>
                                      </a:rPr>
                                      <m:t>1</m:t>
                                    </m:r>
                                  </m:sub>
                                </m:sSub>
                              </m:oMath>
                            </m:oMathPara>
                          </a14:m>
                          <a:endParaRPr lang="en-US" sz="16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9288251"/>
                      </a:ext>
                    </a:extLst>
                  </a:tr>
                  <a:tr h="278527">
                    <a:tc>
                      <a:txBody>
                        <a:bodyPr/>
                        <a:lstStyle/>
                        <a:p>
                          <a:pPr algn="ctr" fontAlgn="b"/>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 </m:t>
                                    </m:r>
                                    <m:r>
                                      <a:rPr lang="en-US" sz="1600" b="0" i="1" smtClean="0">
                                        <a:latin typeface="Cambria Math" panose="02040503050406030204" pitchFamily="18" charset="0"/>
                                      </a:rPr>
                                      <m:t>𝑠</m:t>
                                    </m:r>
                                  </m:e>
                                  <m:sub>
                                    <m:r>
                                      <a:rPr lang="en-US" sz="1600" i="1">
                                        <a:latin typeface="Cambria Math" panose="02040503050406030204" pitchFamily="18" charset="0"/>
                                      </a:rPr>
                                      <m:t>1</m:t>
                                    </m:r>
                                  </m:sub>
                                </m:sSub>
                              </m:oMath>
                            </m:oMathPara>
                          </a14:m>
                          <a:endParaRPr lang="en-US" sz="16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7395.2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3365048"/>
                      </a:ext>
                    </a:extLst>
                  </a:tr>
                  <a:tr h="278527">
                    <a:tc>
                      <a:txBody>
                        <a:bodyPr/>
                        <a:lstStyle/>
                        <a:p>
                          <a:pPr algn="ctr" fontAlgn="b"/>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 </m:t>
                                    </m:r>
                                    <m:r>
                                      <a:rPr lang="en-US" sz="1600" b="0" i="1" smtClean="0">
                                        <a:latin typeface="Cambria Math" panose="02040503050406030204" pitchFamily="18" charset="0"/>
                                      </a:rPr>
                                      <m:t>𝑠</m:t>
                                    </m:r>
                                  </m:e>
                                  <m:sub>
                                    <m:r>
                                      <a:rPr lang="en-US" sz="1600" b="0" i="1" smtClean="0">
                                        <a:latin typeface="Cambria Math" panose="02040503050406030204" pitchFamily="18" charset="0"/>
                                      </a:rPr>
                                      <m:t>2</m:t>
                                    </m:r>
                                  </m:sub>
                                </m:sSub>
                              </m:oMath>
                            </m:oMathPara>
                          </a14:m>
                          <a:endParaRPr lang="en-US" sz="16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838.51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4648124"/>
                      </a:ext>
                    </a:extLst>
                  </a:tr>
                  <a:tr h="278527">
                    <a:tc>
                      <a:txBody>
                        <a:bodyPr/>
                        <a:lstStyle/>
                        <a:p>
                          <a:pPr algn="ctr" fontAlgn="b"/>
                          <a:r>
                            <a:rPr lang="en-US" sz="1600" b="0" i="0" u="none" strike="noStrike">
                              <a:solidFill>
                                <a:srgbClr val="000000"/>
                              </a:solidFill>
                              <a:effectLst/>
                              <a:latin typeface="Calibri" panose="020F0502020204030204" pitchFamily="34" charset="0"/>
                            </a:rPr>
                            <a:t>Z-Score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2.48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9963785"/>
                      </a:ext>
                    </a:extLst>
                  </a:tr>
                  <a:tr h="278527">
                    <a:tc>
                      <a:txBody>
                        <a:bodyPr/>
                        <a:lstStyle/>
                        <a:p>
                          <a:pPr algn="ctr" fontAlgn="b"/>
                          <a:r>
                            <a:rPr lang="en-US" sz="1600" b="0" i="0" u="none" strike="noStrike" dirty="0">
                              <a:solidFill>
                                <a:srgbClr val="000000"/>
                              </a:solidFill>
                              <a:effectLst/>
                              <a:latin typeface="Calibri" panose="020F0502020204030204" pitchFamily="34" charset="0"/>
                            </a:rPr>
                            <a:t>p- value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0.0066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2242311"/>
                      </a:ext>
                    </a:extLst>
                  </a:tr>
                  <a:tr h="161765">
                    <a:tc>
                      <a:txBody>
                        <a:bodyPr/>
                        <a:lstStyle/>
                        <a:p>
                          <a:pPr algn="ctr" fontAlgn="b"/>
                          <a:r>
                            <a:rPr lang="el-GR" sz="1800" b="0" i="1" u="none" strike="noStrike" kern="1200" baseline="0" dirty="0">
                              <a:solidFill>
                                <a:schemeClr val="tx1"/>
                              </a:solidFill>
                              <a:latin typeface="+mn-lt"/>
                              <a:ea typeface="+mn-ea"/>
                              <a:cs typeface="+mn-cs"/>
                            </a:rPr>
                            <a:t>α</a:t>
                          </a:r>
                          <a:endParaRPr lang="en-US" sz="16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6554365"/>
                      </a:ext>
                    </a:extLst>
                  </a:tr>
                </a:tbl>
              </a:graphicData>
            </a:graphic>
          </p:graphicFrame>
        </mc:Choice>
        <mc:Fallback xmlns="">
          <p:graphicFrame>
            <p:nvGraphicFramePr>
              <p:cNvPr id="5" name="Table 4">
                <a:extLst>
                  <a:ext uri="{FF2B5EF4-FFF2-40B4-BE49-F238E27FC236}">
                    <a16:creationId xmlns:a16="http://schemas.microsoft.com/office/drawing/2014/main" id="{DAE922CB-AA39-4635-9293-E1F957BAC1FB}"/>
                  </a:ext>
                </a:extLst>
              </p:cNvPr>
              <p:cNvGraphicFramePr>
                <a:graphicFrameLocks noGrp="1"/>
              </p:cNvGraphicFramePr>
              <p:nvPr>
                <p:extLst>
                  <p:ext uri="{D42A27DB-BD31-4B8C-83A1-F6EECF244321}">
                    <p14:modId xmlns:p14="http://schemas.microsoft.com/office/powerpoint/2010/main" val="979911104"/>
                  </p:ext>
                </p:extLst>
              </p:nvPr>
            </p:nvGraphicFramePr>
            <p:xfrm>
              <a:off x="647144" y="2457998"/>
              <a:ext cx="2082800" cy="2502536"/>
            </p:xfrm>
            <a:graphic>
              <a:graphicData uri="http://schemas.openxmlformats.org/drawingml/2006/table">
                <a:tbl>
                  <a:tblPr/>
                  <a:tblGrid>
                    <a:gridCol w="1141535">
                      <a:extLst>
                        <a:ext uri="{9D8B030D-6E8A-4147-A177-3AD203B41FA5}">
                          <a16:colId xmlns:a16="http://schemas.microsoft.com/office/drawing/2014/main" val="4078080629"/>
                        </a:ext>
                      </a:extLst>
                    </a:gridCol>
                    <a:gridCol w="941265">
                      <a:extLst>
                        <a:ext uri="{9D8B030D-6E8A-4147-A177-3AD203B41FA5}">
                          <a16:colId xmlns:a16="http://schemas.microsoft.com/office/drawing/2014/main" val="3856417594"/>
                        </a:ext>
                      </a:extLst>
                    </a:gridCol>
                  </a:tblGrid>
                  <a:tr h="278527">
                    <a:tc>
                      <a:txBody>
                        <a:bodyPr/>
                        <a:lstStyle/>
                        <a:p>
                          <a:endParaRPr lang="en-US"/>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3"/>
                          <a:stretch>
                            <a:fillRect l="-535" t="-8696" r="-83422" b="-843478"/>
                          </a:stretch>
                        </a:blipFill>
                      </a:tcPr>
                    </a:tc>
                    <a:tc>
                      <a:txBody>
                        <a:bodyPr/>
                        <a:lstStyle/>
                        <a:p>
                          <a:pPr algn="ctr" fontAlgn="b"/>
                          <a:r>
                            <a:rPr lang="en-US" sz="1600" b="0" i="0" u="none" strike="noStrike" dirty="0">
                              <a:solidFill>
                                <a:srgbClr val="000000"/>
                              </a:solidFill>
                              <a:effectLst/>
                              <a:latin typeface="Calibri" panose="020F0502020204030204" pitchFamily="34" charset="0"/>
                            </a:rPr>
                            <a:t>4884.1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604388"/>
                      </a:ext>
                    </a:extLst>
                  </a:tr>
                  <a:tr h="278527">
                    <a:tc>
                      <a:txBody>
                        <a:bodyPr/>
                        <a:lstStyle/>
                        <a:p>
                          <a:endParaRPr lang="en-US"/>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3"/>
                          <a:stretch>
                            <a:fillRect l="-535" t="-111111" r="-83422" b="-762222"/>
                          </a:stretch>
                        </a:blipFill>
                      </a:tcPr>
                    </a:tc>
                    <a:tc>
                      <a:txBody>
                        <a:bodyPr/>
                        <a:lstStyle/>
                        <a:p>
                          <a:pPr algn="ctr" fontAlgn="b"/>
                          <a:r>
                            <a:rPr lang="en-US" sz="1600" b="0" i="0" u="none" strike="noStrike" dirty="0">
                              <a:solidFill>
                                <a:srgbClr val="000000"/>
                              </a:solidFill>
                              <a:effectLst/>
                              <a:latin typeface="Calibri" panose="020F0502020204030204" pitchFamily="34" charset="0"/>
                            </a:rPr>
                            <a:t>2937.4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2812167"/>
                      </a:ext>
                    </a:extLst>
                  </a:tr>
                  <a:tr h="278527">
                    <a:tc>
                      <a:txBody>
                        <a:bodyPr/>
                        <a:lstStyle/>
                        <a:p>
                          <a:endParaRPr lang="en-US"/>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3"/>
                          <a:stretch>
                            <a:fillRect l="-535" t="-206522" r="-83422" b="-645652"/>
                          </a:stretch>
                        </a:blipFill>
                      </a:tcPr>
                    </a:tc>
                    <a:tc>
                      <a:txBody>
                        <a:bodyPr/>
                        <a:lstStyle/>
                        <a:p>
                          <a:pPr algn="ctr" fontAlgn="b"/>
                          <a:r>
                            <a:rPr lang="en-US" sz="1600" b="0" i="0" u="none" strike="noStrike">
                              <a:solidFill>
                                <a:srgbClr val="000000"/>
                              </a:solidFill>
                              <a:effectLst/>
                              <a:latin typeface="Calibri" panose="020F0502020204030204" pitchFamily="34" charset="0"/>
                            </a:rPr>
                            <a:t>93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5608701"/>
                      </a:ext>
                    </a:extLst>
                  </a:tr>
                  <a:tr h="278527">
                    <a:tc>
                      <a:txBody>
                        <a:bodyPr/>
                        <a:lstStyle/>
                        <a:p>
                          <a:endParaRPr lang="en-US"/>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3"/>
                          <a:stretch>
                            <a:fillRect l="-535" t="-306522" r="-83422" b="-545652"/>
                          </a:stretch>
                        </a:blipFill>
                      </a:tcPr>
                    </a:tc>
                    <a:tc>
                      <a:txBody>
                        <a:bodyPr/>
                        <a:lstStyle/>
                        <a:p>
                          <a:pPr algn="ctr" fontAlgn="b"/>
                          <a:r>
                            <a:rPr lang="en-US" sz="1600" b="0" i="0" u="none" strike="noStrike" dirty="0">
                              <a:solidFill>
                                <a:srgbClr val="000000"/>
                              </a:solidFill>
                              <a:effectLst/>
                              <a:latin typeface="Calibri" panose="020F0502020204030204" pitchFamily="34" charset="0"/>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9288251"/>
                      </a:ext>
                    </a:extLst>
                  </a:tr>
                  <a:tr h="278527">
                    <a:tc>
                      <a:txBody>
                        <a:bodyPr/>
                        <a:lstStyle/>
                        <a:p>
                          <a:endParaRPr lang="en-US"/>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3"/>
                          <a:stretch>
                            <a:fillRect l="-535" t="-406522" r="-83422" b="-445652"/>
                          </a:stretch>
                        </a:blipFill>
                      </a:tcPr>
                    </a:tc>
                    <a:tc>
                      <a:txBody>
                        <a:bodyPr/>
                        <a:lstStyle/>
                        <a:p>
                          <a:pPr algn="ctr" fontAlgn="b"/>
                          <a:r>
                            <a:rPr lang="en-US" sz="1600" b="0" i="0" u="none" strike="noStrike">
                              <a:solidFill>
                                <a:srgbClr val="000000"/>
                              </a:solidFill>
                              <a:effectLst/>
                              <a:latin typeface="Calibri" panose="020F0502020204030204" pitchFamily="34" charset="0"/>
                            </a:rPr>
                            <a:t>7395.2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3365048"/>
                      </a:ext>
                    </a:extLst>
                  </a:tr>
                  <a:tr h="278527">
                    <a:tc>
                      <a:txBody>
                        <a:bodyPr/>
                        <a:lstStyle/>
                        <a:p>
                          <a:endParaRPr lang="en-US"/>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3"/>
                          <a:stretch>
                            <a:fillRect l="-535" t="-517778" r="-83422" b="-355556"/>
                          </a:stretch>
                        </a:blipFill>
                      </a:tcPr>
                    </a:tc>
                    <a:tc>
                      <a:txBody>
                        <a:bodyPr/>
                        <a:lstStyle/>
                        <a:p>
                          <a:pPr algn="ctr" fontAlgn="b"/>
                          <a:r>
                            <a:rPr lang="en-US" sz="1600" b="0" i="0" u="none" strike="noStrike">
                              <a:solidFill>
                                <a:srgbClr val="000000"/>
                              </a:solidFill>
                              <a:effectLst/>
                              <a:latin typeface="Calibri" panose="020F0502020204030204" pitchFamily="34" charset="0"/>
                            </a:rPr>
                            <a:t>838.51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4648124"/>
                      </a:ext>
                    </a:extLst>
                  </a:tr>
                  <a:tr h="278527">
                    <a:tc>
                      <a:txBody>
                        <a:bodyPr/>
                        <a:lstStyle/>
                        <a:p>
                          <a:pPr algn="ctr" fontAlgn="b"/>
                          <a:r>
                            <a:rPr lang="en-US" sz="1600" b="0" i="0" u="none" strike="noStrike">
                              <a:solidFill>
                                <a:srgbClr val="000000"/>
                              </a:solidFill>
                              <a:effectLst/>
                              <a:latin typeface="Calibri" panose="020F0502020204030204" pitchFamily="34" charset="0"/>
                            </a:rPr>
                            <a:t>Z-Score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2.48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9963785"/>
                      </a:ext>
                    </a:extLst>
                  </a:tr>
                  <a:tr h="278527">
                    <a:tc>
                      <a:txBody>
                        <a:bodyPr/>
                        <a:lstStyle/>
                        <a:p>
                          <a:pPr algn="ctr" fontAlgn="b"/>
                          <a:r>
                            <a:rPr lang="en-US" sz="1600" b="0" i="0" u="none" strike="noStrike" dirty="0">
                              <a:solidFill>
                                <a:srgbClr val="000000"/>
                              </a:solidFill>
                              <a:effectLst/>
                              <a:latin typeface="Calibri" panose="020F0502020204030204" pitchFamily="34" charset="0"/>
                            </a:rPr>
                            <a:t>p- value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0.0066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2242311"/>
                      </a:ext>
                    </a:extLst>
                  </a:tr>
                  <a:tr h="274320">
                    <a:tc>
                      <a:txBody>
                        <a:bodyPr/>
                        <a:lstStyle/>
                        <a:p>
                          <a:pPr algn="ctr" fontAlgn="b"/>
                          <a:r>
                            <a:rPr lang="el-GR" sz="1800" b="0" i="1" u="none" strike="noStrike" kern="1200" baseline="0" dirty="0">
                              <a:solidFill>
                                <a:schemeClr val="tx1"/>
                              </a:solidFill>
                              <a:latin typeface="+mn-lt"/>
                              <a:ea typeface="+mn-ea"/>
                              <a:cs typeface="+mn-cs"/>
                            </a:rPr>
                            <a:t>α</a:t>
                          </a:r>
                          <a:endParaRPr lang="en-US" sz="16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6554365"/>
                      </a:ext>
                    </a:extLst>
                  </a:tr>
                </a:tbl>
              </a:graphicData>
            </a:graphic>
          </p:graphicFrame>
        </mc:Fallback>
      </mc:AlternateContent>
      <p:sp>
        <p:nvSpPr>
          <p:cNvPr id="6" name="TextBox 5">
            <a:extLst>
              <a:ext uri="{FF2B5EF4-FFF2-40B4-BE49-F238E27FC236}">
                <a16:creationId xmlns:a16="http://schemas.microsoft.com/office/drawing/2014/main" id="{08527710-5B91-4937-A202-22BBE79AA0C9}"/>
              </a:ext>
            </a:extLst>
          </p:cNvPr>
          <p:cNvSpPr txBox="1"/>
          <p:nvPr/>
        </p:nvSpPr>
        <p:spPr>
          <a:xfrm>
            <a:off x="816570" y="5029666"/>
            <a:ext cx="1743947" cy="646331"/>
          </a:xfrm>
          <a:prstGeom prst="rect">
            <a:avLst/>
          </a:prstGeom>
          <a:noFill/>
        </p:spPr>
        <p:txBody>
          <a:bodyPr wrap="square" rtlCol="0">
            <a:spAutoFit/>
          </a:bodyPr>
          <a:lstStyle/>
          <a:p>
            <a:r>
              <a:rPr lang="en-US" dirty="0"/>
              <a:t>p-value &lt; alpha</a:t>
            </a:r>
          </a:p>
          <a:p>
            <a:r>
              <a:rPr lang="en-US" dirty="0"/>
              <a:t>0.0066  &lt; 0.05</a:t>
            </a:r>
          </a:p>
        </p:txBody>
      </p:sp>
      <p:sp>
        <p:nvSpPr>
          <p:cNvPr id="7" name="TextBox 6">
            <a:extLst>
              <a:ext uri="{FF2B5EF4-FFF2-40B4-BE49-F238E27FC236}">
                <a16:creationId xmlns:a16="http://schemas.microsoft.com/office/drawing/2014/main" id="{E4D7AEF3-4EA3-4166-9E69-7E85DC48179D}"/>
              </a:ext>
            </a:extLst>
          </p:cNvPr>
          <p:cNvSpPr txBox="1"/>
          <p:nvPr/>
        </p:nvSpPr>
        <p:spPr>
          <a:xfrm>
            <a:off x="464192" y="5861847"/>
            <a:ext cx="106172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P- value is less than alpha, thus the Null Hypothesis is rejected. </a:t>
            </a:r>
          </a:p>
          <a:p>
            <a:pPr marL="285750" indent="-285750">
              <a:buFont typeface="Arial" panose="020B0604020202020204" pitchFamily="34" charset="0"/>
              <a:buChar char="•"/>
            </a:pPr>
            <a:r>
              <a:rPr lang="en-US" dirty="0"/>
              <a:t>This means the data is statistically significant at alpha = 0.05 and that the difference in the mean process speed is too large to be explained by just chance. </a:t>
            </a:r>
          </a:p>
        </p:txBody>
      </p:sp>
      <p:sp>
        <p:nvSpPr>
          <p:cNvPr id="9" name="TextBox 8">
            <a:extLst>
              <a:ext uri="{FF2B5EF4-FFF2-40B4-BE49-F238E27FC236}">
                <a16:creationId xmlns:a16="http://schemas.microsoft.com/office/drawing/2014/main" id="{BA4F32FE-3734-48F1-B194-25C6F5759B88}"/>
              </a:ext>
            </a:extLst>
          </p:cNvPr>
          <p:cNvSpPr txBox="1"/>
          <p:nvPr/>
        </p:nvSpPr>
        <p:spPr>
          <a:xfrm>
            <a:off x="5050490" y="2716542"/>
            <a:ext cx="642564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Results of the process improvement show a </a:t>
            </a:r>
            <a:r>
              <a:rPr lang="en-US" b="1" dirty="0"/>
              <a:t>40% decrease </a:t>
            </a:r>
            <a:r>
              <a:rPr lang="en-US" dirty="0"/>
              <a:t>in the Completion Interval. This was greater than the 25% goal value. </a:t>
            </a:r>
          </a:p>
          <a:p>
            <a:pPr marL="285750" indent="-285750">
              <a:buFont typeface="Arial" panose="020B0604020202020204" pitchFamily="34" charset="0"/>
              <a:buChar char="•"/>
            </a:pPr>
            <a:r>
              <a:rPr lang="en-US" dirty="0"/>
              <a:t>These are great results, but an actual decrease of 40% may have changes if there were equal checks deposited in the final result driven month.</a:t>
            </a:r>
          </a:p>
        </p:txBody>
      </p:sp>
      <p:sp>
        <p:nvSpPr>
          <p:cNvPr id="10" name="Callout: Line with Border and Accent Bar 9">
            <a:extLst>
              <a:ext uri="{FF2B5EF4-FFF2-40B4-BE49-F238E27FC236}">
                <a16:creationId xmlns:a16="http://schemas.microsoft.com/office/drawing/2014/main" id="{CF54CCEB-1B71-4B96-8CF7-AFE1AE406A3D}"/>
              </a:ext>
            </a:extLst>
          </p:cNvPr>
          <p:cNvSpPr/>
          <p:nvPr/>
        </p:nvSpPr>
        <p:spPr>
          <a:xfrm>
            <a:off x="9378892" y="1522199"/>
            <a:ext cx="1702500" cy="895563"/>
          </a:xfrm>
          <a:prstGeom prst="accentBorderCallout1">
            <a:avLst>
              <a:gd name="adj1" fmla="val 18750"/>
              <a:gd name="adj2" fmla="val -8333"/>
              <a:gd name="adj3" fmla="val 143903"/>
              <a:gd name="adj4" fmla="val -883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Improvements  better than expected </a:t>
            </a:r>
          </a:p>
        </p:txBody>
      </p:sp>
    </p:spTree>
    <p:extLst>
      <p:ext uri="{BB962C8B-B14F-4D97-AF65-F5344CB8AC3E}">
        <p14:creationId xmlns:p14="http://schemas.microsoft.com/office/powerpoint/2010/main" val="450820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EC415-4E44-4F01-8044-12A3B927BA82}"/>
              </a:ext>
            </a:extLst>
          </p:cNvPr>
          <p:cNvSpPr>
            <a:spLocks noGrp="1"/>
          </p:cNvSpPr>
          <p:nvPr>
            <p:ph type="title"/>
          </p:nvPr>
        </p:nvSpPr>
        <p:spPr>
          <a:xfrm>
            <a:off x="838200" y="294257"/>
            <a:ext cx="10515600" cy="1325563"/>
          </a:xfrm>
        </p:spPr>
        <p:txBody>
          <a:bodyPr/>
          <a:lstStyle/>
          <a:p>
            <a:pPr algn="ctr"/>
            <a:r>
              <a:rPr lang="en-US" dirty="0"/>
              <a:t>– Control – Exponential Smoothing &amp; </a:t>
            </a:r>
            <a:br>
              <a:rPr lang="en-US" dirty="0"/>
            </a:br>
            <a:r>
              <a:rPr lang="en-US" dirty="0"/>
              <a:t>Future Steps</a:t>
            </a:r>
          </a:p>
        </p:txBody>
      </p:sp>
      <p:sp>
        <p:nvSpPr>
          <p:cNvPr id="3" name="Content Placeholder 2">
            <a:extLst>
              <a:ext uri="{FF2B5EF4-FFF2-40B4-BE49-F238E27FC236}">
                <a16:creationId xmlns:a16="http://schemas.microsoft.com/office/drawing/2014/main" id="{0B74E192-F1A7-4E7C-844B-8255FE72F5D9}"/>
              </a:ext>
            </a:extLst>
          </p:cNvPr>
          <p:cNvSpPr>
            <a:spLocks noGrp="1"/>
          </p:cNvSpPr>
          <p:nvPr>
            <p:ph idx="1"/>
          </p:nvPr>
        </p:nvSpPr>
        <p:spPr>
          <a:xfrm>
            <a:off x="333525" y="4303552"/>
            <a:ext cx="11645954" cy="2399253"/>
          </a:xfrm>
        </p:spPr>
        <p:txBody>
          <a:bodyPr>
            <a:normAutofit fontScale="77500" lnSpcReduction="20000"/>
          </a:bodyPr>
          <a:lstStyle/>
          <a:p>
            <a:r>
              <a:rPr lang="en-US" dirty="0"/>
              <a:t>The Completion Interval was sorted based on team member start date. This Exponential Smoothing model shows both a prediction of the next check’s expected </a:t>
            </a:r>
            <a:r>
              <a:rPr lang="en-US" i="1" dirty="0"/>
              <a:t>Completion Interval, </a:t>
            </a:r>
            <a:r>
              <a:rPr lang="en-US" dirty="0"/>
              <a:t>and the effects of the process improvements. </a:t>
            </a:r>
          </a:p>
          <a:p>
            <a:r>
              <a:rPr lang="en-US" dirty="0"/>
              <a:t>The X axis is ordered by start date. This measures incremental improvement.</a:t>
            </a:r>
          </a:p>
          <a:p>
            <a:r>
              <a:rPr lang="en-US" dirty="0"/>
              <a:t>Damping factor of 0.3 was selected, giving 70% weight to previous start times and 30% to forecasted values. </a:t>
            </a:r>
          </a:p>
          <a:p>
            <a:r>
              <a:rPr lang="en-US" b="1" dirty="0"/>
              <a:t>Moving Forward</a:t>
            </a:r>
            <a:r>
              <a:rPr lang="en-US" dirty="0"/>
              <a:t>: Slope of data is decreasing. If it continues, I’ll increase the damping factor to 0.5 since there will be less variation. This will make the model a better forecasting tool.</a:t>
            </a:r>
          </a:p>
        </p:txBody>
      </p:sp>
      <p:graphicFrame>
        <p:nvGraphicFramePr>
          <p:cNvPr id="5" name="Chart 4">
            <a:extLst>
              <a:ext uri="{FF2B5EF4-FFF2-40B4-BE49-F238E27FC236}">
                <a16:creationId xmlns:a16="http://schemas.microsoft.com/office/drawing/2014/main" id="{C4FC9204-E383-41AF-918E-592D4035AE6B}"/>
              </a:ext>
            </a:extLst>
          </p:cNvPr>
          <p:cNvGraphicFramePr>
            <a:graphicFrameLocks/>
          </p:cNvGraphicFramePr>
          <p:nvPr>
            <p:extLst>
              <p:ext uri="{D42A27DB-BD31-4B8C-83A1-F6EECF244321}">
                <p14:modId xmlns:p14="http://schemas.microsoft.com/office/powerpoint/2010/main" val="13990496"/>
              </p:ext>
            </p:extLst>
          </p:nvPr>
        </p:nvGraphicFramePr>
        <p:xfrm>
          <a:off x="394027" y="739483"/>
          <a:ext cx="11524949" cy="3397202"/>
        </p:xfrm>
        <a:graphic>
          <a:graphicData uri="http://schemas.openxmlformats.org/drawingml/2006/chart">
            <c:chart xmlns:c="http://schemas.openxmlformats.org/drawingml/2006/chart" xmlns:r="http://schemas.openxmlformats.org/officeDocument/2006/relationships" r:id="rId2"/>
          </a:graphicData>
        </a:graphic>
      </p:graphicFrame>
      <p:grpSp>
        <p:nvGrpSpPr>
          <p:cNvPr id="9" name="Group 8">
            <a:extLst>
              <a:ext uri="{FF2B5EF4-FFF2-40B4-BE49-F238E27FC236}">
                <a16:creationId xmlns:a16="http://schemas.microsoft.com/office/drawing/2014/main" id="{2D2640C6-C250-4DAD-9375-7CBEF99DB6BE}"/>
              </a:ext>
            </a:extLst>
          </p:cNvPr>
          <p:cNvGrpSpPr/>
          <p:nvPr/>
        </p:nvGrpSpPr>
        <p:grpSpPr>
          <a:xfrm>
            <a:off x="7953017" y="3825719"/>
            <a:ext cx="2499921" cy="506660"/>
            <a:chOff x="7953017" y="3736771"/>
            <a:chExt cx="2499921" cy="506660"/>
          </a:xfrm>
        </p:grpSpPr>
        <p:sp>
          <p:nvSpPr>
            <p:cNvPr id="7" name="Callout: Down Arrow 6">
              <a:extLst>
                <a:ext uri="{FF2B5EF4-FFF2-40B4-BE49-F238E27FC236}">
                  <a16:creationId xmlns:a16="http://schemas.microsoft.com/office/drawing/2014/main" id="{813F7E90-74AA-431A-81AF-EC3BEF1EEB5B}"/>
                </a:ext>
              </a:extLst>
            </p:cNvPr>
            <p:cNvSpPr/>
            <p:nvPr/>
          </p:nvSpPr>
          <p:spPr>
            <a:xfrm rot="10800000">
              <a:off x="7953017" y="3736771"/>
              <a:ext cx="1786855" cy="477833"/>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8" name="TextBox 7">
              <a:extLst>
                <a:ext uri="{FF2B5EF4-FFF2-40B4-BE49-F238E27FC236}">
                  <a16:creationId xmlns:a16="http://schemas.microsoft.com/office/drawing/2014/main" id="{7DB4E488-1AA8-4AC6-8E6E-3DAB5C4ED44C}"/>
                </a:ext>
              </a:extLst>
            </p:cNvPr>
            <p:cNvSpPr txBox="1"/>
            <p:nvPr/>
          </p:nvSpPr>
          <p:spPr>
            <a:xfrm>
              <a:off x="7953017" y="3935654"/>
              <a:ext cx="2499921" cy="307777"/>
            </a:xfrm>
            <a:prstGeom prst="rect">
              <a:avLst/>
            </a:prstGeom>
            <a:noFill/>
          </p:spPr>
          <p:txBody>
            <a:bodyPr wrap="square" rtlCol="0">
              <a:spAutoFit/>
            </a:bodyPr>
            <a:lstStyle/>
            <a:p>
              <a:r>
                <a:rPr lang="en-US" sz="1400" dirty="0">
                  <a:solidFill>
                    <a:schemeClr val="bg1"/>
                  </a:solidFill>
                </a:rPr>
                <a:t>Implemented Changes</a:t>
              </a:r>
            </a:p>
          </p:txBody>
        </p:sp>
      </p:grpSp>
      <p:sp>
        <p:nvSpPr>
          <p:cNvPr id="11" name="Callout: Line with Border and Accent Bar 10">
            <a:extLst>
              <a:ext uri="{FF2B5EF4-FFF2-40B4-BE49-F238E27FC236}">
                <a16:creationId xmlns:a16="http://schemas.microsoft.com/office/drawing/2014/main" id="{0C72B34F-2D96-4C3C-8EEC-D8D2FBD36908}"/>
              </a:ext>
            </a:extLst>
          </p:cNvPr>
          <p:cNvSpPr/>
          <p:nvPr/>
        </p:nvSpPr>
        <p:spPr>
          <a:xfrm>
            <a:off x="8331923" y="1013320"/>
            <a:ext cx="2815898" cy="883946"/>
          </a:xfrm>
          <a:prstGeom prst="accen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trend will be used to predict greater Completion Intervals in the future</a:t>
            </a:r>
          </a:p>
        </p:txBody>
      </p:sp>
    </p:spTree>
    <p:extLst>
      <p:ext uri="{BB962C8B-B14F-4D97-AF65-F5344CB8AC3E}">
        <p14:creationId xmlns:p14="http://schemas.microsoft.com/office/powerpoint/2010/main" val="1111585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4D296-4CB7-4FF2-BD06-7523E4FFBC32}"/>
              </a:ext>
            </a:extLst>
          </p:cNvPr>
          <p:cNvSpPr>
            <a:spLocks noGrp="1"/>
          </p:cNvSpPr>
          <p:nvPr>
            <p:ph type="title"/>
          </p:nvPr>
        </p:nvSpPr>
        <p:spPr>
          <a:xfrm>
            <a:off x="838200" y="0"/>
            <a:ext cx="10515600" cy="1325563"/>
          </a:xfrm>
        </p:spPr>
        <p:txBody>
          <a:bodyPr/>
          <a:lstStyle/>
          <a:p>
            <a:pPr algn="ctr"/>
            <a:r>
              <a:rPr lang="en-US" dirty="0"/>
              <a:t>– Define – </a:t>
            </a:r>
          </a:p>
        </p:txBody>
      </p:sp>
      <p:sp>
        <p:nvSpPr>
          <p:cNvPr id="3" name="Content Placeholder 2">
            <a:extLst>
              <a:ext uri="{FF2B5EF4-FFF2-40B4-BE49-F238E27FC236}">
                <a16:creationId xmlns:a16="http://schemas.microsoft.com/office/drawing/2014/main" id="{FA0772CC-3F38-4A73-A546-8A6C4A7580D2}"/>
              </a:ext>
            </a:extLst>
          </p:cNvPr>
          <p:cNvSpPr>
            <a:spLocks noGrp="1"/>
          </p:cNvSpPr>
          <p:nvPr>
            <p:ph idx="1"/>
          </p:nvPr>
        </p:nvSpPr>
        <p:spPr>
          <a:xfrm>
            <a:off x="745921" y="1389396"/>
            <a:ext cx="10515600" cy="4351338"/>
          </a:xfrm>
        </p:spPr>
        <p:txBody>
          <a:bodyPr>
            <a:normAutofit/>
          </a:bodyPr>
          <a:lstStyle/>
          <a:p>
            <a:pPr marL="0" indent="0">
              <a:buNone/>
            </a:pPr>
            <a:r>
              <a:rPr lang="en-US" sz="2200" b="1" dirty="0"/>
              <a:t>The purpose of this process improvement project is to deposit checks and show their transaction in the deposit log more quickly.</a:t>
            </a:r>
          </a:p>
          <a:p>
            <a:endParaRPr lang="en-US" sz="1800" dirty="0"/>
          </a:p>
          <a:p>
            <a:pPr marL="0" indent="0">
              <a:buNone/>
            </a:pPr>
            <a:r>
              <a:rPr lang="en-US" sz="2200" b="1" dirty="0"/>
              <a:t>GOAL: </a:t>
            </a:r>
            <a:r>
              <a:rPr lang="en-US" sz="1800" dirty="0"/>
              <a:t>To increase spending ability by decreasing the waiting and processing time by 25%.</a:t>
            </a:r>
            <a:endParaRPr lang="en-US" sz="1800" dirty="0">
              <a:highlight>
                <a:srgbClr val="FFFF00"/>
              </a:highlight>
            </a:endParaRPr>
          </a:p>
          <a:p>
            <a:pPr marL="0" indent="0">
              <a:buNone/>
            </a:pPr>
            <a:r>
              <a:rPr lang="en-US" sz="2200" b="1" dirty="0"/>
              <a:t>Company Impact:</a:t>
            </a:r>
          </a:p>
          <a:p>
            <a:r>
              <a:rPr lang="en-US" sz="1800" dirty="0"/>
              <a:t>Manager has better control over profit margins</a:t>
            </a:r>
          </a:p>
          <a:p>
            <a:r>
              <a:rPr lang="en-US" sz="1800" dirty="0"/>
              <a:t>Engineers can process production details attached to check earlier in billing cycle</a:t>
            </a:r>
          </a:p>
          <a:p>
            <a:r>
              <a:rPr lang="en-US" sz="1800" dirty="0"/>
              <a:t>Missing funds can be requested from debtors more quickly to acquire in time for monthly revenue report</a:t>
            </a:r>
          </a:p>
          <a:p>
            <a:pPr marL="0" indent="0">
              <a:buNone/>
            </a:pPr>
            <a:r>
              <a:rPr lang="en-US" sz="2200" b="1" dirty="0"/>
              <a:t>Team: </a:t>
            </a:r>
          </a:p>
          <a:p>
            <a:r>
              <a:rPr lang="en-US" sz="1800" dirty="0"/>
              <a:t>Accountant, two engineer technicians,  and myself as process owner</a:t>
            </a:r>
          </a:p>
          <a:p>
            <a:endParaRPr lang="en-US" sz="1800" dirty="0"/>
          </a:p>
          <a:p>
            <a:pPr marL="0" indent="0">
              <a:buNone/>
            </a:pPr>
            <a:endParaRPr lang="en-US" sz="1800" dirty="0"/>
          </a:p>
        </p:txBody>
      </p:sp>
      <p:sp>
        <p:nvSpPr>
          <p:cNvPr id="4" name="Callout: Bent Line with Border and Accent Bar 3">
            <a:extLst>
              <a:ext uri="{FF2B5EF4-FFF2-40B4-BE49-F238E27FC236}">
                <a16:creationId xmlns:a16="http://schemas.microsoft.com/office/drawing/2014/main" id="{E41A6D9E-FE3A-4DAC-BB30-79AD0A2E8760}"/>
              </a:ext>
            </a:extLst>
          </p:cNvPr>
          <p:cNvSpPr/>
          <p:nvPr/>
        </p:nvSpPr>
        <p:spPr>
          <a:xfrm>
            <a:off x="10029621" y="2993565"/>
            <a:ext cx="1841500" cy="1143000"/>
          </a:xfrm>
          <a:prstGeom prst="accentBorderCallout2">
            <a:avLst>
              <a:gd name="adj1" fmla="val 18750"/>
              <a:gd name="adj2" fmla="val -8333"/>
              <a:gd name="adj3" fmla="val 18750"/>
              <a:gd name="adj4" fmla="val -16667"/>
              <a:gd name="adj5" fmla="val -2500"/>
              <a:gd name="adj6" fmla="val -1303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the Completion Interval, explained later</a:t>
            </a:r>
          </a:p>
        </p:txBody>
      </p:sp>
    </p:spTree>
    <p:extLst>
      <p:ext uri="{BB962C8B-B14F-4D97-AF65-F5344CB8AC3E}">
        <p14:creationId xmlns:p14="http://schemas.microsoft.com/office/powerpoint/2010/main" val="1484788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B2E26-8A22-404C-AA47-39F1866A62C1}"/>
              </a:ext>
            </a:extLst>
          </p:cNvPr>
          <p:cNvSpPr>
            <a:spLocks noGrp="1"/>
          </p:cNvSpPr>
          <p:nvPr>
            <p:ph type="title"/>
          </p:nvPr>
        </p:nvSpPr>
        <p:spPr>
          <a:xfrm>
            <a:off x="838200" y="0"/>
            <a:ext cx="10515600" cy="1325563"/>
          </a:xfrm>
        </p:spPr>
        <p:txBody>
          <a:bodyPr/>
          <a:lstStyle/>
          <a:p>
            <a:pPr algn="ctr"/>
            <a:r>
              <a:rPr lang="en-US" dirty="0"/>
              <a:t>– Define –  Process Map</a:t>
            </a:r>
          </a:p>
        </p:txBody>
      </p:sp>
      <p:pic>
        <p:nvPicPr>
          <p:cNvPr id="10" name="Content Placeholder 9">
            <a:extLst>
              <a:ext uri="{FF2B5EF4-FFF2-40B4-BE49-F238E27FC236}">
                <a16:creationId xmlns:a16="http://schemas.microsoft.com/office/drawing/2014/main" id="{8CF6B9D3-DCA9-47B9-A027-73801351CB4A}"/>
              </a:ext>
            </a:extLst>
          </p:cNvPr>
          <p:cNvPicPr>
            <a:picLocks noGrp="1" noChangeAspect="1"/>
          </p:cNvPicPr>
          <p:nvPr>
            <p:ph idx="1"/>
          </p:nvPr>
        </p:nvPicPr>
        <p:blipFill>
          <a:blip r:embed="rId2"/>
          <a:stretch>
            <a:fillRect/>
          </a:stretch>
        </p:blipFill>
        <p:spPr>
          <a:xfrm>
            <a:off x="923823" y="893763"/>
            <a:ext cx="10344355" cy="5733540"/>
          </a:xfrm>
          <a:prstGeom prst="rect">
            <a:avLst/>
          </a:prstGeom>
        </p:spPr>
      </p:pic>
    </p:spTree>
    <p:extLst>
      <p:ext uri="{BB962C8B-B14F-4D97-AF65-F5344CB8AC3E}">
        <p14:creationId xmlns:p14="http://schemas.microsoft.com/office/powerpoint/2010/main" val="1115271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E9EC9-3D4D-4BB7-B063-B9A00BA6B8BF}"/>
              </a:ext>
            </a:extLst>
          </p:cNvPr>
          <p:cNvSpPr>
            <a:spLocks noGrp="1"/>
          </p:cNvSpPr>
          <p:nvPr>
            <p:ph type="title"/>
          </p:nvPr>
        </p:nvSpPr>
        <p:spPr>
          <a:xfrm>
            <a:off x="838200" y="0"/>
            <a:ext cx="10515600" cy="1325563"/>
          </a:xfrm>
        </p:spPr>
        <p:txBody>
          <a:bodyPr/>
          <a:lstStyle/>
          <a:p>
            <a:pPr algn="ctr"/>
            <a:r>
              <a:rPr lang="en-US" dirty="0"/>
              <a:t>– Define – Operational Definitions:</a:t>
            </a:r>
          </a:p>
        </p:txBody>
      </p:sp>
      <p:sp>
        <p:nvSpPr>
          <p:cNvPr id="3" name="Content Placeholder 2">
            <a:extLst>
              <a:ext uri="{FF2B5EF4-FFF2-40B4-BE49-F238E27FC236}">
                <a16:creationId xmlns:a16="http://schemas.microsoft.com/office/drawing/2014/main" id="{69DE64DC-1BAE-401B-8FDA-B2CE1E99B3E4}"/>
              </a:ext>
            </a:extLst>
          </p:cNvPr>
          <p:cNvSpPr>
            <a:spLocks noGrp="1"/>
          </p:cNvSpPr>
          <p:nvPr>
            <p:ph idx="1"/>
          </p:nvPr>
        </p:nvSpPr>
        <p:spPr>
          <a:xfrm>
            <a:off x="318781" y="967181"/>
            <a:ext cx="11576807" cy="3140659"/>
          </a:xfrm>
        </p:spPr>
        <p:txBody>
          <a:bodyPr>
            <a:normAutofit/>
          </a:bodyPr>
          <a:lstStyle/>
          <a:p>
            <a:pPr marL="0" indent="0">
              <a:buNone/>
            </a:pPr>
            <a:r>
              <a:rPr lang="en-US" dirty="0"/>
              <a:t>Defects</a:t>
            </a:r>
          </a:p>
          <a:p>
            <a:pPr lvl="1"/>
            <a:r>
              <a:rPr lang="en-US" dirty="0"/>
              <a:t>Incorrect or missing field in check deposit log:</a:t>
            </a:r>
          </a:p>
          <a:p>
            <a:pPr lvl="2"/>
            <a:r>
              <a:rPr lang="en-US" dirty="0"/>
              <a:t>Check Date, Check Number, Deposit Date, Paying Company, Check Type, Amount </a:t>
            </a:r>
          </a:p>
          <a:p>
            <a:pPr lvl="1"/>
            <a:r>
              <a:rPr lang="en-US" dirty="0"/>
              <a:t>Duplication of check data</a:t>
            </a:r>
          </a:p>
          <a:p>
            <a:pPr lvl="1"/>
            <a:r>
              <a:rPr lang="en-US" dirty="0"/>
              <a:t>Check data incomplete after 5 days of starting (7200 minutes) </a:t>
            </a:r>
          </a:p>
          <a:p>
            <a:pPr lvl="1"/>
            <a:r>
              <a:rPr lang="en-US" dirty="0"/>
              <a:t>Check data incomplete 4 days after months end</a:t>
            </a:r>
          </a:p>
          <a:p>
            <a:pPr lvl="1"/>
            <a:r>
              <a:rPr lang="en-US" dirty="0"/>
              <a:t>Check isn’t deposited within 7 days of check date </a:t>
            </a:r>
          </a:p>
          <a:p>
            <a:pPr marL="457200" lvl="1" indent="0">
              <a:buNone/>
            </a:pPr>
            <a:endParaRPr lang="en-US" dirty="0"/>
          </a:p>
          <a:p>
            <a:pPr lvl="2"/>
            <a:endParaRPr lang="en-US" dirty="0"/>
          </a:p>
          <a:p>
            <a:pPr lvl="2"/>
            <a:endParaRPr lang="en-US" dirty="0"/>
          </a:p>
          <a:p>
            <a:pPr lvl="1"/>
            <a:endParaRPr lang="en-US" dirty="0"/>
          </a:p>
        </p:txBody>
      </p:sp>
      <p:pic>
        <p:nvPicPr>
          <p:cNvPr id="5" name="Graphic 4" descr="Hourglass">
            <a:extLst>
              <a:ext uri="{FF2B5EF4-FFF2-40B4-BE49-F238E27FC236}">
                <a16:creationId xmlns:a16="http://schemas.microsoft.com/office/drawing/2014/main" id="{E7A3B546-AACA-4F8B-9847-3E53B08B39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66278" y="5076053"/>
            <a:ext cx="1790246" cy="1790246"/>
          </a:xfrm>
          <a:prstGeom prst="rect">
            <a:avLst/>
          </a:prstGeom>
        </p:spPr>
      </p:pic>
      <p:sp>
        <p:nvSpPr>
          <p:cNvPr id="6" name="Rectangle 5">
            <a:extLst>
              <a:ext uri="{FF2B5EF4-FFF2-40B4-BE49-F238E27FC236}">
                <a16:creationId xmlns:a16="http://schemas.microsoft.com/office/drawing/2014/main" id="{C8FE983D-452A-4832-819B-1166A2592FB6}"/>
              </a:ext>
            </a:extLst>
          </p:cNvPr>
          <p:cNvSpPr/>
          <p:nvPr/>
        </p:nvSpPr>
        <p:spPr>
          <a:xfrm>
            <a:off x="318781" y="3602909"/>
            <a:ext cx="11459362" cy="3108543"/>
          </a:xfrm>
          <a:prstGeom prst="rect">
            <a:avLst/>
          </a:prstGeom>
        </p:spPr>
        <p:txBody>
          <a:bodyPr wrap="square">
            <a:spAutoFit/>
          </a:bodyPr>
          <a:lstStyle/>
          <a:p>
            <a:r>
              <a:rPr lang="en-US" sz="2800" dirty="0"/>
              <a:t>Waste</a:t>
            </a:r>
          </a:p>
          <a:p>
            <a:r>
              <a:rPr lang="en-US" sz="2400" dirty="0"/>
              <a:t>     Waiting</a:t>
            </a:r>
          </a:p>
          <a:p>
            <a:pPr lvl="1"/>
            <a:r>
              <a:rPr lang="en-US" sz="2400" dirty="0"/>
              <a:t>	Checks sitting in office when they could be cashed</a:t>
            </a:r>
          </a:p>
          <a:p>
            <a:pPr lvl="1"/>
            <a:r>
              <a:rPr lang="en-US" sz="2400" dirty="0"/>
              <a:t>	Deposits are not recorded so manager can not account for money </a:t>
            </a:r>
          </a:p>
          <a:p>
            <a:pPr lvl="1"/>
            <a:r>
              <a:rPr lang="en-US" sz="2400" dirty="0"/>
              <a:t>	Deposits are not recorded so technicians can not process oil production data</a:t>
            </a:r>
          </a:p>
          <a:p>
            <a:r>
              <a:rPr lang="en-US" sz="2400" dirty="0"/>
              <a:t>    Transportation</a:t>
            </a:r>
          </a:p>
          <a:p>
            <a:pPr lvl="1"/>
            <a:r>
              <a:rPr lang="en-US" sz="2400" dirty="0"/>
              <a:t>	Collection of checks from deposit box</a:t>
            </a:r>
          </a:p>
          <a:p>
            <a:pPr lvl="1"/>
            <a:r>
              <a:rPr lang="en-US" sz="2400" dirty="0"/>
              <a:t>	Transport of checks to bank </a:t>
            </a:r>
          </a:p>
        </p:txBody>
      </p:sp>
    </p:spTree>
    <p:extLst>
      <p:ext uri="{BB962C8B-B14F-4D97-AF65-F5344CB8AC3E}">
        <p14:creationId xmlns:p14="http://schemas.microsoft.com/office/powerpoint/2010/main" val="1945215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34AE0F-AB55-4385-A6CB-667A4BB7A72F}"/>
              </a:ext>
            </a:extLst>
          </p:cNvPr>
          <p:cNvSpPr>
            <a:spLocks noGrp="1"/>
          </p:cNvSpPr>
          <p:nvPr>
            <p:ph idx="1"/>
          </p:nvPr>
        </p:nvSpPr>
        <p:spPr>
          <a:xfrm>
            <a:off x="243281" y="1498600"/>
            <a:ext cx="11794921" cy="5067300"/>
          </a:xfrm>
        </p:spPr>
        <p:txBody>
          <a:bodyPr>
            <a:normAutofit/>
          </a:bodyPr>
          <a:lstStyle/>
          <a:p>
            <a:r>
              <a:rPr lang="en-US" sz="2400" u="sng" dirty="0"/>
              <a:t>Check Deposit Interval</a:t>
            </a:r>
            <a:r>
              <a:rPr lang="en-US" sz="2400" dirty="0"/>
              <a:t> 	– Time interval from check date to deposit date </a:t>
            </a:r>
          </a:p>
          <a:p>
            <a:r>
              <a:rPr lang="en-US" sz="2400" u="sng" dirty="0"/>
              <a:t>Error Count</a:t>
            </a:r>
            <a:r>
              <a:rPr lang="en-US" sz="2400" dirty="0"/>
              <a:t> 			– Count of errors in deposit log</a:t>
            </a:r>
          </a:p>
          <a:p>
            <a:r>
              <a:rPr lang="en-US" sz="2400" u="sng" dirty="0"/>
              <a:t>Deposit Log Error</a:t>
            </a:r>
            <a:r>
              <a:rPr lang="en-US" sz="2400" dirty="0"/>
              <a:t> 		– Incorrect, missing** or duplicate deposit log data </a:t>
            </a:r>
          </a:p>
          <a:p>
            <a:r>
              <a:rPr lang="en-US" sz="2400" u="sng" dirty="0"/>
              <a:t>Check Categorization</a:t>
            </a:r>
            <a:r>
              <a:rPr lang="en-US" sz="2400" dirty="0"/>
              <a:t>	– Checks grouped according to check date month</a:t>
            </a:r>
          </a:p>
          <a:p>
            <a:r>
              <a:rPr lang="en-US" sz="2400" u="sng" dirty="0"/>
              <a:t>Complete Data</a:t>
            </a:r>
            <a:r>
              <a:rPr lang="en-US" sz="2400" dirty="0"/>
              <a:t> 		– Filled in data: Check Date, Check Number, 							Deposit Date, Check Type, Paying Company, Amount</a:t>
            </a:r>
          </a:p>
          <a:p>
            <a:r>
              <a:rPr lang="en-US" sz="2400" u="sng" dirty="0"/>
              <a:t>Times Visited</a:t>
            </a:r>
            <a:r>
              <a:rPr lang="en-US" sz="2400" dirty="0"/>
              <a:t> 		– Counts edits till all check fields are correct	</a:t>
            </a:r>
          </a:p>
          <a:p>
            <a:r>
              <a:rPr lang="en-US" sz="2400" u="sng" dirty="0"/>
              <a:t>Days Till Months End</a:t>
            </a:r>
            <a:r>
              <a:rPr lang="en-US" sz="2400" dirty="0"/>
              <a:t>	– Difference between Check Date and last day of the month</a:t>
            </a:r>
          </a:p>
          <a:p>
            <a:r>
              <a:rPr lang="en-US" sz="2400" u="sng" dirty="0"/>
              <a:t>Completion Interval</a:t>
            </a:r>
            <a:r>
              <a:rPr lang="en-US" sz="2400" dirty="0"/>
              <a:t>		– Time between initial data till deposit line is Complete and 				contain no </a:t>
            </a:r>
            <a:r>
              <a:rPr lang="en-US" sz="2400" i="1" dirty="0"/>
              <a:t>Deposit Log Errors</a:t>
            </a:r>
            <a:endParaRPr lang="en-US" i="1" dirty="0"/>
          </a:p>
        </p:txBody>
      </p:sp>
      <p:sp>
        <p:nvSpPr>
          <p:cNvPr id="4" name="Callout: Bent Line 3">
            <a:extLst>
              <a:ext uri="{FF2B5EF4-FFF2-40B4-BE49-F238E27FC236}">
                <a16:creationId xmlns:a16="http://schemas.microsoft.com/office/drawing/2014/main" id="{57F32446-8A34-4CE3-A8E4-4D20D4916ED7}"/>
              </a:ext>
            </a:extLst>
          </p:cNvPr>
          <p:cNvSpPr/>
          <p:nvPr/>
        </p:nvSpPr>
        <p:spPr>
          <a:xfrm>
            <a:off x="8235950" y="5608682"/>
            <a:ext cx="3467100" cy="565777"/>
          </a:xfrm>
          <a:prstGeom prst="borderCallout2">
            <a:avLst>
              <a:gd name="adj1" fmla="val 62371"/>
              <a:gd name="adj2" fmla="val -8575"/>
              <a:gd name="adj3" fmla="val 62371"/>
              <a:gd name="adj4" fmla="val -19087"/>
              <a:gd name="adj5" fmla="val 31353"/>
              <a:gd name="adj6" fmla="val -233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This is the output (y)</a:t>
            </a:r>
          </a:p>
        </p:txBody>
      </p:sp>
      <p:sp>
        <p:nvSpPr>
          <p:cNvPr id="5" name="Footer Placeholder 4">
            <a:extLst>
              <a:ext uri="{FF2B5EF4-FFF2-40B4-BE49-F238E27FC236}">
                <a16:creationId xmlns:a16="http://schemas.microsoft.com/office/drawing/2014/main" id="{8240A0A3-998E-418D-99E1-72FB1FF09595}"/>
              </a:ext>
            </a:extLst>
          </p:cNvPr>
          <p:cNvSpPr>
            <a:spLocks noGrp="1"/>
          </p:cNvSpPr>
          <p:nvPr>
            <p:ph type="ftr" sz="quarter" idx="11"/>
          </p:nvPr>
        </p:nvSpPr>
        <p:spPr>
          <a:xfrm>
            <a:off x="0" y="6460210"/>
            <a:ext cx="7302245" cy="365125"/>
          </a:xfrm>
        </p:spPr>
        <p:txBody>
          <a:bodyPr/>
          <a:lstStyle/>
          <a:p>
            <a:r>
              <a:rPr lang="en-US" dirty="0"/>
              <a:t>** a single error is attributed to an instance when an user has the ability (based on their role) to input data but does not. An additional error is attributed to data missing 3 days after months end, as it has clearly been neglected. </a:t>
            </a:r>
          </a:p>
        </p:txBody>
      </p:sp>
      <p:sp>
        <p:nvSpPr>
          <p:cNvPr id="8" name="Title 1">
            <a:extLst>
              <a:ext uri="{FF2B5EF4-FFF2-40B4-BE49-F238E27FC236}">
                <a16:creationId xmlns:a16="http://schemas.microsoft.com/office/drawing/2014/main" id="{6DC6A326-2934-4AD2-9710-1EB227007263}"/>
              </a:ext>
            </a:extLst>
          </p:cNvPr>
          <p:cNvSpPr>
            <a:spLocks noGrp="1"/>
          </p:cNvSpPr>
          <p:nvPr>
            <p:ph type="title"/>
          </p:nvPr>
        </p:nvSpPr>
        <p:spPr>
          <a:xfrm>
            <a:off x="838200" y="0"/>
            <a:ext cx="10515600" cy="1325563"/>
          </a:xfrm>
        </p:spPr>
        <p:txBody>
          <a:bodyPr/>
          <a:lstStyle/>
          <a:p>
            <a:pPr algn="ctr"/>
            <a:r>
              <a:rPr lang="en-US" dirty="0"/>
              <a:t>– Define – Operational Definitions:</a:t>
            </a:r>
          </a:p>
        </p:txBody>
      </p:sp>
    </p:spTree>
    <p:extLst>
      <p:ext uri="{BB962C8B-B14F-4D97-AF65-F5344CB8AC3E}">
        <p14:creationId xmlns:p14="http://schemas.microsoft.com/office/powerpoint/2010/main" val="3426400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8A42-1F2E-4FE2-9998-6A368D85DFB1}"/>
              </a:ext>
            </a:extLst>
          </p:cNvPr>
          <p:cNvSpPr>
            <a:spLocks noGrp="1"/>
          </p:cNvSpPr>
          <p:nvPr>
            <p:ph type="title"/>
          </p:nvPr>
        </p:nvSpPr>
        <p:spPr>
          <a:xfrm>
            <a:off x="838200" y="0"/>
            <a:ext cx="10515600" cy="1325563"/>
          </a:xfrm>
        </p:spPr>
        <p:txBody>
          <a:bodyPr/>
          <a:lstStyle/>
          <a:p>
            <a:pPr algn="ctr"/>
            <a:r>
              <a:rPr lang="en-US" dirty="0"/>
              <a:t>– Measure – Data Measurement System	</a:t>
            </a:r>
          </a:p>
        </p:txBody>
      </p:sp>
      <p:graphicFrame>
        <p:nvGraphicFramePr>
          <p:cNvPr id="5" name="Table 4">
            <a:extLst>
              <a:ext uri="{FF2B5EF4-FFF2-40B4-BE49-F238E27FC236}">
                <a16:creationId xmlns:a16="http://schemas.microsoft.com/office/drawing/2014/main" id="{E5EABB49-03B2-4990-B9D7-2E5AB315917B}"/>
              </a:ext>
            </a:extLst>
          </p:cNvPr>
          <p:cNvGraphicFramePr>
            <a:graphicFrameLocks noGrp="1"/>
          </p:cNvGraphicFramePr>
          <p:nvPr>
            <p:extLst>
              <p:ext uri="{D42A27DB-BD31-4B8C-83A1-F6EECF244321}">
                <p14:modId xmlns:p14="http://schemas.microsoft.com/office/powerpoint/2010/main" val="2190250829"/>
              </p:ext>
            </p:extLst>
          </p:nvPr>
        </p:nvGraphicFramePr>
        <p:xfrm>
          <a:off x="44450" y="1021735"/>
          <a:ext cx="12103100" cy="4328160"/>
        </p:xfrm>
        <a:graphic>
          <a:graphicData uri="http://schemas.openxmlformats.org/drawingml/2006/table">
            <a:tbl>
              <a:tblPr firstRow="1" bandRow="1">
                <a:tableStyleId>{5C22544A-7EE6-4342-B048-85BDC9FD1C3A}</a:tableStyleId>
              </a:tblPr>
              <a:tblGrid>
                <a:gridCol w="2017182">
                  <a:extLst>
                    <a:ext uri="{9D8B030D-6E8A-4147-A177-3AD203B41FA5}">
                      <a16:colId xmlns:a16="http://schemas.microsoft.com/office/drawing/2014/main" val="1580003170"/>
                    </a:ext>
                  </a:extLst>
                </a:gridCol>
                <a:gridCol w="2017182">
                  <a:extLst>
                    <a:ext uri="{9D8B030D-6E8A-4147-A177-3AD203B41FA5}">
                      <a16:colId xmlns:a16="http://schemas.microsoft.com/office/drawing/2014/main" val="1227134602"/>
                    </a:ext>
                  </a:extLst>
                </a:gridCol>
                <a:gridCol w="2604480">
                  <a:extLst>
                    <a:ext uri="{9D8B030D-6E8A-4147-A177-3AD203B41FA5}">
                      <a16:colId xmlns:a16="http://schemas.microsoft.com/office/drawing/2014/main" val="3303770993"/>
                    </a:ext>
                  </a:extLst>
                </a:gridCol>
                <a:gridCol w="1514606">
                  <a:extLst>
                    <a:ext uri="{9D8B030D-6E8A-4147-A177-3AD203B41FA5}">
                      <a16:colId xmlns:a16="http://schemas.microsoft.com/office/drawing/2014/main" val="4171418305"/>
                    </a:ext>
                  </a:extLst>
                </a:gridCol>
                <a:gridCol w="2472826">
                  <a:extLst>
                    <a:ext uri="{9D8B030D-6E8A-4147-A177-3AD203B41FA5}">
                      <a16:colId xmlns:a16="http://schemas.microsoft.com/office/drawing/2014/main" val="82015411"/>
                    </a:ext>
                  </a:extLst>
                </a:gridCol>
                <a:gridCol w="1476824">
                  <a:extLst>
                    <a:ext uri="{9D8B030D-6E8A-4147-A177-3AD203B41FA5}">
                      <a16:colId xmlns:a16="http://schemas.microsoft.com/office/drawing/2014/main" val="739459983"/>
                    </a:ext>
                  </a:extLst>
                </a:gridCol>
              </a:tblGrid>
              <a:tr h="656443">
                <a:tc>
                  <a:txBody>
                    <a:bodyPr/>
                    <a:lstStyle/>
                    <a:p>
                      <a:pPr algn="ctr" fontAlgn="b"/>
                      <a:r>
                        <a:rPr lang="en-US" sz="2200" b="1" i="0" u="none" strike="noStrike" dirty="0">
                          <a:solidFill>
                            <a:srgbClr val="000000"/>
                          </a:solidFill>
                          <a:effectLst/>
                          <a:latin typeface="Calibri" panose="020F0502020204030204" pitchFamily="34" charset="0"/>
                        </a:rPr>
                        <a:t>Performance Measure</a:t>
                      </a:r>
                    </a:p>
                  </a:txBody>
                  <a:tcPr marL="0" marR="0" marT="0" marB="0" anchor="ctr"/>
                </a:tc>
                <a:tc>
                  <a:txBody>
                    <a:bodyPr/>
                    <a:lstStyle/>
                    <a:p>
                      <a:pPr algn="ctr" fontAlgn="b"/>
                      <a:r>
                        <a:rPr lang="en-US" sz="2200" b="1" i="0" u="none" strike="noStrike" dirty="0">
                          <a:solidFill>
                            <a:srgbClr val="000000"/>
                          </a:solidFill>
                          <a:effectLst/>
                          <a:latin typeface="Calibri" panose="020F0502020204030204" pitchFamily="34" charset="0"/>
                        </a:rPr>
                        <a:t>Data Source </a:t>
                      </a:r>
                    </a:p>
                    <a:p>
                      <a:pPr algn="ctr" fontAlgn="b"/>
                      <a:r>
                        <a:rPr lang="en-US" sz="2200" b="1" i="0" u="none" strike="noStrike" dirty="0">
                          <a:solidFill>
                            <a:srgbClr val="000000"/>
                          </a:solidFill>
                          <a:effectLst/>
                          <a:latin typeface="Calibri" panose="020F0502020204030204" pitchFamily="34" charset="0"/>
                        </a:rPr>
                        <a:t>and Location</a:t>
                      </a:r>
                    </a:p>
                  </a:txBody>
                  <a:tcPr marL="0" marR="0" marT="0" marB="0" anchor="ctr"/>
                </a:tc>
                <a:tc>
                  <a:txBody>
                    <a:bodyPr/>
                    <a:lstStyle/>
                    <a:p>
                      <a:pPr algn="ctr" fontAlgn="b"/>
                      <a:r>
                        <a:rPr lang="en-US" sz="2200" b="1" i="0" u="none" strike="noStrike" dirty="0">
                          <a:solidFill>
                            <a:srgbClr val="000000"/>
                          </a:solidFill>
                          <a:effectLst/>
                          <a:latin typeface="Calibri" panose="020F0502020204030204" pitchFamily="34" charset="0"/>
                        </a:rPr>
                        <a:t>How Will Data Be Collected </a:t>
                      </a:r>
                    </a:p>
                  </a:txBody>
                  <a:tcPr marL="0" marR="0" marT="0" marB="0" anchor="ctr"/>
                </a:tc>
                <a:tc>
                  <a:txBody>
                    <a:bodyPr/>
                    <a:lstStyle/>
                    <a:p>
                      <a:pPr algn="ctr" fontAlgn="b"/>
                      <a:r>
                        <a:rPr lang="en-US" sz="2200" b="1" i="0" u="none" strike="noStrike" dirty="0">
                          <a:solidFill>
                            <a:srgbClr val="000000"/>
                          </a:solidFill>
                          <a:effectLst/>
                          <a:latin typeface="Calibri" panose="020F0502020204030204" pitchFamily="34" charset="0"/>
                        </a:rPr>
                        <a:t>Who Will Collect Data</a:t>
                      </a:r>
                    </a:p>
                  </a:txBody>
                  <a:tcPr marL="0" marR="0" marT="0" marB="0" anchor="ctr"/>
                </a:tc>
                <a:tc>
                  <a:txBody>
                    <a:bodyPr/>
                    <a:lstStyle/>
                    <a:p>
                      <a:pPr algn="ctr" fontAlgn="b"/>
                      <a:r>
                        <a:rPr lang="en-US" sz="2200" b="1" i="0" u="none" strike="noStrike" dirty="0">
                          <a:solidFill>
                            <a:srgbClr val="000000"/>
                          </a:solidFill>
                          <a:effectLst/>
                          <a:latin typeface="Calibri" panose="020F0502020204030204" pitchFamily="34" charset="0"/>
                        </a:rPr>
                        <a:t>When Will Data be Collected</a:t>
                      </a:r>
                    </a:p>
                  </a:txBody>
                  <a:tcPr marL="0" marR="0" marT="0" marB="0" anchor="ctr"/>
                </a:tc>
                <a:tc>
                  <a:txBody>
                    <a:bodyPr/>
                    <a:lstStyle/>
                    <a:p>
                      <a:pPr algn="ctr" fontAlgn="b"/>
                      <a:r>
                        <a:rPr lang="en-US" sz="2200" b="1" i="0" u="none" strike="noStrike" dirty="0">
                          <a:solidFill>
                            <a:srgbClr val="000000"/>
                          </a:solidFill>
                          <a:effectLst/>
                          <a:latin typeface="Calibri" panose="020F0502020204030204" pitchFamily="34" charset="0"/>
                        </a:rPr>
                        <a:t>Target Sample Size</a:t>
                      </a:r>
                    </a:p>
                  </a:txBody>
                  <a:tcPr marL="0" marR="0" marT="0" marB="0" anchor="ctr"/>
                </a:tc>
                <a:extLst>
                  <a:ext uri="{0D108BD9-81ED-4DB2-BD59-A6C34878D82A}">
                    <a16:rowId xmlns:a16="http://schemas.microsoft.com/office/drawing/2014/main" val="1132575556"/>
                  </a:ext>
                </a:extLst>
              </a:tr>
              <a:tr h="884515">
                <a:tc>
                  <a:txBody>
                    <a:bodyPr/>
                    <a:lstStyle/>
                    <a:p>
                      <a:pPr algn="ctr" fontAlgn="b"/>
                      <a:r>
                        <a:rPr lang="en-US" sz="2000" b="0" i="0" u="none" strike="noStrike" dirty="0">
                          <a:solidFill>
                            <a:srgbClr val="000000"/>
                          </a:solidFill>
                          <a:effectLst/>
                          <a:latin typeface="Calibri" panose="020F0502020204030204" pitchFamily="34" charset="0"/>
                        </a:rPr>
                        <a:t>Error Type</a:t>
                      </a:r>
                    </a:p>
                  </a:txBody>
                  <a:tcPr marL="0" marR="0" marT="0" marB="0" anchor="ctr"/>
                </a:tc>
                <a:tc>
                  <a:txBody>
                    <a:bodyPr/>
                    <a:lstStyle/>
                    <a:p>
                      <a:pPr algn="ctr" fontAlgn="b"/>
                      <a:r>
                        <a:rPr lang="en-US" sz="2000" b="0" i="0" u="none" strike="noStrike" dirty="0">
                          <a:solidFill>
                            <a:srgbClr val="000000"/>
                          </a:solidFill>
                          <a:effectLst/>
                          <a:latin typeface="Calibri" panose="020F0502020204030204" pitchFamily="34" charset="0"/>
                        </a:rPr>
                        <a:t>Deposit Log Inputs</a:t>
                      </a:r>
                    </a:p>
                  </a:txBody>
                  <a:tcPr marL="0" marR="0" marT="0" marB="0" anchor="ctr"/>
                </a:tc>
                <a:tc>
                  <a:txBody>
                    <a:bodyPr/>
                    <a:lstStyle/>
                    <a:p>
                      <a:pPr algn="ctr" fontAlgn="b"/>
                      <a:r>
                        <a:rPr lang="en-US" sz="2000" b="0" i="0" u="none" strike="noStrike">
                          <a:solidFill>
                            <a:srgbClr val="000000"/>
                          </a:solidFill>
                          <a:effectLst/>
                          <a:latin typeface="Calibri" panose="020F0502020204030204" pitchFamily="34" charset="0"/>
                        </a:rPr>
                        <a:t>Compare deposit log inputs with error checked standard</a:t>
                      </a:r>
                    </a:p>
                  </a:txBody>
                  <a:tcPr marL="0" marR="0" marT="0" marB="0" anchor="ctr"/>
                </a:tc>
                <a:tc>
                  <a:txBody>
                    <a:bodyPr/>
                    <a:lstStyle/>
                    <a:p>
                      <a:pPr algn="ctr" fontAlgn="b"/>
                      <a:r>
                        <a:rPr lang="en-US" sz="2000" b="0" i="0" u="none" strike="noStrike">
                          <a:solidFill>
                            <a:srgbClr val="000000"/>
                          </a:solidFill>
                          <a:effectLst/>
                          <a:latin typeface="Calibri" panose="020F0502020204030204" pitchFamily="34" charset="0"/>
                        </a:rPr>
                        <a:t>Jordan, Sydnee, Jana</a:t>
                      </a:r>
                    </a:p>
                  </a:txBody>
                  <a:tcPr marL="0" marR="0" marT="0" marB="0" anchor="ctr"/>
                </a:tc>
                <a:tc>
                  <a:txBody>
                    <a:bodyPr/>
                    <a:lstStyle/>
                    <a:p>
                      <a:pPr algn="ctr" fontAlgn="b"/>
                      <a:r>
                        <a:rPr lang="en-US" sz="2000" b="0" i="0" u="none" strike="noStrike" dirty="0">
                          <a:solidFill>
                            <a:srgbClr val="000000"/>
                          </a:solidFill>
                          <a:effectLst/>
                          <a:latin typeface="Calibri" panose="020F0502020204030204" pitchFamily="34" charset="0"/>
                        </a:rPr>
                        <a:t>Excel file save date and time</a:t>
                      </a:r>
                    </a:p>
                  </a:txBody>
                  <a:tcPr marL="0" marR="0" marT="0" marB="0" anchor="ctr"/>
                </a:tc>
                <a:tc>
                  <a:txBody>
                    <a:bodyPr/>
                    <a:lstStyle/>
                    <a:p>
                      <a:pPr algn="ctr" fontAlgn="b"/>
                      <a:r>
                        <a:rPr lang="en-US" sz="2000" b="0" i="0" u="none" strike="noStrike" dirty="0">
                          <a:solidFill>
                            <a:srgbClr val="000000"/>
                          </a:solidFill>
                          <a:effectLst/>
                          <a:latin typeface="Calibri" panose="020F0502020204030204" pitchFamily="34" charset="0"/>
                        </a:rPr>
                        <a:t>116</a:t>
                      </a:r>
                    </a:p>
                  </a:txBody>
                  <a:tcPr marL="0" marR="0" marT="0" marB="0" anchor="ctr"/>
                </a:tc>
                <a:extLst>
                  <a:ext uri="{0D108BD9-81ED-4DB2-BD59-A6C34878D82A}">
                    <a16:rowId xmlns:a16="http://schemas.microsoft.com/office/drawing/2014/main" val="3713524939"/>
                  </a:ext>
                </a:extLst>
              </a:tr>
              <a:tr h="884515">
                <a:tc>
                  <a:txBody>
                    <a:bodyPr/>
                    <a:lstStyle/>
                    <a:p>
                      <a:pPr algn="ctr" fontAlgn="b"/>
                      <a:r>
                        <a:rPr lang="en-US" sz="2000" b="0" i="0" u="none" strike="noStrike" dirty="0">
                          <a:solidFill>
                            <a:srgbClr val="000000"/>
                          </a:solidFill>
                          <a:effectLst/>
                          <a:latin typeface="Calibri" panose="020F0502020204030204" pitchFamily="34" charset="0"/>
                        </a:rPr>
                        <a:t>Check Deposit Interval</a:t>
                      </a:r>
                    </a:p>
                  </a:txBody>
                  <a:tcPr marL="0" marR="0" marT="0" marB="0" anchor="ctr"/>
                </a:tc>
                <a:tc>
                  <a:txBody>
                    <a:bodyPr/>
                    <a:lstStyle/>
                    <a:p>
                      <a:pPr algn="ctr" fontAlgn="b"/>
                      <a:r>
                        <a:rPr lang="en-US" sz="2000" b="0" i="0" u="none" strike="noStrike" dirty="0">
                          <a:solidFill>
                            <a:srgbClr val="000000"/>
                          </a:solidFill>
                          <a:effectLst/>
                          <a:latin typeface="Calibri" panose="020F0502020204030204" pitchFamily="34" charset="0"/>
                        </a:rPr>
                        <a:t>Deposit Log Inputs</a:t>
                      </a:r>
                    </a:p>
                  </a:txBody>
                  <a:tcPr marL="0" marR="0" marT="0" marB="0" anchor="ctr"/>
                </a:tc>
                <a:tc>
                  <a:txBody>
                    <a:bodyPr/>
                    <a:lstStyle/>
                    <a:p>
                      <a:pPr algn="ctr" fontAlgn="b"/>
                      <a:r>
                        <a:rPr lang="en-US" sz="2000" b="0" i="0" u="none" strike="noStrike" dirty="0">
                          <a:solidFill>
                            <a:srgbClr val="000000"/>
                          </a:solidFill>
                          <a:effectLst/>
                          <a:latin typeface="Calibri" panose="020F0502020204030204" pitchFamily="34" charset="0"/>
                        </a:rPr>
                        <a:t>Difference between check data and deposit date</a:t>
                      </a:r>
                    </a:p>
                  </a:txBody>
                  <a:tcPr marL="0" marR="0" marT="0" marB="0" anchor="ctr"/>
                </a:tc>
                <a:tc>
                  <a:txBody>
                    <a:bodyPr/>
                    <a:lstStyle/>
                    <a:p>
                      <a:pPr algn="ctr" fontAlgn="b"/>
                      <a:r>
                        <a:rPr lang="en-US" sz="2000" b="0" i="0" u="none" strike="noStrike" dirty="0">
                          <a:solidFill>
                            <a:srgbClr val="000000"/>
                          </a:solidFill>
                          <a:effectLst/>
                          <a:latin typeface="Calibri" panose="020F0502020204030204" pitchFamily="34" charset="0"/>
                        </a:rPr>
                        <a:t>Jordan, Sydnee, Jana</a:t>
                      </a:r>
                    </a:p>
                  </a:txBody>
                  <a:tcPr marL="0" marR="0" marT="0" marB="0" anchor="ctr"/>
                </a:tc>
                <a:tc>
                  <a:txBody>
                    <a:bodyPr/>
                    <a:lstStyle/>
                    <a:p>
                      <a:pPr algn="ctr" fontAlgn="b"/>
                      <a:r>
                        <a:rPr lang="en-US" sz="2000" b="0" i="0" u="none" strike="noStrike" dirty="0">
                          <a:solidFill>
                            <a:srgbClr val="000000"/>
                          </a:solidFill>
                          <a:effectLst/>
                          <a:latin typeface="Calibri" panose="020F0502020204030204" pitchFamily="34" charset="0"/>
                        </a:rPr>
                        <a:t>Upon check deposition</a:t>
                      </a:r>
                    </a:p>
                  </a:txBody>
                  <a:tcPr marL="0" marR="0" marT="0" marB="0" anchor="ctr"/>
                </a:tc>
                <a:tc>
                  <a:txBody>
                    <a:bodyPr/>
                    <a:lstStyle/>
                    <a:p>
                      <a:pPr algn="ctr" fontAlgn="b"/>
                      <a:r>
                        <a:rPr lang="en-US" sz="2000" b="0" i="0" u="none" strike="noStrike" dirty="0">
                          <a:solidFill>
                            <a:srgbClr val="000000"/>
                          </a:solidFill>
                          <a:effectLst/>
                          <a:latin typeface="Calibri" panose="020F0502020204030204" pitchFamily="34" charset="0"/>
                        </a:rPr>
                        <a:t>116</a:t>
                      </a:r>
                    </a:p>
                  </a:txBody>
                  <a:tcPr marL="0" marR="0" marT="0" marB="0" anchor="ctr"/>
                </a:tc>
                <a:extLst>
                  <a:ext uri="{0D108BD9-81ED-4DB2-BD59-A6C34878D82A}">
                    <a16:rowId xmlns:a16="http://schemas.microsoft.com/office/drawing/2014/main" val="1128193709"/>
                  </a:ext>
                </a:extLst>
              </a:tr>
              <a:tr h="884515">
                <a:tc>
                  <a:txBody>
                    <a:bodyPr/>
                    <a:lstStyle/>
                    <a:p>
                      <a:pPr algn="ctr" fontAlgn="b"/>
                      <a:r>
                        <a:rPr lang="en-US" sz="2000" b="0" i="0" u="none" strike="noStrike" dirty="0">
                          <a:solidFill>
                            <a:srgbClr val="000000"/>
                          </a:solidFill>
                          <a:effectLst/>
                          <a:latin typeface="Calibri" panose="020F0502020204030204" pitchFamily="34" charset="0"/>
                        </a:rPr>
                        <a:t>Completion Interval</a:t>
                      </a:r>
                    </a:p>
                  </a:txBody>
                  <a:tcPr marL="0" marR="0" marT="0" marB="0" anchor="ctr"/>
                </a:tc>
                <a:tc>
                  <a:txBody>
                    <a:bodyPr/>
                    <a:lstStyle/>
                    <a:p>
                      <a:pPr algn="ctr" fontAlgn="b"/>
                      <a:r>
                        <a:rPr lang="en-US" sz="2000" b="0" i="0" u="none" strike="noStrike" dirty="0">
                          <a:solidFill>
                            <a:srgbClr val="000000"/>
                          </a:solidFill>
                          <a:effectLst/>
                          <a:latin typeface="Calibri" panose="020F0502020204030204" pitchFamily="34" charset="0"/>
                        </a:rPr>
                        <a:t>Deposit Log Inputs</a:t>
                      </a:r>
                    </a:p>
                  </a:txBody>
                  <a:tcPr marL="0" marR="0" marT="0" marB="0" anchor="ctr"/>
                </a:tc>
                <a:tc>
                  <a:txBody>
                    <a:bodyPr/>
                    <a:lstStyle/>
                    <a:p>
                      <a:pPr algn="ctr" fontAlgn="b"/>
                      <a:r>
                        <a:rPr lang="en-US" sz="2000" b="0" i="0" u="none" strike="noStrike" dirty="0">
                          <a:solidFill>
                            <a:srgbClr val="000000"/>
                          </a:solidFill>
                          <a:effectLst/>
                          <a:latin typeface="Calibri" panose="020F0502020204030204" pitchFamily="34" charset="0"/>
                        </a:rPr>
                        <a:t>Excel time stamp difference of initial and final check input</a:t>
                      </a:r>
                    </a:p>
                  </a:txBody>
                  <a:tcPr marL="0" marR="0" marT="0" marB="0" anchor="ctr"/>
                </a:tc>
                <a:tc>
                  <a:txBody>
                    <a:bodyPr/>
                    <a:lstStyle/>
                    <a:p>
                      <a:pPr algn="ctr" fontAlgn="b"/>
                      <a:r>
                        <a:rPr lang="en-US" sz="2000" b="0" i="0" u="none" strike="noStrike" dirty="0">
                          <a:solidFill>
                            <a:srgbClr val="000000"/>
                          </a:solidFill>
                          <a:effectLst/>
                          <a:latin typeface="Calibri" panose="020F0502020204030204" pitchFamily="34" charset="0"/>
                        </a:rPr>
                        <a:t>Jordan, Sydnee, Jana</a:t>
                      </a:r>
                    </a:p>
                  </a:txBody>
                  <a:tcPr marL="0" marR="0" marT="0" marB="0" anchor="ctr"/>
                </a:tc>
                <a:tc>
                  <a:txBody>
                    <a:bodyPr/>
                    <a:lstStyle/>
                    <a:p>
                      <a:pPr algn="ctr" fontAlgn="b"/>
                      <a:r>
                        <a:rPr lang="en-US" sz="2000" b="0" i="0" u="none" strike="noStrike" dirty="0">
                          <a:solidFill>
                            <a:srgbClr val="000000"/>
                          </a:solidFill>
                          <a:effectLst/>
                          <a:latin typeface="Calibri" panose="020F0502020204030204" pitchFamily="34" charset="0"/>
                        </a:rPr>
                        <a:t>Upon complete data &amp; error free</a:t>
                      </a:r>
                    </a:p>
                  </a:txBody>
                  <a:tcPr marL="0" marR="0" marT="0" marB="0" anchor="ctr"/>
                </a:tc>
                <a:tc>
                  <a:txBody>
                    <a:bodyPr/>
                    <a:lstStyle/>
                    <a:p>
                      <a:pPr algn="ctr" fontAlgn="b"/>
                      <a:r>
                        <a:rPr lang="en-US" sz="2000" b="0" i="0" u="none" strike="noStrike" dirty="0">
                          <a:solidFill>
                            <a:srgbClr val="000000"/>
                          </a:solidFill>
                          <a:effectLst/>
                          <a:latin typeface="Calibri" panose="020F0502020204030204" pitchFamily="34" charset="0"/>
                        </a:rPr>
                        <a:t>116</a:t>
                      </a:r>
                    </a:p>
                  </a:txBody>
                  <a:tcPr marL="0" marR="0" marT="0" marB="0" anchor="ctr"/>
                </a:tc>
                <a:extLst>
                  <a:ext uri="{0D108BD9-81ED-4DB2-BD59-A6C34878D82A}">
                    <a16:rowId xmlns:a16="http://schemas.microsoft.com/office/drawing/2014/main" val="3759977019"/>
                  </a:ext>
                </a:extLst>
              </a:tr>
              <a:tr h="807437">
                <a:tc>
                  <a:txBody>
                    <a:bodyPr/>
                    <a:lstStyle/>
                    <a:p>
                      <a:pPr algn="ctr" fontAlgn="b"/>
                      <a:r>
                        <a:rPr lang="en-US" sz="2000" b="0" i="0" u="none" strike="noStrike" dirty="0">
                          <a:solidFill>
                            <a:srgbClr val="000000"/>
                          </a:solidFill>
                          <a:effectLst/>
                          <a:latin typeface="Calibri" panose="020F0502020204030204" pitchFamily="34" charset="0"/>
                        </a:rPr>
                        <a:t>Times Visited</a:t>
                      </a:r>
                    </a:p>
                  </a:txBody>
                  <a:tcPr marL="0" marR="0" marT="0" marB="0" anchor="ctr"/>
                </a:tc>
                <a:tc>
                  <a:txBody>
                    <a:bodyPr/>
                    <a:lstStyle/>
                    <a:p>
                      <a:pPr algn="ctr" fontAlgn="b"/>
                      <a:r>
                        <a:rPr lang="en-US" sz="2000" b="0" i="0" u="none" strike="noStrike" dirty="0">
                          <a:solidFill>
                            <a:srgbClr val="000000"/>
                          </a:solidFill>
                          <a:effectLst/>
                          <a:latin typeface="Calibri" panose="020F0502020204030204" pitchFamily="34" charset="0"/>
                        </a:rPr>
                        <a:t>Deposit Log Inputs</a:t>
                      </a:r>
                    </a:p>
                  </a:txBody>
                  <a:tcPr marL="0" marR="0" marT="0" marB="0" anchor="ctr"/>
                </a:tc>
                <a:tc>
                  <a:txBody>
                    <a:bodyPr/>
                    <a:lstStyle/>
                    <a:p>
                      <a:pPr algn="ctr" fontAlgn="b"/>
                      <a:r>
                        <a:rPr lang="en-US" sz="2000" b="0" i="0" u="none" strike="noStrike" dirty="0">
                          <a:solidFill>
                            <a:srgbClr val="000000"/>
                          </a:solidFill>
                          <a:effectLst/>
                          <a:latin typeface="Calibri" panose="020F0502020204030204" pitchFamily="34" charset="0"/>
                        </a:rPr>
                        <a:t>Excel time stamps and subsequent edits of a sample </a:t>
                      </a:r>
                    </a:p>
                  </a:txBody>
                  <a:tcPr marL="0" marR="0" marT="0"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2000" b="0" i="0" u="none" strike="noStrike" dirty="0">
                          <a:solidFill>
                            <a:srgbClr val="000000"/>
                          </a:solidFill>
                          <a:effectLst/>
                          <a:latin typeface="Calibri" panose="020F0502020204030204" pitchFamily="34" charset="0"/>
                        </a:rPr>
                        <a:t>Jordan, Sydnee, Jana</a:t>
                      </a:r>
                    </a:p>
                  </a:txBody>
                  <a:tcPr marL="0" marR="0" marT="0"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2000" b="0" i="0" u="none" strike="noStrike" dirty="0">
                          <a:solidFill>
                            <a:srgbClr val="000000"/>
                          </a:solidFill>
                          <a:effectLst/>
                          <a:latin typeface="Calibri" panose="020F0502020204030204" pitchFamily="34" charset="0"/>
                        </a:rPr>
                        <a:t>Upon complete data &amp; error free</a:t>
                      </a:r>
                    </a:p>
                  </a:txBody>
                  <a:tcPr marL="0" marR="0" marT="0" marB="0" anchor="ctr"/>
                </a:tc>
                <a:tc>
                  <a:txBody>
                    <a:bodyPr/>
                    <a:lstStyle/>
                    <a:p>
                      <a:pPr algn="ctr" fontAlgn="b"/>
                      <a:r>
                        <a:rPr lang="en-US" sz="2000" b="0" i="0" u="none" strike="noStrike" dirty="0">
                          <a:solidFill>
                            <a:srgbClr val="000000"/>
                          </a:solidFill>
                          <a:effectLst/>
                          <a:latin typeface="Calibri" panose="020F0502020204030204" pitchFamily="34" charset="0"/>
                        </a:rPr>
                        <a:t>116</a:t>
                      </a:r>
                    </a:p>
                  </a:txBody>
                  <a:tcPr marL="0" marR="0" marT="0" marB="0" anchor="ctr"/>
                </a:tc>
                <a:extLst>
                  <a:ext uri="{0D108BD9-81ED-4DB2-BD59-A6C34878D82A}">
                    <a16:rowId xmlns:a16="http://schemas.microsoft.com/office/drawing/2014/main" val="612730582"/>
                  </a:ext>
                </a:extLst>
              </a:tr>
            </a:tbl>
          </a:graphicData>
        </a:graphic>
      </p:graphicFrame>
      <p:sp>
        <p:nvSpPr>
          <p:cNvPr id="6" name="TextBox 5">
            <a:extLst>
              <a:ext uri="{FF2B5EF4-FFF2-40B4-BE49-F238E27FC236}">
                <a16:creationId xmlns:a16="http://schemas.microsoft.com/office/drawing/2014/main" id="{A35898D5-A36C-4E11-85E9-F45C65258B55}"/>
              </a:ext>
            </a:extLst>
          </p:cNvPr>
          <p:cNvSpPr txBox="1"/>
          <p:nvPr/>
        </p:nvSpPr>
        <p:spPr>
          <a:xfrm>
            <a:off x="679450" y="5534453"/>
            <a:ext cx="10833100" cy="1231106"/>
          </a:xfrm>
          <a:prstGeom prst="rect">
            <a:avLst/>
          </a:prstGeom>
          <a:noFill/>
        </p:spPr>
        <p:txBody>
          <a:bodyPr wrap="square" rtlCol="0">
            <a:spAutoFit/>
          </a:bodyPr>
          <a:lstStyle/>
          <a:p>
            <a:r>
              <a:rPr lang="en-US" b="1" dirty="0"/>
              <a:t>Measurement Error </a:t>
            </a:r>
          </a:p>
          <a:p>
            <a:pPr marL="285750" indent="-285750">
              <a:buFont typeface="Arial" panose="020B0604020202020204" pitchFamily="34" charset="0"/>
              <a:buChar char="•"/>
            </a:pPr>
            <a:r>
              <a:rPr lang="en-US" dirty="0"/>
              <a:t>Can be reduced by </a:t>
            </a:r>
            <a:r>
              <a:rPr lang="en-US" sz="2000" dirty="0"/>
              <a:t>transaction</a:t>
            </a:r>
            <a:r>
              <a:rPr lang="en-US" dirty="0"/>
              <a:t> tracking per item entered instead of save date of document. There could be an 8-hour delay if user forgets to save document after data entry.</a:t>
            </a:r>
          </a:p>
          <a:p>
            <a:pPr marL="285750" indent="-285750">
              <a:buFont typeface="Arial" panose="020B0604020202020204" pitchFamily="34" charset="0"/>
              <a:buChar char="•"/>
            </a:pPr>
            <a:r>
              <a:rPr lang="en-US" dirty="0"/>
              <a:t>Only 3 months of data to collect and therefore an uneven distribution of baseline vs. improved data to test.</a:t>
            </a:r>
          </a:p>
        </p:txBody>
      </p:sp>
    </p:spTree>
    <p:extLst>
      <p:ext uri="{BB962C8B-B14F-4D97-AF65-F5344CB8AC3E}">
        <p14:creationId xmlns:p14="http://schemas.microsoft.com/office/powerpoint/2010/main" val="1291382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4C4E9-18B2-43F7-AEFF-F1E46A82C947}"/>
              </a:ext>
            </a:extLst>
          </p:cNvPr>
          <p:cNvSpPr>
            <a:spLocks noGrp="1"/>
          </p:cNvSpPr>
          <p:nvPr>
            <p:ph type="title"/>
          </p:nvPr>
        </p:nvSpPr>
        <p:spPr>
          <a:xfrm>
            <a:off x="838200" y="6727"/>
            <a:ext cx="10515600" cy="1325563"/>
          </a:xfrm>
        </p:spPr>
        <p:txBody>
          <a:bodyPr/>
          <a:lstStyle/>
          <a:p>
            <a:pPr algn="ctr"/>
            <a:r>
              <a:rPr lang="en-US" dirty="0"/>
              <a:t>– Measure – Sample Size</a:t>
            </a:r>
          </a:p>
        </p:txBody>
      </p:sp>
      <p:sp>
        <p:nvSpPr>
          <p:cNvPr id="3" name="Content Placeholder 2">
            <a:extLst>
              <a:ext uri="{FF2B5EF4-FFF2-40B4-BE49-F238E27FC236}">
                <a16:creationId xmlns:a16="http://schemas.microsoft.com/office/drawing/2014/main" id="{B9178865-3F47-467C-9933-44D3F4D99955}"/>
              </a:ext>
            </a:extLst>
          </p:cNvPr>
          <p:cNvSpPr>
            <a:spLocks noGrp="1"/>
          </p:cNvSpPr>
          <p:nvPr>
            <p:ph idx="1"/>
          </p:nvPr>
        </p:nvSpPr>
        <p:spPr>
          <a:xfrm>
            <a:off x="342900" y="1064535"/>
            <a:ext cx="11252200" cy="2676409"/>
          </a:xfrm>
        </p:spPr>
        <p:txBody>
          <a:bodyPr>
            <a:normAutofit fontScale="32500" lnSpcReduction="20000"/>
          </a:bodyPr>
          <a:lstStyle/>
          <a:p>
            <a:r>
              <a:rPr lang="en-US" sz="6200" dirty="0"/>
              <a:t>I expected to have more samples, but the timestamps were deleted 3.5 months ago during a database audit. This limited my available sample size as timestamps are crucial to measuring the </a:t>
            </a:r>
            <a:r>
              <a:rPr lang="en-US" sz="6200" i="1" dirty="0"/>
              <a:t>Completion Interval. </a:t>
            </a:r>
          </a:p>
          <a:p>
            <a:r>
              <a:rPr lang="en-US" sz="6200" dirty="0"/>
              <a:t>Samples came from March, April, May check months. The acquired sample size of  117 checks is within calculated </a:t>
            </a:r>
            <a:r>
              <a:rPr lang="en-US" sz="6200" i="1" dirty="0"/>
              <a:t>Target Sample Size </a:t>
            </a:r>
            <a:r>
              <a:rPr lang="en-US" sz="6200" dirty="0"/>
              <a:t>of 116. Reduce sample size by decreasing confidence interval and/or increasing  error range.</a:t>
            </a:r>
          </a:p>
          <a:p>
            <a:pPr marL="285750" indent="-285750"/>
            <a:r>
              <a:rPr lang="en-US" sz="6200" dirty="0"/>
              <a:t>Using an insufficient sample size risks the results not being statistically significant or failing to produce a reasonable representative sample mean of the population mean </a:t>
            </a:r>
          </a:p>
          <a:p>
            <a:endParaRPr lang="en-US" dirty="0"/>
          </a:p>
        </p:txBody>
      </p:sp>
      <p:graphicFrame>
        <p:nvGraphicFramePr>
          <p:cNvPr id="4" name="Table 3">
            <a:extLst>
              <a:ext uri="{FF2B5EF4-FFF2-40B4-BE49-F238E27FC236}">
                <a16:creationId xmlns:a16="http://schemas.microsoft.com/office/drawing/2014/main" id="{680CBF05-DB33-47FE-AA31-003D9AF49291}"/>
              </a:ext>
            </a:extLst>
          </p:cNvPr>
          <p:cNvGraphicFramePr>
            <a:graphicFrameLocks noGrp="1"/>
          </p:cNvGraphicFramePr>
          <p:nvPr>
            <p:extLst>
              <p:ext uri="{D42A27DB-BD31-4B8C-83A1-F6EECF244321}">
                <p14:modId xmlns:p14="http://schemas.microsoft.com/office/powerpoint/2010/main" val="927833083"/>
              </p:ext>
            </p:extLst>
          </p:nvPr>
        </p:nvGraphicFramePr>
        <p:xfrm>
          <a:off x="3911600" y="3525044"/>
          <a:ext cx="4686300" cy="1524000"/>
        </p:xfrm>
        <a:graphic>
          <a:graphicData uri="http://schemas.openxmlformats.org/drawingml/2006/table">
            <a:tbl>
              <a:tblPr/>
              <a:tblGrid>
                <a:gridCol w="3378495">
                  <a:extLst>
                    <a:ext uri="{9D8B030D-6E8A-4147-A177-3AD203B41FA5}">
                      <a16:colId xmlns:a16="http://schemas.microsoft.com/office/drawing/2014/main" val="999573766"/>
                    </a:ext>
                  </a:extLst>
                </a:gridCol>
                <a:gridCol w="1307805">
                  <a:extLst>
                    <a:ext uri="{9D8B030D-6E8A-4147-A177-3AD203B41FA5}">
                      <a16:colId xmlns:a16="http://schemas.microsoft.com/office/drawing/2014/main" val="3657792359"/>
                    </a:ext>
                  </a:extLst>
                </a:gridCol>
              </a:tblGrid>
              <a:tr h="251258">
                <a:tc>
                  <a:txBody>
                    <a:bodyPr/>
                    <a:lstStyle/>
                    <a:p>
                      <a:pPr algn="ctr" fontAlgn="b"/>
                      <a:r>
                        <a:rPr lang="en-US" sz="2000" b="0" i="0" u="none" strike="noStrike" dirty="0">
                          <a:solidFill>
                            <a:srgbClr val="000000"/>
                          </a:solidFill>
                          <a:effectLst/>
                          <a:latin typeface="Calibri" panose="020F0502020204030204" pitchFamily="34" charset="0"/>
                        </a:rPr>
                        <a:t>Sample Size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117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0951057"/>
                  </a:ext>
                </a:extLst>
              </a:tr>
              <a:tr h="251258">
                <a:tc>
                  <a:txBody>
                    <a:bodyPr/>
                    <a:lstStyle/>
                    <a:p>
                      <a:pPr algn="ctr" fontAlgn="b"/>
                      <a:r>
                        <a:rPr lang="en-US" sz="2000" b="0" i="0" u="none" strike="noStrike" dirty="0">
                          <a:solidFill>
                            <a:srgbClr val="000000"/>
                          </a:solidFill>
                          <a:effectLst/>
                          <a:latin typeface="Calibri" panose="020F0502020204030204" pitchFamily="34" charset="0"/>
                        </a:rPr>
                        <a:t>Confidence Interval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90%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4637416"/>
                  </a:ext>
                </a:extLst>
              </a:tr>
              <a:tr h="251258">
                <a:tc>
                  <a:txBody>
                    <a:bodyPr/>
                    <a:lstStyle/>
                    <a:p>
                      <a:pPr algn="ctr" fontAlgn="b"/>
                      <a:r>
                        <a:rPr lang="en-US" sz="2000" b="0" i="0" u="none" strike="noStrike" dirty="0">
                          <a:solidFill>
                            <a:srgbClr val="000000"/>
                          </a:solidFill>
                          <a:effectLst/>
                          <a:latin typeface="Calibri" panose="020F0502020204030204" pitchFamily="34" charset="0"/>
                        </a:rPr>
                        <a:t>Error Range (min)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1050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013148"/>
                  </a:ext>
                </a:extLst>
              </a:tr>
              <a:tr h="251258">
                <a:tc>
                  <a:txBody>
                    <a:bodyPr/>
                    <a:lstStyle/>
                    <a:p>
                      <a:pPr algn="ctr" fontAlgn="b"/>
                      <a:r>
                        <a:rPr lang="en-US" sz="2000" b="0" i="0" u="none" strike="noStrike">
                          <a:solidFill>
                            <a:srgbClr val="000000"/>
                          </a:solidFill>
                          <a:effectLst/>
                          <a:latin typeface="Calibri" panose="020F0502020204030204" pitchFamily="34" charset="0"/>
                        </a:rPr>
                        <a:t>Standard Deviation (min)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6869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6230379"/>
                  </a:ext>
                </a:extLst>
              </a:tr>
              <a:tr h="251258">
                <a:tc>
                  <a:txBody>
                    <a:bodyPr/>
                    <a:lstStyle/>
                    <a:p>
                      <a:pPr algn="ctr" fontAlgn="b"/>
                      <a:r>
                        <a:rPr lang="en-US" sz="2000" b="1" i="0" u="none" strike="noStrike">
                          <a:solidFill>
                            <a:srgbClr val="000000"/>
                          </a:solidFill>
                          <a:effectLst/>
                          <a:latin typeface="Calibri" panose="020F0502020204030204" pitchFamily="34" charset="0"/>
                        </a:rPr>
                        <a:t>Target Sample Size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effectLst/>
                          <a:latin typeface="Calibri" panose="020F0502020204030204" pitchFamily="34" charset="0"/>
                        </a:rPr>
                        <a:t>116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0799107"/>
                  </a:ext>
                </a:extLst>
              </a:tr>
            </a:tbl>
          </a:graphicData>
        </a:graphic>
      </p:graphicFrame>
      <p:sp>
        <p:nvSpPr>
          <p:cNvPr id="7" name="TextBox 6">
            <a:extLst>
              <a:ext uri="{FF2B5EF4-FFF2-40B4-BE49-F238E27FC236}">
                <a16:creationId xmlns:a16="http://schemas.microsoft.com/office/drawing/2014/main" id="{58169A88-3F8F-42F7-B4DB-E8F9114D32F4}"/>
              </a:ext>
            </a:extLst>
          </p:cNvPr>
          <p:cNvSpPr txBox="1"/>
          <p:nvPr/>
        </p:nvSpPr>
        <p:spPr>
          <a:xfrm>
            <a:off x="342900" y="5331800"/>
            <a:ext cx="12103100" cy="1015663"/>
          </a:xfrm>
          <a:prstGeom prst="rect">
            <a:avLst/>
          </a:prstGeom>
          <a:noFill/>
        </p:spPr>
        <p:txBody>
          <a:bodyPr wrap="square" rtlCol="0">
            <a:spAutoFit/>
          </a:bodyPr>
          <a:lstStyle/>
          <a:p>
            <a:r>
              <a:rPr lang="en-US" sz="2000" b="1" dirty="0"/>
              <a:t>Sample Size for Continuous Data </a:t>
            </a:r>
            <a:r>
              <a:rPr lang="en-US" sz="2000" dirty="0"/>
              <a:t>	</a:t>
            </a:r>
          </a:p>
          <a:p>
            <a:pPr marL="285750" indent="-285750">
              <a:buFont typeface="Arial" panose="020B0604020202020204" pitchFamily="34" charset="0"/>
              <a:buChar char="•"/>
            </a:pPr>
            <a:r>
              <a:rPr lang="en-US" sz="2000" dirty="0"/>
              <a:t>I choose an error range of 17.5 hours and 90% confidence interval </a:t>
            </a:r>
          </a:p>
          <a:p>
            <a:pPr marL="285750" indent="-285750">
              <a:buFont typeface="Arial" panose="020B0604020202020204" pitchFamily="34" charset="0"/>
              <a:buChar char="•"/>
            </a:pPr>
            <a:r>
              <a:rPr lang="en-US" sz="2000" dirty="0"/>
              <a:t>These are less than ideal parameters hindered by lack of data.</a:t>
            </a:r>
          </a:p>
        </p:txBody>
      </p:sp>
    </p:spTree>
    <p:extLst>
      <p:ext uri="{BB962C8B-B14F-4D97-AF65-F5344CB8AC3E}">
        <p14:creationId xmlns:p14="http://schemas.microsoft.com/office/powerpoint/2010/main" val="982097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293C86CF-8D79-429D-896F-257B334E56DB}"/>
              </a:ext>
            </a:extLst>
          </p:cNvPr>
          <p:cNvGraphicFramePr>
            <a:graphicFrameLocks noGrp="1"/>
          </p:cNvGraphicFramePr>
          <p:nvPr>
            <p:extLst>
              <p:ext uri="{D42A27DB-BD31-4B8C-83A1-F6EECF244321}">
                <p14:modId xmlns:p14="http://schemas.microsoft.com/office/powerpoint/2010/main" val="1324254109"/>
              </p:ext>
            </p:extLst>
          </p:nvPr>
        </p:nvGraphicFramePr>
        <p:xfrm>
          <a:off x="638629" y="1411191"/>
          <a:ext cx="10769599" cy="1537335"/>
        </p:xfrm>
        <a:graphic>
          <a:graphicData uri="http://schemas.openxmlformats.org/drawingml/2006/table">
            <a:tbl>
              <a:tblPr>
                <a:tableStyleId>{1FECB4D8-DB02-4DC6-A0A2-4F2EBAE1DC90}</a:tableStyleId>
              </a:tblPr>
              <a:tblGrid>
                <a:gridCol w="834571">
                  <a:extLst>
                    <a:ext uri="{9D8B030D-6E8A-4147-A177-3AD203B41FA5}">
                      <a16:colId xmlns:a16="http://schemas.microsoft.com/office/drawing/2014/main" val="436251167"/>
                    </a:ext>
                  </a:extLst>
                </a:gridCol>
                <a:gridCol w="1282700">
                  <a:extLst>
                    <a:ext uri="{9D8B030D-6E8A-4147-A177-3AD203B41FA5}">
                      <a16:colId xmlns:a16="http://schemas.microsoft.com/office/drawing/2014/main" val="419965685"/>
                    </a:ext>
                  </a:extLst>
                </a:gridCol>
                <a:gridCol w="912708">
                  <a:extLst>
                    <a:ext uri="{9D8B030D-6E8A-4147-A177-3AD203B41FA5}">
                      <a16:colId xmlns:a16="http://schemas.microsoft.com/office/drawing/2014/main" val="3579362419"/>
                    </a:ext>
                  </a:extLst>
                </a:gridCol>
                <a:gridCol w="1944792">
                  <a:extLst>
                    <a:ext uri="{9D8B030D-6E8A-4147-A177-3AD203B41FA5}">
                      <a16:colId xmlns:a16="http://schemas.microsoft.com/office/drawing/2014/main" val="1165203277"/>
                    </a:ext>
                  </a:extLst>
                </a:gridCol>
                <a:gridCol w="2222500">
                  <a:extLst>
                    <a:ext uri="{9D8B030D-6E8A-4147-A177-3AD203B41FA5}">
                      <a16:colId xmlns:a16="http://schemas.microsoft.com/office/drawing/2014/main" val="847164891"/>
                    </a:ext>
                  </a:extLst>
                </a:gridCol>
                <a:gridCol w="2189077">
                  <a:extLst>
                    <a:ext uri="{9D8B030D-6E8A-4147-A177-3AD203B41FA5}">
                      <a16:colId xmlns:a16="http://schemas.microsoft.com/office/drawing/2014/main" val="4173069816"/>
                    </a:ext>
                  </a:extLst>
                </a:gridCol>
                <a:gridCol w="1383251">
                  <a:extLst>
                    <a:ext uri="{9D8B030D-6E8A-4147-A177-3AD203B41FA5}">
                      <a16:colId xmlns:a16="http://schemas.microsoft.com/office/drawing/2014/main" val="1132341763"/>
                    </a:ext>
                  </a:extLst>
                </a:gridCol>
              </a:tblGrid>
              <a:tr h="257175">
                <a:tc>
                  <a:txBody>
                    <a:bodyPr/>
                    <a:lstStyle/>
                    <a:p>
                      <a:pPr algn="ctr" fontAlgn="b"/>
                      <a:r>
                        <a:rPr lang="en-US" sz="1400" u="none" strike="noStrike" dirty="0">
                          <a:effectLst/>
                          <a:latin typeface="+mn-lt"/>
                        </a:rPr>
                        <a:t>ID</a:t>
                      </a:r>
                      <a:endParaRPr lang="en-US" sz="1400" b="0" i="0" u="none" strike="noStrike" dirty="0">
                        <a:solidFill>
                          <a:srgbClr val="000000"/>
                        </a:solidFill>
                        <a:effectLst/>
                        <a:latin typeface="+mn-lt"/>
                      </a:endParaRPr>
                    </a:p>
                  </a:txBody>
                  <a:tcPr marL="0" marR="0" marT="0" marB="0" anchor="b"/>
                </a:tc>
                <a:tc>
                  <a:txBody>
                    <a:bodyPr/>
                    <a:lstStyle/>
                    <a:p>
                      <a:pPr algn="ctr" fontAlgn="b"/>
                      <a:r>
                        <a:rPr lang="en-US" sz="1400" u="none" strike="noStrike" dirty="0">
                          <a:effectLst/>
                          <a:latin typeface="+mn-lt"/>
                        </a:rPr>
                        <a:t>Check Number </a:t>
                      </a:r>
                      <a:endParaRPr lang="en-US" sz="1400" b="0" i="0" u="none" strike="noStrike" dirty="0">
                        <a:solidFill>
                          <a:srgbClr val="000000"/>
                        </a:solidFill>
                        <a:effectLst/>
                        <a:latin typeface="+mn-lt"/>
                      </a:endParaRPr>
                    </a:p>
                  </a:txBody>
                  <a:tcPr marL="0" marR="0" marT="0" marB="0" anchor="b"/>
                </a:tc>
                <a:tc>
                  <a:txBody>
                    <a:bodyPr/>
                    <a:lstStyle/>
                    <a:p>
                      <a:pPr algn="ctr" fontAlgn="b"/>
                      <a:r>
                        <a:rPr lang="en-US" sz="1400" u="none" strike="noStrike" dirty="0">
                          <a:effectLst/>
                          <a:latin typeface="+mn-lt"/>
                        </a:rPr>
                        <a:t>Check Date</a:t>
                      </a:r>
                      <a:endParaRPr lang="en-US" sz="1400" b="0" i="0" u="none" strike="noStrike" dirty="0">
                        <a:solidFill>
                          <a:srgbClr val="000000"/>
                        </a:solidFill>
                        <a:effectLst/>
                        <a:latin typeface="+mn-lt"/>
                      </a:endParaRPr>
                    </a:p>
                  </a:txBody>
                  <a:tcPr marL="0" marR="0" marT="0" marB="0" anchor="b"/>
                </a:tc>
                <a:tc>
                  <a:txBody>
                    <a:bodyPr/>
                    <a:lstStyle/>
                    <a:p>
                      <a:pPr algn="ctr" fontAlgn="b"/>
                      <a:r>
                        <a:rPr lang="en-US" sz="1400" u="none" strike="noStrike" dirty="0">
                          <a:effectLst/>
                          <a:latin typeface="+mn-lt"/>
                        </a:rPr>
                        <a:t>Deposit Date</a:t>
                      </a:r>
                      <a:endParaRPr lang="en-US" sz="1400" b="0" i="0" u="none" strike="noStrike" dirty="0">
                        <a:solidFill>
                          <a:srgbClr val="000000"/>
                        </a:solidFill>
                        <a:effectLst/>
                        <a:latin typeface="+mn-lt"/>
                      </a:endParaRPr>
                    </a:p>
                  </a:txBody>
                  <a:tcPr marL="0" marR="0" marT="0" marB="0" anchor="b"/>
                </a:tc>
                <a:tc>
                  <a:txBody>
                    <a:bodyPr/>
                    <a:lstStyle/>
                    <a:p>
                      <a:pPr algn="ctr" fontAlgn="b"/>
                      <a:r>
                        <a:rPr lang="en-US" sz="1400" u="none" strike="noStrike" dirty="0">
                          <a:effectLst/>
                          <a:latin typeface="+mn-lt"/>
                        </a:rPr>
                        <a:t>Paying Company</a:t>
                      </a:r>
                      <a:endParaRPr lang="en-US" sz="1400" b="0" i="0" u="none" strike="noStrike" dirty="0">
                        <a:solidFill>
                          <a:srgbClr val="000000"/>
                        </a:solidFill>
                        <a:effectLst/>
                        <a:latin typeface="+mn-lt"/>
                      </a:endParaRPr>
                    </a:p>
                  </a:txBody>
                  <a:tcPr marL="0" marR="0" marT="0" marB="0" anchor="b"/>
                </a:tc>
                <a:tc>
                  <a:txBody>
                    <a:bodyPr/>
                    <a:lstStyle/>
                    <a:p>
                      <a:pPr algn="ctr" fontAlgn="b"/>
                      <a:r>
                        <a:rPr lang="en-US" sz="1400" u="none" strike="noStrike">
                          <a:effectLst/>
                          <a:latin typeface="+mn-lt"/>
                        </a:rPr>
                        <a:t>Check Type</a:t>
                      </a:r>
                      <a:endParaRPr lang="en-US" sz="1400" b="0" i="0" u="none" strike="noStrike">
                        <a:solidFill>
                          <a:srgbClr val="000000"/>
                        </a:solidFill>
                        <a:effectLst/>
                        <a:latin typeface="+mn-lt"/>
                      </a:endParaRPr>
                    </a:p>
                  </a:txBody>
                  <a:tcPr marL="0" marR="0" marT="0" marB="0" anchor="b"/>
                </a:tc>
                <a:tc>
                  <a:txBody>
                    <a:bodyPr/>
                    <a:lstStyle/>
                    <a:p>
                      <a:pPr algn="ctr" fontAlgn="b"/>
                      <a:r>
                        <a:rPr lang="en-US" sz="1400" u="none" strike="noStrike" dirty="0">
                          <a:effectLst/>
                          <a:latin typeface="+mn-lt"/>
                        </a:rPr>
                        <a:t>Check Amount</a:t>
                      </a:r>
                      <a:endParaRPr lang="en-US" sz="1400" b="0" i="0" u="none" strike="noStrike" dirty="0">
                        <a:solidFill>
                          <a:srgbClr val="000000"/>
                        </a:solidFill>
                        <a:effectLst/>
                        <a:latin typeface="+mn-lt"/>
                      </a:endParaRPr>
                    </a:p>
                  </a:txBody>
                  <a:tcPr marL="0" marR="0" marT="0" marB="0" anchor="b"/>
                </a:tc>
                <a:extLst>
                  <a:ext uri="{0D108BD9-81ED-4DB2-BD59-A6C34878D82A}">
                    <a16:rowId xmlns:a16="http://schemas.microsoft.com/office/drawing/2014/main" val="155045102"/>
                  </a:ext>
                </a:extLst>
              </a:tr>
              <a:tr h="168380">
                <a:tc>
                  <a:txBody>
                    <a:bodyPr/>
                    <a:lstStyle/>
                    <a:p>
                      <a:pPr algn="ctr" fontAlgn="b"/>
                      <a:r>
                        <a:rPr lang="en-US" sz="1100" u="none" strike="noStrike" dirty="0">
                          <a:effectLst/>
                          <a:latin typeface="+mn-lt"/>
                        </a:rPr>
                        <a:t>14</a:t>
                      </a:r>
                      <a:endParaRPr lang="en-US" sz="1100" b="0" i="0" u="none" strike="noStrike" dirty="0">
                        <a:solidFill>
                          <a:schemeClr val="tx1"/>
                        </a:solidFill>
                        <a:effectLst/>
                        <a:latin typeface="+mn-lt"/>
                      </a:endParaRPr>
                    </a:p>
                  </a:txBody>
                  <a:tcPr marL="0" marR="0" marT="0" marB="0" anchor="b"/>
                </a:tc>
                <a:tc>
                  <a:txBody>
                    <a:bodyPr/>
                    <a:lstStyle/>
                    <a:p>
                      <a:pPr algn="ctr" fontAlgn="b"/>
                      <a:r>
                        <a:rPr lang="en-US" sz="1200" u="none" strike="noStrike" dirty="0">
                          <a:effectLst/>
                          <a:latin typeface="+mn-lt"/>
                        </a:rPr>
                        <a:t>104968</a:t>
                      </a:r>
                      <a:endParaRPr lang="en-US" sz="1200" b="0" i="0" u="none" strike="noStrike" dirty="0">
                        <a:solidFill>
                          <a:schemeClr val="tx1"/>
                        </a:solidFill>
                        <a:effectLst/>
                        <a:latin typeface="+mn-lt"/>
                      </a:endParaRPr>
                    </a:p>
                  </a:txBody>
                  <a:tcPr marL="0" marR="0" marT="0" marB="0" anchor="b"/>
                </a:tc>
                <a:tc>
                  <a:txBody>
                    <a:bodyPr/>
                    <a:lstStyle/>
                    <a:p>
                      <a:pPr algn="ctr" fontAlgn="b"/>
                      <a:r>
                        <a:rPr lang="en-US" sz="1200" u="none" strike="noStrike" dirty="0">
                          <a:effectLst/>
                          <a:latin typeface="+mn-lt"/>
                        </a:rPr>
                        <a:t>3/20/2019</a:t>
                      </a:r>
                      <a:endParaRPr lang="en-US" sz="1200" b="0" i="0" u="none" strike="noStrike" dirty="0">
                        <a:solidFill>
                          <a:schemeClr val="tx1"/>
                        </a:solidFill>
                        <a:effectLst/>
                        <a:latin typeface="+mn-lt"/>
                      </a:endParaRPr>
                    </a:p>
                  </a:txBody>
                  <a:tcPr marL="0" marR="0" marT="0" marB="0" anchor="b"/>
                </a:tc>
                <a:tc>
                  <a:txBody>
                    <a:bodyPr/>
                    <a:lstStyle/>
                    <a:p>
                      <a:pPr algn="ctr" fontAlgn="b"/>
                      <a:r>
                        <a:rPr lang="en-US" sz="1200" u="none" strike="noStrike" dirty="0">
                          <a:effectLst/>
                          <a:latin typeface="+mn-lt"/>
                        </a:rPr>
                        <a:t>3/25/2019</a:t>
                      </a:r>
                      <a:endParaRPr lang="en-US" sz="1200" b="0" i="0" u="none" strike="noStrike" dirty="0">
                        <a:solidFill>
                          <a:schemeClr val="tx1"/>
                        </a:solidFill>
                        <a:effectLst/>
                        <a:latin typeface="+mn-lt"/>
                      </a:endParaRPr>
                    </a:p>
                  </a:txBody>
                  <a:tcPr marL="0" marR="0" marT="0" marB="0" anchor="b"/>
                </a:tc>
                <a:tc>
                  <a:txBody>
                    <a:bodyPr/>
                    <a:lstStyle/>
                    <a:p>
                      <a:pPr algn="ctr" fontAlgn="ctr"/>
                      <a:r>
                        <a:rPr lang="en-US" sz="1200" u="none" strike="noStrike" dirty="0">
                          <a:effectLst/>
                          <a:latin typeface="+mn-lt"/>
                        </a:rPr>
                        <a:t>CP Energy, LLC</a:t>
                      </a:r>
                      <a:endParaRPr lang="en-US" sz="1200" b="0" i="0" u="none" strike="noStrike" dirty="0">
                        <a:solidFill>
                          <a:schemeClr val="tx1"/>
                        </a:solidFill>
                        <a:effectLst/>
                        <a:latin typeface="+mn-lt"/>
                      </a:endParaRPr>
                    </a:p>
                  </a:txBody>
                  <a:tcPr marL="0" marR="0" marT="0" marB="0" anchor="ctr"/>
                </a:tc>
                <a:tc>
                  <a:txBody>
                    <a:bodyPr/>
                    <a:lstStyle/>
                    <a:p>
                      <a:pPr algn="ctr" fontAlgn="b"/>
                      <a:r>
                        <a:rPr lang="en-US" sz="1200" u="none" strike="noStrike">
                          <a:effectLst/>
                          <a:latin typeface="+mn-lt"/>
                        </a:rPr>
                        <a:t>Physical</a:t>
                      </a:r>
                      <a:endParaRPr lang="en-US" sz="1200" b="0" i="0" u="none" strike="noStrike">
                        <a:solidFill>
                          <a:schemeClr val="tx1"/>
                        </a:solidFill>
                        <a:effectLst/>
                        <a:latin typeface="+mn-lt"/>
                      </a:endParaRPr>
                    </a:p>
                  </a:txBody>
                  <a:tcPr marL="0" marR="0" marT="0" marB="0" anchor="b"/>
                </a:tc>
                <a:tc>
                  <a:txBody>
                    <a:bodyPr/>
                    <a:lstStyle/>
                    <a:p>
                      <a:pPr algn="ctr" rtl="0" fontAlgn="b"/>
                      <a:r>
                        <a:rPr lang="en-US" sz="1200" u="none" strike="noStrike">
                          <a:effectLst/>
                          <a:latin typeface="+mn-lt"/>
                        </a:rPr>
                        <a:t> $           161.52 </a:t>
                      </a:r>
                      <a:endParaRPr lang="en-US" sz="1200" b="0" i="0" u="none" strike="noStrike">
                        <a:solidFill>
                          <a:schemeClr val="tx1"/>
                        </a:solidFill>
                        <a:effectLst/>
                        <a:latin typeface="+mn-lt"/>
                      </a:endParaRPr>
                    </a:p>
                  </a:txBody>
                  <a:tcPr marL="0" marR="0" marT="0" marB="0" anchor="b"/>
                </a:tc>
                <a:extLst>
                  <a:ext uri="{0D108BD9-81ED-4DB2-BD59-A6C34878D82A}">
                    <a16:rowId xmlns:a16="http://schemas.microsoft.com/office/drawing/2014/main" val="3773620961"/>
                  </a:ext>
                </a:extLst>
              </a:tr>
              <a:tr h="168380">
                <a:tc>
                  <a:txBody>
                    <a:bodyPr/>
                    <a:lstStyle/>
                    <a:p>
                      <a:pPr algn="ctr" fontAlgn="b"/>
                      <a:r>
                        <a:rPr lang="en-US" sz="1100" u="none" strike="noStrike">
                          <a:effectLst/>
                          <a:latin typeface="+mn-lt"/>
                        </a:rPr>
                        <a:t>35</a:t>
                      </a:r>
                      <a:endParaRPr lang="en-US" sz="1100" b="0" i="0" u="none" strike="noStrike">
                        <a:solidFill>
                          <a:schemeClr val="tx1"/>
                        </a:solidFill>
                        <a:effectLst/>
                        <a:latin typeface="+mn-lt"/>
                      </a:endParaRPr>
                    </a:p>
                  </a:txBody>
                  <a:tcPr marL="0" marR="0" marT="0" marB="0" anchor="b"/>
                </a:tc>
                <a:tc>
                  <a:txBody>
                    <a:bodyPr/>
                    <a:lstStyle/>
                    <a:p>
                      <a:pPr algn="ctr" fontAlgn="b"/>
                      <a:r>
                        <a:rPr lang="en-US" sz="1200" u="none" strike="noStrike" dirty="0">
                          <a:effectLst/>
                          <a:latin typeface="+mn-lt"/>
                        </a:rPr>
                        <a:t>E100628372</a:t>
                      </a:r>
                      <a:endParaRPr lang="en-US" sz="1200" b="0" i="0" u="none" strike="noStrike" dirty="0">
                        <a:solidFill>
                          <a:schemeClr val="tx1"/>
                        </a:solidFill>
                        <a:effectLst/>
                        <a:latin typeface="+mn-lt"/>
                      </a:endParaRPr>
                    </a:p>
                  </a:txBody>
                  <a:tcPr marL="0" marR="0" marT="0" marB="0" anchor="b"/>
                </a:tc>
                <a:tc>
                  <a:txBody>
                    <a:bodyPr/>
                    <a:lstStyle/>
                    <a:p>
                      <a:pPr algn="ctr" fontAlgn="b"/>
                      <a:r>
                        <a:rPr lang="en-US" sz="1200" u="none" strike="noStrike" dirty="0">
                          <a:effectLst/>
                          <a:latin typeface="+mn-lt"/>
                        </a:rPr>
                        <a:t>3/20/2019</a:t>
                      </a:r>
                      <a:endParaRPr lang="en-US" sz="1200" b="0" i="0" u="none" strike="noStrike" dirty="0">
                        <a:solidFill>
                          <a:schemeClr val="tx1"/>
                        </a:solidFill>
                        <a:effectLst/>
                        <a:latin typeface="+mn-lt"/>
                      </a:endParaRPr>
                    </a:p>
                  </a:txBody>
                  <a:tcPr marL="0" marR="0" marT="0" marB="0" anchor="b"/>
                </a:tc>
                <a:tc>
                  <a:txBody>
                    <a:bodyPr/>
                    <a:lstStyle/>
                    <a:p>
                      <a:pPr algn="ctr" fontAlgn="b"/>
                      <a:r>
                        <a:rPr lang="en-US" sz="1200" u="none" strike="noStrike">
                          <a:effectLst/>
                          <a:latin typeface="+mn-lt"/>
                        </a:rPr>
                        <a:t>3/20/2019</a:t>
                      </a:r>
                      <a:endParaRPr lang="en-US" sz="1200" b="0" i="0" u="none" strike="noStrike">
                        <a:solidFill>
                          <a:schemeClr val="tx1"/>
                        </a:solidFill>
                        <a:effectLst/>
                        <a:latin typeface="+mn-lt"/>
                      </a:endParaRPr>
                    </a:p>
                  </a:txBody>
                  <a:tcPr marL="0" marR="0" marT="0" marB="0" anchor="b"/>
                </a:tc>
                <a:tc>
                  <a:txBody>
                    <a:bodyPr/>
                    <a:lstStyle/>
                    <a:p>
                      <a:pPr algn="ctr" fontAlgn="ctr"/>
                      <a:r>
                        <a:rPr lang="en-US" sz="1200" u="none" strike="noStrike" dirty="0">
                          <a:effectLst/>
                          <a:latin typeface="+mn-lt"/>
                        </a:rPr>
                        <a:t>BP America Production Company</a:t>
                      </a:r>
                      <a:endParaRPr lang="en-US" sz="1200" b="0" i="0" u="none" strike="noStrike" dirty="0">
                        <a:solidFill>
                          <a:schemeClr val="tx1"/>
                        </a:solidFill>
                        <a:effectLst/>
                        <a:latin typeface="+mn-lt"/>
                      </a:endParaRPr>
                    </a:p>
                  </a:txBody>
                  <a:tcPr marL="0" marR="0" marT="0" marB="0" anchor="ctr"/>
                </a:tc>
                <a:tc>
                  <a:txBody>
                    <a:bodyPr/>
                    <a:lstStyle/>
                    <a:p>
                      <a:pPr algn="ctr" fontAlgn="b"/>
                      <a:r>
                        <a:rPr lang="en-US" sz="1200" u="none" strike="noStrike">
                          <a:effectLst/>
                          <a:latin typeface="+mn-lt"/>
                        </a:rPr>
                        <a:t>ACH</a:t>
                      </a:r>
                      <a:endParaRPr lang="en-US" sz="1200" b="0" i="0" u="none" strike="noStrike">
                        <a:solidFill>
                          <a:schemeClr val="tx1"/>
                        </a:solidFill>
                        <a:effectLst/>
                        <a:latin typeface="+mn-lt"/>
                      </a:endParaRPr>
                    </a:p>
                  </a:txBody>
                  <a:tcPr marL="0" marR="0" marT="0" marB="0" anchor="b"/>
                </a:tc>
                <a:tc>
                  <a:txBody>
                    <a:bodyPr/>
                    <a:lstStyle/>
                    <a:p>
                      <a:pPr algn="ctr" rtl="0" fontAlgn="b"/>
                      <a:r>
                        <a:rPr lang="en-US" sz="1200" u="none" strike="noStrike">
                          <a:effectLst/>
                          <a:latin typeface="+mn-lt"/>
                        </a:rPr>
                        <a:t> $        1,525.04 </a:t>
                      </a:r>
                      <a:endParaRPr lang="en-US" sz="1200" b="0" i="0" u="none" strike="noStrike">
                        <a:solidFill>
                          <a:schemeClr val="tx1"/>
                        </a:solidFill>
                        <a:effectLst/>
                        <a:latin typeface="+mn-lt"/>
                      </a:endParaRPr>
                    </a:p>
                  </a:txBody>
                  <a:tcPr marL="0" marR="0" marT="0" marB="0" anchor="b"/>
                </a:tc>
                <a:extLst>
                  <a:ext uri="{0D108BD9-81ED-4DB2-BD59-A6C34878D82A}">
                    <a16:rowId xmlns:a16="http://schemas.microsoft.com/office/drawing/2014/main" val="2730395518"/>
                  </a:ext>
                </a:extLst>
              </a:tr>
              <a:tr h="168380">
                <a:tc>
                  <a:txBody>
                    <a:bodyPr/>
                    <a:lstStyle/>
                    <a:p>
                      <a:pPr algn="ctr" fontAlgn="b"/>
                      <a:r>
                        <a:rPr lang="en-US" sz="1100" u="none" strike="noStrike">
                          <a:effectLst/>
                          <a:latin typeface="+mn-lt"/>
                        </a:rPr>
                        <a:t>63</a:t>
                      </a:r>
                      <a:endParaRPr lang="en-US" sz="1100" b="0" i="0" u="none" strike="noStrike">
                        <a:solidFill>
                          <a:schemeClr val="tx1"/>
                        </a:solidFill>
                        <a:effectLst/>
                        <a:latin typeface="+mn-lt"/>
                      </a:endParaRPr>
                    </a:p>
                  </a:txBody>
                  <a:tcPr marL="0" marR="0" marT="0" marB="0" anchor="b"/>
                </a:tc>
                <a:tc>
                  <a:txBody>
                    <a:bodyPr/>
                    <a:lstStyle/>
                    <a:p>
                      <a:pPr algn="ctr" fontAlgn="b"/>
                      <a:r>
                        <a:rPr lang="en-US" sz="1200" u="none" strike="noStrike" dirty="0">
                          <a:effectLst/>
                          <a:latin typeface="+mn-lt"/>
                        </a:rPr>
                        <a:t>2690119713</a:t>
                      </a:r>
                      <a:endParaRPr lang="en-US" sz="1200" b="0" i="0" u="none" strike="noStrike" dirty="0">
                        <a:solidFill>
                          <a:schemeClr val="tx1"/>
                        </a:solidFill>
                        <a:effectLst/>
                        <a:latin typeface="+mn-lt"/>
                      </a:endParaRPr>
                    </a:p>
                  </a:txBody>
                  <a:tcPr marL="0" marR="0" marT="0" marB="0" anchor="b"/>
                </a:tc>
                <a:tc>
                  <a:txBody>
                    <a:bodyPr/>
                    <a:lstStyle/>
                    <a:p>
                      <a:pPr algn="ctr" fontAlgn="b"/>
                      <a:r>
                        <a:rPr lang="en-US" sz="1200" u="none" strike="noStrike" dirty="0">
                          <a:effectLst/>
                          <a:latin typeface="+mn-lt"/>
                        </a:rPr>
                        <a:t>3/20/2019</a:t>
                      </a:r>
                      <a:endParaRPr lang="en-US" sz="1200" b="0" i="0" u="none" strike="noStrike" dirty="0">
                        <a:solidFill>
                          <a:schemeClr val="tx1"/>
                        </a:solidFill>
                        <a:effectLst/>
                        <a:latin typeface="+mn-lt"/>
                      </a:endParaRPr>
                    </a:p>
                  </a:txBody>
                  <a:tcPr marL="0" marR="0" marT="0" marB="0" anchor="b"/>
                </a:tc>
                <a:tc>
                  <a:txBody>
                    <a:bodyPr/>
                    <a:lstStyle/>
                    <a:p>
                      <a:pPr algn="ctr" fontAlgn="b"/>
                      <a:r>
                        <a:rPr lang="en-US" sz="1200" u="none" strike="noStrike" dirty="0">
                          <a:effectLst/>
                          <a:latin typeface="+mn-lt"/>
                        </a:rPr>
                        <a:t>4/2/2019</a:t>
                      </a:r>
                      <a:endParaRPr lang="en-US" sz="1200" b="0" i="0" u="none" strike="noStrike" dirty="0">
                        <a:solidFill>
                          <a:schemeClr val="tx1"/>
                        </a:solidFill>
                        <a:effectLst/>
                        <a:latin typeface="+mn-lt"/>
                      </a:endParaRPr>
                    </a:p>
                  </a:txBody>
                  <a:tcPr marL="0" marR="0" marT="0" marB="0" anchor="b"/>
                </a:tc>
                <a:tc>
                  <a:txBody>
                    <a:bodyPr/>
                    <a:lstStyle/>
                    <a:p>
                      <a:pPr algn="ctr" fontAlgn="ctr"/>
                      <a:r>
                        <a:rPr lang="en-US" sz="1200" u="none" strike="noStrike">
                          <a:effectLst/>
                          <a:latin typeface="+mn-lt"/>
                        </a:rPr>
                        <a:t>Newfield Mid-Continent</a:t>
                      </a:r>
                      <a:endParaRPr lang="en-US" sz="1200" b="0" i="0" u="none" strike="noStrike">
                        <a:solidFill>
                          <a:schemeClr val="tx1"/>
                        </a:solidFill>
                        <a:effectLst/>
                        <a:latin typeface="+mn-lt"/>
                      </a:endParaRPr>
                    </a:p>
                  </a:txBody>
                  <a:tcPr marL="0" marR="0" marT="0" marB="0" anchor="ctr"/>
                </a:tc>
                <a:tc>
                  <a:txBody>
                    <a:bodyPr/>
                    <a:lstStyle/>
                    <a:p>
                      <a:pPr algn="ctr" fontAlgn="b"/>
                      <a:r>
                        <a:rPr lang="en-US" sz="1200" u="none" strike="noStrike">
                          <a:effectLst/>
                          <a:latin typeface="+mn-lt"/>
                        </a:rPr>
                        <a:t>Physical</a:t>
                      </a:r>
                      <a:endParaRPr lang="en-US" sz="1200" b="0" i="0" u="none" strike="noStrike">
                        <a:solidFill>
                          <a:schemeClr val="tx1"/>
                        </a:solidFill>
                        <a:effectLst/>
                        <a:latin typeface="+mn-lt"/>
                      </a:endParaRPr>
                    </a:p>
                  </a:txBody>
                  <a:tcPr marL="0" marR="0" marT="0" marB="0" anchor="b"/>
                </a:tc>
                <a:tc>
                  <a:txBody>
                    <a:bodyPr/>
                    <a:lstStyle/>
                    <a:p>
                      <a:pPr algn="ctr" rtl="0" fontAlgn="b"/>
                      <a:r>
                        <a:rPr lang="en-US" sz="1200" u="none" strike="noStrike" dirty="0">
                          <a:effectLst/>
                          <a:latin typeface="+mn-lt"/>
                        </a:rPr>
                        <a:t> $             56.80 </a:t>
                      </a:r>
                      <a:endParaRPr lang="en-US" sz="1200" b="0" i="0" u="none" strike="noStrike" dirty="0">
                        <a:solidFill>
                          <a:schemeClr val="tx1"/>
                        </a:solidFill>
                        <a:effectLst/>
                        <a:latin typeface="+mn-lt"/>
                      </a:endParaRPr>
                    </a:p>
                  </a:txBody>
                  <a:tcPr marL="0" marR="0" marT="0" marB="0" anchor="b"/>
                </a:tc>
                <a:extLst>
                  <a:ext uri="{0D108BD9-81ED-4DB2-BD59-A6C34878D82A}">
                    <a16:rowId xmlns:a16="http://schemas.microsoft.com/office/drawing/2014/main" val="3803416239"/>
                  </a:ext>
                </a:extLst>
              </a:tr>
              <a:tr h="168380">
                <a:tc>
                  <a:txBody>
                    <a:bodyPr/>
                    <a:lstStyle/>
                    <a:p>
                      <a:pPr algn="ctr" fontAlgn="b"/>
                      <a:r>
                        <a:rPr lang="en-US" sz="1100" u="none" strike="noStrike">
                          <a:effectLst/>
                          <a:latin typeface="+mn-lt"/>
                        </a:rPr>
                        <a:t>74</a:t>
                      </a:r>
                      <a:endParaRPr lang="en-US" sz="1100" b="0" i="0" u="none" strike="noStrike">
                        <a:solidFill>
                          <a:schemeClr val="tx1"/>
                        </a:solidFill>
                        <a:effectLst/>
                        <a:latin typeface="+mn-lt"/>
                      </a:endParaRPr>
                    </a:p>
                  </a:txBody>
                  <a:tcPr marL="0" marR="0" marT="0" marB="0" anchor="b"/>
                </a:tc>
                <a:tc>
                  <a:txBody>
                    <a:bodyPr/>
                    <a:lstStyle/>
                    <a:p>
                      <a:pPr algn="ctr" fontAlgn="b"/>
                      <a:r>
                        <a:rPr lang="en-US" sz="1200" u="none" strike="noStrike" dirty="0">
                          <a:effectLst/>
                          <a:latin typeface="+mn-lt"/>
                        </a:rPr>
                        <a:t>27207</a:t>
                      </a:r>
                      <a:endParaRPr lang="en-US" sz="1200" b="0" i="0" u="none" strike="noStrike" dirty="0">
                        <a:solidFill>
                          <a:schemeClr val="tx1"/>
                        </a:solidFill>
                        <a:effectLst/>
                        <a:latin typeface="+mn-lt"/>
                      </a:endParaRPr>
                    </a:p>
                  </a:txBody>
                  <a:tcPr marL="0" marR="0" marT="0" marB="0" anchor="b"/>
                </a:tc>
                <a:tc>
                  <a:txBody>
                    <a:bodyPr/>
                    <a:lstStyle/>
                    <a:p>
                      <a:pPr algn="ctr" fontAlgn="b"/>
                      <a:r>
                        <a:rPr lang="en-US" sz="1200" u="none" strike="noStrike" dirty="0">
                          <a:effectLst/>
                          <a:latin typeface="+mn-lt"/>
                        </a:rPr>
                        <a:t>3/20/2019</a:t>
                      </a:r>
                      <a:endParaRPr lang="en-US" sz="1200" b="0" i="0" u="none" strike="noStrike" dirty="0">
                        <a:solidFill>
                          <a:schemeClr val="tx1"/>
                        </a:solidFill>
                        <a:effectLst/>
                        <a:latin typeface="+mn-lt"/>
                      </a:endParaRPr>
                    </a:p>
                  </a:txBody>
                  <a:tcPr marL="0" marR="0" marT="0" marB="0" anchor="b"/>
                </a:tc>
                <a:tc>
                  <a:txBody>
                    <a:bodyPr/>
                    <a:lstStyle/>
                    <a:p>
                      <a:pPr algn="ctr" fontAlgn="b"/>
                      <a:r>
                        <a:rPr lang="en-US" sz="1200" u="none" strike="noStrike">
                          <a:effectLst/>
                          <a:latin typeface="+mn-lt"/>
                        </a:rPr>
                        <a:t>3/25/2019</a:t>
                      </a:r>
                      <a:endParaRPr lang="en-US" sz="1200" b="0" i="0" u="none" strike="noStrike">
                        <a:solidFill>
                          <a:schemeClr val="tx1"/>
                        </a:solidFill>
                        <a:effectLst/>
                        <a:latin typeface="+mn-lt"/>
                      </a:endParaRPr>
                    </a:p>
                  </a:txBody>
                  <a:tcPr marL="0" marR="0" marT="0" marB="0" anchor="b"/>
                </a:tc>
                <a:tc>
                  <a:txBody>
                    <a:bodyPr/>
                    <a:lstStyle/>
                    <a:p>
                      <a:pPr algn="ctr" fontAlgn="ctr"/>
                      <a:r>
                        <a:rPr lang="en-US" sz="1200" u="none" strike="noStrike">
                          <a:effectLst/>
                          <a:latin typeface="+mn-lt"/>
                        </a:rPr>
                        <a:t>Roan Resources LLC</a:t>
                      </a:r>
                      <a:endParaRPr lang="en-US" sz="1200" b="0" i="0" u="none" strike="noStrike">
                        <a:solidFill>
                          <a:schemeClr val="tx1"/>
                        </a:solidFill>
                        <a:effectLst/>
                        <a:latin typeface="+mn-lt"/>
                      </a:endParaRPr>
                    </a:p>
                  </a:txBody>
                  <a:tcPr marL="0" marR="0" marT="0" marB="0" anchor="ctr"/>
                </a:tc>
                <a:tc>
                  <a:txBody>
                    <a:bodyPr/>
                    <a:lstStyle/>
                    <a:p>
                      <a:pPr algn="ctr" fontAlgn="b"/>
                      <a:r>
                        <a:rPr lang="en-US" sz="1200" u="none" strike="noStrike">
                          <a:effectLst/>
                          <a:latin typeface="+mn-lt"/>
                        </a:rPr>
                        <a:t>Physical</a:t>
                      </a:r>
                      <a:endParaRPr lang="en-US" sz="1200" b="0" i="0" u="none" strike="noStrike">
                        <a:solidFill>
                          <a:schemeClr val="tx1"/>
                        </a:solidFill>
                        <a:effectLst/>
                        <a:latin typeface="+mn-lt"/>
                      </a:endParaRPr>
                    </a:p>
                  </a:txBody>
                  <a:tcPr marL="0" marR="0" marT="0" marB="0" anchor="b"/>
                </a:tc>
                <a:tc>
                  <a:txBody>
                    <a:bodyPr/>
                    <a:lstStyle/>
                    <a:p>
                      <a:pPr algn="ctr" rtl="0" fontAlgn="b"/>
                      <a:r>
                        <a:rPr lang="en-US" sz="1200" u="none" strike="noStrike">
                          <a:effectLst/>
                          <a:latin typeface="+mn-lt"/>
                        </a:rPr>
                        <a:t> $        1,543.17 </a:t>
                      </a:r>
                      <a:endParaRPr lang="en-US" sz="1200" b="0" i="0" u="none" strike="noStrike">
                        <a:solidFill>
                          <a:schemeClr val="tx1"/>
                        </a:solidFill>
                        <a:effectLst/>
                        <a:latin typeface="+mn-lt"/>
                      </a:endParaRPr>
                    </a:p>
                  </a:txBody>
                  <a:tcPr marL="0" marR="0" marT="0" marB="0" anchor="b"/>
                </a:tc>
                <a:extLst>
                  <a:ext uri="{0D108BD9-81ED-4DB2-BD59-A6C34878D82A}">
                    <a16:rowId xmlns:a16="http://schemas.microsoft.com/office/drawing/2014/main" val="885774286"/>
                  </a:ext>
                </a:extLst>
              </a:tr>
              <a:tr h="168380">
                <a:tc>
                  <a:txBody>
                    <a:bodyPr/>
                    <a:lstStyle/>
                    <a:p>
                      <a:pPr algn="ctr" fontAlgn="b"/>
                      <a:r>
                        <a:rPr lang="en-US" sz="1100" u="none" strike="noStrike">
                          <a:effectLst/>
                          <a:latin typeface="+mn-lt"/>
                        </a:rPr>
                        <a:t>16</a:t>
                      </a:r>
                      <a:endParaRPr lang="en-US" sz="1100" b="0" i="0" u="none" strike="noStrike">
                        <a:solidFill>
                          <a:schemeClr val="tx1"/>
                        </a:solidFill>
                        <a:effectLst/>
                        <a:latin typeface="+mn-lt"/>
                      </a:endParaRPr>
                    </a:p>
                  </a:txBody>
                  <a:tcPr marL="0" marR="0" marT="0" marB="0" anchor="b"/>
                </a:tc>
                <a:tc>
                  <a:txBody>
                    <a:bodyPr/>
                    <a:lstStyle/>
                    <a:p>
                      <a:pPr algn="ctr" fontAlgn="b"/>
                      <a:r>
                        <a:rPr lang="en-US" sz="1200" u="none" strike="noStrike" dirty="0">
                          <a:effectLst/>
                          <a:latin typeface="+mn-lt"/>
                        </a:rPr>
                        <a:t>N/A</a:t>
                      </a:r>
                      <a:endParaRPr lang="en-US" sz="1200" b="0" i="0" u="none" strike="noStrike" dirty="0">
                        <a:solidFill>
                          <a:schemeClr val="tx1"/>
                        </a:solidFill>
                        <a:effectLst/>
                        <a:latin typeface="+mn-lt"/>
                      </a:endParaRPr>
                    </a:p>
                  </a:txBody>
                  <a:tcPr marL="0" marR="0" marT="0" marB="0" anchor="b"/>
                </a:tc>
                <a:tc>
                  <a:txBody>
                    <a:bodyPr/>
                    <a:lstStyle/>
                    <a:p>
                      <a:pPr algn="ctr" fontAlgn="b"/>
                      <a:r>
                        <a:rPr lang="en-US" sz="1200" u="none" strike="noStrike" dirty="0">
                          <a:effectLst/>
                          <a:latin typeface="+mn-lt"/>
                        </a:rPr>
                        <a:t>3/21/2019</a:t>
                      </a:r>
                      <a:endParaRPr lang="en-US" sz="1200" b="0" i="0" u="none" strike="noStrike" dirty="0">
                        <a:solidFill>
                          <a:schemeClr val="tx1"/>
                        </a:solidFill>
                        <a:effectLst/>
                        <a:latin typeface="+mn-lt"/>
                      </a:endParaRPr>
                    </a:p>
                  </a:txBody>
                  <a:tcPr marL="0" marR="0" marT="0" marB="0" anchor="b"/>
                </a:tc>
                <a:tc>
                  <a:txBody>
                    <a:bodyPr/>
                    <a:lstStyle/>
                    <a:p>
                      <a:pPr algn="ctr" fontAlgn="b"/>
                      <a:r>
                        <a:rPr lang="en-US" sz="1200" u="none" strike="noStrike">
                          <a:effectLst/>
                          <a:latin typeface="+mn-lt"/>
                        </a:rPr>
                        <a:t>3/21/2019</a:t>
                      </a:r>
                      <a:endParaRPr lang="en-US" sz="1200" b="0" i="0" u="none" strike="noStrike">
                        <a:solidFill>
                          <a:schemeClr val="tx1"/>
                        </a:solidFill>
                        <a:effectLst/>
                        <a:latin typeface="+mn-lt"/>
                      </a:endParaRPr>
                    </a:p>
                  </a:txBody>
                  <a:tcPr marL="0" marR="0" marT="0" marB="0" anchor="b"/>
                </a:tc>
                <a:tc>
                  <a:txBody>
                    <a:bodyPr/>
                    <a:lstStyle/>
                    <a:p>
                      <a:pPr algn="ctr" fontAlgn="ctr"/>
                      <a:r>
                        <a:rPr lang="en-US" sz="1200" u="none" strike="noStrike">
                          <a:effectLst/>
                          <a:latin typeface="+mn-lt"/>
                        </a:rPr>
                        <a:t>Silver Creek Oil &amp; Gas, LLC</a:t>
                      </a:r>
                      <a:endParaRPr lang="en-US" sz="1200" b="0" i="0" u="none" strike="noStrike">
                        <a:solidFill>
                          <a:schemeClr val="tx1"/>
                        </a:solidFill>
                        <a:effectLst/>
                        <a:latin typeface="+mn-lt"/>
                      </a:endParaRPr>
                    </a:p>
                  </a:txBody>
                  <a:tcPr marL="0" marR="0" marT="0" marB="0" anchor="ctr"/>
                </a:tc>
                <a:tc>
                  <a:txBody>
                    <a:bodyPr/>
                    <a:lstStyle/>
                    <a:p>
                      <a:pPr algn="ctr" fontAlgn="b"/>
                      <a:r>
                        <a:rPr lang="en-US" sz="1200" u="none" strike="noStrike">
                          <a:effectLst/>
                          <a:latin typeface="+mn-lt"/>
                        </a:rPr>
                        <a:t>ACH</a:t>
                      </a:r>
                      <a:endParaRPr lang="en-US" sz="1200" b="0" i="0" u="none" strike="noStrike">
                        <a:solidFill>
                          <a:schemeClr val="tx1"/>
                        </a:solidFill>
                        <a:effectLst/>
                        <a:latin typeface="+mn-lt"/>
                      </a:endParaRPr>
                    </a:p>
                  </a:txBody>
                  <a:tcPr marL="0" marR="0" marT="0" marB="0" anchor="b"/>
                </a:tc>
                <a:tc>
                  <a:txBody>
                    <a:bodyPr/>
                    <a:lstStyle/>
                    <a:p>
                      <a:pPr algn="ctr" rtl="0" fontAlgn="b"/>
                      <a:r>
                        <a:rPr lang="en-US" sz="1200" u="none" strike="noStrike" dirty="0">
                          <a:effectLst/>
                          <a:latin typeface="+mn-lt"/>
                        </a:rPr>
                        <a:t> $           105.19 </a:t>
                      </a:r>
                      <a:endParaRPr lang="en-US" sz="1200" b="0" i="0" u="none" strike="noStrike" dirty="0">
                        <a:solidFill>
                          <a:schemeClr val="tx1"/>
                        </a:solidFill>
                        <a:effectLst/>
                        <a:latin typeface="+mn-lt"/>
                      </a:endParaRPr>
                    </a:p>
                  </a:txBody>
                  <a:tcPr marL="0" marR="0" marT="0" marB="0" anchor="b"/>
                </a:tc>
                <a:extLst>
                  <a:ext uri="{0D108BD9-81ED-4DB2-BD59-A6C34878D82A}">
                    <a16:rowId xmlns:a16="http://schemas.microsoft.com/office/drawing/2014/main" val="866625393"/>
                  </a:ext>
                </a:extLst>
              </a:tr>
              <a:tr h="168380">
                <a:tc>
                  <a:txBody>
                    <a:bodyPr/>
                    <a:lstStyle/>
                    <a:p>
                      <a:pPr algn="ctr" fontAlgn="b"/>
                      <a:r>
                        <a:rPr lang="en-US" sz="1100" u="none" strike="noStrike">
                          <a:effectLst/>
                          <a:latin typeface="+mn-lt"/>
                        </a:rPr>
                        <a:t>8</a:t>
                      </a:r>
                      <a:endParaRPr lang="en-US" sz="1100" b="0" i="0" u="none" strike="noStrike">
                        <a:solidFill>
                          <a:schemeClr val="tx1"/>
                        </a:solidFill>
                        <a:effectLst/>
                        <a:latin typeface="+mn-lt"/>
                      </a:endParaRPr>
                    </a:p>
                  </a:txBody>
                  <a:tcPr marL="0" marR="0" marT="0" marB="0" anchor="b"/>
                </a:tc>
                <a:tc>
                  <a:txBody>
                    <a:bodyPr/>
                    <a:lstStyle/>
                    <a:p>
                      <a:pPr algn="ctr" fontAlgn="b"/>
                      <a:r>
                        <a:rPr lang="en-US" sz="1200" u="none" strike="noStrike" dirty="0">
                          <a:effectLst/>
                          <a:latin typeface="+mn-lt"/>
                        </a:rPr>
                        <a:t>E100631740</a:t>
                      </a:r>
                      <a:endParaRPr lang="en-US" sz="1200" b="0" i="0" u="none" strike="noStrike" dirty="0">
                        <a:solidFill>
                          <a:schemeClr val="tx1"/>
                        </a:solidFill>
                        <a:effectLst/>
                        <a:latin typeface="+mn-lt"/>
                      </a:endParaRPr>
                    </a:p>
                  </a:txBody>
                  <a:tcPr marL="0" marR="0" marT="0" marB="0" anchor="b"/>
                </a:tc>
                <a:tc>
                  <a:txBody>
                    <a:bodyPr/>
                    <a:lstStyle/>
                    <a:p>
                      <a:pPr algn="ctr" fontAlgn="b"/>
                      <a:r>
                        <a:rPr lang="en-US" sz="1200" u="none" strike="noStrike" dirty="0">
                          <a:effectLst/>
                          <a:latin typeface="+mn-lt"/>
                        </a:rPr>
                        <a:t>3/25/2019</a:t>
                      </a:r>
                      <a:endParaRPr lang="en-US" sz="1200" b="0" i="0" u="none" strike="noStrike" dirty="0">
                        <a:solidFill>
                          <a:schemeClr val="tx1"/>
                        </a:solidFill>
                        <a:effectLst/>
                        <a:latin typeface="+mn-lt"/>
                      </a:endParaRPr>
                    </a:p>
                  </a:txBody>
                  <a:tcPr marL="0" marR="0" marT="0" marB="0" anchor="b"/>
                </a:tc>
                <a:tc>
                  <a:txBody>
                    <a:bodyPr/>
                    <a:lstStyle/>
                    <a:p>
                      <a:pPr algn="ctr" fontAlgn="b"/>
                      <a:r>
                        <a:rPr lang="en-US" sz="1200" u="none" strike="noStrike">
                          <a:effectLst/>
                          <a:latin typeface="+mn-lt"/>
                        </a:rPr>
                        <a:t>3/21/2019</a:t>
                      </a:r>
                      <a:endParaRPr lang="en-US" sz="1200" b="0" i="0" u="none" strike="noStrike">
                        <a:solidFill>
                          <a:schemeClr val="tx1"/>
                        </a:solidFill>
                        <a:effectLst/>
                        <a:latin typeface="+mn-lt"/>
                      </a:endParaRPr>
                    </a:p>
                  </a:txBody>
                  <a:tcPr marL="0" marR="0" marT="0" marB="0" anchor="b"/>
                </a:tc>
                <a:tc>
                  <a:txBody>
                    <a:bodyPr/>
                    <a:lstStyle/>
                    <a:p>
                      <a:pPr algn="ctr" fontAlgn="ctr"/>
                      <a:r>
                        <a:rPr lang="en-US" sz="1200" u="none" strike="noStrike">
                          <a:effectLst/>
                          <a:latin typeface="+mn-lt"/>
                        </a:rPr>
                        <a:t>BP America Production Company</a:t>
                      </a:r>
                      <a:endParaRPr lang="en-US" sz="1200" b="0" i="0" u="none" strike="noStrike">
                        <a:solidFill>
                          <a:schemeClr val="tx1"/>
                        </a:solidFill>
                        <a:effectLst/>
                        <a:latin typeface="+mn-lt"/>
                      </a:endParaRPr>
                    </a:p>
                  </a:txBody>
                  <a:tcPr marL="0" marR="0" marT="0" marB="0" anchor="ctr"/>
                </a:tc>
                <a:tc>
                  <a:txBody>
                    <a:bodyPr/>
                    <a:lstStyle/>
                    <a:p>
                      <a:pPr algn="ctr" fontAlgn="b"/>
                      <a:r>
                        <a:rPr lang="en-US" sz="1200" u="none" strike="noStrike">
                          <a:effectLst/>
                          <a:latin typeface="+mn-lt"/>
                        </a:rPr>
                        <a:t>ACH</a:t>
                      </a:r>
                      <a:endParaRPr lang="en-US" sz="1200" b="0" i="0" u="none" strike="noStrike">
                        <a:solidFill>
                          <a:schemeClr val="tx1"/>
                        </a:solidFill>
                        <a:effectLst/>
                        <a:latin typeface="+mn-lt"/>
                      </a:endParaRPr>
                    </a:p>
                  </a:txBody>
                  <a:tcPr marL="0" marR="0" marT="0" marB="0" anchor="b"/>
                </a:tc>
                <a:tc>
                  <a:txBody>
                    <a:bodyPr/>
                    <a:lstStyle/>
                    <a:p>
                      <a:pPr algn="ctr" rtl="0" fontAlgn="b"/>
                      <a:r>
                        <a:rPr lang="en-US" sz="1200" u="none" strike="noStrike" dirty="0">
                          <a:effectLst/>
                          <a:latin typeface="+mn-lt"/>
                        </a:rPr>
                        <a:t> $           392.51 </a:t>
                      </a:r>
                      <a:endParaRPr lang="en-US" sz="1200" b="0" i="0" u="none" strike="noStrike" dirty="0">
                        <a:solidFill>
                          <a:schemeClr val="tx1"/>
                        </a:solidFill>
                        <a:effectLst/>
                        <a:latin typeface="+mn-lt"/>
                      </a:endParaRPr>
                    </a:p>
                  </a:txBody>
                  <a:tcPr marL="0" marR="0" marT="0" marB="0" anchor="b"/>
                </a:tc>
                <a:extLst>
                  <a:ext uri="{0D108BD9-81ED-4DB2-BD59-A6C34878D82A}">
                    <a16:rowId xmlns:a16="http://schemas.microsoft.com/office/drawing/2014/main" val="2604867872"/>
                  </a:ext>
                </a:extLst>
              </a:tr>
              <a:tr h="168380">
                <a:tc>
                  <a:txBody>
                    <a:bodyPr/>
                    <a:lstStyle/>
                    <a:p>
                      <a:pPr algn="ctr" fontAlgn="b"/>
                      <a:r>
                        <a:rPr lang="en-US" sz="1100" u="none" strike="noStrike" dirty="0">
                          <a:effectLst/>
                          <a:latin typeface="+mn-lt"/>
                        </a:rPr>
                        <a:t>58</a:t>
                      </a:r>
                      <a:endParaRPr lang="en-US" sz="1100" b="0" i="0" u="none" strike="noStrike" dirty="0">
                        <a:solidFill>
                          <a:srgbClr val="000000"/>
                        </a:solidFill>
                        <a:effectLst/>
                        <a:latin typeface="+mn-lt"/>
                      </a:endParaRPr>
                    </a:p>
                  </a:txBody>
                  <a:tcPr marL="0" marR="0" marT="0" marB="0" anchor="b"/>
                </a:tc>
                <a:tc>
                  <a:txBody>
                    <a:bodyPr/>
                    <a:lstStyle/>
                    <a:p>
                      <a:pPr algn="ctr" fontAlgn="b"/>
                      <a:r>
                        <a:rPr lang="en-US" sz="1200" u="none" strike="noStrike" dirty="0">
                          <a:effectLst/>
                          <a:latin typeface="+mn-lt"/>
                        </a:rPr>
                        <a:t>N/A</a:t>
                      </a:r>
                      <a:endParaRPr lang="en-US" sz="1200" b="0" i="0" u="none" strike="noStrike" dirty="0">
                        <a:solidFill>
                          <a:srgbClr val="000000"/>
                        </a:solidFill>
                        <a:effectLst/>
                        <a:latin typeface="+mn-lt"/>
                      </a:endParaRPr>
                    </a:p>
                  </a:txBody>
                  <a:tcPr marL="0" marR="0" marT="0" marB="0" anchor="b"/>
                </a:tc>
                <a:tc>
                  <a:txBody>
                    <a:bodyPr/>
                    <a:lstStyle/>
                    <a:p>
                      <a:pPr algn="ctr" fontAlgn="b"/>
                      <a:r>
                        <a:rPr lang="en-US" sz="1200" u="none" strike="noStrike" dirty="0">
                          <a:effectLst/>
                          <a:latin typeface="+mn-lt"/>
                        </a:rPr>
                        <a:t>4/22/2019</a:t>
                      </a:r>
                      <a:endParaRPr lang="en-US" sz="1200" b="0" i="0" u="none" strike="noStrike" dirty="0">
                        <a:solidFill>
                          <a:srgbClr val="000000"/>
                        </a:solidFill>
                        <a:effectLst/>
                        <a:latin typeface="+mn-lt"/>
                      </a:endParaRPr>
                    </a:p>
                  </a:txBody>
                  <a:tcPr marL="0" marR="0" marT="0" marB="0" anchor="b"/>
                </a:tc>
                <a:tc>
                  <a:txBody>
                    <a:bodyPr/>
                    <a:lstStyle/>
                    <a:p>
                      <a:pPr algn="ctr" fontAlgn="b"/>
                      <a:r>
                        <a:rPr lang="en-US" sz="1200" u="none" strike="noStrike">
                          <a:effectLst/>
                          <a:latin typeface="+mn-lt"/>
                        </a:rPr>
                        <a:t>4/24/2019</a:t>
                      </a:r>
                      <a:endParaRPr lang="en-US" sz="1200" b="0" i="0" u="none" strike="noStrike">
                        <a:solidFill>
                          <a:srgbClr val="000000"/>
                        </a:solidFill>
                        <a:effectLst/>
                        <a:latin typeface="+mn-lt"/>
                      </a:endParaRPr>
                    </a:p>
                  </a:txBody>
                  <a:tcPr marL="0" marR="0" marT="0" marB="0" anchor="b"/>
                </a:tc>
                <a:tc>
                  <a:txBody>
                    <a:bodyPr/>
                    <a:lstStyle/>
                    <a:p>
                      <a:pPr algn="ctr" fontAlgn="ctr"/>
                      <a:r>
                        <a:rPr lang="en-US" sz="1200" u="none" strike="noStrike">
                          <a:effectLst/>
                          <a:latin typeface="+mn-lt"/>
                        </a:rPr>
                        <a:t>L.E. Jones Operating, Inc.</a:t>
                      </a:r>
                      <a:endParaRPr lang="en-US" sz="1200" b="0" i="0" u="none" strike="noStrike">
                        <a:solidFill>
                          <a:srgbClr val="000000"/>
                        </a:solidFill>
                        <a:effectLst/>
                        <a:latin typeface="+mn-lt"/>
                      </a:endParaRPr>
                    </a:p>
                  </a:txBody>
                  <a:tcPr marL="0" marR="0" marT="0" marB="0" anchor="ctr"/>
                </a:tc>
                <a:tc>
                  <a:txBody>
                    <a:bodyPr/>
                    <a:lstStyle/>
                    <a:p>
                      <a:pPr algn="ctr" fontAlgn="b"/>
                      <a:r>
                        <a:rPr lang="en-US" sz="1200" u="none" strike="noStrike">
                          <a:effectLst/>
                          <a:latin typeface="+mn-lt"/>
                        </a:rPr>
                        <a:t>ACH</a:t>
                      </a:r>
                      <a:endParaRPr lang="en-US" sz="1200" b="0" i="0" u="none" strike="noStrike">
                        <a:solidFill>
                          <a:srgbClr val="000000"/>
                        </a:solidFill>
                        <a:effectLst/>
                        <a:latin typeface="+mn-lt"/>
                      </a:endParaRPr>
                    </a:p>
                  </a:txBody>
                  <a:tcPr marL="0" marR="0" marT="0" marB="0" anchor="b"/>
                </a:tc>
                <a:tc>
                  <a:txBody>
                    <a:bodyPr/>
                    <a:lstStyle/>
                    <a:p>
                      <a:pPr algn="ctr" rtl="0" fontAlgn="b"/>
                      <a:r>
                        <a:rPr lang="en-US" sz="1200" u="none" strike="noStrike" dirty="0">
                          <a:effectLst/>
                          <a:latin typeface="+mn-lt"/>
                        </a:rPr>
                        <a:t> $           532.19 </a:t>
                      </a:r>
                      <a:endParaRPr lang="en-US" sz="1200" b="0" i="0" u="none" strike="noStrike" dirty="0">
                        <a:solidFill>
                          <a:srgbClr val="000000"/>
                        </a:solidFill>
                        <a:effectLst/>
                        <a:latin typeface="+mn-lt"/>
                      </a:endParaRPr>
                    </a:p>
                  </a:txBody>
                  <a:tcPr marL="0" marR="0" marT="0" marB="0" anchor="b"/>
                </a:tc>
                <a:extLst>
                  <a:ext uri="{0D108BD9-81ED-4DB2-BD59-A6C34878D82A}">
                    <a16:rowId xmlns:a16="http://schemas.microsoft.com/office/drawing/2014/main" val="2659475819"/>
                  </a:ext>
                </a:extLst>
              </a:tr>
            </a:tbl>
          </a:graphicData>
        </a:graphic>
      </p:graphicFrame>
      <p:sp>
        <p:nvSpPr>
          <p:cNvPr id="11" name="TextBox 10">
            <a:extLst>
              <a:ext uri="{FF2B5EF4-FFF2-40B4-BE49-F238E27FC236}">
                <a16:creationId xmlns:a16="http://schemas.microsoft.com/office/drawing/2014/main" id="{3637B512-07E7-4087-A58D-8452922CCB75}"/>
              </a:ext>
            </a:extLst>
          </p:cNvPr>
          <p:cNvSpPr txBox="1"/>
          <p:nvPr/>
        </p:nvSpPr>
        <p:spPr>
          <a:xfrm>
            <a:off x="275772" y="825596"/>
            <a:ext cx="7794685" cy="369332"/>
          </a:xfrm>
          <a:prstGeom prst="rect">
            <a:avLst/>
          </a:prstGeom>
          <a:noFill/>
        </p:spPr>
        <p:txBody>
          <a:bodyPr wrap="square" rtlCol="0">
            <a:spAutoFit/>
          </a:bodyPr>
          <a:lstStyle/>
          <a:p>
            <a:r>
              <a:rPr lang="en-US" b="1" dirty="0"/>
              <a:t>Table 1) Excerpt of completed data collected and organized by team members</a:t>
            </a:r>
          </a:p>
        </p:txBody>
      </p:sp>
      <p:graphicFrame>
        <p:nvGraphicFramePr>
          <p:cNvPr id="13" name="Table 12">
            <a:extLst>
              <a:ext uri="{FF2B5EF4-FFF2-40B4-BE49-F238E27FC236}">
                <a16:creationId xmlns:a16="http://schemas.microsoft.com/office/drawing/2014/main" id="{5B52C0DB-D182-45C4-83A3-45DA63CC153F}"/>
              </a:ext>
            </a:extLst>
          </p:cNvPr>
          <p:cNvGraphicFramePr>
            <a:graphicFrameLocks noGrp="1"/>
          </p:cNvGraphicFramePr>
          <p:nvPr>
            <p:extLst>
              <p:ext uri="{D42A27DB-BD31-4B8C-83A1-F6EECF244321}">
                <p14:modId xmlns:p14="http://schemas.microsoft.com/office/powerpoint/2010/main" val="1209879179"/>
              </p:ext>
            </p:extLst>
          </p:nvPr>
        </p:nvGraphicFramePr>
        <p:xfrm>
          <a:off x="638629" y="4259277"/>
          <a:ext cx="10769599" cy="1870809"/>
        </p:xfrm>
        <a:graphic>
          <a:graphicData uri="http://schemas.openxmlformats.org/drawingml/2006/table">
            <a:tbl>
              <a:tblPr>
                <a:tableStyleId>{1FECB4D8-DB02-4DC6-A0A2-4F2EBAE1DC90}</a:tableStyleId>
              </a:tblPr>
              <a:tblGrid>
                <a:gridCol w="762881">
                  <a:extLst>
                    <a:ext uri="{9D8B030D-6E8A-4147-A177-3AD203B41FA5}">
                      <a16:colId xmlns:a16="http://schemas.microsoft.com/office/drawing/2014/main" val="564336715"/>
                    </a:ext>
                  </a:extLst>
                </a:gridCol>
                <a:gridCol w="846390">
                  <a:extLst>
                    <a:ext uri="{9D8B030D-6E8A-4147-A177-3AD203B41FA5}">
                      <a16:colId xmlns:a16="http://schemas.microsoft.com/office/drawing/2014/main" val="484129775"/>
                    </a:ext>
                  </a:extLst>
                </a:gridCol>
                <a:gridCol w="1231900">
                  <a:extLst>
                    <a:ext uri="{9D8B030D-6E8A-4147-A177-3AD203B41FA5}">
                      <a16:colId xmlns:a16="http://schemas.microsoft.com/office/drawing/2014/main" val="407487494"/>
                    </a:ext>
                  </a:extLst>
                </a:gridCol>
                <a:gridCol w="787400">
                  <a:extLst>
                    <a:ext uri="{9D8B030D-6E8A-4147-A177-3AD203B41FA5}">
                      <a16:colId xmlns:a16="http://schemas.microsoft.com/office/drawing/2014/main" val="2288998249"/>
                    </a:ext>
                  </a:extLst>
                </a:gridCol>
                <a:gridCol w="660400">
                  <a:extLst>
                    <a:ext uri="{9D8B030D-6E8A-4147-A177-3AD203B41FA5}">
                      <a16:colId xmlns:a16="http://schemas.microsoft.com/office/drawing/2014/main" val="3433081520"/>
                    </a:ext>
                  </a:extLst>
                </a:gridCol>
                <a:gridCol w="1219200">
                  <a:extLst>
                    <a:ext uri="{9D8B030D-6E8A-4147-A177-3AD203B41FA5}">
                      <a16:colId xmlns:a16="http://schemas.microsoft.com/office/drawing/2014/main" val="2035737724"/>
                    </a:ext>
                  </a:extLst>
                </a:gridCol>
                <a:gridCol w="1308100">
                  <a:extLst>
                    <a:ext uri="{9D8B030D-6E8A-4147-A177-3AD203B41FA5}">
                      <a16:colId xmlns:a16="http://schemas.microsoft.com/office/drawing/2014/main" val="2969161314"/>
                    </a:ext>
                  </a:extLst>
                </a:gridCol>
                <a:gridCol w="1104900">
                  <a:extLst>
                    <a:ext uri="{9D8B030D-6E8A-4147-A177-3AD203B41FA5}">
                      <a16:colId xmlns:a16="http://schemas.microsoft.com/office/drawing/2014/main" val="763037139"/>
                    </a:ext>
                  </a:extLst>
                </a:gridCol>
                <a:gridCol w="1155700">
                  <a:extLst>
                    <a:ext uri="{9D8B030D-6E8A-4147-A177-3AD203B41FA5}">
                      <a16:colId xmlns:a16="http://schemas.microsoft.com/office/drawing/2014/main" val="800818274"/>
                    </a:ext>
                  </a:extLst>
                </a:gridCol>
                <a:gridCol w="1692728">
                  <a:extLst>
                    <a:ext uri="{9D8B030D-6E8A-4147-A177-3AD203B41FA5}">
                      <a16:colId xmlns:a16="http://schemas.microsoft.com/office/drawing/2014/main" val="1638076340"/>
                    </a:ext>
                  </a:extLst>
                </a:gridCol>
              </a:tblGrid>
              <a:tr h="488988">
                <a:tc>
                  <a:txBody>
                    <a:bodyPr/>
                    <a:lstStyle/>
                    <a:p>
                      <a:pPr algn="ctr" fontAlgn="b"/>
                      <a:r>
                        <a:rPr lang="en-US" sz="1400" u="none" strike="noStrike" dirty="0">
                          <a:effectLst/>
                          <a:latin typeface="+mn-lt"/>
                        </a:rPr>
                        <a:t>ID</a:t>
                      </a:r>
                      <a:endParaRPr lang="en-US" sz="1400" b="0" i="0" u="none" strike="noStrike" dirty="0">
                        <a:solidFill>
                          <a:srgbClr val="000000"/>
                        </a:solidFill>
                        <a:effectLst/>
                        <a:latin typeface="+mn-lt"/>
                      </a:endParaRPr>
                    </a:p>
                  </a:txBody>
                  <a:tcPr marL="0" marR="0" marT="0" marB="0" anchor="b"/>
                </a:tc>
                <a:tc>
                  <a:txBody>
                    <a:bodyPr/>
                    <a:lstStyle/>
                    <a:p>
                      <a:pPr algn="ctr" fontAlgn="b"/>
                      <a:r>
                        <a:rPr lang="en-US" sz="1400" u="none" strike="noStrike" dirty="0">
                          <a:effectLst/>
                          <a:latin typeface="+mn-lt"/>
                        </a:rPr>
                        <a:t>Source</a:t>
                      </a:r>
                    </a:p>
                    <a:p>
                      <a:pPr algn="ctr" fontAlgn="b"/>
                      <a:r>
                        <a:rPr lang="en-US" sz="1400" u="none" strike="noStrike" dirty="0">
                          <a:effectLst/>
                          <a:latin typeface="+mn-lt"/>
                        </a:rPr>
                        <a:t>(team)</a:t>
                      </a:r>
                      <a:endParaRPr lang="en-US" sz="1400" b="0" i="0" u="none" strike="noStrike" dirty="0">
                        <a:solidFill>
                          <a:srgbClr val="000000"/>
                        </a:solidFill>
                        <a:effectLst/>
                        <a:latin typeface="+mn-lt"/>
                      </a:endParaRPr>
                    </a:p>
                  </a:txBody>
                  <a:tcPr marL="0" marR="0" marT="0" marB="0" anchor="b"/>
                </a:tc>
                <a:tc>
                  <a:txBody>
                    <a:bodyPr/>
                    <a:lstStyle/>
                    <a:p>
                      <a:pPr algn="ctr" fontAlgn="b"/>
                      <a:r>
                        <a:rPr lang="en-US" sz="1400" u="none" strike="noStrike" dirty="0">
                          <a:effectLst/>
                          <a:latin typeface="+mn-lt"/>
                        </a:rPr>
                        <a:t>Record </a:t>
                      </a:r>
                    </a:p>
                    <a:p>
                      <a:pPr algn="ctr" fontAlgn="b"/>
                      <a:r>
                        <a:rPr lang="en-US" sz="1400" u="none" strike="noStrike" dirty="0">
                          <a:effectLst/>
                          <a:latin typeface="+mn-lt"/>
                        </a:rPr>
                        <a:t>Time</a:t>
                      </a:r>
                      <a:endParaRPr lang="en-US" sz="1400" b="0" i="0" u="none" strike="noStrike" dirty="0">
                        <a:solidFill>
                          <a:srgbClr val="000000"/>
                        </a:solidFill>
                        <a:effectLst/>
                        <a:latin typeface="+mn-lt"/>
                      </a:endParaRPr>
                    </a:p>
                  </a:txBody>
                  <a:tcPr marL="0" marR="0" marT="0" marB="0" anchor="b"/>
                </a:tc>
                <a:tc>
                  <a:txBody>
                    <a:bodyPr/>
                    <a:lstStyle/>
                    <a:p>
                      <a:pPr algn="ctr" fontAlgn="b"/>
                      <a:r>
                        <a:rPr lang="en-US" sz="1400" u="none" strike="noStrike" dirty="0">
                          <a:effectLst/>
                          <a:latin typeface="+mn-lt"/>
                        </a:rPr>
                        <a:t>Error </a:t>
                      </a:r>
                    </a:p>
                    <a:p>
                      <a:pPr algn="ctr" fontAlgn="b"/>
                      <a:r>
                        <a:rPr lang="en-US" sz="1400" u="none" strike="noStrike" dirty="0">
                          <a:effectLst/>
                          <a:latin typeface="+mn-lt"/>
                        </a:rPr>
                        <a:t>Count</a:t>
                      </a:r>
                      <a:endParaRPr lang="en-US" sz="1400" b="0" i="0" u="none" strike="noStrike" dirty="0">
                        <a:solidFill>
                          <a:srgbClr val="000000"/>
                        </a:solidFill>
                        <a:effectLst/>
                        <a:latin typeface="+mn-lt"/>
                      </a:endParaRPr>
                    </a:p>
                  </a:txBody>
                  <a:tcPr marL="0" marR="0" marT="0" marB="0" anchor="b"/>
                </a:tc>
                <a:tc>
                  <a:txBody>
                    <a:bodyPr/>
                    <a:lstStyle/>
                    <a:p>
                      <a:pPr algn="ctr" fontAlgn="b"/>
                      <a:r>
                        <a:rPr lang="en-US" sz="1400" u="none" strike="noStrike" dirty="0">
                          <a:effectLst/>
                          <a:latin typeface="+mn-lt"/>
                        </a:rPr>
                        <a:t>Times </a:t>
                      </a:r>
                    </a:p>
                    <a:p>
                      <a:pPr algn="ctr" fontAlgn="b"/>
                      <a:r>
                        <a:rPr lang="en-US" sz="1400" u="none" strike="noStrike" dirty="0">
                          <a:effectLst/>
                          <a:latin typeface="+mn-lt"/>
                        </a:rPr>
                        <a:t>Visited</a:t>
                      </a:r>
                      <a:endParaRPr lang="en-US" sz="1400" b="0" i="0" u="none" strike="noStrike" dirty="0">
                        <a:solidFill>
                          <a:srgbClr val="000000"/>
                        </a:solidFill>
                        <a:effectLst/>
                        <a:latin typeface="+mn-lt"/>
                      </a:endParaRPr>
                    </a:p>
                  </a:txBody>
                  <a:tcPr marL="0" marR="0" marT="0" marB="0" anchor="b"/>
                </a:tc>
                <a:tc>
                  <a:txBody>
                    <a:bodyPr/>
                    <a:lstStyle/>
                    <a:p>
                      <a:pPr algn="ctr" fontAlgn="b"/>
                      <a:r>
                        <a:rPr lang="en-US" sz="1400" u="none" strike="noStrike" dirty="0">
                          <a:effectLst/>
                          <a:latin typeface="+mn-lt"/>
                        </a:rPr>
                        <a:t>Date </a:t>
                      </a:r>
                    </a:p>
                    <a:p>
                      <a:pPr algn="ctr" fontAlgn="b"/>
                      <a:r>
                        <a:rPr lang="en-US" sz="1400" u="none" strike="noStrike" dirty="0">
                          <a:effectLst/>
                          <a:latin typeface="+mn-lt"/>
                        </a:rPr>
                        <a:t>Completed</a:t>
                      </a:r>
                      <a:endParaRPr lang="en-US" sz="1400" b="0" i="0" u="none" strike="noStrike" dirty="0">
                        <a:solidFill>
                          <a:srgbClr val="000000"/>
                        </a:solidFill>
                        <a:effectLst/>
                        <a:latin typeface="+mn-lt"/>
                      </a:endParaRPr>
                    </a:p>
                  </a:txBody>
                  <a:tcPr marL="0" marR="0" marT="0" marB="0" anchor="b"/>
                </a:tc>
                <a:tc>
                  <a:txBody>
                    <a:bodyPr/>
                    <a:lstStyle/>
                    <a:p>
                      <a:pPr algn="ctr" fontAlgn="b"/>
                      <a:r>
                        <a:rPr lang="en-US" sz="1400" u="none" strike="noStrike" dirty="0">
                          <a:effectLst/>
                          <a:latin typeface="+mn-lt"/>
                        </a:rPr>
                        <a:t>Deposit Interval </a:t>
                      </a:r>
                    </a:p>
                    <a:p>
                      <a:pPr algn="ctr" fontAlgn="b"/>
                      <a:r>
                        <a:rPr lang="en-US" sz="1400" u="none" strike="noStrike" dirty="0">
                          <a:effectLst/>
                          <a:latin typeface="+mn-lt"/>
                        </a:rPr>
                        <a:t>(days)</a:t>
                      </a:r>
                      <a:endParaRPr lang="en-US" sz="1400" b="0" i="0" u="none" strike="noStrike" dirty="0">
                        <a:solidFill>
                          <a:srgbClr val="000000"/>
                        </a:solidFill>
                        <a:effectLst/>
                        <a:latin typeface="+mn-lt"/>
                      </a:endParaRPr>
                    </a:p>
                  </a:txBody>
                  <a:tcPr marL="0" marR="0" marT="0" marB="0" anchor="b"/>
                </a:tc>
                <a:tc>
                  <a:txBody>
                    <a:bodyPr/>
                    <a:lstStyle/>
                    <a:p>
                      <a:pPr algn="ctr" fontAlgn="b"/>
                      <a:r>
                        <a:rPr lang="en-US" sz="1400" b="0" i="0" u="none" strike="noStrike" dirty="0">
                          <a:solidFill>
                            <a:srgbClr val="000000"/>
                          </a:solidFill>
                          <a:effectLst/>
                          <a:latin typeface="+mn-lt"/>
                        </a:rPr>
                        <a:t>Days till </a:t>
                      </a:r>
                    </a:p>
                    <a:p>
                      <a:pPr algn="ctr" fontAlgn="b"/>
                      <a:r>
                        <a:rPr lang="en-US" sz="1400" b="0" i="0" u="none" strike="noStrike" dirty="0">
                          <a:solidFill>
                            <a:srgbClr val="000000"/>
                          </a:solidFill>
                          <a:effectLst/>
                          <a:latin typeface="+mn-lt"/>
                        </a:rPr>
                        <a:t>Month End</a:t>
                      </a:r>
                    </a:p>
                  </a:txBody>
                  <a:tcPr marL="0" marR="0" marT="0" marB="0" anchor="b"/>
                </a:tc>
                <a:tc>
                  <a:txBody>
                    <a:bodyPr/>
                    <a:lstStyle/>
                    <a:p>
                      <a:pPr algn="ctr" fontAlgn="b"/>
                      <a:r>
                        <a:rPr lang="en-US" sz="1400" u="none" strike="noStrike" dirty="0">
                          <a:effectLst/>
                          <a:latin typeface="+mn-lt"/>
                        </a:rPr>
                        <a:t>Error Type &amp; </a:t>
                      </a:r>
                    </a:p>
                    <a:p>
                      <a:pPr algn="ctr" fontAlgn="b"/>
                      <a:r>
                        <a:rPr lang="en-US" sz="1400" u="none" strike="noStrike" dirty="0">
                          <a:effectLst/>
                          <a:latin typeface="+mn-lt"/>
                        </a:rPr>
                        <a:t>Source</a:t>
                      </a:r>
                      <a:endParaRPr lang="en-US" sz="1400" b="0" i="0" u="none" strike="noStrike" dirty="0">
                        <a:solidFill>
                          <a:srgbClr val="000000"/>
                        </a:solidFill>
                        <a:effectLst/>
                        <a:latin typeface="+mn-lt"/>
                      </a:endParaRPr>
                    </a:p>
                  </a:txBody>
                  <a:tcPr marL="0" marR="0" marT="0" marB="0" anchor="b"/>
                </a:tc>
                <a:tc>
                  <a:txBody>
                    <a:bodyPr/>
                    <a:lstStyle/>
                    <a:p>
                      <a:pPr algn="ctr" fontAlgn="b"/>
                      <a:r>
                        <a:rPr lang="en-US" sz="1400" u="none" strike="noStrike" dirty="0">
                          <a:effectLst/>
                          <a:latin typeface="+mn-lt"/>
                        </a:rPr>
                        <a:t>Completion Interval </a:t>
                      </a:r>
                    </a:p>
                    <a:p>
                      <a:pPr algn="ctr" fontAlgn="b"/>
                      <a:r>
                        <a:rPr lang="en-US" sz="1400" u="none" strike="noStrike" dirty="0">
                          <a:effectLst/>
                          <a:latin typeface="+mn-lt"/>
                        </a:rPr>
                        <a:t>(min)</a:t>
                      </a:r>
                      <a:endParaRPr lang="en-US" sz="1400" b="0" i="0" u="none" strike="noStrike" dirty="0">
                        <a:solidFill>
                          <a:srgbClr val="FF0000"/>
                        </a:solidFill>
                        <a:effectLst/>
                        <a:latin typeface="+mn-lt"/>
                      </a:endParaRPr>
                    </a:p>
                  </a:txBody>
                  <a:tcPr marL="0" marR="0" marT="0" marB="0" anchor="b"/>
                </a:tc>
                <a:extLst>
                  <a:ext uri="{0D108BD9-81ED-4DB2-BD59-A6C34878D82A}">
                    <a16:rowId xmlns:a16="http://schemas.microsoft.com/office/drawing/2014/main" val="1536033033"/>
                  </a:ext>
                </a:extLst>
              </a:tr>
              <a:tr h="197403">
                <a:tc>
                  <a:txBody>
                    <a:bodyPr/>
                    <a:lstStyle/>
                    <a:p>
                      <a:pPr algn="ctr" fontAlgn="b"/>
                      <a:r>
                        <a:rPr lang="en-US" sz="1100" u="none" strike="noStrike">
                          <a:effectLst/>
                          <a:latin typeface="+mn-lt"/>
                        </a:rPr>
                        <a:t>14</a:t>
                      </a:r>
                      <a:endParaRPr lang="en-US" sz="1100" b="0" i="0" u="none" strike="noStrike">
                        <a:solidFill>
                          <a:srgbClr val="000000"/>
                        </a:solidFill>
                        <a:effectLst/>
                        <a:latin typeface="+mn-lt"/>
                      </a:endParaRPr>
                    </a:p>
                  </a:txBody>
                  <a:tcPr marL="0" marR="0" marT="0" marB="0" anchor="b"/>
                </a:tc>
                <a:tc>
                  <a:txBody>
                    <a:bodyPr/>
                    <a:lstStyle/>
                    <a:p>
                      <a:pPr algn="ctr" fontAlgn="b"/>
                      <a:r>
                        <a:rPr lang="en-US" sz="1100" u="none" strike="noStrike">
                          <a:effectLst/>
                          <a:latin typeface="+mn-lt"/>
                        </a:rPr>
                        <a:t>Sydnee</a:t>
                      </a:r>
                      <a:endParaRPr lang="en-US" sz="1100" b="0" i="0" u="none" strike="noStrike">
                        <a:solidFill>
                          <a:srgbClr val="000000"/>
                        </a:solidFill>
                        <a:effectLst/>
                        <a:latin typeface="+mn-lt"/>
                      </a:endParaRPr>
                    </a:p>
                  </a:txBody>
                  <a:tcPr marL="0" marR="0" marT="0" marB="0" anchor="b"/>
                </a:tc>
                <a:tc>
                  <a:txBody>
                    <a:bodyPr/>
                    <a:lstStyle/>
                    <a:p>
                      <a:pPr algn="ctr" fontAlgn="b"/>
                      <a:r>
                        <a:rPr lang="en-US" sz="1100" u="none" strike="noStrike">
                          <a:effectLst/>
                          <a:latin typeface="+mn-lt"/>
                        </a:rPr>
                        <a:t>3/25/2019 3:29</a:t>
                      </a:r>
                      <a:endParaRPr lang="en-US" sz="1100" b="0" i="0" u="none" strike="noStrike">
                        <a:solidFill>
                          <a:srgbClr val="000000"/>
                        </a:solidFill>
                        <a:effectLst/>
                        <a:latin typeface="+mn-lt"/>
                      </a:endParaRPr>
                    </a:p>
                  </a:txBody>
                  <a:tcPr marL="0" marR="0" marT="0" marB="0" anchor="b"/>
                </a:tc>
                <a:tc>
                  <a:txBody>
                    <a:bodyPr/>
                    <a:lstStyle/>
                    <a:p>
                      <a:pPr algn="ctr" fontAlgn="b"/>
                      <a:r>
                        <a:rPr lang="en-US" sz="1100" u="none" strike="noStrike" dirty="0">
                          <a:effectLst/>
                          <a:latin typeface="+mn-lt"/>
                        </a:rPr>
                        <a:t>0</a:t>
                      </a:r>
                      <a:endParaRPr lang="en-US" sz="1100" b="0" i="0" u="none" strike="noStrike" dirty="0">
                        <a:solidFill>
                          <a:srgbClr val="000000"/>
                        </a:solidFill>
                        <a:effectLst/>
                        <a:latin typeface="+mn-lt"/>
                      </a:endParaRPr>
                    </a:p>
                  </a:txBody>
                  <a:tcPr marL="0" marR="0" marT="0" marB="0" anchor="b"/>
                </a:tc>
                <a:tc>
                  <a:txBody>
                    <a:bodyPr/>
                    <a:lstStyle/>
                    <a:p>
                      <a:pPr algn="ctr" fontAlgn="b"/>
                      <a:r>
                        <a:rPr lang="en-US" sz="1100" u="none" strike="noStrike">
                          <a:effectLst/>
                          <a:latin typeface="+mn-lt"/>
                        </a:rPr>
                        <a:t>1</a:t>
                      </a:r>
                      <a:endParaRPr lang="en-US" sz="1100" b="0" i="0" u="none" strike="noStrike">
                        <a:solidFill>
                          <a:srgbClr val="000000"/>
                        </a:solidFill>
                        <a:effectLst/>
                        <a:latin typeface="+mn-lt"/>
                      </a:endParaRPr>
                    </a:p>
                  </a:txBody>
                  <a:tcPr marL="0" marR="0" marT="0" marB="0" anchor="b"/>
                </a:tc>
                <a:tc>
                  <a:txBody>
                    <a:bodyPr/>
                    <a:lstStyle/>
                    <a:p>
                      <a:pPr algn="ctr" fontAlgn="b"/>
                      <a:r>
                        <a:rPr lang="en-US" sz="1100" u="none" strike="noStrike" dirty="0">
                          <a:effectLst/>
                          <a:latin typeface="+mn-lt"/>
                        </a:rPr>
                        <a:t>3/25/2019 3:29</a:t>
                      </a:r>
                      <a:endParaRPr lang="en-US" sz="1100" b="0" i="0" u="none" strike="noStrike" dirty="0">
                        <a:solidFill>
                          <a:srgbClr val="000000"/>
                        </a:solidFill>
                        <a:effectLst/>
                        <a:latin typeface="+mn-lt"/>
                      </a:endParaRPr>
                    </a:p>
                  </a:txBody>
                  <a:tcPr marL="0" marR="0" marT="0" marB="0" anchor="b"/>
                </a:tc>
                <a:tc>
                  <a:txBody>
                    <a:bodyPr/>
                    <a:lstStyle/>
                    <a:p>
                      <a:pPr algn="ctr" fontAlgn="b"/>
                      <a:r>
                        <a:rPr lang="en-US" sz="1100" u="none" strike="noStrike">
                          <a:effectLst/>
                          <a:latin typeface="+mn-lt"/>
                        </a:rPr>
                        <a:t>5</a:t>
                      </a:r>
                      <a:endParaRPr lang="en-US" sz="1100" b="0" i="0" u="none" strike="noStrike">
                        <a:solidFill>
                          <a:srgbClr val="000000"/>
                        </a:solidFill>
                        <a:effectLst/>
                        <a:latin typeface="+mn-lt"/>
                      </a:endParaRPr>
                    </a:p>
                  </a:txBody>
                  <a:tcPr marL="0" marR="0" marT="0" marB="0" anchor="b"/>
                </a:tc>
                <a:tc>
                  <a:txBody>
                    <a:bodyPr/>
                    <a:lstStyle/>
                    <a:p>
                      <a:pPr algn="ctr" fontAlgn="b"/>
                      <a:r>
                        <a:rPr lang="en-US" sz="1100" b="0" i="0" u="none" strike="noStrike" dirty="0">
                          <a:solidFill>
                            <a:srgbClr val="000000"/>
                          </a:solidFill>
                          <a:effectLst/>
                          <a:latin typeface="+mn-lt"/>
                        </a:rPr>
                        <a:t>10</a:t>
                      </a:r>
                    </a:p>
                  </a:txBody>
                  <a:tcPr marL="0" marR="0" marT="0" marB="0" anchor="b"/>
                </a:tc>
                <a:tc>
                  <a:txBody>
                    <a:bodyPr/>
                    <a:lstStyle/>
                    <a:p>
                      <a:pPr algn="ctr" fontAlgn="b"/>
                      <a:endParaRPr lang="en-US" sz="1100" b="0" i="0" u="none" strike="noStrike" dirty="0">
                        <a:solidFill>
                          <a:srgbClr val="000000"/>
                        </a:solidFill>
                        <a:effectLst/>
                        <a:latin typeface="+mn-lt"/>
                      </a:endParaRPr>
                    </a:p>
                  </a:txBody>
                  <a:tcPr marL="0" marR="0" marT="0" marB="0" anchor="b"/>
                </a:tc>
                <a:tc>
                  <a:txBody>
                    <a:bodyPr/>
                    <a:lstStyle/>
                    <a:p>
                      <a:pPr algn="ctr" fontAlgn="b"/>
                      <a:r>
                        <a:rPr lang="en-US" sz="1100" u="none" strike="noStrike" dirty="0">
                          <a:effectLst/>
                          <a:latin typeface="+mn-lt"/>
                        </a:rPr>
                        <a:t>0</a:t>
                      </a:r>
                      <a:endParaRPr lang="en-US" sz="1100" b="0" i="0" u="none" strike="noStrike" dirty="0">
                        <a:solidFill>
                          <a:srgbClr val="FF0000"/>
                        </a:solidFill>
                        <a:effectLst/>
                        <a:latin typeface="+mn-lt"/>
                      </a:endParaRPr>
                    </a:p>
                  </a:txBody>
                  <a:tcPr marL="0" marR="0" marT="0" marB="0" anchor="b"/>
                </a:tc>
                <a:extLst>
                  <a:ext uri="{0D108BD9-81ED-4DB2-BD59-A6C34878D82A}">
                    <a16:rowId xmlns:a16="http://schemas.microsoft.com/office/drawing/2014/main" val="2027729662"/>
                  </a:ext>
                </a:extLst>
              </a:tr>
              <a:tr h="197403">
                <a:tc>
                  <a:txBody>
                    <a:bodyPr/>
                    <a:lstStyle/>
                    <a:p>
                      <a:pPr algn="ctr" fontAlgn="b"/>
                      <a:r>
                        <a:rPr lang="en-US" sz="1100" u="none" strike="noStrike">
                          <a:effectLst/>
                          <a:latin typeface="+mn-lt"/>
                        </a:rPr>
                        <a:t>35</a:t>
                      </a:r>
                      <a:endParaRPr lang="en-US" sz="1100" b="0" i="0" u="none" strike="noStrike">
                        <a:solidFill>
                          <a:srgbClr val="000000"/>
                        </a:solidFill>
                        <a:effectLst/>
                        <a:latin typeface="+mn-lt"/>
                      </a:endParaRPr>
                    </a:p>
                  </a:txBody>
                  <a:tcPr marL="0" marR="0" marT="0" marB="0" anchor="b"/>
                </a:tc>
                <a:tc>
                  <a:txBody>
                    <a:bodyPr/>
                    <a:lstStyle/>
                    <a:p>
                      <a:pPr algn="ctr" fontAlgn="b"/>
                      <a:r>
                        <a:rPr lang="en-US" sz="1100" u="none" strike="noStrike">
                          <a:effectLst/>
                          <a:latin typeface="+mn-lt"/>
                        </a:rPr>
                        <a:t>Sydnee</a:t>
                      </a:r>
                      <a:endParaRPr lang="en-US" sz="1100" b="0" i="0" u="none" strike="noStrike">
                        <a:solidFill>
                          <a:srgbClr val="000000"/>
                        </a:solidFill>
                        <a:effectLst/>
                        <a:latin typeface="+mn-lt"/>
                      </a:endParaRPr>
                    </a:p>
                  </a:txBody>
                  <a:tcPr marL="0" marR="0" marT="0" marB="0" anchor="b"/>
                </a:tc>
                <a:tc>
                  <a:txBody>
                    <a:bodyPr/>
                    <a:lstStyle/>
                    <a:p>
                      <a:pPr algn="ctr" fontAlgn="b"/>
                      <a:r>
                        <a:rPr lang="en-US" sz="1100" u="none" strike="noStrike">
                          <a:effectLst/>
                          <a:latin typeface="+mn-lt"/>
                        </a:rPr>
                        <a:t>3/25/2019 3:29</a:t>
                      </a:r>
                      <a:endParaRPr lang="en-US" sz="1100" b="0" i="0" u="none" strike="noStrike">
                        <a:solidFill>
                          <a:srgbClr val="000000"/>
                        </a:solidFill>
                        <a:effectLst/>
                        <a:latin typeface="+mn-lt"/>
                      </a:endParaRPr>
                    </a:p>
                  </a:txBody>
                  <a:tcPr marL="0" marR="0" marT="0" marB="0" anchor="b"/>
                </a:tc>
                <a:tc>
                  <a:txBody>
                    <a:bodyPr/>
                    <a:lstStyle/>
                    <a:p>
                      <a:pPr algn="ctr" fontAlgn="b"/>
                      <a:r>
                        <a:rPr lang="en-US" sz="1100" u="none" strike="noStrike" dirty="0">
                          <a:effectLst/>
                          <a:latin typeface="+mn-lt"/>
                        </a:rPr>
                        <a:t>1</a:t>
                      </a:r>
                      <a:endParaRPr lang="en-US" sz="1100" b="0" i="0" u="none" strike="noStrike" dirty="0">
                        <a:solidFill>
                          <a:srgbClr val="000000"/>
                        </a:solidFill>
                        <a:effectLst/>
                        <a:latin typeface="+mn-lt"/>
                      </a:endParaRPr>
                    </a:p>
                  </a:txBody>
                  <a:tcPr marL="0" marR="0" marT="0" marB="0" anchor="b"/>
                </a:tc>
                <a:tc>
                  <a:txBody>
                    <a:bodyPr/>
                    <a:lstStyle/>
                    <a:p>
                      <a:pPr algn="ctr" fontAlgn="b"/>
                      <a:r>
                        <a:rPr lang="en-US" sz="1100" u="none" strike="noStrike">
                          <a:effectLst/>
                          <a:latin typeface="+mn-lt"/>
                        </a:rPr>
                        <a:t>1</a:t>
                      </a:r>
                      <a:endParaRPr lang="en-US" sz="1100" b="0" i="0" u="none" strike="noStrike">
                        <a:solidFill>
                          <a:srgbClr val="000000"/>
                        </a:solidFill>
                        <a:effectLst/>
                        <a:latin typeface="+mn-lt"/>
                      </a:endParaRPr>
                    </a:p>
                  </a:txBody>
                  <a:tcPr marL="0" marR="0" marT="0" marB="0" anchor="b"/>
                </a:tc>
                <a:tc>
                  <a:txBody>
                    <a:bodyPr/>
                    <a:lstStyle/>
                    <a:p>
                      <a:pPr algn="ctr" fontAlgn="b"/>
                      <a:r>
                        <a:rPr lang="en-US" sz="1100" u="none" strike="noStrike">
                          <a:effectLst/>
                          <a:latin typeface="+mn-lt"/>
                        </a:rPr>
                        <a:t>4/8/2019 4:57</a:t>
                      </a:r>
                      <a:endParaRPr lang="en-US" sz="1100" b="0" i="0" u="none" strike="noStrike">
                        <a:solidFill>
                          <a:srgbClr val="000000"/>
                        </a:solidFill>
                        <a:effectLst/>
                        <a:latin typeface="+mn-lt"/>
                      </a:endParaRPr>
                    </a:p>
                  </a:txBody>
                  <a:tcPr marL="0" marR="0" marT="0" marB="0" anchor="b"/>
                </a:tc>
                <a:tc>
                  <a:txBody>
                    <a:bodyPr/>
                    <a:lstStyle/>
                    <a:p>
                      <a:pPr algn="ctr" fontAlgn="b"/>
                      <a:r>
                        <a:rPr lang="en-US" sz="1100" u="none" strike="noStrike">
                          <a:effectLst/>
                          <a:latin typeface="+mn-lt"/>
                        </a:rPr>
                        <a:t>0</a:t>
                      </a:r>
                      <a:endParaRPr lang="en-US" sz="1100" b="0" i="0" u="none" strike="noStrike">
                        <a:solidFill>
                          <a:srgbClr val="000000"/>
                        </a:solidFill>
                        <a:effectLst/>
                        <a:latin typeface="+mn-lt"/>
                      </a:endParaRPr>
                    </a:p>
                  </a:txBody>
                  <a:tcPr marL="0" marR="0" marT="0" marB="0" anchor="b"/>
                </a:tc>
                <a:tc>
                  <a:txBody>
                    <a:bodyPr/>
                    <a:lstStyle/>
                    <a:p>
                      <a:pPr algn="ctr" fontAlgn="b"/>
                      <a:r>
                        <a:rPr lang="en-US" sz="1100" b="0" i="0" u="none" strike="noStrike" dirty="0">
                          <a:solidFill>
                            <a:srgbClr val="000000"/>
                          </a:solidFill>
                          <a:effectLst/>
                          <a:latin typeface="+mn-lt"/>
                        </a:rPr>
                        <a:t>10</a:t>
                      </a:r>
                    </a:p>
                  </a:txBody>
                  <a:tcPr marL="0" marR="0" marT="0" marB="0" anchor="b"/>
                </a:tc>
                <a:tc>
                  <a:txBody>
                    <a:bodyPr/>
                    <a:lstStyle/>
                    <a:p>
                      <a:pPr algn="ctr" fontAlgn="b"/>
                      <a:r>
                        <a:rPr lang="en-US" sz="1100" u="none" strike="noStrike" dirty="0">
                          <a:effectLst/>
                          <a:latin typeface="+mn-lt"/>
                        </a:rPr>
                        <a:t>Missing Data</a:t>
                      </a:r>
                      <a:endParaRPr lang="en-US" sz="1100" b="0" i="0" u="none" strike="noStrike" dirty="0">
                        <a:solidFill>
                          <a:srgbClr val="000000"/>
                        </a:solidFill>
                        <a:effectLst/>
                        <a:latin typeface="+mn-lt"/>
                      </a:endParaRPr>
                    </a:p>
                  </a:txBody>
                  <a:tcPr marL="0" marR="0" marT="0" marB="0" anchor="b"/>
                </a:tc>
                <a:tc>
                  <a:txBody>
                    <a:bodyPr/>
                    <a:lstStyle/>
                    <a:p>
                      <a:pPr algn="ctr" fontAlgn="b"/>
                      <a:r>
                        <a:rPr lang="en-US" sz="1100" u="none" strike="noStrike" dirty="0">
                          <a:effectLst/>
                          <a:latin typeface="+mn-lt"/>
                        </a:rPr>
                        <a:t>20248</a:t>
                      </a:r>
                      <a:endParaRPr lang="en-US" sz="1100" b="0" i="0" u="none" strike="noStrike" dirty="0">
                        <a:solidFill>
                          <a:srgbClr val="FF0000"/>
                        </a:solidFill>
                        <a:effectLst/>
                        <a:latin typeface="+mn-lt"/>
                      </a:endParaRPr>
                    </a:p>
                  </a:txBody>
                  <a:tcPr marL="0" marR="0" marT="0" marB="0" anchor="b"/>
                </a:tc>
                <a:extLst>
                  <a:ext uri="{0D108BD9-81ED-4DB2-BD59-A6C34878D82A}">
                    <a16:rowId xmlns:a16="http://schemas.microsoft.com/office/drawing/2014/main" val="3951478640"/>
                  </a:ext>
                </a:extLst>
              </a:tr>
              <a:tr h="197403">
                <a:tc>
                  <a:txBody>
                    <a:bodyPr/>
                    <a:lstStyle/>
                    <a:p>
                      <a:pPr algn="ctr" fontAlgn="b"/>
                      <a:r>
                        <a:rPr lang="en-US" sz="1100" u="none" strike="noStrike">
                          <a:effectLst/>
                          <a:latin typeface="+mn-lt"/>
                        </a:rPr>
                        <a:t>63</a:t>
                      </a:r>
                      <a:endParaRPr lang="en-US" sz="1100" b="0" i="0" u="none" strike="noStrike">
                        <a:solidFill>
                          <a:srgbClr val="000000"/>
                        </a:solidFill>
                        <a:effectLst/>
                        <a:latin typeface="+mn-lt"/>
                      </a:endParaRPr>
                    </a:p>
                  </a:txBody>
                  <a:tcPr marL="0" marR="0" marT="0" marB="0" anchor="b"/>
                </a:tc>
                <a:tc>
                  <a:txBody>
                    <a:bodyPr/>
                    <a:lstStyle/>
                    <a:p>
                      <a:pPr algn="ctr" fontAlgn="b"/>
                      <a:r>
                        <a:rPr lang="en-US" sz="1100" u="none" strike="noStrike">
                          <a:effectLst/>
                          <a:latin typeface="+mn-lt"/>
                        </a:rPr>
                        <a:t>Jana</a:t>
                      </a:r>
                      <a:endParaRPr lang="en-US" sz="1100" b="0" i="0" u="none" strike="noStrike">
                        <a:solidFill>
                          <a:srgbClr val="000000"/>
                        </a:solidFill>
                        <a:effectLst/>
                        <a:latin typeface="+mn-lt"/>
                      </a:endParaRPr>
                    </a:p>
                  </a:txBody>
                  <a:tcPr marL="0" marR="0" marT="0" marB="0" anchor="b"/>
                </a:tc>
                <a:tc>
                  <a:txBody>
                    <a:bodyPr/>
                    <a:lstStyle/>
                    <a:p>
                      <a:pPr algn="ctr" fontAlgn="b"/>
                      <a:r>
                        <a:rPr lang="en-US" sz="1100" u="none" strike="noStrike" dirty="0">
                          <a:effectLst/>
                          <a:latin typeface="+mn-lt"/>
                        </a:rPr>
                        <a:t>4/2/2019 11:19</a:t>
                      </a:r>
                      <a:endParaRPr lang="en-US" sz="1100" b="0" i="0" u="none" strike="noStrike" dirty="0">
                        <a:solidFill>
                          <a:srgbClr val="000000"/>
                        </a:solidFill>
                        <a:effectLst/>
                        <a:latin typeface="+mn-lt"/>
                      </a:endParaRPr>
                    </a:p>
                  </a:txBody>
                  <a:tcPr marL="0" marR="0" marT="0" marB="0" anchor="b"/>
                </a:tc>
                <a:tc>
                  <a:txBody>
                    <a:bodyPr/>
                    <a:lstStyle/>
                    <a:p>
                      <a:pPr algn="ctr" fontAlgn="b"/>
                      <a:r>
                        <a:rPr lang="en-US" sz="1100" u="none" strike="noStrike" dirty="0">
                          <a:effectLst/>
                          <a:latin typeface="+mn-lt"/>
                        </a:rPr>
                        <a:t>0</a:t>
                      </a:r>
                      <a:endParaRPr lang="en-US" sz="1100" b="0" i="0" u="none" strike="noStrike" dirty="0">
                        <a:solidFill>
                          <a:srgbClr val="000000"/>
                        </a:solidFill>
                        <a:effectLst/>
                        <a:latin typeface="+mn-lt"/>
                      </a:endParaRPr>
                    </a:p>
                  </a:txBody>
                  <a:tcPr marL="0" marR="0" marT="0" marB="0" anchor="b"/>
                </a:tc>
                <a:tc>
                  <a:txBody>
                    <a:bodyPr/>
                    <a:lstStyle/>
                    <a:p>
                      <a:pPr algn="ctr" fontAlgn="b"/>
                      <a:r>
                        <a:rPr lang="en-US" sz="1100" u="none" strike="noStrike">
                          <a:effectLst/>
                          <a:latin typeface="+mn-lt"/>
                        </a:rPr>
                        <a:t>1</a:t>
                      </a:r>
                      <a:endParaRPr lang="en-US" sz="1100" b="0" i="0" u="none" strike="noStrike">
                        <a:solidFill>
                          <a:srgbClr val="000000"/>
                        </a:solidFill>
                        <a:effectLst/>
                        <a:latin typeface="+mn-lt"/>
                      </a:endParaRPr>
                    </a:p>
                  </a:txBody>
                  <a:tcPr marL="0" marR="0" marT="0" marB="0" anchor="b"/>
                </a:tc>
                <a:tc>
                  <a:txBody>
                    <a:bodyPr/>
                    <a:lstStyle/>
                    <a:p>
                      <a:pPr algn="ctr" fontAlgn="b"/>
                      <a:r>
                        <a:rPr lang="en-US" sz="1100" u="none" strike="noStrike">
                          <a:effectLst/>
                          <a:latin typeface="+mn-lt"/>
                        </a:rPr>
                        <a:t>4/2/2019 11:19</a:t>
                      </a:r>
                      <a:endParaRPr lang="en-US" sz="1100" b="0" i="0" u="none" strike="noStrike">
                        <a:solidFill>
                          <a:srgbClr val="000000"/>
                        </a:solidFill>
                        <a:effectLst/>
                        <a:latin typeface="+mn-lt"/>
                      </a:endParaRPr>
                    </a:p>
                  </a:txBody>
                  <a:tcPr marL="0" marR="0" marT="0" marB="0" anchor="b"/>
                </a:tc>
                <a:tc>
                  <a:txBody>
                    <a:bodyPr/>
                    <a:lstStyle/>
                    <a:p>
                      <a:pPr algn="ctr" fontAlgn="b"/>
                      <a:r>
                        <a:rPr lang="en-US" sz="1100" u="none" strike="noStrike">
                          <a:effectLst/>
                          <a:latin typeface="+mn-lt"/>
                        </a:rPr>
                        <a:t>13</a:t>
                      </a:r>
                      <a:endParaRPr lang="en-US" sz="1100" b="0" i="0" u="none" strike="noStrike">
                        <a:solidFill>
                          <a:srgbClr val="000000"/>
                        </a:solidFill>
                        <a:effectLst/>
                        <a:latin typeface="+mn-lt"/>
                      </a:endParaRPr>
                    </a:p>
                  </a:txBody>
                  <a:tcPr marL="0" marR="0" marT="0" marB="0" anchor="b"/>
                </a:tc>
                <a:tc>
                  <a:txBody>
                    <a:bodyPr/>
                    <a:lstStyle/>
                    <a:p>
                      <a:pPr algn="ctr" fontAlgn="b"/>
                      <a:r>
                        <a:rPr lang="en-US" sz="1100" b="0" i="0" u="none" strike="noStrike" dirty="0">
                          <a:solidFill>
                            <a:srgbClr val="000000"/>
                          </a:solidFill>
                          <a:effectLst/>
                          <a:latin typeface="+mn-lt"/>
                        </a:rPr>
                        <a:t>10</a:t>
                      </a:r>
                    </a:p>
                  </a:txBody>
                  <a:tcPr marL="0" marR="0" marT="0" marB="0" anchor="b"/>
                </a:tc>
                <a:tc>
                  <a:txBody>
                    <a:bodyPr/>
                    <a:lstStyle/>
                    <a:p>
                      <a:pPr algn="ctr" fontAlgn="b"/>
                      <a:endParaRPr lang="en-US" sz="1100" b="0" i="0" u="none" strike="noStrike" dirty="0">
                        <a:solidFill>
                          <a:srgbClr val="000000"/>
                        </a:solidFill>
                        <a:effectLst/>
                        <a:latin typeface="+mn-lt"/>
                      </a:endParaRPr>
                    </a:p>
                  </a:txBody>
                  <a:tcPr marL="0" marR="0" marT="0" marB="0" anchor="b"/>
                </a:tc>
                <a:tc>
                  <a:txBody>
                    <a:bodyPr/>
                    <a:lstStyle/>
                    <a:p>
                      <a:pPr algn="ctr" fontAlgn="b"/>
                      <a:r>
                        <a:rPr lang="en-US" sz="1100" u="none" strike="noStrike" dirty="0">
                          <a:effectLst/>
                          <a:latin typeface="+mn-lt"/>
                        </a:rPr>
                        <a:t>0</a:t>
                      </a:r>
                      <a:endParaRPr lang="en-US" sz="1100" b="0" i="0" u="none" strike="noStrike" dirty="0">
                        <a:solidFill>
                          <a:srgbClr val="FF0000"/>
                        </a:solidFill>
                        <a:effectLst/>
                        <a:latin typeface="+mn-lt"/>
                      </a:endParaRPr>
                    </a:p>
                  </a:txBody>
                  <a:tcPr marL="0" marR="0" marT="0" marB="0" anchor="b"/>
                </a:tc>
                <a:extLst>
                  <a:ext uri="{0D108BD9-81ED-4DB2-BD59-A6C34878D82A}">
                    <a16:rowId xmlns:a16="http://schemas.microsoft.com/office/drawing/2014/main" val="508131158"/>
                  </a:ext>
                </a:extLst>
              </a:tr>
              <a:tr h="197403">
                <a:tc>
                  <a:txBody>
                    <a:bodyPr/>
                    <a:lstStyle/>
                    <a:p>
                      <a:pPr algn="ctr" fontAlgn="b"/>
                      <a:r>
                        <a:rPr lang="en-US" sz="1100" u="none" strike="noStrike">
                          <a:effectLst/>
                          <a:latin typeface="+mn-lt"/>
                        </a:rPr>
                        <a:t>74</a:t>
                      </a:r>
                      <a:endParaRPr lang="en-US" sz="1100" b="0" i="0" u="none" strike="noStrike">
                        <a:solidFill>
                          <a:srgbClr val="000000"/>
                        </a:solidFill>
                        <a:effectLst/>
                        <a:latin typeface="+mn-lt"/>
                      </a:endParaRPr>
                    </a:p>
                  </a:txBody>
                  <a:tcPr marL="0" marR="0" marT="0" marB="0" anchor="b"/>
                </a:tc>
                <a:tc>
                  <a:txBody>
                    <a:bodyPr/>
                    <a:lstStyle/>
                    <a:p>
                      <a:pPr algn="ctr" fontAlgn="b"/>
                      <a:r>
                        <a:rPr lang="en-US" sz="1100" u="none" strike="noStrike">
                          <a:effectLst/>
                          <a:latin typeface="+mn-lt"/>
                        </a:rPr>
                        <a:t>Sydnee</a:t>
                      </a:r>
                      <a:endParaRPr lang="en-US" sz="1100" b="0" i="0" u="none" strike="noStrike">
                        <a:solidFill>
                          <a:srgbClr val="000000"/>
                        </a:solidFill>
                        <a:effectLst/>
                        <a:latin typeface="+mn-lt"/>
                      </a:endParaRPr>
                    </a:p>
                  </a:txBody>
                  <a:tcPr marL="0" marR="0" marT="0" marB="0" anchor="b"/>
                </a:tc>
                <a:tc>
                  <a:txBody>
                    <a:bodyPr/>
                    <a:lstStyle/>
                    <a:p>
                      <a:pPr algn="ctr" fontAlgn="b"/>
                      <a:r>
                        <a:rPr lang="en-US" sz="1100" u="none" strike="noStrike" dirty="0">
                          <a:effectLst/>
                          <a:latin typeface="+mn-lt"/>
                        </a:rPr>
                        <a:t>3/25/2019 3:29</a:t>
                      </a:r>
                      <a:endParaRPr lang="en-US" sz="1100" b="0" i="0" u="none" strike="noStrike" dirty="0">
                        <a:solidFill>
                          <a:srgbClr val="000000"/>
                        </a:solidFill>
                        <a:effectLst/>
                        <a:latin typeface="+mn-lt"/>
                      </a:endParaRPr>
                    </a:p>
                  </a:txBody>
                  <a:tcPr marL="0" marR="0" marT="0" marB="0" anchor="b"/>
                </a:tc>
                <a:tc>
                  <a:txBody>
                    <a:bodyPr/>
                    <a:lstStyle/>
                    <a:p>
                      <a:pPr algn="ctr" fontAlgn="b"/>
                      <a:r>
                        <a:rPr lang="en-US" sz="1100" u="none" strike="noStrike" dirty="0">
                          <a:effectLst/>
                          <a:latin typeface="+mn-lt"/>
                        </a:rPr>
                        <a:t>0</a:t>
                      </a:r>
                      <a:endParaRPr lang="en-US" sz="1100" b="0" i="0" u="none" strike="noStrike" dirty="0">
                        <a:solidFill>
                          <a:srgbClr val="000000"/>
                        </a:solidFill>
                        <a:effectLst/>
                        <a:latin typeface="+mn-lt"/>
                      </a:endParaRPr>
                    </a:p>
                  </a:txBody>
                  <a:tcPr marL="0" marR="0" marT="0" marB="0" anchor="b"/>
                </a:tc>
                <a:tc>
                  <a:txBody>
                    <a:bodyPr/>
                    <a:lstStyle/>
                    <a:p>
                      <a:pPr algn="ctr" fontAlgn="b"/>
                      <a:r>
                        <a:rPr lang="en-US" sz="1100" u="none" strike="noStrike">
                          <a:effectLst/>
                          <a:latin typeface="+mn-lt"/>
                        </a:rPr>
                        <a:t>1</a:t>
                      </a:r>
                      <a:endParaRPr lang="en-US" sz="1100" b="0" i="0" u="none" strike="noStrike">
                        <a:solidFill>
                          <a:srgbClr val="000000"/>
                        </a:solidFill>
                        <a:effectLst/>
                        <a:latin typeface="+mn-lt"/>
                      </a:endParaRPr>
                    </a:p>
                  </a:txBody>
                  <a:tcPr marL="0" marR="0" marT="0" marB="0" anchor="b"/>
                </a:tc>
                <a:tc>
                  <a:txBody>
                    <a:bodyPr/>
                    <a:lstStyle/>
                    <a:p>
                      <a:pPr algn="ctr" fontAlgn="b"/>
                      <a:r>
                        <a:rPr lang="en-US" sz="1100" u="none" strike="noStrike" dirty="0">
                          <a:effectLst/>
                          <a:latin typeface="+mn-lt"/>
                        </a:rPr>
                        <a:t>3/25/2019 3:29</a:t>
                      </a:r>
                      <a:endParaRPr lang="en-US" sz="1100" b="0" i="0" u="none" strike="noStrike" dirty="0">
                        <a:solidFill>
                          <a:srgbClr val="000000"/>
                        </a:solidFill>
                        <a:effectLst/>
                        <a:latin typeface="+mn-lt"/>
                      </a:endParaRPr>
                    </a:p>
                  </a:txBody>
                  <a:tcPr marL="0" marR="0" marT="0" marB="0" anchor="b"/>
                </a:tc>
                <a:tc>
                  <a:txBody>
                    <a:bodyPr/>
                    <a:lstStyle/>
                    <a:p>
                      <a:pPr algn="ctr" fontAlgn="b"/>
                      <a:r>
                        <a:rPr lang="en-US" sz="1100" u="none" strike="noStrike">
                          <a:effectLst/>
                          <a:latin typeface="+mn-lt"/>
                        </a:rPr>
                        <a:t>5</a:t>
                      </a:r>
                      <a:endParaRPr lang="en-US" sz="1100" b="0" i="0" u="none" strike="noStrike">
                        <a:solidFill>
                          <a:srgbClr val="000000"/>
                        </a:solidFill>
                        <a:effectLst/>
                        <a:latin typeface="+mn-lt"/>
                      </a:endParaRPr>
                    </a:p>
                  </a:txBody>
                  <a:tcPr marL="0" marR="0" marT="0" marB="0" anchor="b"/>
                </a:tc>
                <a:tc>
                  <a:txBody>
                    <a:bodyPr/>
                    <a:lstStyle/>
                    <a:p>
                      <a:pPr algn="ctr" fontAlgn="b"/>
                      <a:r>
                        <a:rPr lang="en-US" sz="1100" b="0" i="0" u="none" strike="noStrike" dirty="0">
                          <a:solidFill>
                            <a:srgbClr val="000000"/>
                          </a:solidFill>
                          <a:effectLst/>
                          <a:latin typeface="+mn-lt"/>
                        </a:rPr>
                        <a:t>10</a:t>
                      </a:r>
                    </a:p>
                  </a:txBody>
                  <a:tcPr marL="0" marR="0" marT="0" marB="0" anchor="b"/>
                </a:tc>
                <a:tc>
                  <a:txBody>
                    <a:bodyPr/>
                    <a:lstStyle/>
                    <a:p>
                      <a:pPr algn="ctr" fontAlgn="b"/>
                      <a:endParaRPr lang="en-US" sz="1100" b="0" i="0" u="none" strike="noStrike">
                        <a:solidFill>
                          <a:srgbClr val="000000"/>
                        </a:solidFill>
                        <a:effectLst/>
                        <a:latin typeface="+mn-lt"/>
                      </a:endParaRPr>
                    </a:p>
                  </a:txBody>
                  <a:tcPr marL="0" marR="0" marT="0" marB="0" anchor="b"/>
                </a:tc>
                <a:tc>
                  <a:txBody>
                    <a:bodyPr/>
                    <a:lstStyle/>
                    <a:p>
                      <a:pPr algn="ctr" fontAlgn="b"/>
                      <a:r>
                        <a:rPr lang="en-US" sz="1100" u="none" strike="noStrike" dirty="0">
                          <a:effectLst/>
                          <a:latin typeface="+mn-lt"/>
                        </a:rPr>
                        <a:t>0</a:t>
                      </a:r>
                      <a:endParaRPr lang="en-US" sz="1100" b="0" i="0" u="none" strike="noStrike" dirty="0">
                        <a:solidFill>
                          <a:srgbClr val="FF0000"/>
                        </a:solidFill>
                        <a:effectLst/>
                        <a:latin typeface="+mn-lt"/>
                      </a:endParaRPr>
                    </a:p>
                  </a:txBody>
                  <a:tcPr marL="0" marR="0" marT="0" marB="0" anchor="b"/>
                </a:tc>
                <a:extLst>
                  <a:ext uri="{0D108BD9-81ED-4DB2-BD59-A6C34878D82A}">
                    <a16:rowId xmlns:a16="http://schemas.microsoft.com/office/drawing/2014/main" val="4109026239"/>
                  </a:ext>
                </a:extLst>
              </a:tr>
              <a:tr h="197403">
                <a:tc>
                  <a:txBody>
                    <a:bodyPr/>
                    <a:lstStyle/>
                    <a:p>
                      <a:pPr algn="ctr" fontAlgn="b"/>
                      <a:r>
                        <a:rPr lang="en-US" sz="1100" u="none" strike="noStrike">
                          <a:effectLst/>
                          <a:latin typeface="+mn-lt"/>
                        </a:rPr>
                        <a:t>16</a:t>
                      </a:r>
                      <a:endParaRPr lang="en-US" sz="1100" b="0" i="0" u="none" strike="noStrike">
                        <a:solidFill>
                          <a:srgbClr val="000000"/>
                        </a:solidFill>
                        <a:effectLst/>
                        <a:latin typeface="+mn-lt"/>
                      </a:endParaRPr>
                    </a:p>
                  </a:txBody>
                  <a:tcPr marL="0" marR="0" marT="0" marB="0" anchor="b"/>
                </a:tc>
                <a:tc>
                  <a:txBody>
                    <a:bodyPr/>
                    <a:lstStyle/>
                    <a:p>
                      <a:pPr algn="ctr" fontAlgn="b"/>
                      <a:r>
                        <a:rPr lang="en-US" sz="1100" u="none" strike="noStrike">
                          <a:effectLst/>
                          <a:latin typeface="+mn-lt"/>
                        </a:rPr>
                        <a:t>Sydnee</a:t>
                      </a:r>
                      <a:endParaRPr lang="en-US" sz="1100" b="0" i="0" u="none" strike="noStrike">
                        <a:solidFill>
                          <a:srgbClr val="000000"/>
                        </a:solidFill>
                        <a:effectLst/>
                        <a:latin typeface="+mn-lt"/>
                      </a:endParaRPr>
                    </a:p>
                  </a:txBody>
                  <a:tcPr marL="0" marR="0" marT="0" marB="0" anchor="b"/>
                </a:tc>
                <a:tc>
                  <a:txBody>
                    <a:bodyPr/>
                    <a:lstStyle/>
                    <a:p>
                      <a:pPr algn="ctr" fontAlgn="b"/>
                      <a:r>
                        <a:rPr lang="en-US" sz="1100" u="none" strike="noStrike" dirty="0">
                          <a:effectLst/>
                          <a:latin typeface="+mn-lt"/>
                        </a:rPr>
                        <a:t>3/25/2019 3:29</a:t>
                      </a:r>
                      <a:endParaRPr lang="en-US" sz="1100" b="0" i="0" u="none" strike="noStrike" dirty="0">
                        <a:solidFill>
                          <a:srgbClr val="000000"/>
                        </a:solidFill>
                        <a:effectLst/>
                        <a:latin typeface="+mn-lt"/>
                      </a:endParaRPr>
                    </a:p>
                  </a:txBody>
                  <a:tcPr marL="0" marR="0" marT="0" marB="0" anchor="b"/>
                </a:tc>
                <a:tc>
                  <a:txBody>
                    <a:bodyPr/>
                    <a:lstStyle/>
                    <a:p>
                      <a:pPr algn="ctr" fontAlgn="b"/>
                      <a:r>
                        <a:rPr lang="en-US" sz="1100" u="none" strike="noStrike" dirty="0">
                          <a:effectLst/>
                          <a:latin typeface="+mn-lt"/>
                        </a:rPr>
                        <a:t>0</a:t>
                      </a:r>
                      <a:endParaRPr lang="en-US" sz="1100" b="0" i="0" u="none" strike="noStrike" dirty="0">
                        <a:solidFill>
                          <a:srgbClr val="000000"/>
                        </a:solidFill>
                        <a:effectLst/>
                        <a:latin typeface="+mn-lt"/>
                      </a:endParaRPr>
                    </a:p>
                  </a:txBody>
                  <a:tcPr marL="0" marR="0" marT="0" marB="0" anchor="b"/>
                </a:tc>
                <a:tc>
                  <a:txBody>
                    <a:bodyPr/>
                    <a:lstStyle/>
                    <a:p>
                      <a:pPr algn="ctr" fontAlgn="b"/>
                      <a:r>
                        <a:rPr lang="en-US" sz="1100" u="none" strike="noStrike">
                          <a:effectLst/>
                          <a:latin typeface="+mn-lt"/>
                        </a:rPr>
                        <a:t>1</a:t>
                      </a:r>
                      <a:endParaRPr lang="en-US" sz="1100" b="0" i="0" u="none" strike="noStrike">
                        <a:solidFill>
                          <a:srgbClr val="000000"/>
                        </a:solidFill>
                        <a:effectLst/>
                        <a:latin typeface="+mn-lt"/>
                      </a:endParaRPr>
                    </a:p>
                  </a:txBody>
                  <a:tcPr marL="0" marR="0" marT="0" marB="0" anchor="b"/>
                </a:tc>
                <a:tc>
                  <a:txBody>
                    <a:bodyPr/>
                    <a:lstStyle/>
                    <a:p>
                      <a:pPr algn="ctr" fontAlgn="b"/>
                      <a:r>
                        <a:rPr lang="en-US" sz="1100" u="none" strike="noStrike">
                          <a:effectLst/>
                          <a:latin typeface="+mn-lt"/>
                        </a:rPr>
                        <a:t>3/25/2019 3:29</a:t>
                      </a:r>
                      <a:endParaRPr lang="en-US" sz="1100" b="0" i="0" u="none" strike="noStrike">
                        <a:solidFill>
                          <a:srgbClr val="000000"/>
                        </a:solidFill>
                        <a:effectLst/>
                        <a:latin typeface="+mn-lt"/>
                      </a:endParaRPr>
                    </a:p>
                  </a:txBody>
                  <a:tcPr marL="0" marR="0" marT="0" marB="0" anchor="b"/>
                </a:tc>
                <a:tc>
                  <a:txBody>
                    <a:bodyPr/>
                    <a:lstStyle/>
                    <a:p>
                      <a:pPr algn="ctr" fontAlgn="b"/>
                      <a:r>
                        <a:rPr lang="en-US" sz="1100" u="none" strike="noStrike">
                          <a:effectLst/>
                          <a:latin typeface="+mn-lt"/>
                        </a:rPr>
                        <a:t>0</a:t>
                      </a:r>
                      <a:endParaRPr lang="en-US" sz="1100" b="0" i="0" u="none" strike="noStrike">
                        <a:solidFill>
                          <a:srgbClr val="000000"/>
                        </a:solidFill>
                        <a:effectLst/>
                        <a:latin typeface="+mn-lt"/>
                      </a:endParaRPr>
                    </a:p>
                  </a:txBody>
                  <a:tcPr marL="0" marR="0" marT="0" marB="0" anchor="b"/>
                </a:tc>
                <a:tc>
                  <a:txBody>
                    <a:bodyPr/>
                    <a:lstStyle/>
                    <a:p>
                      <a:pPr algn="ctr" fontAlgn="b"/>
                      <a:r>
                        <a:rPr lang="en-US" sz="1100" b="0" i="0" u="none" strike="noStrike" dirty="0">
                          <a:solidFill>
                            <a:srgbClr val="000000"/>
                          </a:solidFill>
                          <a:effectLst/>
                          <a:latin typeface="+mn-lt"/>
                        </a:rPr>
                        <a:t>9</a:t>
                      </a:r>
                    </a:p>
                  </a:txBody>
                  <a:tcPr marL="0" marR="0" marT="0" marB="0" anchor="b"/>
                </a:tc>
                <a:tc>
                  <a:txBody>
                    <a:bodyPr/>
                    <a:lstStyle/>
                    <a:p>
                      <a:pPr algn="ctr" fontAlgn="b"/>
                      <a:endParaRPr lang="en-US" sz="1100" b="0" i="0" u="none" strike="noStrike">
                        <a:solidFill>
                          <a:srgbClr val="000000"/>
                        </a:solidFill>
                        <a:effectLst/>
                        <a:latin typeface="+mn-lt"/>
                      </a:endParaRPr>
                    </a:p>
                  </a:txBody>
                  <a:tcPr marL="0" marR="0" marT="0" marB="0" anchor="b"/>
                </a:tc>
                <a:tc>
                  <a:txBody>
                    <a:bodyPr/>
                    <a:lstStyle/>
                    <a:p>
                      <a:pPr algn="ctr" fontAlgn="b"/>
                      <a:r>
                        <a:rPr lang="en-US" sz="1100" u="none" strike="noStrike" dirty="0">
                          <a:effectLst/>
                          <a:latin typeface="+mn-lt"/>
                        </a:rPr>
                        <a:t>0</a:t>
                      </a:r>
                      <a:endParaRPr lang="en-US" sz="1100" b="0" i="0" u="none" strike="noStrike" dirty="0">
                        <a:solidFill>
                          <a:srgbClr val="FF0000"/>
                        </a:solidFill>
                        <a:effectLst/>
                        <a:latin typeface="+mn-lt"/>
                      </a:endParaRPr>
                    </a:p>
                  </a:txBody>
                  <a:tcPr marL="0" marR="0" marT="0" marB="0" anchor="b"/>
                </a:tc>
                <a:extLst>
                  <a:ext uri="{0D108BD9-81ED-4DB2-BD59-A6C34878D82A}">
                    <a16:rowId xmlns:a16="http://schemas.microsoft.com/office/drawing/2014/main" val="4040306468"/>
                  </a:ext>
                </a:extLst>
              </a:tr>
              <a:tr h="197403">
                <a:tc>
                  <a:txBody>
                    <a:bodyPr/>
                    <a:lstStyle/>
                    <a:p>
                      <a:pPr algn="ctr" fontAlgn="b"/>
                      <a:r>
                        <a:rPr lang="en-US" sz="1100" u="none" strike="noStrike">
                          <a:effectLst/>
                          <a:latin typeface="+mn-lt"/>
                        </a:rPr>
                        <a:t>8</a:t>
                      </a:r>
                      <a:endParaRPr lang="en-US" sz="1100" b="0" i="0" u="none" strike="noStrike">
                        <a:solidFill>
                          <a:srgbClr val="000000"/>
                        </a:solidFill>
                        <a:effectLst/>
                        <a:latin typeface="+mn-lt"/>
                      </a:endParaRPr>
                    </a:p>
                  </a:txBody>
                  <a:tcPr marL="0" marR="0" marT="0" marB="0" anchor="b"/>
                </a:tc>
                <a:tc>
                  <a:txBody>
                    <a:bodyPr/>
                    <a:lstStyle/>
                    <a:p>
                      <a:pPr algn="ctr" fontAlgn="b"/>
                      <a:r>
                        <a:rPr lang="en-US" sz="1100" u="none" strike="noStrike">
                          <a:effectLst/>
                          <a:latin typeface="+mn-lt"/>
                        </a:rPr>
                        <a:t>Sydnee</a:t>
                      </a:r>
                      <a:endParaRPr lang="en-US" sz="1100" b="0" i="0" u="none" strike="noStrike">
                        <a:solidFill>
                          <a:srgbClr val="000000"/>
                        </a:solidFill>
                        <a:effectLst/>
                        <a:latin typeface="+mn-lt"/>
                      </a:endParaRPr>
                    </a:p>
                  </a:txBody>
                  <a:tcPr marL="0" marR="0" marT="0" marB="0" anchor="b"/>
                </a:tc>
                <a:tc>
                  <a:txBody>
                    <a:bodyPr/>
                    <a:lstStyle/>
                    <a:p>
                      <a:pPr algn="ctr" fontAlgn="b"/>
                      <a:r>
                        <a:rPr lang="en-US" sz="1100" u="none" strike="noStrike" dirty="0">
                          <a:effectLst/>
                          <a:latin typeface="+mn-lt"/>
                        </a:rPr>
                        <a:t>3/25/2019 3:29</a:t>
                      </a:r>
                      <a:endParaRPr lang="en-US" sz="1100" b="0" i="0" u="none" strike="noStrike" dirty="0">
                        <a:solidFill>
                          <a:srgbClr val="000000"/>
                        </a:solidFill>
                        <a:effectLst/>
                        <a:latin typeface="+mn-lt"/>
                      </a:endParaRPr>
                    </a:p>
                  </a:txBody>
                  <a:tcPr marL="0" marR="0" marT="0" marB="0" anchor="b"/>
                </a:tc>
                <a:tc>
                  <a:txBody>
                    <a:bodyPr/>
                    <a:lstStyle/>
                    <a:p>
                      <a:pPr algn="ctr" fontAlgn="b"/>
                      <a:r>
                        <a:rPr lang="en-US" sz="1100" u="none" strike="noStrike" dirty="0">
                          <a:effectLst/>
                          <a:latin typeface="+mn-lt"/>
                        </a:rPr>
                        <a:t>1</a:t>
                      </a:r>
                      <a:endParaRPr lang="en-US" sz="1100" b="0" i="0" u="none" strike="noStrike" dirty="0">
                        <a:solidFill>
                          <a:srgbClr val="000000"/>
                        </a:solidFill>
                        <a:effectLst/>
                        <a:latin typeface="+mn-lt"/>
                      </a:endParaRPr>
                    </a:p>
                  </a:txBody>
                  <a:tcPr marL="0" marR="0" marT="0" marB="0" anchor="b"/>
                </a:tc>
                <a:tc>
                  <a:txBody>
                    <a:bodyPr/>
                    <a:lstStyle/>
                    <a:p>
                      <a:pPr algn="ctr" fontAlgn="b"/>
                      <a:r>
                        <a:rPr lang="en-US" sz="1100" u="none" strike="noStrike">
                          <a:effectLst/>
                          <a:latin typeface="+mn-lt"/>
                        </a:rPr>
                        <a:t>3</a:t>
                      </a:r>
                      <a:endParaRPr lang="en-US" sz="1100" b="0" i="0" u="none" strike="noStrike">
                        <a:solidFill>
                          <a:srgbClr val="000000"/>
                        </a:solidFill>
                        <a:effectLst/>
                        <a:latin typeface="+mn-lt"/>
                      </a:endParaRPr>
                    </a:p>
                  </a:txBody>
                  <a:tcPr marL="0" marR="0" marT="0" marB="0" anchor="b"/>
                </a:tc>
                <a:tc>
                  <a:txBody>
                    <a:bodyPr/>
                    <a:lstStyle/>
                    <a:p>
                      <a:pPr algn="ctr" fontAlgn="b"/>
                      <a:r>
                        <a:rPr lang="en-US" sz="1100" u="none" strike="noStrike" dirty="0">
                          <a:effectLst/>
                          <a:latin typeface="+mn-lt"/>
                        </a:rPr>
                        <a:t>3/29/2019 2:10</a:t>
                      </a:r>
                      <a:endParaRPr lang="en-US" sz="1100" b="0" i="0" u="none" strike="noStrike" dirty="0">
                        <a:solidFill>
                          <a:srgbClr val="000000"/>
                        </a:solidFill>
                        <a:effectLst/>
                        <a:latin typeface="+mn-lt"/>
                      </a:endParaRPr>
                    </a:p>
                  </a:txBody>
                  <a:tcPr marL="0" marR="0" marT="0" marB="0" anchor="b"/>
                </a:tc>
                <a:tc>
                  <a:txBody>
                    <a:bodyPr/>
                    <a:lstStyle/>
                    <a:p>
                      <a:pPr algn="ctr" fontAlgn="b"/>
                      <a:r>
                        <a:rPr lang="en-US" sz="1100" u="none" strike="noStrike">
                          <a:effectLst/>
                          <a:latin typeface="+mn-lt"/>
                        </a:rPr>
                        <a:t>-4</a:t>
                      </a:r>
                      <a:endParaRPr lang="en-US" sz="1100" b="0" i="0" u="none" strike="noStrike">
                        <a:solidFill>
                          <a:srgbClr val="000000"/>
                        </a:solidFill>
                        <a:effectLst/>
                        <a:latin typeface="+mn-lt"/>
                      </a:endParaRPr>
                    </a:p>
                  </a:txBody>
                  <a:tcPr marL="0" marR="0" marT="0" marB="0" anchor="b"/>
                </a:tc>
                <a:tc>
                  <a:txBody>
                    <a:bodyPr/>
                    <a:lstStyle/>
                    <a:p>
                      <a:pPr algn="ctr" fontAlgn="b"/>
                      <a:r>
                        <a:rPr lang="en-US" sz="1100" b="0" i="0" u="none" strike="noStrike" dirty="0">
                          <a:solidFill>
                            <a:srgbClr val="000000"/>
                          </a:solidFill>
                          <a:effectLst/>
                          <a:latin typeface="+mn-lt"/>
                        </a:rPr>
                        <a:t>5</a:t>
                      </a:r>
                    </a:p>
                  </a:txBody>
                  <a:tcPr marL="0" marR="0" marT="0" marB="0" anchor="b"/>
                </a:tc>
                <a:tc>
                  <a:txBody>
                    <a:bodyPr/>
                    <a:lstStyle/>
                    <a:p>
                      <a:pPr algn="ctr" fontAlgn="b"/>
                      <a:r>
                        <a:rPr lang="en-US" sz="1100" u="none" strike="noStrike" dirty="0">
                          <a:effectLst/>
                          <a:latin typeface="+mn-lt"/>
                        </a:rPr>
                        <a:t>Duplicate</a:t>
                      </a:r>
                      <a:endParaRPr lang="en-US" sz="1100" b="0" i="0" u="none" strike="noStrike" dirty="0">
                        <a:solidFill>
                          <a:srgbClr val="000000"/>
                        </a:solidFill>
                        <a:effectLst/>
                        <a:latin typeface="+mn-lt"/>
                      </a:endParaRPr>
                    </a:p>
                  </a:txBody>
                  <a:tcPr marL="0" marR="0" marT="0" marB="0" anchor="b"/>
                </a:tc>
                <a:tc>
                  <a:txBody>
                    <a:bodyPr/>
                    <a:lstStyle/>
                    <a:p>
                      <a:pPr algn="ctr" fontAlgn="b"/>
                      <a:r>
                        <a:rPr lang="en-US" sz="1100" u="none" strike="noStrike" dirty="0">
                          <a:effectLst/>
                          <a:latin typeface="+mn-lt"/>
                        </a:rPr>
                        <a:t>5681</a:t>
                      </a:r>
                      <a:endParaRPr lang="en-US" sz="1100" b="0" i="0" u="none" strike="noStrike" dirty="0">
                        <a:solidFill>
                          <a:srgbClr val="FF0000"/>
                        </a:solidFill>
                        <a:effectLst/>
                        <a:latin typeface="+mn-lt"/>
                      </a:endParaRPr>
                    </a:p>
                  </a:txBody>
                  <a:tcPr marL="0" marR="0" marT="0" marB="0" anchor="b"/>
                </a:tc>
                <a:extLst>
                  <a:ext uri="{0D108BD9-81ED-4DB2-BD59-A6C34878D82A}">
                    <a16:rowId xmlns:a16="http://schemas.microsoft.com/office/drawing/2014/main" val="772768707"/>
                  </a:ext>
                </a:extLst>
              </a:tr>
              <a:tr h="197403">
                <a:tc>
                  <a:txBody>
                    <a:bodyPr/>
                    <a:lstStyle/>
                    <a:p>
                      <a:pPr algn="ctr" fontAlgn="b"/>
                      <a:r>
                        <a:rPr lang="en-US" sz="1100" u="none" strike="noStrike">
                          <a:effectLst/>
                          <a:latin typeface="+mn-lt"/>
                        </a:rPr>
                        <a:t>58</a:t>
                      </a:r>
                      <a:endParaRPr lang="en-US" sz="1100" b="0" i="0" u="none" strike="noStrike">
                        <a:solidFill>
                          <a:srgbClr val="000000"/>
                        </a:solidFill>
                        <a:effectLst/>
                        <a:latin typeface="+mn-lt"/>
                      </a:endParaRPr>
                    </a:p>
                  </a:txBody>
                  <a:tcPr marL="0" marR="0" marT="0" marB="0" anchor="b"/>
                </a:tc>
                <a:tc>
                  <a:txBody>
                    <a:bodyPr/>
                    <a:lstStyle/>
                    <a:p>
                      <a:pPr algn="ctr" fontAlgn="b"/>
                      <a:r>
                        <a:rPr lang="en-US" sz="1100" u="none" strike="noStrike">
                          <a:effectLst/>
                          <a:latin typeface="+mn-lt"/>
                        </a:rPr>
                        <a:t>Jana</a:t>
                      </a:r>
                      <a:endParaRPr lang="en-US" sz="1100" b="0" i="0" u="none" strike="noStrike">
                        <a:solidFill>
                          <a:srgbClr val="000000"/>
                        </a:solidFill>
                        <a:effectLst/>
                        <a:latin typeface="+mn-lt"/>
                      </a:endParaRPr>
                    </a:p>
                  </a:txBody>
                  <a:tcPr marL="0" marR="0" marT="0" marB="0" anchor="b"/>
                </a:tc>
                <a:tc>
                  <a:txBody>
                    <a:bodyPr/>
                    <a:lstStyle/>
                    <a:p>
                      <a:pPr algn="ctr" fontAlgn="b"/>
                      <a:r>
                        <a:rPr lang="en-US" sz="1100" u="none" strike="noStrike" dirty="0">
                          <a:effectLst/>
                          <a:latin typeface="+mn-lt"/>
                        </a:rPr>
                        <a:t>4/25/2019 12:30</a:t>
                      </a:r>
                      <a:endParaRPr lang="en-US" sz="1100" b="0" i="0" u="none" strike="noStrike" dirty="0">
                        <a:solidFill>
                          <a:srgbClr val="000000"/>
                        </a:solidFill>
                        <a:effectLst/>
                        <a:latin typeface="+mn-lt"/>
                      </a:endParaRPr>
                    </a:p>
                  </a:txBody>
                  <a:tcPr marL="0" marR="0" marT="0" marB="0" anchor="b"/>
                </a:tc>
                <a:tc>
                  <a:txBody>
                    <a:bodyPr/>
                    <a:lstStyle/>
                    <a:p>
                      <a:pPr algn="ctr" fontAlgn="b"/>
                      <a:r>
                        <a:rPr lang="en-US" sz="1100" b="0" i="0" u="none" strike="noStrike" dirty="0">
                          <a:solidFill>
                            <a:srgbClr val="000000"/>
                          </a:solidFill>
                          <a:effectLst/>
                          <a:latin typeface="+mn-lt"/>
                        </a:rPr>
                        <a:t>1</a:t>
                      </a:r>
                    </a:p>
                  </a:txBody>
                  <a:tcPr marL="0" marR="0" marT="0" marB="0" anchor="b"/>
                </a:tc>
                <a:tc>
                  <a:txBody>
                    <a:bodyPr/>
                    <a:lstStyle/>
                    <a:p>
                      <a:pPr algn="ctr" fontAlgn="b"/>
                      <a:r>
                        <a:rPr lang="en-US" sz="1100" u="none" strike="noStrike">
                          <a:effectLst/>
                          <a:latin typeface="+mn-lt"/>
                        </a:rPr>
                        <a:t>2</a:t>
                      </a:r>
                      <a:endParaRPr lang="en-US" sz="1100" b="0" i="0" u="none" strike="noStrike">
                        <a:solidFill>
                          <a:srgbClr val="000000"/>
                        </a:solidFill>
                        <a:effectLst/>
                        <a:latin typeface="+mn-lt"/>
                      </a:endParaRPr>
                    </a:p>
                  </a:txBody>
                  <a:tcPr marL="0" marR="0" marT="0" marB="0" anchor="b"/>
                </a:tc>
                <a:tc>
                  <a:txBody>
                    <a:bodyPr/>
                    <a:lstStyle/>
                    <a:p>
                      <a:pPr algn="ctr" fontAlgn="b"/>
                      <a:r>
                        <a:rPr lang="en-US" sz="1100" u="none" strike="noStrike" dirty="0">
                          <a:effectLst/>
                          <a:latin typeface="+mn-lt"/>
                        </a:rPr>
                        <a:t>4/29/2019 12:00</a:t>
                      </a:r>
                      <a:endParaRPr lang="en-US" sz="1100" b="0" i="0" u="none" strike="noStrike" dirty="0">
                        <a:solidFill>
                          <a:srgbClr val="000000"/>
                        </a:solidFill>
                        <a:effectLst/>
                        <a:latin typeface="+mn-lt"/>
                      </a:endParaRPr>
                    </a:p>
                  </a:txBody>
                  <a:tcPr marL="0" marR="0" marT="0" marB="0" anchor="b"/>
                </a:tc>
                <a:tc>
                  <a:txBody>
                    <a:bodyPr/>
                    <a:lstStyle/>
                    <a:p>
                      <a:pPr algn="ctr" fontAlgn="b"/>
                      <a:r>
                        <a:rPr lang="en-US" sz="1100" u="none" strike="noStrike">
                          <a:effectLst/>
                          <a:latin typeface="+mn-lt"/>
                        </a:rPr>
                        <a:t>2</a:t>
                      </a:r>
                      <a:endParaRPr lang="en-US" sz="1100" b="0" i="0" u="none" strike="noStrike">
                        <a:solidFill>
                          <a:srgbClr val="000000"/>
                        </a:solidFill>
                        <a:effectLst/>
                        <a:latin typeface="+mn-lt"/>
                      </a:endParaRPr>
                    </a:p>
                  </a:txBody>
                  <a:tcPr marL="0" marR="0" marT="0" marB="0" anchor="b"/>
                </a:tc>
                <a:tc>
                  <a:txBody>
                    <a:bodyPr/>
                    <a:lstStyle/>
                    <a:p>
                      <a:pPr algn="ctr" fontAlgn="b"/>
                      <a:r>
                        <a:rPr lang="en-US" sz="1100" b="0" i="0" u="none" strike="noStrike" dirty="0">
                          <a:solidFill>
                            <a:srgbClr val="000000"/>
                          </a:solidFill>
                          <a:effectLst/>
                          <a:latin typeface="+mn-lt"/>
                        </a:rPr>
                        <a:t>8</a:t>
                      </a:r>
                    </a:p>
                  </a:txBody>
                  <a:tcPr marL="0" marR="0" marT="0" marB="0" anchor="b"/>
                </a:tc>
                <a:tc>
                  <a:txBody>
                    <a:bodyPr/>
                    <a:lstStyle/>
                    <a:p>
                      <a:pPr algn="ctr" fontAlgn="b"/>
                      <a:r>
                        <a:rPr lang="en-US" sz="1100" u="none" strike="noStrike" dirty="0">
                          <a:effectLst/>
                          <a:latin typeface="+mn-lt"/>
                        </a:rPr>
                        <a:t>Missing Data</a:t>
                      </a:r>
                      <a:endParaRPr lang="en-US" sz="1100" b="0" i="0" u="none" strike="noStrike" dirty="0">
                        <a:solidFill>
                          <a:srgbClr val="000000"/>
                        </a:solidFill>
                        <a:effectLst/>
                        <a:latin typeface="+mn-lt"/>
                      </a:endParaRPr>
                    </a:p>
                  </a:txBody>
                  <a:tcPr marL="0" marR="0" marT="0" marB="0" anchor="b"/>
                </a:tc>
                <a:tc>
                  <a:txBody>
                    <a:bodyPr/>
                    <a:lstStyle/>
                    <a:p>
                      <a:pPr algn="ctr" fontAlgn="b"/>
                      <a:r>
                        <a:rPr lang="en-US" sz="1100" u="none" strike="noStrike" dirty="0">
                          <a:effectLst/>
                          <a:latin typeface="+mn-lt"/>
                        </a:rPr>
                        <a:t>4290</a:t>
                      </a:r>
                      <a:endParaRPr lang="en-US" sz="1100" b="0" i="0" u="none" strike="noStrike" dirty="0">
                        <a:solidFill>
                          <a:srgbClr val="FF0000"/>
                        </a:solidFill>
                        <a:effectLst/>
                        <a:latin typeface="+mn-lt"/>
                      </a:endParaRPr>
                    </a:p>
                  </a:txBody>
                  <a:tcPr marL="0" marR="0" marT="0" marB="0" anchor="b"/>
                </a:tc>
                <a:extLst>
                  <a:ext uri="{0D108BD9-81ED-4DB2-BD59-A6C34878D82A}">
                    <a16:rowId xmlns:a16="http://schemas.microsoft.com/office/drawing/2014/main" val="258427225"/>
                  </a:ext>
                </a:extLst>
              </a:tr>
            </a:tbl>
          </a:graphicData>
        </a:graphic>
      </p:graphicFrame>
      <p:sp>
        <p:nvSpPr>
          <p:cNvPr id="14" name="TextBox 13">
            <a:extLst>
              <a:ext uri="{FF2B5EF4-FFF2-40B4-BE49-F238E27FC236}">
                <a16:creationId xmlns:a16="http://schemas.microsoft.com/office/drawing/2014/main" id="{38AAE2CF-9AB5-40CA-91E9-5BDE4D5585D9}"/>
              </a:ext>
            </a:extLst>
          </p:cNvPr>
          <p:cNvSpPr txBox="1"/>
          <p:nvPr/>
        </p:nvSpPr>
        <p:spPr>
          <a:xfrm>
            <a:off x="275772" y="3322784"/>
            <a:ext cx="9665430" cy="646331"/>
          </a:xfrm>
          <a:prstGeom prst="rect">
            <a:avLst/>
          </a:prstGeom>
          <a:noFill/>
        </p:spPr>
        <p:txBody>
          <a:bodyPr wrap="square" rtlCol="0">
            <a:spAutoFit/>
          </a:bodyPr>
          <a:lstStyle/>
          <a:p>
            <a:r>
              <a:rPr lang="en-US" b="1" dirty="0"/>
              <a:t>Table 2) Backend calculation of excerpt data above, derived using comparison macros and archived excel sheets. Theses tools document user, time stamp and changes between save sessions</a:t>
            </a:r>
          </a:p>
        </p:txBody>
      </p:sp>
      <p:sp>
        <p:nvSpPr>
          <p:cNvPr id="16" name="Callout: Bent Line with Accent Bar 15">
            <a:extLst>
              <a:ext uri="{FF2B5EF4-FFF2-40B4-BE49-F238E27FC236}">
                <a16:creationId xmlns:a16="http://schemas.microsoft.com/office/drawing/2014/main" id="{A65BD1DE-25BD-4BF5-AECF-F2706A645AFA}"/>
              </a:ext>
            </a:extLst>
          </p:cNvPr>
          <p:cNvSpPr/>
          <p:nvPr/>
        </p:nvSpPr>
        <p:spPr>
          <a:xfrm>
            <a:off x="11107066" y="3518614"/>
            <a:ext cx="1084934" cy="646331"/>
          </a:xfrm>
          <a:prstGeom prst="accentCallout2">
            <a:avLst>
              <a:gd name="adj1" fmla="val 18750"/>
              <a:gd name="adj2" fmla="val -8333"/>
              <a:gd name="adj3" fmla="val 18750"/>
              <a:gd name="adj4" fmla="val -16667"/>
              <a:gd name="adj5" fmla="val 109263"/>
              <a:gd name="adj6" fmla="val -846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Baseline output (y):</a:t>
            </a:r>
          </a:p>
        </p:txBody>
      </p:sp>
      <p:sp>
        <p:nvSpPr>
          <p:cNvPr id="9" name="Title 1">
            <a:extLst>
              <a:ext uri="{FF2B5EF4-FFF2-40B4-BE49-F238E27FC236}">
                <a16:creationId xmlns:a16="http://schemas.microsoft.com/office/drawing/2014/main" id="{8BFAF03D-7D8C-487B-8D01-95370599EC03}"/>
              </a:ext>
            </a:extLst>
          </p:cNvPr>
          <p:cNvSpPr txBox="1">
            <a:spLocks/>
          </p:cNvSpPr>
          <p:nvPr/>
        </p:nvSpPr>
        <p:spPr>
          <a:xfrm>
            <a:off x="2153019" y="124566"/>
            <a:ext cx="7885962" cy="6177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 Measure – Data Set and Inputs</a:t>
            </a:r>
          </a:p>
        </p:txBody>
      </p:sp>
      <p:sp>
        <p:nvSpPr>
          <p:cNvPr id="7" name="TextBox 6">
            <a:extLst>
              <a:ext uri="{FF2B5EF4-FFF2-40B4-BE49-F238E27FC236}">
                <a16:creationId xmlns:a16="http://schemas.microsoft.com/office/drawing/2014/main" id="{B90B9543-EE36-40BB-914A-3E39410AFA70}"/>
              </a:ext>
            </a:extLst>
          </p:cNvPr>
          <p:cNvSpPr txBox="1"/>
          <p:nvPr/>
        </p:nvSpPr>
        <p:spPr>
          <a:xfrm>
            <a:off x="638629" y="6426437"/>
            <a:ext cx="10676003" cy="369332"/>
          </a:xfrm>
          <a:prstGeom prst="rect">
            <a:avLst/>
          </a:prstGeom>
          <a:noFill/>
        </p:spPr>
        <p:txBody>
          <a:bodyPr wrap="square" rtlCol="0">
            <a:spAutoFit/>
          </a:bodyPr>
          <a:lstStyle/>
          <a:p>
            <a:r>
              <a:rPr lang="en-US" dirty="0"/>
              <a:t>-All data collected is discrete except Dates, Interval Times and Check Amounts.</a:t>
            </a:r>
          </a:p>
        </p:txBody>
      </p:sp>
    </p:spTree>
    <p:extLst>
      <p:ext uri="{BB962C8B-B14F-4D97-AF65-F5344CB8AC3E}">
        <p14:creationId xmlns:p14="http://schemas.microsoft.com/office/powerpoint/2010/main" val="2420245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546B3-4EC2-4CE5-A7C0-440EF944BF3B}"/>
              </a:ext>
            </a:extLst>
          </p:cNvPr>
          <p:cNvSpPr>
            <a:spLocks noGrp="1"/>
          </p:cNvSpPr>
          <p:nvPr>
            <p:ph type="title"/>
          </p:nvPr>
        </p:nvSpPr>
        <p:spPr>
          <a:xfrm>
            <a:off x="838200" y="0"/>
            <a:ext cx="10515600" cy="1325563"/>
          </a:xfrm>
        </p:spPr>
        <p:txBody>
          <a:bodyPr/>
          <a:lstStyle/>
          <a:p>
            <a:pPr algn="ctr"/>
            <a:r>
              <a:rPr lang="en-US" dirty="0"/>
              <a:t>– Analysis – Pareto Chart</a:t>
            </a:r>
          </a:p>
        </p:txBody>
      </p:sp>
      <p:graphicFrame>
        <p:nvGraphicFramePr>
          <p:cNvPr id="6" name="Content Placeholder 5">
            <a:extLst>
              <a:ext uri="{FF2B5EF4-FFF2-40B4-BE49-F238E27FC236}">
                <a16:creationId xmlns:a16="http://schemas.microsoft.com/office/drawing/2014/main" id="{F7D4308D-FD80-4F21-82B1-C48DB950203D}"/>
              </a:ext>
            </a:extLst>
          </p:cNvPr>
          <p:cNvGraphicFramePr>
            <a:graphicFrameLocks noGrp="1"/>
          </p:cNvGraphicFramePr>
          <p:nvPr>
            <p:ph idx="1"/>
            <p:extLst>
              <p:ext uri="{D42A27DB-BD31-4B8C-83A1-F6EECF244321}">
                <p14:modId xmlns:p14="http://schemas.microsoft.com/office/powerpoint/2010/main" val="2889368955"/>
              </p:ext>
            </p:extLst>
          </p:nvPr>
        </p:nvGraphicFramePr>
        <p:xfrm>
          <a:off x="85725" y="1640571"/>
          <a:ext cx="12020550" cy="46513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254344BF-E132-441D-9064-88A937853A28}"/>
              </a:ext>
            </a:extLst>
          </p:cNvPr>
          <p:cNvSpPr txBox="1"/>
          <p:nvPr/>
        </p:nvSpPr>
        <p:spPr>
          <a:xfrm>
            <a:off x="838200" y="965200"/>
            <a:ext cx="10744200" cy="646331"/>
          </a:xfrm>
          <a:prstGeom prst="rect">
            <a:avLst/>
          </a:prstGeom>
          <a:noFill/>
        </p:spPr>
        <p:txBody>
          <a:bodyPr wrap="square" rtlCol="0">
            <a:spAutoFit/>
          </a:bodyPr>
          <a:lstStyle/>
          <a:p>
            <a:r>
              <a:rPr lang="en-US" dirty="0"/>
              <a:t>By identifying the lengthiest companies, I can focus my improvements to decrease the overall completion interval more effectively. </a:t>
            </a:r>
          </a:p>
        </p:txBody>
      </p:sp>
      <p:sp>
        <p:nvSpPr>
          <p:cNvPr id="8" name="Callout: Bent Line 7">
            <a:extLst>
              <a:ext uri="{FF2B5EF4-FFF2-40B4-BE49-F238E27FC236}">
                <a16:creationId xmlns:a16="http://schemas.microsoft.com/office/drawing/2014/main" id="{8CFB7826-ECE8-47AF-A157-B5A6AB25C502}"/>
              </a:ext>
            </a:extLst>
          </p:cNvPr>
          <p:cNvSpPr/>
          <p:nvPr/>
        </p:nvSpPr>
        <p:spPr>
          <a:xfrm>
            <a:off x="2076450" y="6124575"/>
            <a:ext cx="1552575" cy="628650"/>
          </a:xfrm>
          <a:prstGeom prst="borderCallout2">
            <a:avLst>
              <a:gd name="adj1" fmla="val 18750"/>
              <a:gd name="adj2" fmla="val -8333"/>
              <a:gd name="adj3" fmla="val 18750"/>
              <a:gd name="adj4" fmla="val -16667"/>
              <a:gd name="adj5" fmla="val -193560"/>
              <a:gd name="adj6" fmla="val -1086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Wow XTO, lets get you low!</a:t>
            </a:r>
          </a:p>
        </p:txBody>
      </p:sp>
      <p:sp>
        <p:nvSpPr>
          <p:cNvPr id="9" name="TextBox 8">
            <a:extLst>
              <a:ext uri="{FF2B5EF4-FFF2-40B4-BE49-F238E27FC236}">
                <a16:creationId xmlns:a16="http://schemas.microsoft.com/office/drawing/2014/main" id="{F51A0724-6934-46E0-9DB2-F1EC17A3227D}"/>
              </a:ext>
            </a:extLst>
          </p:cNvPr>
          <p:cNvSpPr txBox="1"/>
          <p:nvPr/>
        </p:nvSpPr>
        <p:spPr>
          <a:xfrm>
            <a:off x="7353300" y="5782270"/>
            <a:ext cx="4838700" cy="923330"/>
          </a:xfrm>
          <a:prstGeom prst="rect">
            <a:avLst/>
          </a:prstGeom>
          <a:noFill/>
        </p:spPr>
        <p:txBody>
          <a:bodyPr wrap="square" rtlCol="0">
            <a:spAutoFit/>
          </a:bodyPr>
          <a:lstStyle/>
          <a:p>
            <a:r>
              <a:rPr lang="en-US" dirty="0"/>
              <a:t>Companies with 0 min completion interval (</a:t>
            </a:r>
            <a:r>
              <a:rPr lang="en-US" dirty="0" err="1"/>
              <a:t>ie</a:t>
            </a:r>
            <a:r>
              <a:rPr lang="en-US" dirty="0"/>
              <a:t>. processed same day) were excluded due to lack of a practical, graphical, statistical significance. </a:t>
            </a:r>
          </a:p>
        </p:txBody>
      </p:sp>
    </p:spTree>
    <p:extLst>
      <p:ext uri="{BB962C8B-B14F-4D97-AF65-F5344CB8AC3E}">
        <p14:creationId xmlns:p14="http://schemas.microsoft.com/office/powerpoint/2010/main" val="2301320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992BACA6905154BB27C730713AA42CC" ma:contentTypeVersion="12" ma:contentTypeDescription="Create a new document." ma:contentTypeScope="" ma:versionID="342fb9b9dadf858c57c1a13d64c900b2">
  <xsd:schema xmlns:xsd="http://www.w3.org/2001/XMLSchema" xmlns:xs="http://www.w3.org/2001/XMLSchema" xmlns:p="http://schemas.microsoft.com/office/2006/metadata/properties" xmlns:ns2="1c75a79e-fd83-4f9e-ba94-1952b51fec85" xmlns:ns3="dba21e0a-3c9d-4e02-8a00-7741de9bc768" targetNamespace="http://schemas.microsoft.com/office/2006/metadata/properties" ma:root="true" ma:fieldsID="b8f8662ba79fd8c79214fadd4c225f3a" ns2:_="" ns3:_="">
    <xsd:import namespace="1c75a79e-fd83-4f9e-ba94-1952b51fec85"/>
    <xsd:import namespace="dba21e0a-3c9d-4e02-8a00-7741de9bc76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c75a79e-fd83-4f9e-ba94-1952b51fec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ba21e0a-3c9d-4e02-8a00-7741de9bc768"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1378D1C-8DCB-4458-BBE7-4AF340140680}">
  <ds:schemaRefs>
    <ds:schemaRef ds:uri="http://schemas.microsoft.com/sharepoint/v3/contenttype/forms"/>
  </ds:schemaRefs>
</ds:datastoreItem>
</file>

<file path=customXml/itemProps2.xml><?xml version="1.0" encoding="utf-8"?>
<ds:datastoreItem xmlns:ds="http://schemas.openxmlformats.org/officeDocument/2006/customXml" ds:itemID="{4F619B29-01D1-48BA-BD25-D4350B5C6B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c75a79e-fd83-4f9e-ba94-1952b51fec85"/>
    <ds:schemaRef ds:uri="dba21e0a-3c9d-4e02-8a00-7741de9bc7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E504EF-F722-47B6-80FE-C3A135C46BDC}">
  <ds:schemaRefs>
    <ds:schemaRef ds:uri="dba21e0a-3c9d-4e02-8a00-7741de9bc768"/>
    <ds:schemaRef ds:uri="http://www.w3.org/XML/1998/namespace"/>
    <ds:schemaRef ds:uri="http://schemas.microsoft.com/office/2006/documentManagement/types"/>
    <ds:schemaRef ds:uri="http://purl.org/dc/terms/"/>
    <ds:schemaRef ds:uri="http://purl.org/dc/elements/1.1/"/>
    <ds:schemaRef ds:uri="http://schemas.microsoft.com/office/2006/metadata/properties"/>
    <ds:schemaRef ds:uri="http://schemas.openxmlformats.org/package/2006/metadata/core-properties"/>
    <ds:schemaRef ds:uri="http://schemas.microsoft.com/office/infopath/2007/PartnerControls"/>
    <ds:schemaRef ds:uri="1c75a79e-fd83-4f9e-ba94-1952b51fec85"/>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1801</TotalTime>
  <Words>2410</Words>
  <Application>Microsoft Macintosh PowerPoint</Application>
  <PresentationFormat>Widescreen</PresentationFormat>
  <Paragraphs>576</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 Math</vt:lpstr>
      <vt:lpstr>Times New Roman</vt:lpstr>
      <vt:lpstr>Office Theme</vt:lpstr>
      <vt:lpstr>PowerPoint Presentation</vt:lpstr>
      <vt:lpstr>– Define – </vt:lpstr>
      <vt:lpstr>– Define –  Process Map</vt:lpstr>
      <vt:lpstr>– Define – Operational Definitions:</vt:lpstr>
      <vt:lpstr>– Define – Operational Definitions:</vt:lpstr>
      <vt:lpstr>– Measure – Data Measurement System </vt:lpstr>
      <vt:lpstr>– Measure – Sample Size</vt:lpstr>
      <vt:lpstr>PowerPoint Presentation</vt:lpstr>
      <vt:lpstr>– Analysis – Pareto Chart</vt:lpstr>
      <vt:lpstr>– Analysis – Chi Square Test</vt:lpstr>
      <vt:lpstr>– Analysis – Multiple Linear Regression </vt:lpstr>
      <vt:lpstr>– Analysis – SQL</vt:lpstr>
      <vt:lpstr>– Improve – Solutions</vt:lpstr>
      <vt:lpstr>– Improve – Process Map</vt:lpstr>
      <vt:lpstr>– Improve – Hypothesis Test &amp; Results</vt:lpstr>
      <vt:lpstr>– Control – Exponential Smoothing &amp;  Future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Deposit Log</dc:title>
  <dc:creator>Sam Rogers</dc:creator>
  <cp:lastModifiedBy>Rogers, Sam A.</cp:lastModifiedBy>
  <cp:revision>1</cp:revision>
  <cp:lastPrinted>2019-06-10T01:33:44Z</cp:lastPrinted>
  <dcterms:created xsi:type="dcterms:W3CDTF">2019-06-08T22:24:50Z</dcterms:created>
  <dcterms:modified xsi:type="dcterms:W3CDTF">2020-11-03T02:42:50Z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0x0101005992BACA6905154BB27C730713AA42CC</vt:lpwstr>
  </property>
</Properties>
</file>