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420274E-2A1B-42C1-9B39-C68051EF34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1440" y="19440"/>
            <a:ext cx="1879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Basic-tutorial-1.c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97520" y="1371600"/>
            <a:ext cx="3533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gst_init()   // Initialize Gstreamer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48640" y="2175120"/>
            <a:ext cx="921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Pipeline = </a:t>
            </a:r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gst_parse_launch</a:t>
            </a:r>
            <a:r>
              <a:rPr b="0" lang="en-US" sz="1800" spc="-1" strike="noStrike">
                <a:latin typeface="Arial"/>
              </a:rPr>
              <a:t>(“</a:t>
            </a:r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playbin</a:t>
            </a:r>
            <a:r>
              <a:rPr b="0" lang="en-US" sz="1800" spc="-1" strike="noStrike">
                <a:latin typeface="Arial"/>
              </a:rPr>
              <a:t> uri=https://www.free~~~/trailer-480p.webm”, NULL);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489960" y="1828800"/>
            <a:ext cx="6598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// build the </a:t>
            </a:r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pipeline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solidFill>
                  <a:srgbClr val="21409a"/>
                </a:solidFill>
                <a:latin typeface="Arial"/>
              </a:rPr>
              <a:t>(The set of all the interconnected elements)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640080" y="3200400"/>
            <a:ext cx="160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// start playing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704160" y="3546720"/>
            <a:ext cx="6131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gst_element_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set_state </a:t>
            </a:r>
            <a:r>
              <a:rPr b="0" lang="en-US" sz="1800" spc="-1" strike="noStrike">
                <a:latin typeface="Arial"/>
              </a:rPr>
              <a:t>( pipeline, GST_STATE_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PLAYING</a:t>
            </a:r>
            <a:r>
              <a:rPr b="0" lang="en-US" sz="1800" spc="-1" strike="noStrike">
                <a:latin typeface="Arial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709560" y="4095360"/>
            <a:ext cx="4079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aaad"/>
                </a:solidFill>
                <a:latin typeface="Arial"/>
              </a:rPr>
              <a:t>Bus</a:t>
            </a:r>
            <a:r>
              <a:rPr b="0" lang="en-US" sz="1800" spc="-1" strike="noStrike">
                <a:latin typeface="Arial"/>
              </a:rPr>
              <a:t> = gst_element_get_bus (pipeline);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497520" y="365760"/>
            <a:ext cx="2373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GstElement *pipeline;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GstBus *bus;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GstMessage *msg;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709920" y="4480560"/>
            <a:ext cx="8984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Msg = gst_bus_timed_pop_filtered ( </a:t>
            </a:r>
            <a:r>
              <a:rPr b="0" lang="en-US" sz="1800" spc="-1" strike="noStrike">
                <a:solidFill>
                  <a:srgbClr val="00aaad"/>
                </a:solidFill>
                <a:latin typeface="Arial"/>
              </a:rPr>
              <a:t>bus</a:t>
            </a:r>
            <a:r>
              <a:rPr b="0" lang="en-US" sz="1800" spc="-1" strike="noStrike">
                <a:latin typeface="Arial"/>
              </a:rPr>
              <a:t>, GST_CLOCK_TIME_NONE, 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ERROR, EOS</a:t>
            </a:r>
            <a:r>
              <a:rPr b="0" lang="en-US" sz="1800" spc="-1" strike="noStrike">
                <a:latin typeface="Arial"/>
              </a:rPr>
              <a:t> 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861560" y="2579760"/>
            <a:ext cx="35334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:pipeline</a:t>
            </a:r>
            <a:r>
              <a:rPr b="0" lang="en-US" sz="1800" spc="-1" strike="noStrike">
                <a:latin typeface="Arial"/>
              </a:rPr>
              <a:t>이 단순할 때</a:t>
            </a:r>
            <a:r>
              <a:rPr b="0" lang="en-US" sz="1800" spc="-1" strike="noStrike">
                <a:latin typeface="Arial"/>
              </a:rPr>
              <a:t>,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11"/>
          <p:cNvSpPr txBox="1"/>
          <p:nvPr/>
        </p:nvSpPr>
        <p:spPr>
          <a:xfrm>
            <a:off x="4297680" y="2579760"/>
            <a:ext cx="5438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: pipeline composed of </a:t>
            </a:r>
            <a:r>
              <a:rPr b="0" lang="en-US" sz="1800" spc="-1" strike="noStrike">
                <a:solidFill>
                  <a:srgbClr val="21409a"/>
                </a:solidFill>
                <a:latin typeface="Arial"/>
              </a:rPr>
              <a:t>single element called playbin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1920240" y="4874760"/>
            <a:ext cx="601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: execution will end when the media reaches EOS or error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3"/>
          <p:cNvSpPr/>
          <p:nvPr/>
        </p:nvSpPr>
        <p:spPr>
          <a:xfrm>
            <a:off x="1188720" y="4297680"/>
            <a:ext cx="3291840" cy="27432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>
            <a:off x="1097280" y="2468880"/>
            <a:ext cx="2743200" cy="107784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15"/>
          <p:cNvSpPr txBox="1"/>
          <p:nvPr/>
        </p:nvSpPr>
        <p:spPr>
          <a:xfrm>
            <a:off x="0" y="5303520"/>
            <a:ext cx="6849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Container</a:t>
            </a:r>
            <a:r>
              <a:rPr b="0" lang="en-US" sz="1800" spc="-1" strike="noStrike">
                <a:latin typeface="Arial"/>
              </a:rPr>
              <a:t> : audio, video are stored together inside a container file.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91440" y="19440"/>
            <a:ext cx="3242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Tutorial2 :Gstreamer concepts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53320" y="1188720"/>
            <a:ext cx="1879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91800" y="19440"/>
            <a:ext cx="3242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Tutorial2 :Gstreamer concepts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553320" y="1554480"/>
            <a:ext cx="6647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Source = 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gst_element_factory_make</a:t>
            </a:r>
            <a:r>
              <a:rPr b="0" lang="en-US" sz="1800" spc="-1" strike="noStrike">
                <a:latin typeface="Arial"/>
              </a:rPr>
              <a:t> ( “videotestsrc”, “source” 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5"/>
          <p:cNvSpPr txBox="1"/>
          <p:nvPr/>
        </p:nvSpPr>
        <p:spPr>
          <a:xfrm>
            <a:off x="553320" y="1900800"/>
            <a:ext cx="620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Sink = gst_element_factory_make (“autovideosink”, “sink” 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6"/>
          <p:cNvSpPr txBox="1"/>
          <p:nvPr/>
        </p:nvSpPr>
        <p:spPr>
          <a:xfrm>
            <a:off x="570600" y="2377440"/>
            <a:ext cx="747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Pipeline = 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gst_pipeline_new</a:t>
            </a:r>
            <a:r>
              <a:rPr b="0" lang="en-US" sz="1800" spc="-1" strike="noStrike">
                <a:latin typeface="Arial"/>
              </a:rPr>
              <a:t> (“test-pipeline”); // create the empty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7"/>
          <p:cNvSpPr txBox="1"/>
          <p:nvPr/>
        </p:nvSpPr>
        <p:spPr>
          <a:xfrm>
            <a:off x="548640" y="457200"/>
            <a:ext cx="3960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GstElement *pipeline , *source, *sink;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8"/>
          <p:cNvSpPr txBox="1"/>
          <p:nvPr/>
        </p:nvSpPr>
        <p:spPr>
          <a:xfrm>
            <a:off x="570600" y="2762640"/>
            <a:ext cx="2081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// build the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9"/>
          <p:cNvSpPr txBox="1"/>
          <p:nvPr/>
        </p:nvSpPr>
        <p:spPr>
          <a:xfrm>
            <a:off x="570600" y="3200400"/>
            <a:ext cx="9478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bin_add_</a:t>
            </a:r>
            <a:r>
              <a:rPr b="0" lang="en-US" sz="1800" spc="-1" strike="noStrike">
                <a:latin typeface="Arial"/>
              </a:rPr>
              <a:t>many (GST_BIN (pipeline), source, sink, NULL); // bin : 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contain</a:t>
            </a:r>
            <a:r>
              <a:rPr b="0" lang="en-US" sz="1800" spc="-1" strike="noStrike">
                <a:latin typeface="Arial"/>
              </a:rPr>
              <a:t> other elements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10"/>
          <p:cNvSpPr txBox="1"/>
          <p:nvPr/>
        </p:nvSpPr>
        <p:spPr>
          <a:xfrm>
            <a:off x="570600" y="3585600"/>
            <a:ext cx="4880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If( gst_element_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link </a:t>
            </a:r>
            <a:r>
              <a:rPr b="0" lang="en-US" sz="1800" spc="-1" strike="noStrike">
                <a:latin typeface="Arial"/>
              </a:rPr>
              <a:t>( source, sink ) != TRUE ){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Return -1;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11"/>
          <p:cNvSpPr txBox="1"/>
          <p:nvPr/>
        </p:nvSpPr>
        <p:spPr>
          <a:xfrm>
            <a:off x="570600" y="4445280"/>
            <a:ext cx="7753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g_object_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set</a:t>
            </a:r>
            <a:r>
              <a:rPr b="0" lang="en-US" sz="1800" spc="-1" strike="noStrike">
                <a:latin typeface="Arial"/>
              </a:rPr>
              <a:t> ( source, “</a:t>
            </a:r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pattern</a:t>
            </a:r>
            <a:r>
              <a:rPr b="0" lang="en-US" sz="1800" spc="-1" strike="noStrike">
                <a:latin typeface="Arial"/>
              </a:rPr>
              <a:t>”, 0, NULL); // Modify the source’s 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properties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12"/>
          <p:cNvSpPr txBox="1"/>
          <p:nvPr/>
        </p:nvSpPr>
        <p:spPr>
          <a:xfrm>
            <a:off x="2834640" y="384048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src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Shape 13"/>
          <p:cNvSpPr txBox="1"/>
          <p:nvPr/>
        </p:nvSpPr>
        <p:spPr>
          <a:xfrm>
            <a:off x="3657600" y="3859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dst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457200" y="3200400"/>
            <a:ext cx="182880" cy="731520"/>
          </a:xfrm>
          <a:custGeom>
            <a:avLst/>
            <a:gdLst/>
            <a:ahLst/>
            <a:rect l="0" t="0" r="r" b="b"/>
            <a:pathLst>
              <a:path w="510" h="2034">
                <a:moveTo>
                  <a:pt x="509" y="0"/>
                </a:moveTo>
                <a:cubicBezTo>
                  <a:pt x="254" y="0"/>
                  <a:pt x="0" y="84"/>
                  <a:pt x="0" y="169"/>
                </a:cubicBezTo>
                <a:lnTo>
                  <a:pt x="0" y="1863"/>
                </a:lnTo>
                <a:cubicBezTo>
                  <a:pt x="0" y="1948"/>
                  <a:pt x="254" y="2033"/>
                  <a:pt x="509" y="2033"/>
                </a:cubicBez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5"/>
          <p:cNvSpPr/>
          <p:nvPr/>
        </p:nvSpPr>
        <p:spPr>
          <a:xfrm>
            <a:off x="1097280" y="2651760"/>
            <a:ext cx="3108960" cy="64008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76280" y="182880"/>
            <a:ext cx="1879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// start playing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76280" y="568080"/>
            <a:ext cx="89208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Ret = gst_element_</a:t>
            </a: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set_state</a:t>
            </a:r>
            <a:r>
              <a:rPr b="0" lang="en-US" sz="1800" spc="-1" strike="noStrike">
                <a:latin typeface="Arial"/>
              </a:rPr>
              <a:t> (pipeline, GST_STATE_PLAYING 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If( ret == GST_STATE_CHANGE_FAILURE 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Return -1;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// Wait until error or EOS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Bus = gst_element_get_bus (pipeline 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Msg = gst_bus_timed_pop_filtered (bus, GST_CLOCK_TIME_NONE, ERROR, EOS 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If (msg != NULL)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22960" y="3218040"/>
            <a:ext cx="5943600" cy="896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1188720" y="3546720"/>
            <a:ext cx="1371600" cy="476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sour</a:t>
            </a:r>
            <a:r>
              <a:rPr b="0" lang="en-US" sz="1800" spc="-1" strike="noStrike">
                <a:latin typeface="Arial"/>
              </a:rPr>
              <a:t>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3291840" y="3546720"/>
            <a:ext cx="1371600" cy="476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5212080" y="3546720"/>
            <a:ext cx="1371600" cy="476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Line 7"/>
          <p:cNvSpPr/>
          <p:nvPr/>
        </p:nvSpPr>
        <p:spPr>
          <a:xfrm>
            <a:off x="2560320" y="3749040"/>
            <a:ext cx="731520" cy="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8"/>
          <p:cNvSpPr/>
          <p:nvPr/>
        </p:nvSpPr>
        <p:spPr>
          <a:xfrm>
            <a:off x="4663440" y="3749040"/>
            <a:ext cx="548640" cy="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9"/>
          <p:cNvSpPr txBox="1"/>
          <p:nvPr/>
        </p:nvSpPr>
        <p:spPr>
          <a:xfrm>
            <a:off x="771840" y="3218040"/>
            <a:ext cx="1879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10"/>
          <p:cNvSpPr txBox="1"/>
          <p:nvPr/>
        </p:nvSpPr>
        <p:spPr>
          <a:xfrm>
            <a:off x="6766560" y="3218040"/>
            <a:ext cx="3362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Pipeline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:clocking and message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Shape 11"/>
          <p:cNvSpPr txBox="1"/>
          <p:nvPr/>
        </p:nvSpPr>
        <p:spPr>
          <a:xfrm>
            <a:off x="822960" y="4206240"/>
            <a:ext cx="4169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Switch (GST_MESSAGE_TYPE (msg))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12"/>
          <p:cNvSpPr txBox="1"/>
          <p:nvPr/>
        </p:nvSpPr>
        <p:spPr>
          <a:xfrm>
            <a:off x="1188720" y="4552560"/>
            <a:ext cx="3519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Case GST_MESSAGE_ERROR: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Shape 13"/>
          <p:cNvSpPr txBox="1"/>
          <p:nvPr/>
        </p:nvSpPr>
        <p:spPr>
          <a:xfrm>
            <a:off x="1210680" y="5303520"/>
            <a:ext cx="3178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Case GST_MESSAGE_EOS: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Shape 14"/>
          <p:cNvSpPr txBox="1"/>
          <p:nvPr/>
        </p:nvSpPr>
        <p:spPr>
          <a:xfrm>
            <a:off x="1759320" y="4865760"/>
            <a:ext cx="550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gst_message_parse_error( msg, &amp;err, &amp;debug_info 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099440" y="224640"/>
            <a:ext cx="777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ports through which GStreamer elements communicate with each other are called pads (GstPad)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82880" y="224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286000" y="1097280"/>
            <a:ext cx="16459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2286000" y="1280160"/>
            <a:ext cx="640080" cy="4572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291840" y="1280160"/>
            <a:ext cx="640080" cy="4572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src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Shape 6"/>
          <p:cNvSpPr txBox="1"/>
          <p:nvPr/>
        </p:nvSpPr>
        <p:spPr>
          <a:xfrm>
            <a:off x="4114800" y="1111680"/>
            <a:ext cx="5669280" cy="91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Demuxer </a:t>
            </a:r>
            <a:r>
              <a:rPr b="0" lang="en-US" sz="1800" spc="-1" strike="noStrike">
                <a:latin typeface="Arial"/>
              </a:rPr>
              <a:t>는 데이터를 받고 </a:t>
            </a:r>
            <a:r>
              <a:rPr b="0" lang="en-US" sz="1800" spc="-1" strike="noStrike">
                <a:latin typeface="Arial"/>
              </a:rPr>
              <a:t>container </a:t>
            </a:r>
            <a:r>
              <a:rPr b="0" lang="en-US" sz="1800" spc="-1" strike="noStrike">
                <a:latin typeface="Arial"/>
              </a:rPr>
              <a:t>안에 무엇이 있는지 보기 전까지는 정보를 만들지 못한다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82880" y="1097280"/>
            <a:ext cx="16459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1188720" y="1280160"/>
            <a:ext cx="640080" cy="45720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src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9"/>
          <p:cNvSpPr txBox="1"/>
          <p:nvPr/>
        </p:nvSpPr>
        <p:spPr>
          <a:xfrm>
            <a:off x="349560" y="100584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File 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10"/>
          <p:cNvSpPr txBox="1"/>
          <p:nvPr/>
        </p:nvSpPr>
        <p:spPr>
          <a:xfrm>
            <a:off x="2468880" y="1005840"/>
            <a:ext cx="106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demuxer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Line 11"/>
          <p:cNvSpPr/>
          <p:nvPr/>
        </p:nvSpPr>
        <p:spPr>
          <a:xfrm>
            <a:off x="1828800" y="155448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12"/>
          <p:cNvSpPr txBox="1"/>
          <p:nvPr/>
        </p:nvSpPr>
        <p:spPr>
          <a:xfrm>
            <a:off x="4114800" y="1824840"/>
            <a:ext cx="5852160" cy="19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Demuxer</a:t>
            </a:r>
            <a:r>
              <a:rPr b="0" lang="en-US" sz="1800" spc="-1" strike="noStrike">
                <a:latin typeface="Arial"/>
              </a:rPr>
              <a:t>가 </a:t>
            </a:r>
            <a:r>
              <a:rPr b="0" lang="en-US" sz="1800" spc="-1" strike="noStrike">
                <a:latin typeface="Arial"/>
              </a:rPr>
              <a:t>container</a:t>
            </a:r>
            <a:r>
              <a:rPr b="0" lang="en-US" sz="1800" spc="-1" strike="noStrike">
                <a:latin typeface="Arial"/>
              </a:rPr>
              <a:t>안에 </a:t>
            </a:r>
            <a:r>
              <a:rPr b="0" lang="en-US" sz="1800" spc="-1" strike="noStrike">
                <a:latin typeface="Arial"/>
              </a:rPr>
              <a:t>stream </a:t>
            </a:r>
            <a:r>
              <a:rPr b="0" lang="en-US" sz="1800" spc="-1" strike="noStrike">
                <a:latin typeface="Arial"/>
              </a:rPr>
              <a:t>숫자와 종류에 대한 충분한 정보를 받으면 </a:t>
            </a:r>
            <a:r>
              <a:rPr b="0" lang="en-US" sz="1800" spc="-1" strike="noStrike">
                <a:latin typeface="Arial"/>
              </a:rPr>
              <a:t>source pads</a:t>
            </a:r>
            <a:r>
              <a:rPr b="0" lang="en-US" sz="1800" spc="-1" strike="noStrike">
                <a:latin typeface="Arial"/>
              </a:rPr>
              <a:t>를 생성하기 시작한다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우리는 </a:t>
            </a:r>
            <a:r>
              <a:rPr b="0" lang="en-US" sz="1800" spc="-1" strike="noStrike">
                <a:latin typeface="Arial"/>
              </a:rPr>
              <a:t>pipeline</a:t>
            </a:r>
            <a:r>
              <a:rPr b="0" lang="en-US" sz="1800" spc="-1" strike="noStrike">
                <a:latin typeface="Arial"/>
              </a:rPr>
              <a:t>만드는 것을 멈추고 그것을 새롭게 추가된 </a:t>
            </a:r>
            <a:r>
              <a:rPr b="0" lang="en-US" sz="1800" spc="-1" strike="noStrike">
                <a:latin typeface="Arial"/>
              </a:rPr>
              <a:t>demuxer pads</a:t>
            </a:r>
            <a:r>
              <a:rPr b="0" lang="en-US" sz="1800" spc="-1" strike="noStrike">
                <a:latin typeface="Arial"/>
              </a:rPr>
              <a:t>에 붙일 시점이다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" y="91440"/>
            <a:ext cx="2137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Tutorial3. Dynamic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1440" y="548640"/>
            <a:ext cx="321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Typedef struct _CustomData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GstElement *pipeline;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GstElement *source;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GstElement *convert;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GstElement *sink;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} CustomData;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91440" y="2305800"/>
            <a:ext cx="992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Int 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548640" y="2652120"/>
            <a:ext cx="41148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CustomData data;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GstBus *bus;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GstMessage *msg;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GstStateChangeReturn ret;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Gboolean terminate = FALSE;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82880" y="129600"/>
            <a:ext cx="98971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gst_init ( 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Data.source = gst_element_factory_make(“uridecodebin”, “source”);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Data.convert = gst_element_factory_make(“audioconvert”, “convert”);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Data.sink = gst_element_factory_make(“autoaudiosink”, “sink”);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82880" y="129600"/>
            <a:ext cx="98971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gst_init ( 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Data.source = gst_element_factory_make(“uridecodebin”, “source”);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Data.convert = gst_element_factory_make(“audioconvert”, “convert”);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Data.sink = gst_element_factory_make(“autoaudiosink”, “sink”);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253800" y="1464480"/>
            <a:ext cx="98971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Data.pipeline = gst_pipeline_new (“test-pipeline”);  // create empty pipeline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gst_bin_add_many (GST_BIN(data.pipeline), data.source, data.convert, data.sink, NULL);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gst_element_link (data.convert, data.sink) // we are </a:t>
            </a:r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NOT linking the source</a:t>
            </a:r>
            <a:r>
              <a:rPr b="0" lang="en-US" sz="1800" spc="-1" strike="noStrike">
                <a:latin typeface="Arial"/>
              </a:rPr>
              <a:t> at this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243720" y="3037320"/>
            <a:ext cx="9897120" cy="115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g_object_set (data.source, “uri”, “https://~~~480p.webm”, NULL);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g_signal_connect (data.source, “pad-added”, G_CALLBACK ( pad_added_handler), &amp;data 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2019-08-31T15:36:24Z</dcterms:created>
  <dc:creator/>
  <dc:description/>
  <dc:language>en-US</dc:language>
  <cp:lastModifiedBy/>
  <dcterms:modified xsi:type="dcterms:W3CDTF">2019-09-04T05:59:45Z</dcterms:modified>
  <cp:revision>88</cp:revision>
  <dc:subject/>
  <dc:title/>
</cp:coreProperties>
</file>