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tif" ContentType="image/tiff"/>
  <Override PartName="/ppt/media/image6.tif" ContentType="image/tiff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f" descr=""/>
          <p:cNvPicPr/>
          <p:nvPr/>
        </p:nvPicPr>
        <p:blipFill>
          <a:blip r:embed="rId2"/>
          <a:stretch/>
        </p:blipFill>
        <p:spPr>
          <a:xfrm>
            <a:off x="11875320" y="8881200"/>
            <a:ext cx="429480" cy="738360"/>
          </a:xfrm>
          <a:prstGeom prst="rect">
            <a:avLst/>
          </a:prstGeom>
          <a:ln w="12600">
            <a:noFill/>
          </a:ln>
        </p:spPr>
      </p:pic>
      <p:pic>
        <p:nvPicPr>
          <p:cNvPr id="1" name="pasted-image.png" descr=""/>
          <p:cNvPicPr/>
          <p:nvPr/>
        </p:nvPicPr>
        <p:blipFill>
          <a:blip r:embed="rId3"/>
          <a:stretch/>
        </p:blipFill>
        <p:spPr>
          <a:xfrm>
            <a:off x="12366360" y="9000360"/>
            <a:ext cx="525960" cy="50004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6240" y="3964320"/>
            <a:ext cx="12508920" cy="195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Algoritmo de Prim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22040" y="6289560"/>
            <a:ext cx="12757320" cy="302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5160" rIns="65160" tIns="65160" bIns="65160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Aline Diniz Pereira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Eric dos Santos Coelho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Samuel Lima da Silva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https://github.com/huffman-aline-eric-samuel/huffman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asted-image.png" descr=""/>
          <p:cNvPicPr/>
          <p:nvPr/>
        </p:nvPicPr>
        <p:blipFill>
          <a:blip r:embed="rId1"/>
          <a:stretch/>
        </p:blipFill>
        <p:spPr>
          <a:xfrm>
            <a:off x="6525000" y="944280"/>
            <a:ext cx="1983960" cy="1880280"/>
          </a:xfrm>
          <a:prstGeom prst="rect">
            <a:avLst/>
          </a:prstGeom>
          <a:ln w="12600">
            <a:noFill/>
          </a:ln>
        </p:spPr>
      </p:pic>
      <p:pic>
        <p:nvPicPr>
          <p:cNvPr id="41" name="pasted-image.tiff" descr=""/>
          <p:cNvPicPr/>
          <p:nvPr/>
        </p:nvPicPr>
        <p:blipFill>
          <a:blip r:embed="rId2"/>
          <a:stretch/>
        </p:blipFill>
        <p:spPr>
          <a:xfrm>
            <a:off x="4492080" y="466920"/>
            <a:ext cx="1652400" cy="28353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50160" y="288000"/>
            <a:ext cx="11701440" cy="84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while(adicionados &lt; g-&gt;tamanho)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min_aresta = dequeue(hp);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if(ACM-&gt;vertices[min_aresta-&gt;vertice] == NULL)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adicionados+=1;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adicionar_vertice(ACM, min_aresta-&gt;origem,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min_aresta-&gt;vertice, min_aresta-&gt;custo);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arestas = g-&gt;vertices[min_aresta-&gt;vertice];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while(arestas != NULL)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if(ACM-&gt;vertices[arestas-&gt;vertice] == NULL)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enqueue(hp, arestas);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arestas = arestas-&gt;prox;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return ACM;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1118880" y="36000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De volta ao lab 3...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50160" y="2282040"/>
            <a:ext cx="11701440" cy="56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2088000" y="223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328000" y="223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8640000" y="223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2088000" y="475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5328000" y="475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8640000" y="475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8640000" y="727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5328000" y="727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088000" y="727236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3096000" y="2736360"/>
            <a:ext cx="22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‘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6336000" y="2736360"/>
            <a:ext cx="23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5832000" y="324036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>
            <a:off x="3096000" y="5256360"/>
            <a:ext cx="22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6"/>
          <p:cNvSpPr/>
          <p:nvPr/>
        </p:nvSpPr>
        <p:spPr>
          <a:xfrm>
            <a:off x="6336000" y="5256360"/>
            <a:ext cx="23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7"/>
          <p:cNvSpPr/>
          <p:nvPr/>
        </p:nvSpPr>
        <p:spPr>
          <a:xfrm>
            <a:off x="9144000" y="324036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9144000" y="576036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9"/>
          <p:cNvSpPr/>
          <p:nvPr/>
        </p:nvSpPr>
        <p:spPr>
          <a:xfrm flipH="1">
            <a:off x="6334560" y="7776360"/>
            <a:ext cx="23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0"/>
          <p:cNvSpPr/>
          <p:nvPr/>
        </p:nvSpPr>
        <p:spPr>
          <a:xfrm flipH="1">
            <a:off x="3094560" y="7776360"/>
            <a:ext cx="22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1"/>
          <p:cNvSpPr/>
          <p:nvPr/>
        </p:nvSpPr>
        <p:spPr>
          <a:xfrm>
            <a:off x="2592000" y="324036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2"/>
          <p:cNvSpPr/>
          <p:nvPr/>
        </p:nvSpPr>
        <p:spPr>
          <a:xfrm>
            <a:off x="2592000" y="576036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3"/>
          <p:cNvSpPr/>
          <p:nvPr/>
        </p:nvSpPr>
        <p:spPr>
          <a:xfrm>
            <a:off x="5832000" y="576036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4"/>
          <p:cNvSpPr/>
          <p:nvPr/>
        </p:nvSpPr>
        <p:spPr>
          <a:xfrm>
            <a:off x="2948400" y="3092760"/>
            <a:ext cx="2525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5"/>
          <p:cNvSpPr/>
          <p:nvPr/>
        </p:nvSpPr>
        <p:spPr>
          <a:xfrm flipH="1">
            <a:off x="6186960" y="3092760"/>
            <a:ext cx="2597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6"/>
          <p:cNvSpPr/>
          <p:nvPr/>
        </p:nvSpPr>
        <p:spPr>
          <a:xfrm flipV="1">
            <a:off x="2948400" y="5611320"/>
            <a:ext cx="2525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7"/>
          <p:cNvSpPr/>
          <p:nvPr/>
        </p:nvSpPr>
        <p:spPr>
          <a:xfrm>
            <a:off x="6188400" y="5612760"/>
            <a:ext cx="2597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8"/>
          <p:cNvSpPr/>
          <p:nvPr/>
        </p:nvSpPr>
        <p:spPr>
          <a:xfrm>
            <a:off x="3816000" y="2304360"/>
            <a:ext cx="100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7128000" y="2304360"/>
            <a:ext cx="64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0"/>
          <p:cNvSpPr/>
          <p:nvPr/>
        </p:nvSpPr>
        <p:spPr>
          <a:xfrm>
            <a:off x="4176000" y="352836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1"/>
          <p:cNvSpPr/>
          <p:nvPr/>
        </p:nvSpPr>
        <p:spPr>
          <a:xfrm>
            <a:off x="6984000" y="3672360"/>
            <a:ext cx="71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2"/>
          <p:cNvSpPr/>
          <p:nvPr/>
        </p:nvSpPr>
        <p:spPr>
          <a:xfrm>
            <a:off x="3528000" y="4899960"/>
            <a:ext cx="93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3"/>
          <p:cNvSpPr/>
          <p:nvPr/>
        </p:nvSpPr>
        <p:spPr>
          <a:xfrm>
            <a:off x="2016000" y="3816360"/>
            <a:ext cx="50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4"/>
          <p:cNvSpPr/>
          <p:nvPr/>
        </p:nvSpPr>
        <p:spPr>
          <a:xfrm>
            <a:off x="2016000" y="6048360"/>
            <a:ext cx="64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5"/>
          <p:cNvSpPr/>
          <p:nvPr/>
        </p:nvSpPr>
        <p:spPr>
          <a:xfrm>
            <a:off x="4176000" y="786204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6"/>
          <p:cNvSpPr/>
          <p:nvPr/>
        </p:nvSpPr>
        <p:spPr>
          <a:xfrm>
            <a:off x="6840000" y="7848360"/>
            <a:ext cx="86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7"/>
          <p:cNvSpPr/>
          <p:nvPr/>
        </p:nvSpPr>
        <p:spPr>
          <a:xfrm>
            <a:off x="7488000" y="4899960"/>
            <a:ext cx="57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8"/>
          <p:cNvSpPr/>
          <p:nvPr/>
        </p:nvSpPr>
        <p:spPr>
          <a:xfrm>
            <a:off x="7560000" y="6120360"/>
            <a:ext cx="64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9"/>
          <p:cNvSpPr/>
          <p:nvPr/>
        </p:nvSpPr>
        <p:spPr>
          <a:xfrm>
            <a:off x="9288000" y="597636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0"/>
          <p:cNvSpPr/>
          <p:nvPr/>
        </p:nvSpPr>
        <p:spPr>
          <a:xfrm>
            <a:off x="9216000" y="3600360"/>
            <a:ext cx="5022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1"/>
          <p:cNvSpPr/>
          <p:nvPr/>
        </p:nvSpPr>
        <p:spPr>
          <a:xfrm>
            <a:off x="5976000" y="360036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2"/>
          <p:cNvSpPr/>
          <p:nvPr/>
        </p:nvSpPr>
        <p:spPr>
          <a:xfrm>
            <a:off x="4032000" y="5904360"/>
            <a:ext cx="57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3"/>
          <p:cNvSpPr/>
          <p:nvPr/>
        </p:nvSpPr>
        <p:spPr>
          <a:xfrm>
            <a:off x="5976000" y="604836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-2952000" y="36000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Complexidade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50160" y="2282040"/>
            <a:ext cx="11701440" cy="56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872000" y="576000"/>
            <a:ext cx="10150200" cy="9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Computadores do lab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088000" y="223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328000" y="223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640000" y="223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088000" y="475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5328000" y="475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8640000" y="475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8640000" y="727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5328000" y="727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2088000" y="7272000"/>
            <a:ext cx="1006200" cy="1006200"/>
          </a:xfrm>
          <a:prstGeom prst="ellipse">
            <a:avLst/>
          </a:prstGeom>
          <a:solidFill>
            <a:srgbClr val="b2b2b2"/>
          </a:solidFill>
          <a:ln w="10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5040" rIns="95040" tIns="50040" bIns="5004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3096000" y="2736000"/>
            <a:ext cx="22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‘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6336000" y="2736000"/>
            <a:ext cx="23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3"/>
          <p:cNvSpPr/>
          <p:nvPr/>
        </p:nvSpPr>
        <p:spPr>
          <a:xfrm>
            <a:off x="5832000" y="324000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4"/>
          <p:cNvSpPr/>
          <p:nvPr/>
        </p:nvSpPr>
        <p:spPr>
          <a:xfrm>
            <a:off x="3096000" y="5256000"/>
            <a:ext cx="22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6336000" y="5256000"/>
            <a:ext cx="23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6"/>
          <p:cNvSpPr/>
          <p:nvPr/>
        </p:nvSpPr>
        <p:spPr>
          <a:xfrm>
            <a:off x="9144000" y="324000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9144000" y="576000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8"/>
          <p:cNvSpPr/>
          <p:nvPr/>
        </p:nvSpPr>
        <p:spPr>
          <a:xfrm flipH="1">
            <a:off x="6334560" y="7776000"/>
            <a:ext cx="23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 flipH="1">
            <a:off x="3094560" y="7776000"/>
            <a:ext cx="22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>
            <a:off x="2592000" y="324000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1"/>
          <p:cNvSpPr/>
          <p:nvPr/>
        </p:nvSpPr>
        <p:spPr>
          <a:xfrm>
            <a:off x="2592000" y="576000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2"/>
          <p:cNvSpPr/>
          <p:nvPr/>
        </p:nvSpPr>
        <p:spPr>
          <a:xfrm>
            <a:off x="5832000" y="5760000"/>
            <a:ext cx="360" cy="15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3"/>
          <p:cNvSpPr/>
          <p:nvPr/>
        </p:nvSpPr>
        <p:spPr>
          <a:xfrm>
            <a:off x="2948400" y="3092400"/>
            <a:ext cx="2525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4"/>
          <p:cNvSpPr/>
          <p:nvPr/>
        </p:nvSpPr>
        <p:spPr>
          <a:xfrm flipH="1">
            <a:off x="6186960" y="3092400"/>
            <a:ext cx="2597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 flipV="1">
            <a:off x="2948400" y="5610960"/>
            <a:ext cx="2525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6"/>
          <p:cNvSpPr/>
          <p:nvPr/>
        </p:nvSpPr>
        <p:spPr>
          <a:xfrm>
            <a:off x="6188400" y="5612400"/>
            <a:ext cx="2597760" cy="18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7"/>
          <p:cNvSpPr/>
          <p:nvPr/>
        </p:nvSpPr>
        <p:spPr>
          <a:xfrm>
            <a:off x="3816000" y="2304000"/>
            <a:ext cx="100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8"/>
          <p:cNvSpPr/>
          <p:nvPr/>
        </p:nvSpPr>
        <p:spPr>
          <a:xfrm>
            <a:off x="7128000" y="2304000"/>
            <a:ext cx="64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9"/>
          <p:cNvSpPr/>
          <p:nvPr/>
        </p:nvSpPr>
        <p:spPr>
          <a:xfrm>
            <a:off x="4176000" y="3528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0"/>
          <p:cNvSpPr/>
          <p:nvPr/>
        </p:nvSpPr>
        <p:spPr>
          <a:xfrm>
            <a:off x="6984000" y="3672000"/>
            <a:ext cx="71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1"/>
          <p:cNvSpPr/>
          <p:nvPr/>
        </p:nvSpPr>
        <p:spPr>
          <a:xfrm>
            <a:off x="3528000" y="4899600"/>
            <a:ext cx="93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2"/>
          <p:cNvSpPr/>
          <p:nvPr/>
        </p:nvSpPr>
        <p:spPr>
          <a:xfrm>
            <a:off x="2016000" y="3816000"/>
            <a:ext cx="50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3"/>
          <p:cNvSpPr/>
          <p:nvPr/>
        </p:nvSpPr>
        <p:spPr>
          <a:xfrm>
            <a:off x="2016000" y="6048000"/>
            <a:ext cx="64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4"/>
          <p:cNvSpPr/>
          <p:nvPr/>
        </p:nvSpPr>
        <p:spPr>
          <a:xfrm>
            <a:off x="4176000" y="786168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5"/>
          <p:cNvSpPr/>
          <p:nvPr/>
        </p:nvSpPr>
        <p:spPr>
          <a:xfrm>
            <a:off x="6840000" y="7848000"/>
            <a:ext cx="86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6"/>
          <p:cNvSpPr/>
          <p:nvPr/>
        </p:nvSpPr>
        <p:spPr>
          <a:xfrm>
            <a:off x="7488000" y="4899600"/>
            <a:ext cx="57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7"/>
          <p:cNvSpPr/>
          <p:nvPr/>
        </p:nvSpPr>
        <p:spPr>
          <a:xfrm>
            <a:off x="7560000" y="6120000"/>
            <a:ext cx="646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8"/>
          <p:cNvSpPr/>
          <p:nvPr/>
        </p:nvSpPr>
        <p:spPr>
          <a:xfrm>
            <a:off x="9288000" y="5976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9"/>
          <p:cNvSpPr/>
          <p:nvPr/>
        </p:nvSpPr>
        <p:spPr>
          <a:xfrm>
            <a:off x="9216000" y="3600000"/>
            <a:ext cx="5022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0"/>
          <p:cNvSpPr/>
          <p:nvPr/>
        </p:nvSpPr>
        <p:spPr>
          <a:xfrm>
            <a:off x="5976000" y="3600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1"/>
          <p:cNvSpPr/>
          <p:nvPr/>
        </p:nvSpPr>
        <p:spPr>
          <a:xfrm>
            <a:off x="4032000" y="5904000"/>
            <a:ext cx="57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2"/>
          <p:cNvSpPr/>
          <p:nvPr/>
        </p:nvSpPr>
        <p:spPr>
          <a:xfrm>
            <a:off x="5976000" y="6048000"/>
            <a:ext cx="50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32000" y="319608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ALGORITMO DE PRIM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50160" y="38916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681840" y="2232000"/>
            <a:ext cx="11701440" cy="56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Grafo conexo: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400"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Um grafo é dito conexo se para quaiquer dois vértices do grafo existe um ou mais caminhos entre eles.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40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Árvore geradora: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Dado um grafo conexo, não direcionado G , uma árvore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geradora é todo subgrafo conexo de G que seja árvore.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Árvore geradora mínima: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É uma árvore geradora de um grafo não direcionado, conexo e com pesos nas arestas tal que o custo total de suas arestas seja o menor possível.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224000" y="720000"/>
            <a:ext cx="7990200" cy="9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Algoritmo de Prim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3134880" y="46512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Exemplos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720" y="237600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512000" y="417564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016000" y="223200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440000" y="547164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880360" y="612000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1036440" y="3052440"/>
            <a:ext cx="590040" cy="123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 flipH="1">
            <a:off x="2185560" y="3024360"/>
            <a:ext cx="222840" cy="12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2115720" y="6148080"/>
            <a:ext cx="76320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 flipH="1" flipV="1">
            <a:off x="1150200" y="2770920"/>
            <a:ext cx="754200" cy="14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7200000" y="252000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>
            <a:off x="8568360" y="460800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9648000" y="201600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6048000" y="590364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>
            <a:off x="10224360" y="640800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6408000" y="465120"/>
            <a:ext cx="789840" cy="79056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7083720" y="1141560"/>
            <a:ext cx="2678760" cy="9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8"/>
          <p:cNvSpPr/>
          <p:nvPr/>
        </p:nvSpPr>
        <p:spPr>
          <a:xfrm>
            <a:off x="6804000" y="1257480"/>
            <a:ext cx="510480" cy="137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9"/>
          <p:cNvSpPr/>
          <p:nvPr/>
        </p:nvSpPr>
        <p:spPr>
          <a:xfrm flipH="1">
            <a:off x="6442560" y="1141560"/>
            <a:ext cx="78480" cy="476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0"/>
          <p:cNvSpPr/>
          <p:nvPr/>
        </p:nvSpPr>
        <p:spPr>
          <a:xfrm flipV="1">
            <a:off x="7991640" y="2691000"/>
            <a:ext cx="177084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1"/>
          <p:cNvSpPr/>
          <p:nvPr/>
        </p:nvSpPr>
        <p:spPr>
          <a:xfrm>
            <a:off x="7596000" y="3312360"/>
            <a:ext cx="1086840" cy="14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2"/>
          <p:cNvSpPr/>
          <p:nvPr/>
        </p:nvSpPr>
        <p:spPr>
          <a:xfrm flipH="1" flipV="1">
            <a:off x="6838200" y="6297480"/>
            <a:ext cx="349920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3"/>
          <p:cNvSpPr/>
          <p:nvPr/>
        </p:nvSpPr>
        <p:spPr>
          <a:xfrm flipH="1">
            <a:off x="9242640" y="2808360"/>
            <a:ext cx="798480" cy="19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4"/>
          <p:cNvSpPr/>
          <p:nvPr/>
        </p:nvSpPr>
        <p:spPr>
          <a:xfrm>
            <a:off x="10044000" y="2808360"/>
            <a:ext cx="574920" cy="359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64000" y="2232000"/>
            <a:ext cx="1072584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Desenvolvido por  Vojtěch Jarník e  Robert Clay Prim e redescoberto por Edsger Wybe Dijkstra.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O algoritmo de Prim é um algoritmo guloso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Busca resolver o problema da árvore geradora mínima.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224000" y="720000"/>
            <a:ext cx="7990200" cy="9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Algoritmo de Prim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50160" y="38916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650160" y="2282040"/>
            <a:ext cx="11701440" cy="56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Seja G um grafo não direcionado conexo e com peso nas arestas, seja T uma árvore geradora mínima de G. O processo de criação de T ocorre da seguinte forma 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Escolha arbitrariamente um vértice de G e o chame de raíz de T, repita enquanto todos os vértices de G não estão em T 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584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Escolha uma aresta  E que tenha o menor peso e que esta aresta conecte um vértice contido em T a um vértice V que não esteja contido em T.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584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Adicione E e V em T.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50160" y="504000"/>
            <a:ext cx="10292040" cy="9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Passos do algoritmo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3854880" y="46044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08000" y="4752000"/>
            <a:ext cx="1078200" cy="107820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152000" y="2232000"/>
            <a:ext cx="1078200" cy="107820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552000" y="4824000"/>
            <a:ext cx="1078200" cy="107820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080000" y="6624000"/>
            <a:ext cx="1078200" cy="1078200"/>
          </a:xfrm>
          <a:prstGeom prst="ellipse">
            <a:avLst/>
          </a:prstGeom>
          <a:solidFill>
            <a:srgbClr val="999999"/>
          </a:solidFill>
          <a:ln>
            <a:solidFill>
              <a:srgbClr val="000000"/>
            </a:solidFill>
            <a:headEnd len="med" type="diamond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2232000" y="2772000"/>
            <a:ext cx="4476600" cy="220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7"/>
          <p:cNvSpPr/>
          <p:nvPr/>
        </p:nvSpPr>
        <p:spPr>
          <a:xfrm>
            <a:off x="2073960" y="3153960"/>
            <a:ext cx="1272600" cy="159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"/>
          <p:cNvSpPr/>
          <p:nvPr/>
        </p:nvSpPr>
        <p:spPr>
          <a:xfrm>
            <a:off x="1692000" y="3312000"/>
            <a:ext cx="1272600" cy="159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 flipH="1">
            <a:off x="1618560" y="5292000"/>
            <a:ext cx="1186560" cy="13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0"/>
          <p:cNvSpPr/>
          <p:nvPr/>
        </p:nvSpPr>
        <p:spPr>
          <a:xfrm flipH="1">
            <a:off x="2000520" y="5673960"/>
            <a:ext cx="962640" cy="110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1"/>
          <p:cNvSpPr/>
          <p:nvPr/>
        </p:nvSpPr>
        <p:spPr>
          <a:xfrm>
            <a:off x="3888000" y="5292000"/>
            <a:ext cx="2662560" cy="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"/>
          <p:cNvSpPr/>
          <p:nvPr/>
        </p:nvSpPr>
        <p:spPr>
          <a:xfrm flipH="1">
            <a:off x="2157840" y="5745960"/>
            <a:ext cx="4548600" cy="14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"/>
          <p:cNvSpPr/>
          <p:nvPr/>
        </p:nvSpPr>
        <p:spPr>
          <a:xfrm>
            <a:off x="4104000" y="3168000"/>
            <a:ext cx="1222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2736000" y="3600000"/>
            <a:ext cx="790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1620000" y="3672000"/>
            <a:ext cx="754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1944000" y="5796000"/>
            <a:ext cx="574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4896000" y="5004000"/>
            <a:ext cx="71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8"/>
          <p:cNvSpPr/>
          <p:nvPr/>
        </p:nvSpPr>
        <p:spPr>
          <a:xfrm>
            <a:off x="2448000" y="6084000"/>
            <a:ext cx="358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4608000" y="6372000"/>
            <a:ext cx="790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0"/>
          <p:cNvSpPr/>
          <p:nvPr/>
        </p:nvSpPr>
        <p:spPr>
          <a:xfrm>
            <a:off x="504000" y="9072000"/>
            <a:ext cx="827820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: https://universoracionalista.org/origem-da-teoria-dos-grafos-as-7-pontes-de-konigsberg/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-1766880" y="360000"/>
            <a:ext cx="1170108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Implementação em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16680" y="2119680"/>
            <a:ext cx="11701440" cy="76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grafo* algoritmo_prim(grafo* g, int partida)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grafo* ACM = criar_grafo(g→tamanho);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heap* hp;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adj_lista* arestas;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adj_lista* min_aresta;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int adicionados = 1;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arestas = g-&gt;vertices[partida];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hp = criar_heap(100);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while(arestas != NULL)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enqueue(hp, arestas);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arestas = arestas-&gt;prox;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2018-04-29T12:20:38Z</dcterms:modified>
  <cp:revision>19</cp:revision>
  <dc:subject/>
  <dc:title/>
</cp:coreProperties>
</file>