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92D2-8263-4B96-AC7A-0A1464E9982E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EBC9-F943-4F6F-9C34-B1A36D60D1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75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92D2-8263-4B96-AC7A-0A1464E9982E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EBC9-F943-4F6F-9C34-B1A36D60D1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76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92D2-8263-4B96-AC7A-0A1464E9982E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EBC9-F943-4F6F-9C34-B1A36D60D1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62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92D2-8263-4B96-AC7A-0A1464E9982E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EBC9-F943-4F6F-9C34-B1A36D60D1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1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92D2-8263-4B96-AC7A-0A1464E9982E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EBC9-F943-4F6F-9C34-B1A36D60D1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90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92D2-8263-4B96-AC7A-0A1464E9982E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EBC9-F943-4F6F-9C34-B1A36D60D1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569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92D2-8263-4B96-AC7A-0A1464E9982E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EBC9-F943-4F6F-9C34-B1A36D60D1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4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92D2-8263-4B96-AC7A-0A1464E9982E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EBC9-F943-4F6F-9C34-B1A36D60D1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54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92D2-8263-4B96-AC7A-0A1464E9982E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EBC9-F943-4F6F-9C34-B1A36D60D1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20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92D2-8263-4B96-AC7A-0A1464E9982E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EBC9-F943-4F6F-9C34-B1A36D60D1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25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892D2-8263-4B96-AC7A-0A1464E9982E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0EBC9-F943-4F6F-9C34-B1A36D60D1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88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892D2-8263-4B96-AC7A-0A1464E9982E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0EBC9-F943-4F6F-9C34-B1A36D60D1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46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Internet das Coisas:</a:t>
            </a:r>
            <a:br>
              <a:rPr lang="pt-BR" dirty="0" smtClean="0"/>
            </a:br>
            <a:r>
              <a:rPr lang="pt-BR" dirty="0" smtClean="0"/>
              <a:t>O uso em casas inteligentes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30086"/>
            <a:ext cx="9144000" cy="1655762"/>
          </a:xfrm>
        </p:spPr>
        <p:txBody>
          <a:bodyPr/>
          <a:lstStyle/>
          <a:p>
            <a:r>
              <a:rPr lang="pt-BR" dirty="0" smtClean="0"/>
              <a:t>Grupo de Pesquisa:</a:t>
            </a:r>
            <a:br>
              <a:rPr lang="pt-BR" dirty="0" smtClean="0"/>
            </a:br>
            <a:r>
              <a:rPr lang="pt-BR" dirty="0" smtClean="0"/>
              <a:t>Daniel de Albuquerque Diniz</a:t>
            </a:r>
            <a:br>
              <a:rPr lang="pt-BR" dirty="0" smtClean="0"/>
            </a:br>
            <a:r>
              <a:rPr lang="pt-BR" dirty="0" smtClean="0"/>
              <a:t>Paulo Bernardo Alexandre Ferreira</a:t>
            </a:r>
            <a:br>
              <a:rPr lang="pt-BR" dirty="0" smtClean="0"/>
            </a:br>
            <a:r>
              <a:rPr lang="pt-BR" dirty="0" smtClean="0"/>
              <a:t>Ricardo Alves de Souza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166" y="122831"/>
            <a:ext cx="1087863" cy="99953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" y="109183"/>
            <a:ext cx="1013180" cy="101318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0" y="2914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Instituto de Computação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8026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2831"/>
            <a:ext cx="10515600" cy="1325563"/>
          </a:xfrm>
        </p:spPr>
        <p:txBody>
          <a:bodyPr/>
          <a:lstStyle/>
          <a:p>
            <a:r>
              <a:rPr lang="pt-BR" b="1" dirty="0" smtClean="0"/>
              <a:t>3.	Fundamentação Teórica</a:t>
            </a:r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166" y="122831"/>
            <a:ext cx="1087863" cy="9995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8200" y="2090152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3.3  Objetos Inteligentes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838200" y="3193575"/>
            <a:ext cx="100839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	</a:t>
            </a:r>
            <a:r>
              <a:rPr lang="pt-BR" sz="2400" dirty="0" smtClean="0"/>
              <a:t>Um problema existente na sociedade é o consumo desnecessário de energia elétrica, como por exemplo luzes acesas em cômodos vazios, aquecedores de água ligados sem ninguém usar e ar condicionados ligados sem necessidade. Outro problema é a baixa segurança nas casas, a falta de alarmes, câmeras e sensores para um melhor monitoramento.</a:t>
            </a:r>
          </a:p>
          <a:p>
            <a:r>
              <a:rPr lang="pt-BR" sz="2400" dirty="0"/>
              <a:t>	</a:t>
            </a:r>
            <a:r>
              <a:rPr lang="pt-BR" sz="2400" dirty="0" smtClean="0"/>
              <a:t>O uso de Internet das Coisas pode ajudar a resolver esses problemas com a utilização de objetos e sensores ligados à internet.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3797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2831"/>
            <a:ext cx="10515600" cy="1325563"/>
          </a:xfrm>
        </p:spPr>
        <p:txBody>
          <a:bodyPr/>
          <a:lstStyle/>
          <a:p>
            <a:r>
              <a:rPr lang="pt-BR" b="1" dirty="0"/>
              <a:t>4</a:t>
            </a:r>
            <a:r>
              <a:rPr lang="pt-BR" b="1" dirty="0" smtClean="0"/>
              <a:t>.	Metodologia da Pesquisa</a:t>
            </a:r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166" y="122831"/>
            <a:ext cx="1087863" cy="9995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8200" y="2056032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4.1  Descrição da Metodologia da Pesquisa:</a:t>
            </a:r>
            <a:endParaRPr lang="pt-BR" sz="2400" b="1" dirty="0"/>
          </a:p>
        </p:txBody>
      </p:sp>
      <p:sp>
        <p:nvSpPr>
          <p:cNvPr id="4" name="CaixaDeTexto 3"/>
          <p:cNvSpPr txBox="1"/>
          <p:nvPr/>
        </p:nvSpPr>
        <p:spPr>
          <a:xfrm>
            <a:off x="838200" y="312533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aaaaa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51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122831"/>
            <a:ext cx="10515600" cy="1325563"/>
          </a:xfrm>
        </p:spPr>
        <p:txBody>
          <a:bodyPr/>
          <a:lstStyle/>
          <a:p>
            <a:r>
              <a:rPr lang="pt-BR" b="1" dirty="0" smtClean="0"/>
              <a:t>5.	Cronograma</a:t>
            </a:r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166" y="122831"/>
            <a:ext cx="1087863" cy="9995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8199" y="1776649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5</a:t>
            </a:r>
            <a:r>
              <a:rPr lang="pt-BR" sz="2400" b="1" dirty="0" smtClean="0"/>
              <a:t>.1  Cronograma do Projeto de Pesquisa:</a:t>
            </a:r>
            <a:endParaRPr lang="pt-BR" sz="24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37" y="2892601"/>
            <a:ext cx="11103925" cy="250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2831"/>
            <a:ext cx="10515600" cy="1325563"/>
          </a:xfrm>
        </p:spPr>
        <p:txBody>
          <a:bodyPr/>
          <a:lstStyle/>
          <a:p>
            <a:r>
              <a:rPr lang="pt-BR" b="1" dirty="0"/>
              <a:t>6</a:t>
            </a:r>
            <a:r>
              <a:rPr lang="pt-BR" b="1" dirty="0" smtClean="0"/>
              <a:t>.	Referências</a:t>
            </a:r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166" y="122831"/>
            <a:ext cx="1087863" cy="99953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838200" y="1606950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ATZORI, </a:t>
            </a:r>
            <a:r>
              <a:rPr lang="pt-BR" dirty="0" smtClean="0"/>
              <a:t>L. </a:t>
            </a:r>
            <a:r>
              <a:rPr lang="pt-BR" i="1" dirty="0" smtClean="0"/>
              <a:t>The </a:t>
            </a:r>
            <a:r>
              <a:rPr lang="pt-BR" i="1" dirty="0"/>
              <a:t>internet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things</a:t>
            </a:r>
            <a:r>
              <a:rPr lang="pt-BR" i="1" dirty="0"/>
              <a:t>: A </a:t>
            </a:r>
            <a:r>
              <a:rPr lang="pt-BR" i="1" dirty="0" err="1"/>
              <a:t>survey</a:t>
            </a:r>
            <a:r>
              <a:rPr lang="pt-BR" i="1" dirty="0"/>
              <a:t>. Computer </a:t>
            </a:r>
            <a:r>
              <a:rPr lang="pt-BR" i="1" dirty="0" smtClean="0"/>
              <a:t>Networks. </a:t>
            </a:r>
            <a:r>
              <a:rPr lang="pt-BR" dirty="0" smtClean="0"/>
              <a:t>2010</a:t>
            </a:r>
            <a:r>
              <a:rPr lang="pt-BR" dirty="0"/>
              <a:t>. </a:t>
            </a:r>
            <a:r>
              <a:rPr lang="pt-BR" dirty="0" smtClean="0"/>
              <a:t>Disponível em</a:t>
            </a:r>
            <a:r>
              <a:rPr lang="pt-BR" dirty="0"/>
              <a:t>:</a:t>
            </a:r>
          </a:p>
          <a:p>
            <a:r>
              <a:rPr lang="pt-BR" dirty="0" smtClean="0"/>
              <a:t>&lt;http</a:t>
            </a:r>
            <a:r>
              <a:rPr lang="pt-BR" dirty="0"/>
              <a:t>://</a:t>
            </a:r>
            <a:r>
              <a:rPr lang="pt-BR" dirty="0" smtClean="0"/>
              <a:t>www.cs.mun.ca/courses/cs6910/IoT-Survey-Atzori-2010.pdf&gt;.</a:t>
            </a:r>
          </a:p>
          <a:p>
            <a:endParaRPr lang="pt-BR" dirty="0"/>
          </a:p>
          <a:p>
            <a:r>
              <a:rPr lang="pt-BR" dirty="0"/>
              <a:t>FINN, P.; FITZPATRICK, </a:t>
            </a:r>
            <a:r>
              <a:rPr lang="pt-BR" dirty="0" smtClean="0"/>
              <a:t>C. </a:t>
            </a:r>
            <a:r>
              <a:rPr lang="pt-BR" i="1" dirty="0" err="1" smtClean="0"/>
              <a:t>Demand</a:t>
            </a:r>
            <a:r>
              <a:rPr lang="pt-BR" i="1" dirty="0" smtClean="0"/>
              <a:t> </a:t>
            </a:r>
            <a:r>
              <a:rPr lang="pt-BR" i="1" dirty="0" err="1"/>
              <a:t>side</a:t>
            </a:r>
            <a:r>
              <a:rPr lang="pt-BR" i="1" dirty="0"/>
              <a:t> management </a:t>
            </a:r>
            <a:r>
              <a:rPr lang="pt-BR" i="1" dirty="0" err="1"/>
              <a:t>of</a:t>
            </a:r>
            <a:r>
              <a:rPr lang="pt-BR" i="1" dirty="0"/>
              <a:t> industrial </a:t>
            </a:r>
            <a:r>
              <a:rPr lang="pt-BR" i="1" dirty="0" err="1" smtClean="0"/>
              <a:t>electricity</a:t>
            </a:r>
            <a:r>
              <a:rPr lang="pt-BR" i="1" dirty="0"/>
              <a:t> </a:t>
            </a:r>
            <a:r>
              <a:rPr lang="pt-BR" i="1" dirty="0" err="1" smtClean="0"/>
              <a:t>consumption</a:t>
            </a:r>
            <a:r>
              <a:rPr lang="pt-BR" i="1" dirty="0"/>
              <a:t>: </a:t>
            </a:r>
            <a:r>
              <a:rPr lang="pt-BR" i="1" dirty="0" err="1"/>
              <a:t>Promoting</a:t>
            </a:r>
            <a:r>
              <a:rPr lang="pt-BR" i="1" dirty="0"/>
              <a:t> </a:t>
            </a:r>
            <a:r>
              <a:rPr lang="pt-BR" i="1" dirty="0" err="1"/>
              <a:t>the</a:t>
            </a:r>
            <a:r>
              <a:rPr lang="pt-BR" i="1" dirty="0"/>
              <a:t> use </a:t>
            </a:r>
            <a:r>
              <a:rPr lang="pt-BR" i="1" dirty="0" err="1" smtClean="0"/>
              <a:t>of</a:t>
            </a:r>
            <a:r>
              <a:rPr lang="pt-BR" i="1" dirty="0"/>
              <a:t> </a:t>
            </a:r>
            <a:r>
              <a:rPr lang="pt-BR" i="1" dirty="0" err="1" smtClean="0"/>
              <a:t>renewable</a:t>
            </a:r>
            <a:r>
              <a:rPr lang="pt-BR" i="1" dirty="0" smtClean="0"/>
              <a:t> </a:t>
            </a:r>
            <a:r>
              <a:rPr lang="pt-BR" i="1" dirty="0" err="1"/>
              <a:t>energy</a:t>
            </a:r>
            <a:r>
              <a:rPr lang="pt-BR" i="1" dirty="0"/>
              <a:t> </a:t>
            </a:r>
            <a:r>
              <a:rPr lang="pt-BR" i="1" dirty="0" err="1"/>
              <a:t>through</a:t>
            </a:r>
            <a:r>
              <a:rPr lang="pt-BR" i="1" dirty="0"/>
              <a:t> real-time </a:t>
            </a:r>
            <a:r>
              <a:rPr lang="pt-BR" i="1" dirty="0" err="1" smtClean="0"/>
              <a:t>pricing</a:t>
            </a:r>
            <a:r>
              <a:rPr lang="pt-BR" dirty="0" smtClean="0"/>
              <a:t>.</a:t>
            </a:r>
            <a:r>
              <a:rPr lang="pt-BR" dirty="0"/>
              <a:t> </a:t>
            </a:r>
            <a:r>
              <a:rPr lang="pt-BR" dirty="0" smtClean="0"/>
              <a:t>2014</a:t>
            </a:r>
            <a:r>
              <a:rPr lang="pt-BR" dirty="0"/>
              <a:t>. Disponível em:</a:t>
            </a:r>
          </a:p>
          <a:p>
            <a:r>
              <a:rPr lang="pt-BR" dirty="0" smtClean="0"/>
              <a:t>&lt;https</a:t>
            </a:r>
            <a:r>
              <a:rPr lang="pt-BR" dirty="0"/>
              <a:t>://</a:t>
            </a:r>
            <a:r>
              <a:rPr lang="pt-BR" dirty="0" smtClean="0"/>
              <a:t>doi.org/10.1016/j.apenergy.2013.07.003&gt;.</a:t>
            </a:r>
          </a:p>
          <a:p>
            <a:endParaRPr lang="pt-BR" dirty="0"/>
          </a:p>
          <a:p>
            <a:r>
              <a:rPr lang="pt-BR" dirty="0" smtClean="0"/>
              <a:t> HEPP</a:t>
            </a:r>
            <a:r>
              <a:rPr lang="pt-BR" dirty="0"/>
              <a:t>, M.; SIORPAES, K.; BACHLECHNER, </a:t>
            </a:r>
            <a:r>
              <a:rPr lang="pt-BR" dirty="0" smtClean="0"/>
              <a:t>D. </a:t>
            </a:r>
            <a:r>
              <a:rPr lang="pt-BR" i="1" dirty="0" err="1" smtClean="0"/>
              <a:t>Harvesting</a:t>
            </a:r>
            <a:r>
              <a:rPr lang="pt-BR" i="1" dirty="0" smtClean="0"/>
              <a:t> </a:t>
            </a:r>
            <a:r>
              <a:rPr lang="pt-BR" i="1" dirty="0"/>
              <a:t>Wiki consensus: </a:t>
            </a:r>
            <a:r>
              <a:rPr lang="pt-BR" i="1" dirty="0" err="1" smtClean="0"/>
              <a:t>using</a:t>
            </a:r>
            <a:r>
              <a:rPr lang="pt-BR" i="1" dirty="0"/>
              <a:t> </a:t>
            </a:r>
            <a:r>
              <a:rPr lang="pt-BR" i="1" dirty="0" err="1" smtClean="0"/>
              <a:t>wikipedia</a:t>
            </a:r>
            <a:r>
              <a:rPr lang="pt-BR" i="1" dirty="0" smtClean="0"/>
              <a:t> </a:t>
            </a:r>
            <a:r>
              <a:rPr lang="pt-BR" i="1" dirty="0" err="1"/>
              <a:t>entries</a:t>
            </a:r>
            <a:r>
              <a:rPr lang="pt-BR" i="1" dirty="0"/>
              <a:t> as </a:t>
            </a:r>
            <a:r>
              <a:rPr lang="pt-BR" i="1" dirty="0" err="1"/>
              <a:t>vocabulary</a:t>
            </a:r>
            <a:r>
              <a:rPr lang="pt-BR" i="1" dirty="0"/>
              <a:t> for </a:t>
            </a:r>
            <a:r>
              <a:rPr lang="pt-BR" i="1" dirty="0" err="1"/>
              <a:t>knowledge</a:t>
            </a:r>
            <a:r>
              <a:rPr lang="pt-BR" i="1" dirty="0"/>
              <a:t> </a:t>
            </a:r>
            <a:r>
              <a:rPr lang="pt-BR" i="1" dirty="0" smtClean="0"/>
              <a:t>management. </a:t>
            </a:r>
            <a:r>
              <a:rPr lang="pt-BR" dirty="0" smtClean="0"/>
              <a:t>2007</a:t>
            </a:r>
            <a:r>
              <a:rPr lang="pt-BR" dirty="0"/>
              <a:t>. Disponível em:</a:t>
            </a:r>
          </a:p>
          <a:p>
            <a:r>
              <a:rPr lang="pt-BR" dirty="0" smtClean="0"/>
              <a:t>&lt;http://www.heppnetz.de/files/hepp-siorpaes-bachlechner-harvesting%20wikipedia%20w5054.pdf&gt;.</a:t>
            </a:r>
          </a:p>
          <a:p>
            <a:endParaRPr lang="pt-BR" dirty="0"/>
          </a:p>
          <a:p>
            <a:r>
              <a:rPr lang="pt-BR" dirty="0"/>
              <a:t>INTERNATIONAL ENERGY </a:t>
            </a:r>
            <a:r>
              <a:rPr lang="pt-BR" dirty="0" smtClean="0"/>
              <a:t>AGENCY. </a:t>
            </a:r>
            <a:r>
              <a:rPr lang="pt-BR" i="1" dirty="0" smtClean="0"/>
              <a:t>More </a:t>
            </a:r>
            <a:r>
              <a:rPr lang="pt-BR" i="1" dirty="0"/>
              <a:t>Data, </a:t>
            </a:r>
            <a:r>
              <a:rPr lang="pt-BR" i="1" dirty="0" err="1"/>
              <a:t>Less</a:t>
            </a:r>
            <a:r>
              <a:rPr lang="pt-BR" i="1" dirty="0"/>
              <a:t> Energy - </a:t>
            </a:r>
            <a:r>
              <a:rPr lang="pt-BR" i="1" dirty="0" err="1"/>
              <a:t>Making</a:t>
            </a:r>
            <a:r>
              <a:rPr lang="pt-BR" i="1" dirty="0"/>
              <a:t> Network</a:t>
            </a:r>
          </a:p>
          <a:p>
            <a:r>
              <a:rPr lang="pt-BR" i="1" dirty="0" err="1"/>
              <a:t>Standby</a:t>
            </a:r>
            <a:r>
              <a:rPr lang="pt-BR" i="1" dirty="0"/>
              <a:t> More </a:t>
            </a:r>
            <a:r>
              <a:rPr lang="pt-BR" i="1" dirty="0" err="1"/>
              <a:t>Efficient</a:t>
            </a:r>
            <a:r>
              <a:rPr lang="pt-BR" i="1" dirty="0"/>
              <a:t> in </a:t>
            </a:r>
            <a:r>
              <a:rPr lang="pt-BR" i="1" dirty="0" err="1"/>
              <a:t>Billions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Connected</a:t>
            </a:r>
            <a:r>
              <a:rPr lang="pt-BR" i="1" dirty="0"/>
              <a:t> </a:t>
            </a:r>
            <a:r>
              <a:rPr lang="pt-BR" i="1" dirty="0" err="1" smtClean="0"/>
              <a:t>Devices</a:t>
            </a:r>
            <a:r>
              <a:rPr lang="pt-BR" dirty="0" smtClean="0"/>
              <a:t>. </a:t>
            </a:r>
            <a:r>
              <a:rPr lang="pt-BR" dirty="0"/>
              <a:t>2015. Disponível em:</a:t>
            </a:r>
          </a:p>
          <a:p>
            <a:r>
              <a:rPr lang="pt-BR" dirty="0" smtClean="0"/>
              <a:t>&lt;http://www.iea.org/publications/freepublications/publication/MoreDataLessEnergy.pdf&gt;.</a:t>
            </a:r>
            <a:endParaRPr lang="pt-BR" dirty="0"/>
          </a:p>
          <a:p>
            <a:endParaRPr lang="pt-BR" dirty="0" smtClean="0"/>
          </a:p>
          <a:p>
            <a:r>
              <a:rPr lang="en-US" dirty="0"/>
              <a:t>JOSHI, G. P.; KIM, S. </a:t>
            </a:r>
            <a:r>
              <a:rPr lang="en-US" dirty="0" smtClean="0"/>
              <a:t>W. </a:t>
            </a:r>
            <a:r>
              <a:rPr lang="en-US" i="1" dirty="0" smtClean="0"/>
              <a:t>Survey</a:t>
            </a:r>
            <a:r>
              <a:rPr lang="en-US" i="1" dirty="0"/>
              <a:t>, nomenclature and comparison of reader anti-collision</a:t>
            </a:r>
          </a:p>
          <a:p>
            <a:r>
              <a:rPr lang="en-US" i="1" dirty="0"/>
              <a:t>protocols in </a:t>
            </a:r>
            <a:r>
              <a:rPr lang="en-US" i="1" dirty="0" smtClean="0"/>
              <a:t>RFID. </a:t>
            </a:r>
            <a:r>
              <a:rPr lang="en-US" dirty="0" smtClean="0"/>
              <a:t>2013.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08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2831"/>
            <a:ext cx="10515600" cy="1325563"/>
          </a:xfrm>
        </p:spPr>
        <p:txBody>
          <a:bodyPr/>
          <a:lstStyle/>
          <a:p>
            <a:r>
              <a:rPr lang="pt-BR" b="1" dirty="0"/>
              <a:t>6</a:t>
            </a:r>
            <a:r>
              <a:rPr lang="pt-BR" b="1" dirty="0" smtClean="0"/>
              <a:t>.	Referências</a:t>
            </a:r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166" y="122831"/>
            <a:ext cx="1087863" cy="99953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838200" y="1606950"/>
            <a:ext cx="10515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MONACCHI, A.; EGARTER, D.; ELMENREICH, </a:t>
            </a:r>
            <a:r>
              <a:rPr lang="pt-BR" dirty="0" smtClean="0"/>
              <a:t>W. </a:t>
            </a:r>
            <a:r>
              <a:rPr lang="pt-BR" i="1" dirty="0" err="1" smtClean="0"/>
              <a:t>Integrating</a:t>
            </a:r>
            <a:r>
              <a:rPr lang="pt-BR" i="1" dirty="0" smtClean="0"/>
              <a:t> </a:t>
            </a:r>
            <a:r>
              <a:rPr lang="pt-BR" i="1" dirty="0" err="1"/>
              <a:t>households</a:t>
            </a:r>
            <a:r>
              <a:rPr lang="pt-BR" i="1" dirty="0"/>
              <a:t> </a:t>
            </a:r>
            <a:r>
              <a:rPr lang="pt-BR" i="1" dirty="0" err="1"/>
              <a:t>into</a:t>
            </a:r>
            <a:endParaRPr lang="pt-BR" i="1" dirty="0"/>
          </a:p>
          <a:p>
            <a:r>
              <a:rPr lang="pt-BR" i="1" dirty="0" err="1"/>
              <a:t>the</a:t>
            </a:r>
            <a:r>
              <a:rPr lang="pt-BR" i="1" dirty="0"/>
              <a:t> </a:t>
            </a:r>
            <a:r>
              <a:rPr lang="pt-BR" i="1" dirty="0" err="1"/>
              <a:t>smart</a:t>
            </a:r>
            <a:r>
              <a:rPr lang="pt-BR" i="1" dirty="0"/>
              <a:t> </a:t>
            </a:r>
            <a:r>
              <a:rPr lang="pt-BR" i="1" dirty="0" smtClean="0"/>
              <a:t>grid</a:t>
            </a:r>
            <a:r>
              <a:rPr lang="pt-BR" dirty="0" smtClean="0"/>
              <a:t>. 2013. Disponível </a:t>
            </a:r>
            <a:r>
              <a:rPr lang="pt-BR" dirty="0"/>
              <a:t>em</a:t>
            </a:r>
            <a:r>
              <a:rPr lang="pt-BR" dirty="0" smtClean="0"/>
              <a:t>:</a:t>
            </a:r>
          </a:p>
          <a:p>
            <a:r>
              <a:rPr lang="pt-BR" dirty="0" smtClean="0"/>
              <a:t>&lt;https</a:t>
            </a:r>
            <a:r>
              <a:rPr lang="pt-BR" dirty="0"/>
              <a:t>://</a:t>
            </a:r>
            <a:r>
              <a:rPr lang="pt-BR" dirty="0" smtClean="0"/>
              <a:t>ieeexplore.ieee.org/document/6623318/?arnumber=6623318&gt;.</a:t>
            </a:r>
          </a:p>
          <a:p>
            <a:endParaRPr lang="pt-BR" dirty="0"/>
          </a:p>
          <a:p>
            <a:r>
              <a:rPr lang="pt-BR" dirty="0"/>
              <a:t>NATIONAL COUNCIL FOR HOME SAFETY AND </a:t>
            </a:r>
            <a:r>
              <a:rPr lang="pt-BR" dirty="0" smtClean="0"/>
              <a:t>SECURITY. </a:t>
            </a:r>
            <a:r>
              <a:rPr lang="pt-BR" i="1" dirty="0" err="1" smtClean="0"/>
              <a:t>Burglary</a:t>
            </a:r>
            <a:r>
              <a:rPr lang="pt-BR" i="1" dirty="0" smtClean="0"/>
              <a:t> </a:t>
            </a:r>
            <a:r>
              <a:rPr lang="pt-BR" i="1" dirty="0" err="1" smtClean="0"/>
              <a:t>Statistics</a:t>
            </a:r>
            <a:r>
              <a:rPr lang="pt-BR" i="1" dirty="0" smtClean="0"/>
              <a:t>: The </a:t>
            </a:r>
            <a:r>
              <a:rPr lang="pt-BR" i="1" dirty="0"/>
              <a:t>hard </a:t>
            </a:r>
            <a:r>
              <a:rPr lang="pt-BR" i="1" dirty="0" err="1"/>
              <a:t>numbers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home </a:t>
            </a:r>
            <a:r>
              <a:rPr lang="pt-BR" i="1" dirty="0" err="1" smtClean="0"/>
              <a:t>invasion</a:t>
            </a:r>
            <a:r>
              <a:rPr lang="pt-BR" i="1" dirty="0" smtClean="0"/>
              <a:t>. </a:t>
            </a:r>
            <a:r>
              <a:rPr lang="pt-BR" dirty="0" smtClean="0"/>
              <a:t>2016. Disponível </a:t>
            </a:r>
            <a:r>
              <a:rPr lang="pt-BR" dirty="0"/>
              <a:t>em</a:t>
            </a:r>
            <a:r>
              <a:rPr lang="pt-BR" dirty="0" smtClean="0"/>
              <a:t>:</a:t>
            </a:r>
          </a:p>
          <a:p>
            <a:r>
              <a:rPr lang="pt-BR" dirty="0" smtClean="0"/>
              <a:t>&lt;http</a:t>
            </a:r>
            <a:r>
              <a:rPr lang="pt-BR" dirty="0"/>
              <a:t>://</a:t>
            </a:r>
            <a:r>
              <a:rPr lang="pt-BR" dirty="0" smtClean="0"/>
              <a:t>www.alarms.org/burglary-statistics/&gt;.</a:t>
            </a:r>
          </a:p>
          <a:p>
            <a:endParaRPr lang="pt-BR" dirty="0"/>
          </a:p>
          <a:p>
            <a:r>
              <a:rPr lang="pt-BR" dirty="0"/>
              <a:t>PALENSKY, P.; DIETRICH, </a:t>
            </a:r>
            <a:r>
              <a:rPr lang="pt-BR" dirty="0" smtClean="0"/>
              <a:t>D. </a:t>
            </a:r>
            <a:r>
              <a:rPr lang="pt-BR" i="1" dirty="0" err="1" smtClean="0"/>
              <a:t>Demand</a:t>
            </a:r>
            <a:r>
              <a:rPr lang="pt-BR" i="1" dirty="0" smtClean="0"/>
              <a:t> </a:t>
            </a:r>
            <a:r>
              <a:rPr lang="pt-BR" i="1" dirty="0" err="1"/>
              <a:t>Side</a:t>
            </a:r>
            <a:r>
              <a:rPr lang="pt-BR" i="1" dirty="0"/>
              <a:t> Management: </a:t>
            </a:r>
            <a:r>
              <a:rPr lang="pt-BR" i="1" dirty="0" err="1"/>
              <a:t>Demand</a:t>
            </a:r>
            <a:r>
              <a:rPr lang="pt-BR" i="1" dirty="0"/>
              <a:t> </a:t>
            </a:r>
            <a:r>
              <a:rPr lang="pt-BR" i="1" dirty="0" smtClean="0"/>
              <a:t>Response, </a:t>
            </a:r>
            <a:r>
              <a:rPr lang="pt-BR" i="1" dirty="0" err="1" smtClean="0"/>
              <a:t>Intelligent</a:t>
            </a:r>
            <a:r>
              <a:rPr lang="pt-BR" i="1" dirty="0" smtClean="0"/>
              <a:t> </a:t>
            </a:r>
            <a:r>
              <a:rPr lang="pt-BR" i="1" dirty="0"/>
              <a:t>Energy Systems,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Smart</a:t>
            </a:r>
            <a:r>
              <a:rPr lang="pt-BR" i="1" dirty="0"/>
              <a:t> </a:t>
            </a:r>
            <a:r>
              <a:rPr lang="pt-BR" i="1" dirty="0" err="1" smtClean="0"/>
              <a:t>Loads</a:t>
            </a:r>
            <a:r>
              <a:rPr lang="pt-BR" i="1" dirty="0" smtClean="0"/>
              <a:t>.</a:t>
            </a:r>
            <a:r>
              <a:rPr lang="pt-BR" dirty="0" smtClean="0"/>
              <a:t> </a:t>
            </a:r>
            <a:r>
              <a:rPr lang="pt-BR" dirty="0"/>
              <a:t>2011. Disponível em</a:t>
            </a:r>
            <a:r>
              <a:rPr lang="pt-BR" dirty="0" smtClean="0"/>
              <a:t>:</a:t>
            </a:r>
          </a:p>
          <a:p>
            <a:r>
              <a:rPr lang="pt-BR" dirty="0" smtClean="0"/>
              <a:t>&lt;https://</a:t>
            </a:r>
            <a:r>
              <a:rPr lang="pt-BR" dirty="0"/>
              <a:t>ieeexplore.ieee.org/document/5930335</a:t>
            </a:r>
            <a:r>
              <a:rPr lang="pt-BR" dirty="0" smtClean="0"/>
              <a:t>/&gt;.</a:t>
            </a:r>
            <a:endParaRPr lang="pt-BR" dirty="0"/>
          </a:p>
          <a:p>
            <a:endParaRPr lang="pt-BR" dirty="0"/>
          </a:p>
          <a:p>
            <a:r>
              <a:rPr lang="pt-BR" dirty="0"/>
              <a:t>PRETZ, </a:t>
            </a:r>
            <a:r>
              <a:rPr lang="pt-BR" dirty="0" smtClean="0"/>
              <a:t>K. </a:t>
            </a:r>
            <a:r>
              <a:rPr lang="pt-BR" i="1" dirty="0" smtClean="0"/>
              <a:t>The </a:t>
            </a:r>
            <a:r>
              <a:rPr lang="pt-BR" i="1" dirty="0"/>
              <a:t>Next </a:t>
            </a:r>
            <a:r>
              <a:rPr lang="pt-BR" i="1" dirty="0" err="1"/>
              <a:t>Evolution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the</a:t>
            </a:r>
            <a:r>
              <a:rPr lang="pt-BR" i="1" dirty="0"/>
              <a:t> </a:t>
            </a:r>
            <a:r>
              <a:rPr lang="pt-BR" i="1" dirty="0" smtClean="0"/>
              <a:t>Internet. </a:t>
            </a:r>
            <a:r>
              <a:rPr lang="pt-BR" dirty="0" smtClean="0"/>
              <a:t>2013</a:t>
            </a:r>
            <a:r>
              <a:rPr lang="pt-BR" dirty="0"/>
              <a:t>. Disponível em:</a:t>
            </a:r>
          </a:p>
          <a:p>
            <a:r>
              <a:rPr lang="pt-BR" dirty="0" smtClean="0"/>
              <a:t>&lt;http://theinstitute.ieee.org/technology-topics/smart-technology/the-next-evolution-of-the-internet&gt;.</a:t>
            </a:r>
          </a:p>
          <a:p>
            <a:endParaRPr lang="pt-BR" dirty="0"/>
          </a:p>
          <a:p>
            <a:r>
              <a:rPr lang="pt-BR" dirty="0"/>
              <a:t>STOJKOSKA, B. L. R.; TRIVODALIEV, K. </a:t>
            </a:r>
            <a:r>
              <a:rPr lang="pt-BR" dirty="0" smtClean="0"/>
              <a:t>V. </a:t>
            </a:r>
            <a:r>
              <a:rPr lang="pt-BR" i="1" dirty="0" smtClean="0"/>
              <a:t>A </a:t>
            </a:r>
            <a:r>
              <a:rPr lang="pt-BR" i="1" dirty="0" err="1"/>
              <a:t>review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Internet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Things</a:t>
            </a:r>
            <a:r>
              <a:rPr lang="pt-BR" i="1" dirty="0"/>
              <a:t> </a:t>
            </a:r>
            <a:r>
              <a:rPr lang="pt-BR" i="1" dirty="0" smtClean="0"/>
              <a:t>for </a:t>
            </a:r>
            <a:r>
              <a:rPr lang="pt-BR" i="1" dirty="0" err="1" smtClean="0"/>
              <a:t>smart</a:t>
            </a:r>
            <a:r>
              <a:rPr lang="pt-BR" i="1" dirty="0" smtClean="0"/>
              <a:t> </a:t>
            </a:r>
            <a:r>
              <a:rPr lang="pt-BR" i="1" dirty="0"/>
              <a:t>home: </a:t>
            </a:r>
            <a:r>
              <a:rPr lang="pt-BR" i="1" dirty="0" err="1"/>
              <a:t>Challenges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 smtClean="0"/>
              <a:t>solutions</a:t>
            </a:r>
            <a:r>
              <a:rPr lang="pt-BR" i="1" dirty="0" smtClean="0"/>
              <a:t>. </a:t>
            </a:r>
            <a:r>
              <a:rPr lang="pt-BR" dirty="0" smtClean="0"/>
              <a:t>2016</a:t>
            </a:r>
            <a:r>
              <a:rPr lang="pt-BR" dirty="0"/>
              <a:t>. Disponível em</a:t>
            </a:r>
            <a:r>
              <a:rPr lang="pt-BR" dirty="0" smtClean="0"/>
              <a:t>:</a:t>
            </a:r>
          </a:p>
          <a:p>
            <a:r>
              <a:rPr lang="pt-BR" dirty="0" smtClean="0"/>
              <a:t>&lt;http</a:t>
            </a:r>
            <a:r>
              <a:rPr lang="pt-BR" dirty="0"/>
              <a:t>://</a:t>
            </a:r>
            <a:r>
              <a:rPr lang="pt-BR" dirty="0" smtClean="0"/>
              <a:t>doi.org/10.1016/j.jclepro.2016.10.006&gt;.</a:t>
            </a:r>
          </a:p>
        </p:txBody>
      </p:sp>
    </p:spTree>
    <p:extLst>
      <p:ext uri="{BB962C8B-B14F-4D97-AF65-F5344CB8AC3E}">
        <p14:creationId xmlns:p14="http://schemas.microsoft.com/office/powerpoint/2010/main" val="3623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2831"/>
            <a:ext cx="10515600" cy="1325563"/>
          </a:xfrm>
        </p:spPr>
        <p:txBody>
          <a:bodyPr/>
          <a:lstStyle/>
          <a:p>
            <a:r>
              <a:rPr lang="pt-BR" b="1" dirty="0"/>
              <a:t>6</a:t>
            </a:r>
            <a:r>
              <a:rPr lang="pt-BR" b="1" dirty="0" smtClean="0"/>
              <a:t>.	Referências</a:t>
            </a:r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166" y="122831"/>
            <a:ext cx="1087863" cy="99953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838200" y="1606950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STOJKOSKA, B. R.; SOLEV, D.; DAVCEV, D. </a:t>
            </a:r>
            <a:r>
              <a:rPr lang="pt-BR" i="1" dirty="0" err="1"/>
              <a:t>Variable</a:t>
            </a:r>
            <a:r>
              <a:rPr lang="pt-BR" i="1" dirty="0"/>
              <a:t> </a:t>
            </a:r>
            <a:r>
              <a:rPr lang="pt-BR" i="1" dirty="0" err="1"/>
              <a:t>step</a:t>
            </a:r>
            <a:r>
              <a:rPr lang="pt-BR" i="1" dirty="0"/>
              <a:t> </a:t>
            </a:r>
            <a:r>
              <a:rPr lang="pt-BR" i="1" dirty="0" err="1"/>
              <a:t>size</a:t>
            </a:r>
            <a:r>
              <a:rPr lang="pt-BR" i="1" dirty="0"/>
              <a:t> LMS </a:t>
            </a:r>
            <a:r>
              <a:rPr lang="pt-BR" i="1" dirty="0" err="1"/>
              <a:t>Algorithm</a:t>
            </a:r>
            <a:r>
              <a:rPr lang="pt-BR" i="1" dirty="0"/>
              <a:t> for Data </a:t>
            </a:r>
            <a:r>
              <a:rPr lang="pt-BR" i="1" dirty="0" err="1"/>
              <a:t>Prediction</a:t>
            </a:r>
            <a:r>
              <a:rPr lang="pt-BR" i="1" dirty="0"/>
              <a:t> in wireless sensor networks. </a:t>
            </a:r>
            <a:r>
              <a:rPr lang="pt-BR" dirty="0"/>
              <a:t>2012. Disponível em:</a:t>
            </a:r>
          </a:p>
          <a:p>
            <a:r>
              <a:rPr lang="pt-BR" dirty="0"/>
              <a:t>&lt;https://www.researchgate.net/publication/259028795_Variable_Step_Size_LMS_Algorithm_for_Data_Prediction_in_Wireless_Sensor_Networks</a:t>
            </a:r>
            <a:r>
              <a:rPr lang="pt-BR" dirty="0" smtClean="0"/>
              <a:t>&gt;.</a:t>
            </a:r>
          </a:p>
          <a:p>
            <a:endParaRPr lang="pt-BR" dirty="0"/>
          </a:p>
          <a:p>
            <a:r>
              <a:rPr lang="pt-BR" dirty="0"/>
              <a:t>VIANI, F.; ROBOL, F.; POLO, </a:t>
            </a:r>
            <a:r>
              <a:rPr lang="pt-BR" dirty="0" smtClean="0"/>
              <a:t>A. </a:t>
            </a:r>
            <a:r>
              <a:rPr lang="pt-BR" i="1" dirty="0" smtClean="0"/>
              <a:t>Wireless </a:t>
            </a:r>
            <a:r>
              <a:rPr lang="pt-BR" i="1" dirty="0" err="1"/>
              <a:t>Architectures</a:t>
            </a:r>
            <a:r>
              <a:rPr lang="pt-BR" i="1" dirty="0"/>
              <a:t> for </a:t>
            </a:r>
            <a:r>
              <a:rPr lang="pt-BR" i="1" dirty="0" err="1"/>
              <a:t>Heterogeneous</a:t>
            </a:r>
            <a:r>
              <a:rPr lang="pt-BR" i="1" dirty="0"/>
              <a:t> </a:t>
            </a:r>
            <a:r>
              <a:rPr lang="pt-BR" i="1" dirty="0" err="1" smtClean="0"/>
              <a:t>Sensing</a:t>
            </a:r>
            <a:r>
              <a:rPr lang="pt-BR" i="1" dirty="0"/>
              <a:t> </a:t>
            </a:r>
            <a:r>
              <a:rPr lang="pt-BR" i="1" dirty="0" smtClean="0"/>
              <a:t>in </a:t>
            </a:r>
            <a:r>
              <a:rPr lang="pt-BR" i="1" dirty="0" err="1"/>
              <a:t>Smart</a:t>
            </a:r>
            <a:r>
              <a:rPr lang="pt-BR" i="1" dirty="0"/>
              <a:t> Home </a:t>
            </a:r>
            <a:r>
              <a:rPr lang="pt-BR" i="1" dirty="0" err="1"/>
              <a:t>Applications</a:t>
            </a:r>
            <a:r>
              <a:rPr lang="pt-BR" i="1" dirty="0"/>
              <a:t>: </a:t>
            </a:r>
            <a:r>
              <a:rPr lang="pt-BR" i="1" dirty="0" err="1"/>
              <a:t>Concepts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Real </a:t>
            </a:r>
            <a:r>
              <a:rPr lang="pt-BR" i="1" dirty="0" err="1" smtClean="0"/>
              <a:t>Implementation</a:t>
            </a:r>
            <a:r>
              <a:rPr lang="pt-BR" dirty="0" smtClean="0"/>
              <a:t>. </a:t>
            </a:r>
            <a:r>
              <a:rPr lang="pt-BR" dirty="0"/>
              <a:t>2013. Disponível em:</a:t>
            </a:r>
          </a:p>
          <a:p>
            <a:r>
              <a:rPr lang="pt-BR" dirty="0" smtClean="0"/>
              <a:t>&lt;https</a:t>
            </a:r>
            <a:r>
              <a:rPr lang="pt-BR" dirty="0"/>
              <a:t>://ieeexplore.ieee.org/document/6568872</a:t>
            </a:r>
            <a:r>
              <a:rPr lang="pt-BR" dirty="0" smtClean="0"/>
              <a:t>/&gt;.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979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17734"/>
            <a:ext cx="10515600" cy="1325563"/>
          </a:xfrm>
        </p:spPr>
        <p:txBody>
          <a:bodyPr/>
          <a:lstStyle/>
          <a:p>
            <a:pPr algn="ctr"/>
            <a:r>
              <a:rPr lang="pt-BR" b="1" dirty="0" smtClean="0"/>
              <a:t>Sumário</a:t>
            </a:r>
            <a:endParaRPr lang="pt-BR" b="1" dirty="0"/>
          </a:p>
        </p:txBody>
      </p:sp>
      <p:sp>
        <p:nvSpPr>
          <p:cNvPr id="3" name="CaixaDeTexto 2"/>
          <p:cNvSpPr txBox="1"/>
          <p:nvPr/>
        </p:nvSpPr>
        <p:spPr>
          <a:xfrm>
            <a:off x="838200" y="1443296"/>
            <a:ext cx="10515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pt-BR" sz="2000" dirty="0" smtClean="0"/>
              <a:t>  Introdução..................................................................................................................................3</a:t>
            </a:r>
          </a:p>
          <a:p>
            <a:r>
              <a:rPr lang="pt-BR" sz="2000" dirty="0"/>
              <a:t> </a:t>
            </a:r>
            <a:r>
              <a:rPr lang="pt-BR" sz="2000" dirty="0" smtClean="0"/>
              <a:t>       1.1.	</a:t>
            </a:r>
            <a:r>
              <a:rPr lang="pt-BR" sz="2000" dirty="0"/>
              <a:t> </a:t>
            </a:r>
            <a:r>
              <a:rPr lang="pt-BR" sz="2000" dirty="0" smtClean="0"/>
              <a:t> Descrição do Problema de Pesquisa...................................................................................3</a:t>
            </a:r>
          </a:p>
          <a:p>
            <a:r>
              <a:rPr lang="pt-BR" sz="2000" dirty="0" smtClean="0"/>
              <a:t>        1.2.	  Justificativa da Pesquisa......................................................................................................4</a:t>
            </a:r>
          </a:p>
          <a:p>
            <a:r>
              <a:rPr lang="pt-BR" sz="2000" dirty="0" smtClean="0"/>
              <a:t>        1.3.   Hipóteses da Pesquisa.........................................................................................................5</a:t>
            </a:r>
          </a:p>
          <a:p>
            <a:r>
              <a:rPr lang="pt-BR" sz="2000" dirty="0" smtClean="0"/>
              <a:t>2.       Objetivos da Pesquisa................................................................................................................6</a:t>
            </a:r>
          </a:p>
          <a:p>
            <a:r>
              <a:rPr lang="pt-BR" sz="2000" dirty="0" smtClean="0"/>
              <a:t>        2.1.    Objetivo Geral da Pesquisa................................................................................................6</a:t>
            </a:r>
          </a:p>
          <a:p>
            <a:r>
              <a:rPr lang="pt-BR" sz="2000" dirty="0"/>
              <a:t> </a:t>
            </a:r>
            <a:r>
              <a:rPr lang="pt-BR" sz="2000" dirty="0" smtClean="0"/>
              <a:t>       2.2.    Objetivos Específicos da Pesquisa.....................................................................................7</a:t>
            </a:r>
          </a:p>
          <a:p>
            <a:pPr marL="457200" indent="-457200">
              <a:buAutoNum type="arabicPeriod" startAt="3"/>
            </a:pPr>
            <a:r>
              <a:rPr lang="pt-BR" sz="2000" dirty="0" smtClean="0"/>
              <a:t>   Fundamentação Teórica............................................................................................................8</a:t>
            </a:r>
          </a:p>
          <a:p>
            <a:r>
              <a:rPr lang="pt-BR" sz="2000" dirty="0"/>
              <a:t> </a:t>
            </a:r>
            <a:r>
              <a:rPr lang="pt-BR" sz="2000" dirty="0" smtClean="0"/>
              <a:t>       3.1.     Internet das Coisas............................................................................................................8</a:t>
            </a:r>
          </a:p>
          <a:p>
            <a:r>
              <a:rPr lang="pt-BR" sz="2000" dirty="0"/>
              <a:t> </a:t>
            </a:r>
            <a:r>
              <a:rPr lang="pt-BR" sz="2000" dirty="0" smtClean="0"/>
              <a:t>       3.2.     Casas Inteligentes..............................................................................................................9</a:t>
            </a:r>
          </a:p>
          <a:p>
            <a:r>
              <a:rPr lang="pt-BR" sz="2000" dirty="0"/>
              <a:t> </a:t>
            </a:r>
            <a:r>
              <a:rPr lang="pt-BR" sz="2000" dirty="0" smtClean="0"/>
              <a:t>       3.3.     Objetos Inteligentes.........................................................................................................10</a:t>
            </a:r>
          </a:p>
          <a:p>
            <a:pPr marL="457200" indent="-457200">
              <a:buAutoNum type="arabicPeriod" startAt="4"/>
            </a:pPr>
            <a:r>
              <a:rPr lang="pt-BR" sz="2000" dirty="0" smtClean="0"/>
              <a:t>   Metodologia da Pesquisa.........................................................................................................11</a:t>
            </a:r>
          </a:p>
          <a:p>
            <a:r>
              <a:rPr lang="pt-BR" sz="2000" dirty="0" smtClean="0"/>
              <a:t>        4.1.     Descrição da Metodologia de Pesquisa...........................................................................11</a:t>
            </a:r>
          </a:p>
          <a:p>
            <a:pPr marL="457200" indent="-457200">
              <a:buAutoNum type="arabicPeriod" startAt="5"/>
            </a:pPr>
            <a:r>
              <a:rPr lang="pt-BR" sz="2000" dirty="0" smtClean="0"/>
              <a:t>   Cronograma.............................................................................................................................12</a:t>
            </a:r>
          </a:p>
          <a:p>
            <a:r>
              <a:rPr lang="pt-BR" sz="2000" dirty="0" smtClean="0"/>
              <a:t>        5.1.     Cronograma do Projeto de Pesquisa...............................................................................12</a:t>
            </a:r>
          </a:p>
          <a:p>
            <a:r>
              <a:rPr lang="pt-BR" sz="2000" dirty="0" smtClean="0"/>
              <a:t>6.        Referências..............................................................................................................................13</a:t>
            </a:r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166" y="122831"/>
            <a:ext cx="1087863" cy="99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2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19466"/>
            <a:ext cx="10515600" cy="1325563"/>
          </a:xfrm>
        </p:spPr>
        <p:txBody>
          <a:bodyPr/>
          <a:lstStyle/>
          <a:p>
            <a:r>
              <a:rPr lang="pt-BR" b="1" dirty="0" smtClean="0"/>
              <a:t>1.	Introdução</a:t>
            </a:r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166" y="122831"/>
            <a:ext cx="1087863" cy="9995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8200" y="2102117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1.1  Descrição do Problema de Pesquisa: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838200" y="3220870"/>
            <a:ext cx="100839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	</a:t>
            </a:r>
            <a:r>
              <a:rPr lang="pt-BR" sz="2400" dirty="0" smtClean="0"/>
              <a:t>Um problema existente na sociedade é o consumo desnecessário de energia elétrica, como por exemplo luzes acesas em cômodos vazios, aquecedores de água ligados sem ninguém usar e ar condicionados ligados sem necessidade. Outro problema é a baixa segurança nas casas, a falta de alarmes, câmeras e sensores para um melhor monitoramento.</a:t>
            </a:r>
          </a:p>
          <a:p>
            <a:r>
              <a:rPr lang="pt-BR" sz="2400" dirty="0"/>
              <a:t>	</a:t>
            </a:r>
            <a:r>
              <a:rPr lang="pt-BR" sz="2400" dirty="0" smtClean="0"/>
              <a:t>O uso de Internet das Coisas pode ajudar a resolver esses problemas com a utilização de objetos e sensores ligados à internet.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4364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2831"/>
            <a:ext cx="10515600" cy="1325563"/>
          </a:xfrm>
        </p:spPr>
        <p:txBody>
          <a:bodyPr/>
          <a:lstStyle/>
          <a:p>
            <a:r>
              <a:rPr lang="pt-BR" b="1" dirty="0" smtClean="0"/>
              <a:t>1.	Introdução</a:t>
            </a:r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166" y="122831"/>
            <a:ext cx="1087863" cy="9995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8200" y="2090152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1.2  Justificativa da Pesquisa: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838200" y="3193575"/>
            <a:ext cx="100839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	</a:t>
            </a:r>
            <a:r>
              <a:rPr lang="pt-BR" sz="2400" dirty="0" smtClean="0"/>
              <a:t>Um problema existente na sociedade é o consumo desnecessário de energia elétrica, como por exemplo luzes acesas em cômodos vazios, aquecedores de água ligados sem ninguém usar e ar condicionados ligados sem necessidade. Outro problema é a baixa segurança nas casas, a falta de alarmes, câmeras e sensores para um melhor monitoramento.</a:t>
            </a:r>
          </a:p>
          <a:p>
            <a:r>
              <a:rPr lang="pt-BR" sz="2400" dirty="0"/>
              <a:t>	</a:t>
            </a:r>
            <a:r>
              <a:rPr lang="pt-BR" sz="2400" dirty="0" smtClean="0"/>
              <a:t>O uso de Internet das Coisas pode ajudar a resolver esses problemas com a utilização de objetos e sensores ligados à internet.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8766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2831"/>
            <a:ext cx="10515600" cy="1325563"/>
          </a:xfrm>
        </p:spPr>
        <p:txBody>
          <a:bodyPr/>
          <a:lstStyle/>
          <a:p>
            <a:r>
              <a:rPr lang="pt-BR" b="1" dirty="0" smtClean="0"/>
              <a:t>1.	Introdução</a:t>
            </a:r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166" y="122831"/>
            <a:ext cx="1087863" cy="9995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8200" y="2090152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1.3  Hipóteses da Pesquisa: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838200" y="3193575"/>
            <a:ext cx="100839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	</a:t>
            </a:r>
            <a:r>
              <a:rPr lang="pt-BR" sz="2400" dirty="0" smtClean="0"/>
              <a:t>Um problema existente na sociedade é o consumo desnecessário de energia elétrica, como por exemplo luzes acesas em cômodos vazios, aquecedores de água ligados sem ninguém usar e ar condicionados ligados sem necessidade. Outro problema é a baixa segurança nas casas, a falta de alarmes, câmeras e sensores para um melhor monitoramento.</a:t>
            </a:r>
          </a:p>
          <a:p>
            <a:r>
              <a:rPr lang="pt-BR" sz="2400" dirty="0"/>
              <a:t>	</a:t>
            </a:r>
            <a:r>
              <a:rPr lang="pt-BR" sz="2400" dirty="0" smtClean="0"/>
              <a:t>O uso de Internet das Coisas pode ajudar a resolver esses problemas com a utilização de objetos e sensores ligados à internet.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535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2831"/>
            <a:ext cx="10515600" cy="1325563"/>
          </a:xfrm>
        </p:spPr>
        <p:txBody>
          <a:bodyPr/>
          <a:lstStyle/>
          <a:p>
            <a:r>
              <a:rPr lang="pt-BR" b="1" dirty="0"/>
              <a:t>2</a:t>
            </a:r>
            <a:r>
              <a:rPr lang="pt-BR" b="1" dirty="0" smtClean="0"/>
              <a:t>.	Objetivos da Pesquisa</a:t>
            </a:r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166" y="122831"/>
            <a:ext cx="1087863" cy="9995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8200" y="2090152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2.1  Objetivo Geral da Pesquisa: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838200" y="3193575"/>
            <a:ext cx="100839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	</a:t>
            </a:r>
            <a:r>
              <a:rPr lang="pt-BR" sz="2400" dirty="0" smtClean="0"/>
              <a:t>Um problema existente na sociedade é o consumo desnecessário de energia elétrica, como por exemplo luzes acesas em cômodos vazios, aquecedores de água ligados sem ninguém usar e ar condicionados ligados sem necessidade. Outro problema é a baixa segurança nas casas, a falta de alarmes, câmeras e sensores para um melhor monitoramento.</a:t>
            </a:r>
          </a:p>
          <a:p>
            <a:r>
              <a:rPr lang="pt-BR" sz="2400" dirty="0"/>
              <a:t>	</a:t>
            </a:r>
            <a:r>
              <a:rPr lang="pt-BR" sz="2400" dirty="0" smtClean="0"/>
              <a:t>O uso de Internet das Coisas pode ajudar a resolver esses problemas com a utilização de objetos e sensores ligados à internet.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7375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2831"/>
            <a:ext cx="10515600" cy="1325563"/>
          </a:xfrm>
        </p:spPr>
        <p:txBody>
          <a:bodyPr/>
          <a:lstStyle/>
          <a:p>
            <a:r>
              <a:rPr lang="pt-BR" b="1" dirty="0"/>
              <a:t>2</a:t>
            </a:r>
            <a:r>
              <a:rPr lang="pt-BR" b="1" dirty="0" smtClean="0"/>
              <a:t>.	Objetivos da Pesquisa</a:t>
            </a:r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166" y="122831"/>
            <a:ext cx="1087863" cy="9995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8200" y="2090152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2.2  Objetivos Específicos da Pesquisa: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838200" y="3193575"/>
            <a:ext cx="100839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	</a:t>
            </a:r>
            <a:r>
              <a:rPr lang="pt-BR" sz="2400" dirty="0" smtClean="0"/>
              <a:t>Um problema existente na sociedade é o consumo desnecessário de energia elétrica, como por exemplo luzes acesas em cômodos vazios, aquecedores de água ligados sem ninguém usar e ar condicionados ligados sem necessidade. Outro problema é a baixa segurança nas casas, a falta de alarmes, câmeras e sensores para um melhor monitoramento.</a:t>
            </a:r>
          </a:p>
          <a:p>
            <a:r>
              <a:rPr lang="pt-BR" sz="2400" dirty="0"/>
              <a:t>	</a:t>
            </a:r>
            <a:r>
              <a:rPr lang="pt-BR" sz="2400" dirty="0" smtClean="0"/>
              <a:t>O uso de Internet das Coisas pode ajudar a resolver esses problemas com a utilização de objetos e sensores ligados à internet.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3827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2831"/>
            <a:ext cx="10515600" cy="1325563"/>
          </a:xfrm>
        </p:spPr>
        <p:txBody>
          <a:bodyPr/>
          <a:lstStyle/>
          <a:p>
            <a:r>
              <a:rPr lang="pt-BR" b="1" dirty="0" smtClean="0"/>
              <a:t>3.	Fundamentação Teórica</a:t>
            </a:r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166" y="122831"/>
            <a:ext cx="1087863" cy="9995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8200" y="2090152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3.1  Internet das Coisas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838200" y="3193575"/>
            <a:ext cx="100839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	</a:t>
            </a:r>
            <a:r>
              <a:rPr lang="pt-BR" sz="2400" dirty="0" smtClean="0"/>
              <a:t>Um problema existente na sociedade é o consumo desnecessário de energia elétrica, como por exemplo luzes acesas em cômodos vazios, aquecedores de água ligados sem ninguém usar e ar condicionados ligados sem necessidade. Outro problema é a baixa segurança nas casas, a falta de alarmes, câmeras e sensores para um melhor monitoramento.</a:t>
            </a:r>
          </a:p>
          <a:p>
            <a:r>
              <a:rPr lang="pt-BR" sz="2400" dirty="0"/>
              <a:t>	</a:t>
            </a:r>
            <a:r>
              <a:rPr lang="pt-BR" sz="2400" dirty="0" smtClean="0"/>
              <a:t>O uso de Internet das Coisas pode ajudar a resolver esses problemas com a utilização de objetos e sensores ligados à internet.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4107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22831"/>
            <a:ext cx="10515600" cy="1325563"/>
          </a:xfrm>
        </p:spPr>
        <p:txBody>
          <a:bodyPr/>
          <a:lstStyle/>
          <a:p>
            <a:r>
              <a:rPr lang="pt-BR" b="1" dirty="0" smtClean="0"/>
              <a:t>3.	Fundamentação Teórica</a:t>
            </a:r>
            <a:endParaRPr lang="pt-BR" b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166" y="122831"/>
            <a:ext cx="1087863" cy="99953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8200" y="2090152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3.2  Casas Inteligentes</a:t>
            </a:r>
            <a:endParaRPr lang="pt-BR" sz="2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838200" y="3193575"/>
            <a:ext cx="100839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	</a:t>
            </a:r>
            <a:r>
              <a:rPr lang="pt-BR" sz="2400" dirty="0" smtClean="0"/>
              <a:t>Um problema existente na sociedade é o consumo desnecessário de energia elétrica, como por exemplo luzes acesas em cômodos vazios, aquecedores de água ligados sem ninguém usar e ar condicionados ligados sem necessidade. Outro problema é a baixa segurança nas casas, a falta de alarmes, câmeras e sensores para um melhor monitoramento.</a:t>
            </a:r>
          </a:p>
          <a:p>
            <a:r>
              <a:rPr lang="pt-BR" sz="2400" dirty="0"/>
              <a:t>	</a:t>
            </a:r>
            <a:r>
              <a:rPr lang="pt-BR" sz="2400" dirty="0" smtClean="0"/>
              <a:t>O uso de Internet das Coisas pode ajudar a resolver esses problemas com a utilização de objetos e sensores ligados à internet.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5719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478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Internet das Coisas: O uso em casas inteligentes</vt:lpstr>
      <vt:lpstr>Sumário</vt:lpstr>
      <vt:lpstr>1. Introdução</vt:lpstr>
      <vt:lpstr>1. Introdução</vt:lpstr>
      <vt:lpstr>1. Introdução</vt:lpstr>
      <vt:lpstr>2. Objetivos da Pesquisa</vt:lpstr>
      <vt:lpstr>2. Objetivos da Pesquisa</vt:lpstr>
      <vt:lpstr>3. Fundamentação Teórica</vt:lpstr>
      <vt:lpstr>3. Fundamentação Teórica</vt:lpstr>
      <vt:lpstr>3. Fundamentação Teórica</vt:lpstr>
      <vt:lpstr>4. Metodologia da Pesquisa</vt:lpstr>
      <vt:lpstr>5. Cronograma</vt:lpstr>
      <vt:lpstr>6. Referências</vt:lpstr>
      <vt:lpstr>6. Referências</vt:lpstr>
      <vt:lpstr>6. 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das Coisas: O uso em casas inteligentes</dc:title>
  <dc:creator>Julyana</dc:creator>
  <cp:lastModifiedBy>Julyana</cp:lastModifiedBy>
  <cp:revision>11</cp:revision>
  <dcterms:created xsi:type="dcterms:W3CDTF">2018-05-28T18:10:41Z</dcterms:created>
  <dcterms:modified xsi:type="dcterms:W3CDTF">2018-05-29T00:44:10Z</dcterms:modified>
</cp:coreProperties>
</file>