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Helvetica Neue"/>
      <p:regular r:id="rId32"/>
      <p:bold r:id="rId33"/>
      <p:italic r:id="rId34"/>
      <p:boldItalic r:id="rId35"/>
    </p:embeddedFont>
    <p:embeddedFont>
      <p:font typeface="Exo 2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5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8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10.xml"/><Relationship Id="rId37" Type="http://schemas.openxmlformats.org/officeDocument/2006/relationships/font" Target="fonts/Exo2-bold.fntdata"/><Relationship Id="rId14" Type="http://schemas.openxmlformats.org/officeDocument/2006/relationships/slide" Target="slides/slide9.xml"/><Relationship Id="rId36" Type="http://schemas.openxmlformats.org/officeDocument/2006/relationships/font" Target="fonts/Exo2-regular.fntdata"/><Relationship Id="rId17" Type="http://schemas.openxmlformats.org/officeDocument/2006/relationships/slide" Target="slides/slide12.xml"/><Relationship Id="rId39" Type="http://schemas.openxmlformats.org/officeDocument/2006/relationships/font" Target="fonts/Exo2-boldItalic.fntdata"/><Relationship Id="rId16" Type="http://schemas.openxmlformats.org/officeDocument/2006/relationships/slide" Target="slides/slide11.xml"/><Relationship Id="rId38" Type="http://schemas.openxmlformats.org/officeDocument/2006/relationships/font" Target="fonts/Exo2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c4b925f89_6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ec4b925f89_6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c4b925f89_6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c4b925f89_6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c4b925f89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ec4b925f89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c4b925f89_5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ec4b925f89_5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c4b925f89_6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ec4b925f89_6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ec4b925f89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ec4b925f89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c4b925f89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ec4b925f89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ec4b925f89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ec4b925f89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ec4b925f89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ec4b925f89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c4b925f89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ec4b925f89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c4b925f89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c4b925f89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ec4b925f89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ec4b925f89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ec4b925f89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ec4b925f89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ec4b925f89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ec4b925f89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ec4b925f89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ec4b925f89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ec4b925f89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ec4b925f89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ec4b925f89_1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ec4b925f89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ec4b925f89_1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ec4b925f89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c4b925f89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c4b925f89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c4b925f8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c4b925f8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c4b925f89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ec4b925f89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c4b925f89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c4b925f89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c4b925f89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c4b925f89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c4b925f89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c4b925f89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c4b925f89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c4b925f8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279925"/>
            <a:ext cx="8520600" cy="10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Font typeface="Helvetica Neue"/>
              <a:buNone/>
              <a:defRPr sz="4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7550" y="1893225"/>
            <a:ext cx="8334900" cy="29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Helvetica Neue"/>
              <a:buChar char="●"/>
              <a:defRPr sz="18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○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■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●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○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■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●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○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■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Relationship Id="rId4" Type="http://schemas.openxmlformats.org/officeDocument/2006/relationships/hyperlink" Target="https://github.com/kimlimalima" TargetMode="External"/><Relationship Id="rId5" Type="http://schemas.openxmlformats.org/officeDocument/2006/relationships/hyperlink" Target="https://github.com/FantySantos" TargetMode="External"/><Relationship Id="rId6" Type="http://schemas.openxmlformats.org/officeDocument/2006/relationships/hyperlink" Target="https://github.com/samuel06santos" TargetMode="External"/><Relationship Id="rId7" Type="http://schemas.openxmlformats.org/officeDocument/2006/relationships/image" Target="../media/image21.png"/><Relationship Id="rId8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hyperlink" Target="https://git-scm.com/docs/git-restor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hyperlink" Target="https://git-scm.com/docs/git-r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hyperlink" Target="https://git-scm.com/docs/git-branch" TargetMode="External"/><Relationship Id="rId5" Type="http://schemas.openxmlformats.org/officeDocument/2006/relationships/hyperlink" Target="https://git-scm.com/docs/git-checkout" TargetMode="External"/><Relationship Id="rId6" Type="http://schemas.openxmlformats.org/officeDocument/2006/relationships/hyperlink" Target="https://git-scm.com/docs/git-switch" TargetMode="External"/><Relationship Id="rId7" Type="http://schemas.openxmlformats.org/officeDocument/2006/relationships/hyperlink" Target="https://git-scm.com/docs/git-branch" TargetMode="External"/><Relationship Id="rId8" Type="http://schemas.openxmlformats.org/officeDocument/2006/relationships/hyperlink" Target="https://git-scm.com/docs/git-merg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hyperlink" Target="http://desktop.github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-scm.com/book/pt-br/v2/Come%C3%A7ando-Uma-Breve-Hist%C3%B3ria-do-Git" TargetMode="External"/><Relationship Id="rId4" Type="http://schemas.openxmlformats.org/officeDocument/2006/relationships/hyperlink" Target="https://git-scm.com/doc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github.com/samuel06santos/Oficina-de-GitHub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-scm.com/docs/git-ini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-scm.com/docs/git-clon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-scm.com/docs/git-statu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-scm.com/docs/git-add" TargetMode="External"/><Relationship Id="rId4" Type="http://schemas.openxmlformats.org/officeDocument/2006/relationships/hyperlink" Target="https://git-scm.com/docs/git-commit" TargetMode="External"/><Relationship Id="rId5" Type="http://schemas.openxmlformats.org/officeDocument/2006/relationships/hyperlink" Target="https://git-scm.com/docs/git-push" TargetMode="External"/><Relationship Id="rId6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-scm.com/docs/git-pull" TargetMode="External"/><Relationship Id="rId4" Type="http://schemas.openxmlformats.org/officeDocument/2006/relationships/hyperlink" Target="https://git-scm.com/docs/git-pull" TargetMode="External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11175" y="-12"/>
            <a:ext cx="4896000" cy="15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Helvetica Neue"/>
                <a:ea typeface="Helvetica Neue"/>
                <a:cs typeface="Helvetica Neue"/>
                <a:sym typeface="Helvetica Neue"/>
              </a:rPr>
              <a:t>Oficina G</a:t>
            </a:r>
            <a:r>
              <a:rPr b="1" lang="pt-BR"/>
              <a:t>it/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78450" y="1332725"/>
            <a:ext cx="7787100" cy="56700"/>
          </a:xfrm>
          <a:prstGeom prst="rect">
            <a:avLst/>
          </a:prstGeom>
          <a:gradFill>
            <a:gsLst>
              <a:gs pos="0">
                <a:srgbClr val="4D0081"/>
              </a:gs>
              <a:gs pos="100000">
                <a:srgbClr val="9900FF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 </a:t>
            </a:r>
            <a:endParaRPr b="1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870" y="3746800"/>
            <a:ext cx="857680" cy="1082588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26250" y="2169900"/>
            <a:ext cx="5340900" cy="25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Apresentação: </a:t>
            </a:r>
            <a:endParaRPr b="1"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Kim Lima de Lima - </a:t>
            </a:r>
            <a:r>
              <a:rPr lang="pt-BR" sz="2400" u="sng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endParaRPr sz="24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Fantiny Santos dos Santos - </a:t>
            </a:r>
            <a:r>
              <a:rPr lang="pt-BR" sz="2400" u="sng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endParaRPr sz="24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João Samuel Dias Santos - </a:t>
            </a:r>
            <a:r>
              <a:rPr lang="pt-BR" sz="2400" u="sng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endParaRPr sz="24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Coordenador:</a:t>
            </a:r>
            <a:endParaRPr b="1"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Renato Hidaka Torres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94050" y="8137"/>
            <a:ext cx="2795023" cy="157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72300" y="3873847"/>
            <a:ext cx="892971" cy="87935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5873708" y="4192843"/>
            <a:ext cx="12342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LabSC</a:t>
            </a:r>
            <a:endParaRPr b="1" sz="26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ctrTitle"/>
          </p:nvPr>
        </p:nvSpPr>
        <p:spPr>
          <a:xfrm>
            <a:off x="932075" y="483350"/>
            <a:ext cx="61728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Descartar Alterações</a:t>
            </a:r>
            <a:endParaRPr b="1"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00" y="578900"/>
            <a:ext cx="547800" cy="5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865200" y="1338750"/>
            <a:ext cx="6172800" cy="24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pt-BR" sz="1800" u="sng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 restore</a:t>
            </a:r>
            <a:endParaRPr b="1" sz="18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Restaura arquivos ou o diretório 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 trabalho para um estado anterior.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git restore &lt;arquivo&gt;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Desfaz as alterações na área de staging (índice).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git restore --staged &lt;arquivo&gt;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ctrTitle"/>
          </p:nvPr>
        </p:nvSpPr>
        <p:spPr>
          <a:xfrm>
            <a:off x="932075" y="483350"/>
            <a:ext cx="61728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Remover</a:t>
            </a:r>
            <a:endParaRPr b="1"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00" y="578900"/>
            <a:ext cx="547800" cy="5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865200" y="1368450"/>
            <a:ext cx="7015500" cy="24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pt-BR" sz="1800" u="sng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 rm</a:t>
            </a:r>
            <a:endParaRPr b="1" sz="18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 arquivos ou diretórios do controle de versão do Git.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git rm &lt;nome-do-arquivo&gt; ou git rm -r &lt;nome-do-diretorio&gt;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 um arquivo do repositório, mas </a:t>
            </a: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mantém</a:t>
            </a: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 sistema de arquivos: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git rm --cached &lt;nome-do-arquivo&gt;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/>
          <p:nvPr/>
        </p:nvSpPr>
        <p:spPr>
          <a:xfrm>
            <a:off x="3600450" y="1874389"/>
            <a:ext cx="1028700" cy="547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master</a:t>
            </a:r>
            <a:r>
              <a:rPr lang="pt-BR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0" name="Google Shape;140;p24"/>
          <p:cNvCxnSpPr>
            <a:stCxn id="139" idx="2"/>
            <a:endCxn id="141" idx="0"/>
          </p:cNvCxnSpPr>
          <p:nvPr/>
        </p:nvCxnSpPr>
        <p:spPr>
          <a:xfrm>
            <a:off x="4114800" y="2422189"/>
            <a:ext cx="0" cy="27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4"/>
          <p:cNvSpPr/>
          <p:nvPr/>
        </p:nvSpPr>
        <p:spPr>
          <a:xfrm>
            <a:off x="3600450" y="1054789"/>
            <a:ext cx="1028700" cy="547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HEAD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3" name="Google Shape;143;p24"/>
          <p:cNvCxnSpPr>
            <a:stCxn id="142" idx="2"/>
            <a:endCxn id="139" idx="0"/>
          </p:cNvCxnSpPr>
          <p:nvPr/>
        </p:nvCxnSpPr>
        <p:spPr>
          <a:xfrm>
            <a:off x="4114800" y="1602589"/>
            <a:ext cx="0" cy="27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4"/>
          <p:cNvSpPr/>
          <p:nvPr/>
        </p:nvSpPr>
        <p:spPr>
          <a:xfrm>
            <a:off x="3600450" y="3513589"/>
            <a:ext cx="1028700" cy="547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testing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5" name="Google Shape;145;p24"/>
          <p:cNvCxnSpPr>
            <a:stCxn id="144" idx="0"/>
            <a:endCxn id="141" idx="2"/>
          </p:cNvCxnSpPr>
          <p:nvPr/>
        </p:nvCxnSpPr>
        <p:spPr>
          <a:xfrm rot="10800000">
            <a:off x="4114800" y="3241789"/>
            <a:ext cx="0" cy="27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4"/>
          <p:cNvSpPr/>
          <p:nvPr/>
        </p:nvSpPr>
        <p:spPr>
          <a:xfrm>
            <a:off x="3600450" y="4333189"/>
            <a:ext cx="1028700" cy="547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HEAD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7" name="Google Shape;147;p24"/>
          <p:cNvCxnSpPr>
            <a:stCxn id="146" idx="0"/>
            <a:endCxn id="144" idx="2"/>
          </p:cNvCxnSpPr>
          <p:nvPr/>
        </p:nvCxnSpPr>
        <p:spPr>
          <a:xfrm rot="10800000">
            <a:off x="4114800" y="4061389"/>
            <a:ext cx="0" cy="27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4"/>
          <p:cNvSpPr/>
          <p:nvPr/>
        </p:nvSpPr>
        <p:spPr>
          <a:xfrm>
            <a:off x="4953550" y="2693989"/>
            <a:ext cx="1028700" cy="5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Helvetica Neue"/>
                <a:ea typeface="Helvetica Neue"/>
                <a:cs typeface="Helvetica Neue"/>
                <a:sym typeface="Helvetica Neue"/>
              </a:rPr>
              <a:t>Commit 3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p24"/>
          <p:cNvSpPr/>
          <p:nvPr/>
        </p:nvSpPr>
        <p:spPr>
          <a:xfrm>
            <a:off x="4953550" y="3513589"/>
            <a:ext cx="1028700" cy="547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testing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0" name="Google Shape;150;p24"/>
          <p:cNvCxnSpPr>
            <a:stCxn id="149" idx="0"/>
            <a:endCxn id="148" idx="2"/>
          </p:cNvCxnSpPr>
          <p:nvPr/>
        </p:nvCxnSpPr>
        <p:spPr>
          <a:xfrm rot="10800000">
            <a:off x="5467900" y="3241789"/>
            <a:ext cx="0" cy="27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4"/>
          <p:cNvSpPr/>
          <p:nvPr/>
        </p:nvSpPr>
        <p:spPr>
          <a:xfrm>
            <a:off x="4953550" y="4333189"/>
            <a:ext cx="1028700" cy="547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HEAD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2" name="Google Shape;152;p24"/>
          <p:cNvCxnSpPr>
            <a:stCxn id="151" idx="0"/>
            <a:endCxn id="149" idx="2"/>
          </p:cNvCxnSpPr>
          <p:nvPr/>
        </p:nvCxnSpPr>
        <p:spPr>
          <a:xfrm rot="10800000">
            <a:off x="5467900" y="4061389"/>
            <a:ext cx="0" cy="27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4"/>
          <p:cNvCxnSpPr>
            <a:stCxn id="148" idx="1"/>
            <a:endCxn id="141" idx="3"/>
          </p:cNvCxnSpPr>
          <p:nvPr/>
        </p:nvCxnSpPr>
        <p:spPr>
          <a:xfrm rot="10800000">
            <a:off x="4629250" y="2967889"/>
            <a:ext cx="32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4"/>
          <p:cNvSpPr txBox="1"/>
          <p:nvPr>
            <p:ph type="ctrTitle"/>
          </p:nvPr>
        </p:nvSpPr>
        <p:spPr>
          <a:xfrm>
            <a:off x="932075" y="483350"/>
            <a:ext cx="19425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Branches</a:t>
            </a:r>
            <a:endParaRPr b="1"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00" y="578900"/>
            <a:ext cx="547800" cy="5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/>
          <p:nvPr/>
        </p:nvSpPr>
        <p:spPr>
          <a:xfrm>
            <a:off x="894250" y="2694000"/>
            <a:ext cx="1028700" cy="5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Helvetica Neue"/>
                <a:ea typeface="Helvetica Neue"/>
                <a:cs typeface="Helvetica Neue"/>
                <a:sym typeface="Helvetica Neue"/>
              </a:rPr>
              <a:t>Commit 0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24"/>
          <p:cNvSpPr/>
          <p:nvPr/>
        </p:nvSpPr>
        <p:spPr>
          <a:xfrm>
            <a:off x="2247350" y="2694000"/>
            <a:ext cx="1028700" cy="5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Helvetica Neue"/>
                <a:ea typeface="Helvetica Neue"/>
                <a:cs typeface="Helvetica Neue"/>
                <a:sym typeface="Helvetica Neue"/>
              </a:rPr>
              <a:t>Commit 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" name="Google Shape;141;p24"/>
          <p:cNvSpPr/>
          <p:nvPr/>
        </p:nvSpPr>
        <p:spPr>
          <a:xfrm>
            <a:off x="3600450" y="2694000"/>
            <a:ext cx="1028700" cy="5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Helvetica Neue"/>
                <a:ea typeface="Helvetica Neue"/>
                <a:cs typeface="Helvetica Neue"/>
                <a:sym typeface="Helvetica Neue"/>
              </a:rPr>
              <a:t>Commit 2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8" name="Google Shape;158;p24"/>
          <p:cNvCxnSpPr>
            <a:stCxn id="141" idx="1"/>
            <a:endCxn id="157" idx="3"/>
          </p:cNvCxnSpPr>
          <p:nvPr/>
        </p:nvCxnSpPr>
        <p:spPr>
          <a:xfrm rot="10800000">
            <a:off x="3276150" y="2967900"/>
            <a:ext cx="32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4"/>
          <p:cNvCxnSpPr>
            <a:stCxn id="157" idx="1"/>
            <a:endCxn id="156" idx="3"/>
          </p:cNvCxnSpPr>
          <p:nvPr/>
        </p:nvCxnSpPr>
        <p:spPr>
          <a:xfrm rot="10800000">
            <a:off x="1923050" y="2967900"/>
            <a:ext cx="32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/>
          <p:nvPr/>
        </p:nvSpPr>
        <p:spPr>
          <a:xfrm>
            <a:off x="894250" y="2694000"/>
            <a:ext cx="1028700" cy="5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Helvetica Neue"/>
                <a:ea typeface="Helvetica Neue"/>
                <a:cs typeface="Helvetica Neue"/>
                <a:sym typeface="Helvetica Neue"/>
              </a:rPr>
              <a:t>Commit 0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5" name="Google Shape;165;p25"/>
          <p:cNvSpPr/>
          <p:nvPr/>
        </p:nvSpPr>
        <p:spPr>
          <a:xfrm>
            <a:off x="2247350" y="2694000"/>
            <a:ext cx="1028700" cy="5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Helvetica Neue"/>
                <a:ea typeface="Helvetica Neue"/>
                <a:cs typeface="Helvetica Neue"/>
                <a:sym typeface="Helvetica Neue"/>
              </a:rPr>
              <a:t>Commit 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3600450" y="2694000"/>
            <a:ext cx="1028700" cy="5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Helvetica Neue"/>
                <a:ea typeface="Helvetica Neue"/>
                <a:cs typeface="Helvetica Neue"/>
                <a:sym typeface="Helvetica Neue"/>
              </a:rPr>
              <a:t>Commit 2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7" name="Google Shape;167;p25"/>
          <p:cNvCxnSpPr>
            <a:stCxn id="166" idx="1"/>
            <a:endCxn id="165" idx="3"/>
          </p:cNvCxnSpPr>
          <p:nvPr/>
        </p:nvCxnSpPr>
        <p:spPr>
          <a:xfrm rot="10800000">
            <a:off x="3276150" y="2967900"/>
            <a:ext cx="32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5"/>
          <p:cNvCxnSpPr>
            <a:stCxn id="165" idx="1"/>
            <a:endCxn id="164" idx="3"/>
          </p:cNvCxnSpPr>
          <p:nvPr/>
        </p:nvCxnSpPr>
        <p:spPr>
          <a:xfrm rot="10800000">
            <a:off x="1923050" y="2967900"/>
            <a:ext cx="32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5"/>
          <p:cNvSpPr/>
          <p:nvPr/>
        </p:nvSpPr>
        <p:spPr>
          <a:xfrm>
            <a:off x="5334550" y="2151900"/>
            <a:ext cx="1028700" cy="5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Helvetica Neue"/>
                <a:ea typeface="Helvetica Neue"/>
                <a:cs typeface="Helvetica Neue"/>
                <a:sym typeface="Helvetica Neue"/>
              </a:rPr>
              <a:t>Commit 4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5334550" y="3236100"/>
            <a:ext cx="1028700" cy="5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Helvetica Neue"/>
                <a:ea typeface="Helvetica Neue"/>
                <a:cs typeface="Helvetica Neue"/>
                <a:sym typeface="Helvetica Neue"/>
              </a:rPr>
              <a:t>Commit 3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1" name="Google Shape;171;p25"/>
          <p:cNvCxnSpPr>
            <a:stCxn id="169" idx="1"/>
            <a:endCxn id="166" idx="3"/>
          </p:cNvCxnSpPr>
          <p:nvPr/>
        </p:nvCxnSpPr>
        <p:spPr>
          <a:xfrm flipH="1">
            <a:off x="4629250" y="2425800"/>
            <a:ext cx="705300" cy="54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5"/>
          <p:cNvCxnSpPr>
            <a:stCxn id="170" idx="1"/>
            <a:endCxn id="166" idx="3"/>
          </p:cNvCxnSpPr>
          <p:nvPr/>
        </p:nvCxnSpPr>
        <p:spPr>
          <a:xfrm rot="10800000">
            <a:off x="4629250" y="2967900"/>
            <a:ext cx="705300" cy="54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25"/>
          <p:cNvSpPr/>
          <p:nvPr/>
        </p:nvSpPr>
        <p:spPr>
          <a:xfrm>
            <a:off x="5334550" y="4083000"/>
            <a:ext cx="1028700" cy="547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testing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4" name="Google Shape;174;p25"/>
          <p:cNvCxnSpPr>
            <a:stCxn id="173" idx="0"/>
            <a:endCxn id="170" idx="2"/>
          </p:cNvCxnSpPr>
          <p:nvPr/>
        </p:nvCxnSpPr>
        <p:spPr>
          <a:xfrm rot="10800000">
            <a:off x="5848900" y="3783900"/>
            <a:ext cx="0" cy="29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5"/>
          <p:cNvSpPr/>
          <p:nvPr/>
        </p:nvSpPr>
        <p:spPr>
          <a:xfrm>
            <a:off x="5334550" y="1332300"/>
            <a:ext cx="1028700" cy="547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master</a:t>
            </a:r>
            <a:r>
              <a:rPr lang="pt-BR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6" name="Google Shape;176;p25"/>
          <p:cNvCxnSpPr>
            <a:stCxn id="175" idx="2"/>
          </p:cNvCxnSpPr>
          <p:nvPr/>
        </p:nvCxnSpPr>
        <p:spPr>
          <a:xfrm>
            <a:off x="5848900" y="1880100"/>
            <a:ext cx="0" cy="27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5"/>
          <p:cNvSpPr/>
          <p:nvPr/>
        </p:nvSpPr>
        <p:spPr>
          <a:xfrm>
            <a:off x="5334550" y="512700"/>
            <a:ext cx="1028700" cy="547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HEAD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8" name="Google Shape;178;p25"/>
          <p:cNvCxnSpPr>
            <a:stCxn id="177" idx="2"/>
            <a:endCxn id="175" idx="0"/>
          </p:cNvCxnSpPr>
          <p:nvPr/>
        </p:nvCxnSpPr>
        <p:spPr>
          <a:xfrm>
            <a:off x="5848900" y="1060500"/>
            <a:ext cx="0" cy="27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5"/>
          <p:cNvSpPr/>
          <p:nvPr/>
        </p:nvSpPr>
        <p:spPr>
          <a:xfrm>
            <a:off x="7221050" y="2694000"/>
            <a:ext cx="1028700" cy="5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Helvetica Neue"/>
                <a:ea typeface="Helvetica Neue"/>
                <a:cs typeface="Helvetica Neue"/>
                <a:sym typeface="Helvetica Neue"/>
              </a:rPr>
              <a:t>Commit 5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0" name="Google Shape;180;p25"/>
          <p:cNvCxnSpPr>
            <a:stCxn id="179" idx="1"/>
            <a:endCxn id="169" idx="3"/>
          </p:cNvCxnSpPr>
          <p:nvPr/>
        </p:nvCxnSpPr>
        <p:spPr>
          <a:xfrm rot="10800000">
            <a:off x="6363350" y="2425800"/>
            <a:ext cx="857700" cy="54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5"/>
          <p:cNvCxnSpPr>
            <a:stCxn id="179" idx="1"/>
            <a:endCxn id="170" idx="3"/>
          </p:cNvCxnSpPr>
          <p:nvPr/>
        </p:nvCxnSpPr>
        <p:spPr>
          <a:xfrm flipH="1">
            <a:off x="6363350" y="2967900"/>
            <a:ext cx="857700" cy="54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5"/>
          <p:cNvSpPr/>
          <p:nvPr/>
        </p:nvSpPr>
        <p:spPr>
          <a:xfrm>
            <a:off x="7221050" y="1880100"/>
            <a:ext cx="1028700" cy="547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master</a:t>
            </a:r>
            <a:r>
              <a:rPr lang="pt-BR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3" name="Google Shape;183;p25"/>
          <p:cNvCxnSpPr>
            <a:stCxn id="182" idx="2"/>
            <a:endCxn id="179" idx="0"/>
          </p:cNvCxnSpPr>
          <p:nvPr/>
        </p:nvCxnSpPr>
        <p:spPr>
          <a:xfrm>
            <a:off x="7735400" y="2427900"/>
            <a:ext cx="0" cy="26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25"/>
          <p:cNvSpPr/>
          <p:nvPr/>
        </p:nvSpPr>
        <p:spPr>
          <a:xfrm>
            <a:off x="7221050" y="1060500"/>
            <a:ext cx="1028700" cy="547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HEAD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5" name="Google Shape;185;p25"/>
          <p:cNvCxnSpPr>
            <a:stCxn id="184" idx="2"/>
            <a:endCxn id="182" idx="0"/>
          </p:cNvCxnSpPr>
          <p:nvPr/>
        </p:nvCxnSpPr>
        <p:spPr>
          <a:xfrm>
            <a:off x="7735400" y="1608300"/>
            <a:ext cx="0" cy="27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5"/>
          <p:cNvSpPr txBox="1"/>
          <p:nvPr>
            <p:ph type="ctrTitle"/>
          </p:nvPr>
        </p:nvSpPr>
        <p:spPr>
          <a:xfrm>
            <a:off x="932075" y="483350"/>
            <a:ext cx="19425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Branches</a:t>
            </a:r>
            <a:endParaRPr b="1"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00" y="578900"/>
            <a:ext cx="547800" cy="5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ctrTitle"/>
          </p:nvPr>
        </p:nvSpPr>
        <p:spPr>
          <a:xfrm>
            <a:off x="932075" y="483350"/>
            <a:ext cx="61728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Branches</a:t>
            </a:r>
            <a:endParaRPr b="1"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00" y="578900"/>
            <a:ext cx="547800" cy="5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6"/>
          <p:cNvSpPr txBox="1"/>
          <p:nvPr/>
        </p:nvSpPr>
        <p:spPr>
          <a:xfrm>
            <a:off x="1064250" y="1137900"/>
            <a:ext cx="7696200" cy="3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pt-BR" sz="1800" u="sng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 branch</a:t>
            </a:r>
            <a:r>
              <a:rPr lang="pt-BR"/>
              <a:t> </a:t>
            </a: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&lt;nome-da-branch&gt;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Cria uma nova branch.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pt-BR" sz="1800" u="sng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 checkout</a:t>
            </a: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&lt;nome-da-branch&gt; ou </a:t>
            </a:r>
            <a:r>
              <a:rPr b="1" lang="pt-BR" sz="1800" u="sng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 switch</a:t>
            </a: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&lt;nome-da-branch&gt;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Muda para uma branch existente.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pt-BR" sz="1800" u="sng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 branch</a:t>
            </a:r>
            <a:endParaRPr b="1" sz="18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Lista todas as branches locais.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pt-BR" sz="1800" u="sng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 merge</a:t>
            </a: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&lt;nome-da-branch&gt;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Junta as alterações da branch especificada (&lt;nome-da-branch&gt;) na branch atual.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ctrTitle"/>
          </p:nvPr>
        </p:nvSpPr>
        <p:spPr>
          <a:xfrm>
            <a:off x="1637825" y="58550"/>
            <a:ext cx="6828000" cy="15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GitHub </a:t>
            </a:r>
            <a:r>
              <a:rPr b="1" lang="pt-BR"/>
              <a:t>Desktop</a:t>
            </a:r>
            <a:endParaRPr b="1"/>
          </a:p>
        </p:txBody>
      </p:sp>
      <p:sp>
        <p:nvSpPr>
          <p:cNvPr id="200" name="Google Shape;200;p27"/>
          <p:cNvSpPr txBox="1"/>
          <p:nvPr>
            <p:ph idx="1" type="subTitle"/>
          </p:nvPr>
        </p:nvSpPr>
        <p:spPr>
          <a:xfrm>
            <a:off x="678450" y="1332725"/>
            <a:ext cx="7787100" cy="56700"/>
          </a:xfrm>
          <a:prstGeom prst="rect">
            <a:avLst/>
          </a:prstGeom>
          <a:gradFill>
            <a:gsLst>
              <a:gs pos="0">
                <a:srgbClr val="4D0081"/>
              </a:gs>
              <a:gs pos="100000">
                <a:srgbClr val="9900FF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 </a:t>
            </a:r>
            <a:endParaRPr b="1"/>
          </a:p>
        </p:txBody>
      </p:sp>
      <p:sp>
        <p:nvSpPr>
          <p:cNvPr id="201" name="Google Shape;201;p27"/>
          <p:cNvSpPr txBox="1"/>
          <p:nvPr/>
        </p:nvSpPr>
        <p:spPr>
          <a:xfrm>
            <a:off x="678450" y="1494288"/>
            <a:ext cx="8074200" cy="9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“Concentre-se no que importa em vez de lutar com o Git. Se você é novo para o Git ou um usuário experiente, o GitHub Desktop simplifica seu desenvolvimento </a:t>
            </a:r>
            <a:r>
              <a:rPr i="1" lang="pt-BR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</a:t>
            </a:r>
            <a:r>
              <a:rPr i="1" lang="pt-BR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fluxo de trabalho.” - Clarice Lispector</a:t>
            </a:r>
            <a:endParaRPr i="1"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50" y="467963"/>
            <a:ext cx="769675" cy="7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3950" y="2456975"/>
            <a:ext cx="2061600" cy="206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7"/>
          <p:cNvSpPr txBox="1"/>
          <p:nvPr/>
        </p:nvSpPr>
        <p:spPr>
          <a:xfrm>
            <a:off x="479150" y="2571750"/>
            <a:ext cx="5595900" cy="23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GitHub Desktop é uma interface gráfica do Git.</a:t>
            </a:r>
            <a:endParaRPr sz="2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2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pt-BR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Disponível em Windows, macOS e Linux.</a:t>
            </a:r>
            <a:endParaRPr sz="2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6400325" y="4612900"/>
            <a:ext cx="20616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pt-BR" sz="2800" u="sng">
                <a:solidFill>
                  <a:srgbClr val="8E7CC3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desktop.github.com</a:t>
            </a:r>
            <a:endParaRPr sz="16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ctrTitle"/>
          </p:nvPr>
        </p:nvSpPr>
        <p:spPr>
          <a:xfrm>
            <a:off x="1637825" y="58550"/>
            <a:ext cx="6828000" cy="15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pt-BR">
                <a:solidFill>
                  <a:srgbClr val="FFFFFF"/>
                </a:solidFill>
              </a:rPr>
              <a:t>Por que usar?</a:t>
            </a:r>
            <a:endParaRPr b="1"/>
          </a:p>
        </p:txBody>
      </p:sp>
      <p:sp>
        <p:nvSpPr>
          <p:cNvPr id="211" name="Google Shape;211;p28"/>
          <p:cNvSpPr txBox="1"/>
          <p:nvPr>
            <p:ph idx="1" type="subTitle"/>
          </p:nvPr>
        </p:nvSpPr>
        <p:spPr>
          <a:xfrm>
            <a:off x="678450" y="1332725"/>
            <a:ext cx="7787100" cy="56700"/>
          </a:xfrm>
          <a:prstGeom prst="rect">
            <a:avLst/>
          </a:prstGeom>
          <a:gradFill>
            <a:gsLst>
              <a:gs pos="0">
                <a:srgbClr val="4D0081"/>
              </a:gs>
              <a:gs pos="100000">
                <a:srgbClr val="9900FF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 </a:t>
            </a:r>
            <a:endParaRPr b="1"/>
          </a:p>
        </p:txBody>
      </p:sp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50" y="467963"/>
            <a:ext cx="769675" cy="76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8"/>
          <p:cNvSpPr txBox="1"/>
          <p:nvPr/>
        </p:nvSpPr>
        <p:spPr>
          <a:xfrm>
            <a:off x="479150" y="1647050"/>
            <a:ext cx="7986600" cy="3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</a:t>
            </a:r>
            <a:r>
              <a:rPr lang="pt-BR" sz="2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é poderoso, porém é frustrantemente complexo de se aprender no início.</a:t>
            </a:r>
            <a:endParaRPr sz="2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</a:t>
            </a:r>
            <a:r>
              <a:rPr lang="pt-BR" sz="2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GitHub Desktop oferece uma interface gráfica intuitiva e amigável, diferentemente do terminal.</a:t>
            </a:r>
            <a:endParaRPr sz="2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</a:t>
            </a:r>
            <a:r>
              <a:rPr lang="pt-BR" sz="2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É possível visualizar as mudanças feitas em cada linha nos arquivos.</a:t>
            </a:r>
            <a:endParaRPr sz="2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ctrTitle"/>
          </p:nvPr>
        </p:nvSpPr>
        <p:spPr>
          <a:xfrm>
            <a:off x="1637825" y="58550"/>
            <a:ext cx="6828000" cy="15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pt-BR">
                <a:solidFill>
                  <a:srgbClr val="FFFFFF"/>
                </a:solidFill>
              </a:rPr>
              <a:t>Primeiros passos</a:t>
            </a:r>
            <a:endParaRPr b="1"/>
          </a:p>
        </p:txBody>
      </p:sp>
      <p:sp>
        <p:nvSpPr>
          <p:cNvPr id="219" name="Google Shape;219;p29"/>
          <p:cNvSpPr txBox="1"/>
          <p:nvPr>
            <p:ph idx="1" type="subTitle"/>
          </p:nvPr>
        </p:nvSpPr>
        <p:spPr>
          <a:xfrm>
            <a:off x="678450" y="1332725"/>
            <a:ext cx="7787100" cy="56700"/>
          </a:xfrm>
          <a:prstGeom prst="rect">
            <a:avLst/>
          </a:prstGeom>
          <a:gradFill>
            <a:gsLst>
              <a:gs pos="0">
                <a:srgbClr val="4D0081"/>
              </a:gs>
              <a:gs pos="100000">
                <a:srgbClr val="9900FF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 </a:t>
            </a:r>
            <a:endParaRPr b="1"/>
          </a:p>
        </p:txBody>
      </p:sp>
      <p:pic>
        <p:nvPicPr>
          <p:cNvPr id="220" name="Google Shape;22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50" y="467963"/>
            <a:ext cx="769675" cy="7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825" y="1494650"/>
            <a:ext cx="3635000" cy="260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9"/>
          <p:cNvSpPr txBox="1"/>
          <p:nvPr/>
        </p:nvSpPr>
        <p:spPr>
          <a:xfrm>
            <a:off x="678450" y="1533300"/>
            <a:ext cx="3840000" cy="30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Após a instalação, você deverá fazer </a:t>
            </a:r>
            <a:r>
              <a:rPr i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login </a:t>
            </a:r>
            <a:r>
              <a:rPr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 sua conta do GitHub, o programa irá abrir uma aba no navegador para que você possa realizar a sincronização de sua conta do GitHub no programa do GitHub Desktop.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 o login feito, será possível visualizar a conta logada no programa em: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&gt; Options &gt; Accounts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3" name="Google Shape;22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5088" y="4148275"/>
            <a:ext cx="3006479" cy="7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ctrTitle"/>
          </p:nvPr>
        </p:nvSpPr>
        <p:spPr>
          <a:xfrm>
            <a:off x="1637825" y="58550"/>
            <a:ext cx="6828000" cy="15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pt-BR">
                <a:solidFill>
                  <a:srgbClr val="FFFFFF"/>
                </a:solidFill>
              </a:rPr>
              <a:t>Criando um repositório</a:t>
            </a:r>
            <a:endParaRPr b="1"/>
          </a:p>
        </p:txBody>
      </p:sp>
      <p:sp>
        <p:nvSpPr>
          <p:cNvPr id="229" name="Google Shape;229;p30"/>
          <p:cNvSpPr txBox="1"/>
          <p:nvPr>
            <p:ph idx="1" type="subTitle"/>
          </p:nvPr>
        </p:nvSpPr>
        <p:spPr>
          <a:xfrm>
            <a:off x="678450" y="1332725"/>
            <a:ext cx="7787100" cy="56700"/>
          </a:xfrm>
          <a:prstGeom prst="rect">
            <a:avLst/>
          </a:prstGeom>
          <a:gradFill>
            <a:gsLst>
              <a:gs pos="0">
                <a:srgbClr val="4D0081"/>
              </a:gs>
              <a:gs pos="100000">
                <a:srgbClr val="9900FF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 </a:t>
            </a:r>
            <a:endParaRPr b="1"/>
          </a:p>
        </p:txBody>
      </p:sp>
      <p:pic>
        <p:nvPicPr>
          <p:cNvPr id="230" name="Google Shape;2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50" y="467963"/>
            <a:ext cx="769675" cy="76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0"/>
          <p:cNvSpPr txBox="1"/>
          <p:nvPr/>
        </p:nvSpPr>
        <p:spPr>
          <a:xfrm>
            <a:off x="678450" y="1533300"/>
            <a:ext cx="3840000" cy="30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 </a:t>
            </a: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&gt; New repository</a:t>
            </a:r>
            <a:r>
              <a:rPr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ou pressionando </a:t>
            </a: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TRL</a:t>
            </a: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N</a:t>
            </a:r>
            <a:r>
              <a:rPr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irá abrir uma janela para que você possa fazer a criação de um repositório.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2" name="Google Shape;23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0850" y="1799450"/>
            <a:ext cx="345757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ctrTitle"/>
          </p:nvPr>
        </p:nvSpPr>
        <p:spPr>
          <a:xfrm>
            <a:off x="1637825" y="58550"/>
            <a:ext cx="6828000" cy="15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pt-BR">
                <a:solidFill>
                  <a:srgbClr val="FFFFFF"/>
                </a:solidFill>
              </a:rPr>
              <a:t>Criando um repositório</a:t>
            </a:r>
            <a:endParaRPr b="1"/>
          </a:p>
        </p:txBody>
      </p:sp>
      <p:sp>
        <p:nvSpPr>
          <p:cNvPr id="238" name="Google Shape;238;p31"/>
          <p:cNvSpPr txBox="1"/>
          <p:nvPr>
            <p:ph idx="1" type="subTitle"/>
          </p:nvPr>
        </p:nvSpPr>
        <p:spPr>
          <a:xfrm>
            <a:off x="678450" y="1332725"/>
            <a:ext cx="7787100" cy="56700"/>
          </a:xfrm>
          <a:prstGeom prst="rect">
            <a:avLst/>
          </a:prstGeom>
          <a:gradFill>
            <a:gsLst>
              <a:gs pos="0">
                <a:srgbClr val="4D0081"/>
              </a:gs>
              <a:gs pos="100000">
                <a:srgbClr val="9900FF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 </a:t>
            </a:r>
            <a:endParaRPr b="1"/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50" y="467963"/>
            <a:ext cx="769675" cy="76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1"/>
          <p:cNvSpPr txBox="1"/>
          <p:nvPr/>
        </p:nvSpPr>
        <p:spPr>
          <a:xfrm>
            <a:off x="678450" y="1533300"/>
            <a:ext cx="4897200" cy="3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Escolha um nome para o repositório (por convenção, use CamelCase e o traço para separar palavras).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Escolha onde você quer </a:t>
            </a:r>
            <a:r>
              <a:rPr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 </a:t>
            </a:r>
            <a:r>
              <a:rPr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guarde a cópia local do repositório.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Opcionalmente você pode adicionar uma descrição ao repositório, criar um README, adicionar um Git ignore (</a:t>
            </a:r>
            <a:r>
              <a:rPr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.gitignore) e uma Licença. 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1" name="Google Shape;241;p31"/>
          <p:cNvPicPr preferRelativeResize="0"/>
          <p:nvPr/>
        </p:nvPicPr>
        <p:blipFill rotWithShape="1">
          <a:blip r:embed="rId4">
            <a:alphaModFix/>
          </a:blip>
          <a:srcRect b="0" l="1768" r="0" t="0"/>
          <a:stretch/>
        </p:blipFill>
        <p:spPr>
          <a:xfrm>
            <a:off x="5684525" y="1647050"/>
            <a:ext cx="2781025" cy="31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-25" y="58550"/>
            <a:ext cx="9144000" cy="15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/>
              <a:t>O git é um Version Control Software (VCS)</a:t>
            </a:r>
            <a:endParaRPr b="1" sz="3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678450" y="1332725"/>
            <a:ext cx="7787100" cy="56700"/>
          </a:xfrm>
          <a:prstGeom prst="rect">
            <a:avLst/>
          </a:prstGeom>
          <a:gradFill>
            <a:gsLst>
              <a:gs pos="0">
                <a:srgbClr val="4D0081"/>
              </a:gs>
              <a:gs pos="100000">
                <a:srgbClr val="9900FF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 </a:t>
            </a:r>
            <a:endParaRPr b="1"/>
          </a:p>
        </p:txBody>
      </p:sp>
      <p:sp>
        <p:nvSpPr>
          <p:cNvPr id="67" name="Google Shape;67;p14"/>
          <p:cNvSpPr txBox="1"/>
          <p:nvPr/>
        </p:nvSpPr>
        <p:spPr>
          <a:xfrm>
            <a:off x="391450" y="2169900"/>
            <a:ext cx="5075700" cy="25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8E7CC3"/>
                </a:solidFill>
              </a:rPr>
              <a:t>O que é VCS?</a:t>
            </a:r>
            <a:endParaRPr sz="2500">
              <a:solidFill>
                <a:srgbClr val="8E7CC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8E7CC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 u="sng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História do Git</a:t>
            </a:r>
            <a:endParaRPr b="1" sz="24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 u="sng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Documentação Git</a:t>
            </a:r>
            <a:endParaRPr b="1" sz="24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ctrTitle"/>
          </p:nvPr>
        </p:nvSpPr>
        <p:spPr>
          <a:xfrm>
            <a:off x="1637825" y="58550"/>
            <a:ext cx="6828000" cy="15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pt-BR">
                <a:solidFill>
                  <a:srgbClr val="FFFFFF"/>
                </a:solidFill>
              </a:rPr>
              <a:t>Criando um repositório</a:t>
            </a:r>
            <a:endParaRPr b="1"/>
          </a:p>
        </p:txBody>
      </p:sp>
      <p:sp>
        <p:nvSpPr>
          <p:cNvPr id="247" name="Google Shape;247;p32"/>
          <p:cNvSpPr txBox="1"/>
          <p:nvPr>
            <p:ph idx="1" type="subTitle"/>
          </p:nvPr>
        </p:nvSpPr>
        <p:spPr>
          <a:xfrm>
            <a:off x="678450" y="1332725"/>
            <a:ext cx="7787100" cy="56700"/>
          </a:xfrm>
          <a:prstGeom prst="rect">
            <a:avLst/>
          </a:prstGeom>
          <a:gradFill>
            <a:gsLst>
              <a:gs pos="0">
                <a:srgbClr val="4D0081"/>
              </a:gs>
              <a:gs pos="100000">
                <a:srgbClr val="9900FF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 </a:t>
            </a:r>
            <a:endParaRPr b="1"/>
          </a:p>
        </p:txBody>
      </p:sp>
      <p:pic>
        <p:nvPicPr>
          <p:cNvPr id="248" name="Google Shape;2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50" y="467963"/>
            <a:ext cx="769675" cy="76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2"/>
          <p:cNvSpPr txBox="1"/>
          <p:nvPr/>
        </p:nvSpPr>
        <p:spPr>
          <a:xfrm>
            <a:off x="678450" y="1647050"/>
            <a:ext cx="3422100" cy="31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Após a criação local do repositório, você pode fazer a publicação do repositório para o GitHub ou pode abrir o repositório na sua IDE de preferência como o VS Code.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0" name="Google Shape;25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0425" y="1647050"/>
            <a:ext cx="4215126" cy="29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ctrTitle"/>
          </p:nvPr>
        </p:nvSpPr>
        <p:spPr>
          <a:xfrm>
            <a:off x="1637825" y="58550"/>
            <a:ext cx="6828000" cy="15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pt-BR">
                <a:solidFill>
                  <a:srgbClr val="FFFFFF"/>
                </a:solidFill>
              </a:rPr>
              <a:t>Commit e push</a:t>
            </a:r>
            <a:endParaRPr b="1"/>
          </a:p>
        </p:txBody>
      </p:sp>
      <p:sp>
        <p:nvSpPr>
          <p:cNvPr id="256" name="Google Shape;256;p33"/>
          <p:cNvSpPr txBox="1"/>
          <p:nvPr>
            <p:ph idx="1" type="subTitle"/>
          </p:nvPr>
        </p:nvSpPr>
        <p:spPr>
          <a:xfrm>
            <a:off x="678450" y="1332725"/>
            <a:ext cx="7787100" cy="56700"/>
          </a:xfrm>
          <a:prstGeom prst="rect">
            <a:avLst/>
          </a:prstGeom>
          <a:gradFill>
            <a:gsLst>
              <a:gs pos="0">
                <a:srgbClr val="4D0081"/>
              </a:gs>
              <a:gs pos="100000">
                <a:srgbClr val="9900FF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 </a:t>
            </a:r>
            <a:endParaRPr b="1"/>
          </a:p>
        </p:txBody>
      </p:sp>
      <p:pic>
        <p:nvPicPr>
          <p:cNvPr id="257" name="Google Shape;2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50" y="467963"/>
            <a:ext cx="769675" cy="76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3"/>
          <p:cNvSpPr txBox="1"/>
          <p:nvPr/>
        </p:nvSpPr>
        <p:spPr>
          <a:xfrm>
            <a:off x="678450" y="1647050"/>
            <a:ext cx="3422100" cy="31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Quando são realizados modificações em qualquer arquivo do repositório local, o GitHub Desktop exibe, na aba </a:t>
            </a: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“Changes”</a:t>
            </a:r>
            <a:r>
              <a:rPr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os arquivos modificados para que sejam selecionados aqueles que se deseja enviar ao repositório da web.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9" name="Google Shape;25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3225" y="1846925"/>
            <a:ext cx="4122324" cy="283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type="ctrTitle"/>
          </p:nvPr>
        </p:nvSpPr>
        <p:spPr>
          <a:xfrm>
            <a:off x="1637825" y="58550"/>
            <a:ext cx="6828000" cy="15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pt-BR">
                <a:solidFill>
                  <a:srgbClr val="FFFFFF"/>
                </a:solidFill>
              </a:rPr>
              <a:t>Commit e push</a:t>
            </a:r>
            <a:endParaRPr b="1"/>
          </a:p>
        </p:txBody>
      </p:sp>
      <p:sp>
        <p:nvSpPr>
          <p:cNvPr id="265" name="Google Shape;265;p34"/>
          <p:cNvSpPr txBox="1"/>
          <p:nvPr>
            <p:ph idx="1" type="subTitle"/>
          </p:nvPr>
        </p:nvSpPr>
        <p:spPr>
          <a:xfrm>
            <a:off x="678450" y="1332725"/>
            <a:ext cx="7787100" cy="56700"/>
          </a:xfrm>
          <a:prstGeom prst="rect">
            <a:avLst/>
          </a:prstGeom>
          <a:gradFill>
            <a:gsLst>
              <a:gs pos="0">
                <a:srgbClr val="4D0081"/>
              </a:gs>
              <a:gs pos="100000">
                <a:srgbClr val="9900FF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 </a:t>
            </a:r>
            <a:endParaRPr b="1"/>
          </a:p>
        </p:txBody>
      </p:sp>
      <p:pic>
        <p:nvPicPr>
          <p:cNvPr id="266" name="Google Shape;26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50" y="467963"/>
            <a:ext cx="769675" cy="76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4"/>
          <p:cNvSpPr txBox="1"/>
          <p:nvPr/>
        </p:nvSpPr>
        <p:spPr>
          <a:xfrm>
            <a:off x="678450" y="1647050"/>
            <a:ext cx="3422100" cy="31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Após selecionar os arquivos, você deverá adicionar um ‘nome’ para para o commit e depois clicar em </a:t>
            </a: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“Commit to &lt;nome_da_branch&gt;”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8" name="Google Shape;26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8450" y="1457175"/>
            <a:ext cx="1525400" cy="357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ctrTitle"/>
          </p:nvPr>
        </p:nvSpPr>
        <p:spPr>
          <a:xfrm>
            <a:off x="1637825" y="58550"/>
            <a:ext cx="6828000" cy="15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pt-BR">
                <a:solidFill>
                  <a:srgbClr val="FFFFFF"/>
                </a:solidFill>
              </a:rPr>
              <a:t>Commit e push</a:t>
            </a:r>
            <a:endParaRPr b="1"/>
          </a:p>
        </p:txBody>
      </p:sp>
      <p:sp>
        <p:nvSpPr>
          <p:cNvPr id="274" name="Google Shape;274;p35"/>
          <p:cNvSpPr txBox="1"/>
          <p:nvPr>
            <p:ph idx="1" type="subTitle"/>
          </p:nvPr>
        </p:nvSpPr>
        <p:spPr>
          <a:xfrm>
            <a:off x="678450" y="1332725"/>
            <a:ext cx="7787100" cy="56700"/>
          </a:xfrm>
          <a:prstGeom prst="rect">
            <a:avLst/>
          </a:prstGeom>
          <a:gradFill>
            <a:gsLst>
              <a:gs pos="0">
                <a:srgbClr val="4D0081"/>
              </a:gs>
              <a:gs pos="100000">
                <a:srgbClr val="9900FF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 </a:t>
            </a:r>
            <a:endParaRPr b="1"/>
          </a:p>
        </p:txBody>
      </p:sp>
      <p:sp>
        <p:nvSpPr>
          <p:cNvPr id="275" name="Google Shape;275;p35"/>
          <p:cNvSpPr txBox="1"/>
          <p:nvPr/>
        </p:nvSpPr>
        <p:spPr>
          <a:xfrm>
            <a:off x="678450" y="1484500"/>
            <a:ext cx="3684300" cy="3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Caso o repositório já estivesse sido publicado na web, apareceria o botão </a:t>
            </a: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“Push origin”</a:t>
            </a:r>
            <a:r>
              <a:rPr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para enviar o commit ao GitHub.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Mas como ainda não publicamos o repositório para o GitHub na web, aparecerá os botões </a:t>
            </a: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“Publish repository” </a:t>
            </a:r>
            <a:r>
              <a:rPr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 </a:t>
            </a: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“Publish branch”</a:t>
            </a:r>
            <a:r>
              <a:rPr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para você finalmente publicar o repositório juntamente com os commits que tenha feito.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76" name="Google Shape;2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50" y="467963"/>
            <a:ext cx="769675" cy="7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2850" y="1590375"/>
            <a:ext cx="4102699" cy="319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/>
        </p:nvSpPr>
        <p:spPr>
          <a:xfrm>
            <a:off x="678450" y="1484500"/>
            <a:ext cx="3352200" cy="3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clonar um repositório já existente do GitHub para o seu computador, seja de outro usuário ou mesmo de sua própria autoria, você deve ir em </a:t>
            </a: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&gt; Clone repository </a:t>
            </a:r>
            <a:r>
              <a:rPr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 </a:t>
            </a: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CTRL+SHIFT+O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36"/>
          <p:cNvSpPr txBox="1"/>
          <p:nvPr>
            <p:ph type="ctrTitle"/>
          </p:nvPr>
        </p:nvSpPr>
        <p:spPr>
          <a:xfrm>
            <a:off x="1637825" y="58550"/>
            <a:ext cx="6828000" cy="15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pt-BR">
                <a:solidFill>
                  <a:srgbClr val="FFFFFF"/>
                </a:solidFill>
              </a:rPr>
              <a:t>Clonando um repositório</a:t>
            </a:r>
            <a:endParaRPr b="1"/>
          </a:p>
        </p:txBody>
      </p:sp>
      <p:sp>
        <p:nvSpPr>
          <p:cNvPr id="284" name="Google Shape;284;p36"/>
          <p:cNvSpPr txBox="1"/>
          <p:nvPr>
            <p:ph idx="1" type="subTitle"/>
          </p:nvPr>
        </p:nvSpPr>
        <p:spPr>
          <a:xfrm>
            <a:off x="678450" y="1332725"/>
            <a:ext cx="7787100" cy="56700"/>
          </a:xfrm>
          <a:prstGeom prst="rect">
            <a:avLst/>
          </a:prstGeom>
          <a:gradFill>
            <a:gsLst>
              <a:gs pos="0">
                <a:srgbClr val="4D0081"/>
              </a:gs>
              <a:gs pos="100000">
                <a:srgbClr val="9900FF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 </a:t>
            </a:r>
            <a:endParaRPr b="1"/>
          </a:p>
        </p:txBody>
      </p:sp>
      <p:pic>
        <p:nvPicPr>
          <p:cNvPr id="285" name="Google Shape;28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50" y="467963"/>
            <a:ext cx="769675" cy="7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6850" y="1713506"/>
            <a:ext cx="4434900" cy="3048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/>
        </p:nvSpPr>
        <p:spPr>
          <a:xfrm>
            <a:off x="678450" y="1484500"/>
            <a:ext cx="3352200" cy="3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 primeira aba aparecerá os repositórios criados ou copiados na sua respectiva conta do GitHub, que você tem acesso (tanto os públicos quanto os privados).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 aba “</a:t>
            </a: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URL”</a:t>
            </a:r>
            <a:r>
              <a:rPr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você poderá clonar o repositório a partir da URL do mesmo no GitHub na web.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2" name="Google Shape;292;p37"/>
          <p:cNvSpPr txBox="1"/>
          <p:nvPr>
            <p:ph type="ctrTitle"/>
          </p:nvPr>
        </p:nvSpPr>
        <p:spPr>
          <a:xfrm>
            <a:off x="1637825" y="58550"/>
            <a:ext cx="6828000" cy="15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pt-BR">
                <a:solidFill>
                  <a:srgbClr val="FFFFFF"/>
                </a:solidFill>
              </a:rPr>
              <a:t>Clonando um repositório</a:t>
            </a:r>
            <a:endParaRPr b="1"/>
          </a:p>
        </p:txBody>
      </p:sp>
      <p:sp>
        <p:nvSpPr>
          <p:cNvPr id="293" name="Google Shape;293;p37"/>
          <p:cNvSpPr txBox="1"/>
          <p:nvPr>
            <p:ph idx="1" type="subTitle"/>
          </p:nvPr>
        </p:nvSpPr>
        <p:spPr>
          <a:xfrm>
            <a:off x="678450" y="1332725"/>
            <a:ext cx="7787100" cy="56700"/>
          </a:xfrm>
          <a:prstGeom prst="rect">
            <a:avLst/>
          </a:prstGeom>
          <a:gradFill>
            <a:gsLst>
              <a:gs pos="0">
                <a:srgbClr val="4D0081"/>
              </a:gs>
              <a:gs pos="100000">
                <a:srgbClr val="9900FF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 </a:t>
            </a:r>
            <a:endParaRPr b="1"/>
          </a:p>
        </p:txBody>
      </p:sp>
      <p:pic>
        <p:nvPicPr>
          <p:cNvPr id="294" name="Google Shape;2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50" y="467963"/>
            <a:ext cx="769675" cy="7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3925" y="1644612"/>
            <a:ext cx="4411901" cy="303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/>
          <p:nvPr/>
        </p:nvSpPr>
        <p:spPr>
          <a:xfrm>
            <a:off x="602250" y="3089875"/>
            <a:ext cx="4479000" cy="13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Este PPT está disponível no repositório do GitHub em: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u="sng">
                <a:solidFill>
                  <a:srgbClr val="8E7CC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github.com/samuel06santos/Oficina-de-GitHub</a:t>
            </a:r>
            <a:endParaRPr sz="23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1" name="Google Shape;301;p38"/>
          <p:cNvSpPr txBox="1"/>
          <p:nvPr>
            <p:ph type="ctrTitle"/>
          </p:nvPr>
        </p:nvSpPr>
        <p:spPr>
          <a:xfrm>
            <a:off x="678725" y="58550"/>
            <a:ext cx="7787100" cy="15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pt-BR">
                <a:solidFill>
                  <a:srgbClr val="FFFFFF"/>
                </a:solidFill>
              </a:rPr>
              <a:t>Obrigado ;)</a:t>
            </a:r>
            <a:endParaRPr b="1"/>
          </a:p>
        </p:txBody>
      </p:sp>
      <p:sp>
        <p:nvSpPr>
          <p:cNvPr id="302" name="Google Shape;302;p38"/>
          <p:cNvSpPr txBox="1"/>
          <p:nvPr>
            <p:ph idx="1" type="subTitle"/>
          </p:nvPr>
        </p:nvSpPr>
        <p:spPr>
          <a:xfrm>
            <a:off x="678450" y="1332725"/>
            <a:ext cx="7787100" cy="56700"/>
          </a:xfrm>
          <a:prstGeom prst="rect">
            <a:avLst/>
          </a:prstGeom>
          <a:gradFill>
            <a:gsLst>
              <a:gs pos="0">
                <a:srgbClr val="4D0081"/>
              </a:gs>
              <a:gs pos="100000">
                <a:srgbClr val="9900FF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 </a:t>
            </a:r>
            <a:endParaRPr b="1"/>
          </a:p>
        </p:txBody>
      </p:sp>
      <p:pic>
        <p:nvPicPr>
          <p:cNvPr id="303" name="Google Shape;30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3900" y="1647050"/>
            <a:ext cx="3191651" cy="319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8300" y="1647050"/>
            <a:ext cx="1367075" cy="13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8"/>
          <p:cNvSpPr txBox="1"/>
          <p:nvPr/>
        </p:nvSpPr>
        <p:spPr>
          <a:xfrm>
            <a:off x="2616200" y="2087350"/>
            <a:ext cx="14175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LabSC</a:t>
            </a:r>
            <a:endParaRPr b="1" sz="30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678450" y="58550"/>
            <a:ext cx="7787100" cy="15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Principais comandos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678450" y="1332725"/>
            <a:ext cx="7787100" cy="56700"/>
          </a:xfrm>
          <a:prstGeom prst="rect">
            <a:avLst/>
          </a:prstGeom>
          <a:gradFill>
            <a:gsLst>
              <a:gs pos="0">
                <a:srgbClr val="4D0081"/>
              </a:gs>
              <a:gs pos="100000">
                <a:srgbClr val="9900FF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 </a:t>
            </a:r>
            <a:endParaRPr b="1"/>
          </a:p>
        </p:txBody>
      </p:sp>
      <p:sp>
        <p:nvSpPr>
          <p:cNvPr id="74" name="Google Shape;74;p15"/>
          <p:cNvSpPr txBox="1"/>
          <p:nvPr/>
        </p:nvSpPr>
        <p:spPr>
          <a:xfrm>
            <a:off x="391450" y="1647050"/>
            <a:ext cx="3893700" cy="31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Inicializar o</a:t>
            </a: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repositório: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init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Clonar o repositório: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git clone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Verificar as edições feitas,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vai que tu não salvou o arquivo: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git status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572000" y="1705500"/>
            <a:ext cx="3893700" cy="31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Fazer "commit":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git add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git commit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git push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Obter a versão mais atualizada do repositório: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b="1" lang="pt-BR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git pull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 rot="5400000">
            <a:off x="3127450" y="3015600"/>
            <a:ext cx="2650200" cy="30000"/>
          </a:xfrm>
          <a:prstGeom prst="rect">
            <a:avLst/>
          </a:prstGeom>
          <a:gradFill>
            <a:gsLst>
              <a:gs pos="0">
                <a:srgbClr val="9900FF"/>
              </a:gs>
              <a:gs pos="100000">
                <a:srgbClr val="9900FF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 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678450" y="58550"/>
            <a:ext cx="7787100" cy="15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Inicializar repositório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678450" y="1332725"/>
            <a:ext cx="7787100" cy="56700"/>
          </a:xfrm>
          <a:prstGeom prst="rect">
            <a:avLst/>
          </a:prstGeom>
          <a:gradFill>
            <a:gsLst>
              <a:gs pos="0">
                <a:srgbClr val="4D0081"/>
              </a:gs>
              <a:gs pos="100000">
                <a:srgbClr val="9900FF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 </a:t>
            </a:r>
            <a:endParaRPr b="1"/>
          </a:p>
        </p:txBody>
      </p:sp>
      <p:sp>
        <p:nvSpPr>
          <p:cNvPr id="83" name="Google Shape;83;p16"/>
          <p:cNvSpPr txBox="1"/>
          <p:nvPr/>
        </p:nvSpPr>
        <p:spPr>
          <a:xfrm>
            <a:off x="391450" y="2169900"/>
            <a:ext cx="4133100" cy="25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b="1" lang="pt-BR" sz="24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pt-BR" sz="2400" u="sng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 init</a:t>
            </a:r>
            <a:endParaRPr b="1" sz="24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Crie um repositório Git vazio ou reinicialize um existente</a:t>
            </a:r>
            <a:endParaRPr b="1"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ctrTitle"/>
          </p:nvPr>
        </p:nvSpPr>
        <p:spPr>
          <a:xfrm>
            <a:off x="678450" y="58550"/>
            <a:ext cx="7787100" cy="15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Clonar repositório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678450" y="1332725"/>
            <a:ext cx="7787100" cy="56700"/>
          </a:xfrm>
          <a:prstGeom prst="rect">
            <a:avLst/>
          </a:prstGeom>
          <a:gradFill>
            <a:gsLst>
              <a:gs pos="0">
                <a:srgbClr val="4D0081"/>
              </a:gs>
              <a:gs pos="100000">
                <a:srgbClr val="9900FF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 </a:t>
            </a:r>
            <a:endParaRPr b="1"/>
          </a:p>
        </p:txBody>
      </p:sp>
      <p:sp>
        <p:nvSpPr>
          <p:cNvPr id="90" name="Google Shape;90;p17"/>
          <p:cNvSpPr txBox="1"/>
          <p:nvPr/>
        </p:nvSpPr>
        <p:spPr>
          <a:xfrm>
            <a:off x="391450" y="2169900"/>
            <a:ext cx="5075700" cy="25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b="1"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pt-BR" sz="2400" u="sng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 clone</a:t>
            </a:r>
            <a:r>
              <a:rPr b="1"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&lt;link_repos&gt;</a:t>
            </a:r>
            <a:endParaRPr b="1"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Clonar um repositório em um novo diretório</a:t>
            </a:r>
            <a:endParaRPr b="1"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ctrTitle"/>
          </p:nvPr>
        </p:nvSpPr>
        <p:spPr>
          <a:xfrm>
            <a:off x="678450" y="58550"/>
            <a:ext cx="7787100" cy="15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Verificação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Google Shape;96;p18"/>
          <p:cNvSpPr txBox="1"/>
          <p:nvPr>
            <p:ph idx="1" type="subTitle"/>
          </p:nvPr>
        </p:nvSpPr>
        <p:spPr>
          <a:xfrm>
            <a:off x="678450" y="1332725"/>
            <a:ext cx="7787100" cy="56700"/>
          </a:xfrm>
          <a:prstGeom prst="rect">
            <a:avLst/>
          </a:prstGeom>
          <a:gradFill>
            <a:gsLst>
              <a:gs pos="0">
                <a:srgbClr val="4D0081"/>
              </a:gs>
              <a:gs pos="100000">
                <a:srgbClr val="9900FF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 </a:t>
            </a:r>
            <a:endParaRPr b="1"/>
          </a:p>
        </p:txBody>
      </p:sp>
      <p:sp>
        <p:nvSpPr>
          <p:cNvPr id="97" name="Google Shape;97;p18"/>
          <p:cNvSpPr txBox="1"/>
          <p:nvPr/>
        </p:nvSpPr>
        <p:spPr>
          <a:xfrm>
            <a:off x="391450" y="2169900"/>
            <a:ext cx="3967500" cy="25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b="1"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pt-BR" sz="2400" u="sng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 status</a:t>
            </a:r>
            <a:endParaRPr b="1" sz="24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Mostrar o status da árvore de trabalho</a:t>
            </a:r>
            <a:endParaRPr b="1"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678450" y="58550"/>
            <a:ext cx="7787100" cy="15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“Fazer um commit”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678450" y="1332725"/>
            <a:ext cx="7787100" cy="56700"/>
          </a:xfrm>
          <a:prstGeom prst="rect">
            <a:avLst/>
          </a:prstGeom>
          <a:gradFill>
            <a:gsLst>
              <a:gs pos="0">
                <a:srgbClr val="4D0081"/>
              </a:gs>
              <a:gs pos="100000">
                <a:srgbClr val="9900FF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 </a:t>
            </a:r>
            <a:endParaRPr b="1"/>
          </a:p>
        </p:txBody>
      </p:sp>
      <p:sp>
        <p:nvSpPr>
          <p:cNvPr id="104" name="Google Shape;104;p19"/>
          <p:cNvSpPr txBox="1"/>
          <p:nvPr/>
        </p:nvSpPr>
        <p:spPr>
          <a:xfrm>
            <a:off x="391450" y="1522850"/>
            <a:ext cx="5075700" cy="3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b="1" lang="pt-BR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pt-BR" sz="1700" u="sng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 add</a:t>
            </a:r>
            <a:endParaRPr b="1" sz="17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Adicione o conteúdo do arquivo ao índice</a:t>
            </a:r>
            <a:endParaRPr b="1"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b="1" lang="pt-BR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pt-BR" sz="1700" u="sng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 commit -m</a:t>
            </a:r>
            <a:r>
              <a:rPr b="1" lang="pt-BR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“Busquem comer cimento.”</a:t>
            </a:r>
            <a:endParaRPr b="1"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Registrar alterações no repositório</a:t>
            </a:r>
            <a:endParaRPr b="1"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b="1" lang="pt-BR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pt-BR" sz="1700" u="sng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 push</a:t>
            </a:r>
            <a:endParaRPr b="1" sz="17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Atualizar referências remotas junto com objetos associados</a:t>
            </a:r>
            <a:endParaRPr b="1"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7150" y="2823700"/>
            <a:ext cx="3239850" cy="12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678450" y="58550"/>
            <a:ext cx="7787100" cy="15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Obter modificações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678450" y="1332725"/>
            <a:ext cx="7787100" cy="56700"/>
          </a:xfrm>
          <a:prstGeom prst="rect">
            <a:avLst/>
          </a:prstGeom>
          <a:gradFill>
            <a:gsLst>
              <a:gs pos="0">
                <a:srgbClr val="4D0081"/>
              </a:gs>
              <a:gs pos="100000">
                <a:srgbClr val="9900FF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 </a:t>
            </a:r>
            <a:endParaRPr b="1"/>
          </a:p>
        </p:txBody>
      </p:sp>
      <p:sp>
        <p:nvSpPr>
          <p:cNvPr id="112" name="Google Shape;112;p20"/>
          <p:cNvSpPr txBox="1"/>
          <p:nvPr/>
        </p:nvSpPr>
        <p:spPr>
          <a:xfrm>
            <a:off x="391450" y="2169900"/>
            <a:ext cx="3447000" cy="25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b="1"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pt-BR" sz="2400" u="sng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 </a:t>
            </a:r>
            <a:r>
              <a:rPr b="1" lang="pt-BR" sz="2400" u="sng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pull</a:t>
            </a:r>
            <a:endParaRPr b="1" sz="24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8563" y="2361413"/>
            <a:ext cx="530542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5151"/>
            </a:gs>
            <a:gs pos="100000">
              <a:srgbClr val="10101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537" y="548475"/>
            <a:ext cx="7190917" cy="404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>
            <p:ph type="ctrTitle"/>
          </p:nvPr>
        </p:nvSpPr>
        <p:spPr>
          <a:xfrm>
            <a:off x="932075" y="483350"/>
            <a:ext cx="19425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1"/>
                </a:solidFill>
              </a:rPr>
              <a:t>Estados</a:t>
            </a:r>
            <a:endParaRPr b="1" sz="3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400" y="578900"/>
            <a:ext cx="547800" cy="5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