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4" r:id="rId2"/>
    <p:sldMasterId id="2147483691" r:id="rId3"/>
  </p:sldMasterIdLst>
  <p:notesMasterIdLst>
    <p:notesMasterId r:id="rId26"/>
  </p:notesMasterIdLst>
  <p:handoutMasterIdLst>
    <p:handoutMasterId r:id="rId27"/>
  </p:handoutMasterIdLst>
  <p:sldIdLst>
    <p:sldId id="531" r:id="rId4"/>
    <p:sldId id="533" r:id="rId5"/>
    <p:sldId id="532" r:id="rId6"/>
    <p:sldId id="534" r:id="rId7"/>
    <p:sldId id="561" r:id="rId8"/>
    <p:sldId id="571" r:id="rId9"/>
    <p:sldId id="572" r:id="rId10"/>
    <p:sldId id="570" r:id="rId11"/>
    <p:sldId id="562" r:id="rId12"/>
    <p:sldId id="569" r:id="rId13"/>
    <p:sldId id="552" r:id="rId14"/>
    <p:sldId id="564" r:id="rId15"/>
    <p:sldId id="560" r:id="rId16"/>
    <p:sldId id="537" r:id="rId17"/>
    <p:sldId id="567" r:id="rId18"/>
    <p:sldId id="568" r:id="rId19"/>
    <p:sldId id="553" r:id="rId20"/>
    <p:sldId id="565" r:id="rId21"/>
    <p:sldId id="566" r:id="rId22"/>
    <p:sldId id="563" r:id="rId23"/>
    <p:sldId id="573" r:id="rId24"/>
    <p:sldId id="55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orient="horz" pos="2160">
          <p15:clr>
            <a:srgbClr val="A4A3A4"/>
          </p15:clr>
        </p15:guide>
        <p15:guide id="3" orient="horz" pos="2880">
          <p15:clr>
            <a:srgbClr val="A4A3A4"/>
          </p15:clr>
        </p15:guide>
        <p15:guide id="4" orient="horz" pos="3600">
          <p15:clr>
            <a:srgbClr val="A4A3A4"/>
          </p15:clr>
        </p15:guide>
        <p15:guide id="5" orient="horz" pos="720">
          <p15:clr>
            <a:srgbClr val="A4A3A4"/>
          </p15:clr>
        </p15:guide>
        <p15:guide id="6" orient="horz" pos="1440">
          <p15:clr>
            <a:srgbClr val="A4A3A4"/>
          </p15:clr>
        </p15:guide>
        <p15:guide id="7" orient="horz" pos="1676">
          <p15:clr>
            <a:srgbClr val="A4A3A4"/>
          </p15:clr>
        </p15:guide>
        <p15:guide id="8" pos="-24">
          <p15:clr>
            <a:srgbClr val="A4A3A4"/>
          </p15:clr>
        </p15:guide>
        <p15:guide id="9" pos="2880">
          <p15:clr>
            <a:srgbClr val="A4A3A4"/>
          </p15:clr>
        </p15:guide>
        <p15:guide id="10" pos="4312">
          <p15:clr>
            <a:srgbClr val="A4A3A4"/>
          </p15:clr>
        </p15:guide>
        <p15:guide id="11" pos="704">
          <p15:clr>
            <a:srgbClr val="A4A3A4"/>
          </p15:clr>
        </p15:guide>
        <p15:guide id="12" pos="3964">
          <p15:clr>
            <a:srgbClr val="A4A3A4"/>
          </p15:clr>
        </p15:guide>
        <p15:guide id="13" pos="3584">
          <p15:clr>
            <a:srgbClr val="A4A3A4"/>
          </p15:clr>
        </p15:guide>
        <p15:guide id="14" pos="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rd Vasquez Cuyotupac" initials="RV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00"/>
    <a:srgbClr val="FF3300"/>
    <a:srgbClr val="215DAC"/>
    <a:srgbClr val="2CAA22"/>
    <a:srgbClr val="009900"/>
    <a:srgbClr val="FF6600"/>
    <a:srgbClr val="00FFFF"/>
    <a:srgbClr val="FF5A00"/>
    <a:srgbClr val="FFAF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4" autoAdjust="0"/>
    <p:restoredTop sz="87792" autoAdjust="0"/>
  </p:normalViewPr>
  <p:slideViewPr>
    <p:cSldViewPr snapToObjects="1" showGuides="1">
      <p:cViewPr varScale="1">
        <p:scale>
          <a:sx n="65" d="100"/>
          <a:sy n="65" d="100"/>
        </p:scale>
        <p:origin x="1698" y="72"/>
      </p:cViewPr>
      <p:guideLst>
        <p:guide orient="horz" pos="4319"/>
        <p:guide orient="horz" pos="2160"/>
        <p:guide orient="horz" pos="2880"/>
        <p:guide orient="horz" pos="3600"/>
        <p:guide orient="horz" pos="720"/>
        <p:guide orient="horz" pos="1440"/>
        <p:guide orient="horz" pos="1676"/>
        <p:guide pos="-24"/>
        <p:guide pos="2880"/>
        <p:guide pos="4312"/>
        <p:guide pos="704"/>
        <p:guide pos="3964"/>
        <p:guide pos="3584"/>
        <p:guide pos="16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70" d="100"/>
          <a:sy n="70" d="100"/>
        </p:scale>
        <p:origin x="-281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27EB05-3964-4155-AD0E-0619EB4FB104}" type="datetimeFigureOut">
              <a:rPr lang="es-PE" smtClean="0"/>
              <a:pPr/>
              <a:t>17/11/2015</a:t>
            </a:fld>
            <a:endParaRPr lang="es-P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63D9B7-3C2B-41B4-B68D-2B5DB9BBB5F9}" type="slidenum">
              <a:rPr lang="es-PE" smtClean="0"/>
              <a:pPr/>
              <a:t>‹Nº›</a:t>
            </a:fld>
            <a:endParaRPr lang="es-PE" dirty="0"/>
          </a:p>
        </p:txBody>
      </p:sp>
    </p:spTree>
    <p:extLst>
      <p:ext uri="{BB962C8B-B14F-4D97-AF65-F5344CB8AC3E}">
        <p14:creationId xmlns:p14="http://schemas.microsoft.com/office/powerpoint/2010/main" val="2469188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4CC83-5B5F-477E-B537-4EC9AFD86C52}" type="datetimeFigureOut">
              <a:rPr lang="es-PE" smtClean="0"/>
              <a:pPr/>
              <a:t>17/11/2015</a:t>
            </a:fld>
            <a:endParaRPr lang="es-P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D5607E-87E4-49BD-A563-0493ADF418EA}" type="slidenum">
              <a:rPr lang="es-PE" smtClean="0"/>
              <a:pPr/>
              <a:t>‹Nº›</a:t>
            </a:fld>
            <a:endParaRPr lang="es-PE" dirty="0"/>
          </a:p>
        </p:txBody>
      </p:sp>
    </p:spTree>
    <p:extLst>
      <p:ext uri="{BB962C8B-B14F-4D97-AF65-F5344CB8AC3E}">
        <p14:creationId xmlns:p14="http://schemas.microsoft.com/office/powerpoint/2010/main" val="2033742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smtClean="0"/>
              <a:t>Punto 1: Como los desarrolladores son personas y la característica principal es que todas las personas somos</a:t>
            </a:r>
            <a:r>
              <a:rPr lang="es-PE" baseline="0" dirty="0" smtClean="0"/>
              <a:t> diferentes y pensamos diferentes, no todos desarrollan de la misma forma. Por eso debe existir un lineamiento y estándares para homologar el trabajo.</a:t>
            </a:r>
          </a:p>
          <a:p>
            <a:endParaRPr lang="es-PE" baseline="0" dirty="0" smtClean="0"/>
          </a:p>
          <a:p>
            <a:r>
              <a:rPr lang="es-PE" baseline="0" dirty="0" smtClean="0"/>
              <a:t>Punto 2: Si no nos preocupamos por el diseño del software al inicio de la implementación, el costo de </a:t>
            </a:r>
            <a:r>
              <a:rPr lang="es-PE" baseline="0" dirty="0" err="1" smtClean="0"/>
              <a:t>mantebilidad</a:t>
            </a:r>
            <a:r>
              <a:rPr lang="es-PE" baseline="0" dirty="0" smtClean="0"/>
              <a:t> o extensibilidad será mayor, por el mayor esfuerzo que demandaría ajustar el diseño en esa etapa.</a:t>
            </a:r>
          </a:p>
          <a:p>
            <a:endParaRPr lang="es-PE" baseline="0" dirty="0" smtClean="0"/>
          </a:p>
          <a:p>
            <a:r>
              <a:rPr lang="es-PE" baseline="0" dirty="0" smtClean="0"/>
              <a:t>Punto 3: La arquitectura de una app no solo está basada en Entidades, Negocio, Acceso a Datos y Presentación. No solo es eso!</a:t>
            </a:r>
            <a:endParaRPr lang="es-PE" dirty="0"/>
          </a:p>
        </p:txBody>
      </p:sp>
      <p:sp>
        <p:nvSpPr>
          <p:cNvPr id="4" name="Marcador de número de diapositiva 3"/>
          <p:cNvSpPr>
            <a:spLocks noGrp="1"/>
          </p:cNvSpPr>
          <p:nvPr>
            <p:ph type="sldNum" sz="quarter" idx="10"/>
          </p:nvPr>
        </p:nvSpPr>
        <p:spPr/>
        <p:txBody>
          <a:bodyPr/>
          <a:lstStyle/>
          <a:p>
            <a:fld id="{C4D5607E-87E4-49BD-A563-0493ADF418EA}" type="slidenum">
              <a:rPr lang="es-PE" smtClean="0"/>
              <a:pPr/>
              <a:t>4</a:t>
            </a:fld>
            <a:endParaRPr lang="es-PE" dirty="0"/>
          </a:p>
        </p:txBody>
      </p:sp>
    </p:spTree>
    <p:extLst>
      <p:ext uri="{BB962C8B-B14F-4D97-AF65-F5344CB8AC3E}">
        <p14:creationId xmlns:p14="http://schemas.microsoft.com/office/powerpoint/2010/main" val="1687460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C4D5607E-87E4-49BD-A563-0493ADF418EA}" type="slidenum">
              <a:rPr lang="es-PE" smtClean="0"/>
              <a:pPr/>
              <a:t>19</a:t>
            </a:fld>
            <a:endParaRPr lang="es-PE" dirty="0"/>
          </a:p>
        </p:txBody>
      </p:sp>
    </p:spTree>
    <p:extLst>
      <p:ext uri="{BB962C8B-B14F-4D97-AF65-F5344CB8AC3E}">
        <p14:creationId xmlns:p14="http://schemas.microsoft.com/office/powerpoint/2010/main" val="276204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C4D5607E-87E4-49BD-A563-0493ADF418EA}" type="slidenum">
              <a:rPr lang="es-PE" smtClean="0"/>
              <a:pPr/>
              <a:t>11</a:t>
            </a:fld>
            <a:endParaRPr lang="es-PE" dirty="0"/>
          </a:p>
        </p:txBody>
      </p:sp>
    </p:spTree>
    <p:extLst>
      <p:ext uri="{BB962C8B-B14F-4D97-AF65-F5344CB8AC3E}">
        <p14:creationId xmlns:p14="http://schemas.microsoft.com/office/powerpoint/2010/main" val="4142188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C4D5607E-87E4-49BD-A563-0493ADF418EA}" type="slidenum">
              <a:rPr lang="es-PE" smtClean="0"/>
              <a:pPr/>
              <a:t>12</a:t>
            </a:fld>
            <a:endParaRPr lang="es-PE" dirty="0"/>
          </a:p>
        </p:txBody>
      </p:sp>
    </p:spTree>
    <p:extLst>
      <p:ext uri="{BB962C8B-B14F-4D97-AF65-F5344CB8AC3E}">
        <p14:creationId xmlns:p14="http://schemas.microsoft.com/office/powerpoint/2010/main" val="415968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C4D5607E-87E4-49BD-A563-0493ADF418EA}" type="slidenum">
              <a:rPr lang="es-PE" smtClean="0"/>
              <a:pPr/>
              <a:t>13</a:t>
            </a:fld>
            <a:endParaRPr lang="es-PE" dirty="0"/>
          </a:p>
        </p:txBody>
      </p:sp>
    </p:spTree>
    <p:extLst>
      <p:ext uri="{BB962C8B-B14F-4D97-AF65-F5344CB8AC3E}">
        <p14:creationId xmlns:p14="http://schemas.microsoft.com/office/powerpoint/2010/main" val="656882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Problema:</a:t>
            </a:r>
          </a:p>
          <a:p>
            <a:r>
              <a:rPr lang="es-PE" sz="1200" dirty="0" smtClean="0"/>
              <a:t>Optimismo excesivo en la estimación de tiempos y costos (no hay herramienta, si hay experiencia en base a métricas eficientes de estimación).</a:t>
            </a:r>
          </a:p>
          <a:p>
            <a:endParaRPr lang="es-PE" sz="1200" dirty="0" smtClean="0"/>
          </a:p>
          <a:p>
            <a:r>
              <a:rPr lang="es-PE" sz="1200" dirty="0" smtClean="0"/>
              <a:t>En la actualidad cambio constante de requerimientos, porque las empresas cambian y la tecnología debe cambiar con ella. Si no se administra eficientemente los requerimientos se convierte en un bucle sin final hasta la</a:t>
            </a:r>
            <a:r>
              <a:rPr lang="es-PE" sz="1200" baseline="0" dirty="0" smtClean="0"/>
              <a:t> cancelación </a:t>
            </a:r>
            <a:r>
              <a:rPr lang="es-PE" sz="1200" dirty="0" smtClean="0"/>
              <a:t>del proyecto. EL cliente como parte del equipo de desarrollo.</a:t>
            </a:r>
          </a:p>
          <a:p>
            <a:endParaRPr lang="es-PE" sz="1200" dirty="0" smtClean="0"/>
          </a:p>
          <a:p>
            <a:r>
              <a:rPr lang="es-PE" sz="1200" dirty="0" smtClean="0"/>
              <a:t>Las situaciones inesperadas pueden marcar la diferencia entre un proyecto exitoso y uno fallido. Administrar los riesgos. (Los más importantes perdida de datos por cuestiones eléctricas y rotación de personal). </a:t>
            </a:r>
            <a:r>
              <a:rPr lang="es-PE" sz="1200" dirty="0" err="1" smtClean="0"/>
              <a:t>Politicas</a:t>
            </a:r>
            <a:r>
              <a:rPr lang="es-PE" sz="1200" dirty="0" smtClean="0"/>
              <a:t> eficientes de </a:t>
            </a:r>
            <a:r>
              <a:rPr lang="es-PE" sz="1200" dirty="0" err="1" smtClean="0"/>
              <a:t>backups</a:t>
            </a:r>
            <a:r>
              <a:rPr lang="es-PE" sz="1200" dirty="0" smtClean="0"/>
              <a:t> reducen el riesgo de perdida de datos y la documentación eficiente ayuda a que el nuevo desarrollador </a:t>
            </a:r>
            <a:r>
              <a:rPr lang="es-PE" sz="1200" dirty="0" err="1" smtClean="0"/>
              <a:t>continue</a:t>
            </a:r>
            <a:r>
              <a:rPr lang="es-PE" sz="1200" dirty="0" smtClean="0"/>
              <a:t> con el trabajo del desarrollador saliente.</a:t>
            </a:r>
          </a:p>
          <a:p>
            <a:endParaRPr lang="es-PE" sz="1200" dirty="0" smtClean="0"/>
          </a:p>
          <a:p>
            <a:r>
              <a:rPr lang="es-PE" sz="1200" dirty="0" smtClean="0"/>
              <a:t>Se debe tomar con responsabilidad todas las etapas del ciclo de vida de desarrollo, la disciplina de Ingeniería de Software establece que la fase de codificación representa solo el 20% del proceso completo de creación del producto de software. Si nos limitamos a eso estamos </a:t>
            </a:r>
            <a:r>
              <a:rPr lang="es-PE" sz="1200" dirty="0" err="1" smtClean="0"/>
              <a:t>dirigiendonos</a:t>
            </a:r>
            <a:r>
              <a:rPr lang="es-PE" sz="1200" dirty="0" smtClean="0"/>
              <a:t> al caos.</a:t>
            </a:r>
          </a:p>
          <a:p>
            <a:endParaRPr lang="es-PE" sz="1200" dirty="0" smtClean="0"/>
          </a:p>
          <a:p>
            <a:r>
              <a:rPr lang="es-PE" sz="1200" dirty="0" smtClean="0"/>
              <a:t>Aplican modelos flexibles, livianos y eficientes… Platear una buena estrategia dependiendo del contexto (XP o SCRUM) teniendo en cuenta el manifiesto ágil donde se valora más a los individuos y su interacción más que a los procesos  y herramientas.</a:t>
            </a:r>
          </a:p>
          <a:p>
            <a:endParaRPr lang="es-PE" dirty="0" smtClean="0"/>
          </a:p>
          <a:p>
            <a:r>
              <a:rPr lang="es-PE" dirty="0" smtClean="0"/>
              <a:t>Cliente-Analista es el binomio clave para esta etapa.</a:t>
            </a:r>
          </a:p>
          <a:p>
            <a:endParaRPr lang="es-PE" dirty="0" smtClean="0"/>
          </a:p>
          <a:p>
            <a:endParaRPr lang="es-PE" dirty="0" smtClean="0"/>
          </a:p>
          <a:p>
            <a:endParaRPr lang="es-PE" dirty="0" smtClean="0"/>
          </a:p>
          <a:p>
            <a:r>
              <a:rPr lang="es-PE" dirty="0" smtClean="0"/>
              <a:t>No se tiene en claro qué hacer: los requerimientos son difusos, se toman mal, y terminamos haciendo algo que el cliente no necesitaba ni quería. No se entiende cuál es el problema a solucionar, el problema de negocio, el valor que nuestro entregable debe aportar al cliente. Se piensa más en detalles técnicos que en lo que realmente importa.</a:t>
            </a:r>
          </a:p>
          <a:p>
            <a:r>
              <a:rPr lang="es-PE" dirty="0" smtClean="0"/>
              <a:t>Suponiendo que el cliente tenga claro su objetivo, ¿Sabe transmitirlo?</a:t>
            </a:r>
          </a:p>
          <a:p>
            <a:r>
              <a:rPr lang="es-PE" dirty="0" smtClean="0"/>
              <a:t>La ingeniería de requisitos aborda, precisamente, las necesidades que debe cumplir el software para proporcionarle al cliente aquello que quiere. Es una etapa crítica y compleja, que debe abordarse con cautela y realismo.</a:t>
            </a:r>
          </a:p>
          <a:p>
            <a:endParaRPr lang="es-PE" dirty="0" smtClean="0"/>
          </a:p>
          <a:p>
            <a:r>
              <a:rPr lang="es-PE" dirty="0" smtClean="0"/>
              <a:t> </a:t>
            </a:r>
          </a:p>
          <a:p>
            <a:r>
              <a:rPr lang="es-PE" dirty="0" smtClean="0"/>
              <a:t>El cliente participa una vez cada seis meses: no se habla con el cliente, se trata de evitarlo. Se lo considera más un "enemigo" que parte del proyecto. Cada vez que entregamos un avance de la solución, nos damos cuenta que lo que entregamos no era lo que el cliente esperaba.</a:t>
            </a:r>
          </a:p>
          <a:p>
            <a:r>
              <a:rPr lang="es-PE" dirty="0" smtClean="0"/>
              <a:t> </a:t>
            </a:r>
          </a:p>
          <a:p>
            <a:r>
              <a:rPr lang="es-PE" dirty="0" smtClean="0"/>
              <a:t>Gente no dedicada al proyecto: se lanza el proyecto, pero la gente que lo lleva adelante se dedica mientras tanto, a otros proyectos sin terminar, soporte de cliente, mesa de ayuda, a mover máquinas de un lado a otro por cualquier causa. </a:t>
            </a:r>
          </a:p>
          <a:p>
            <a:endParaRPr lang="es-PE" dirty="0" smtClean="0"/>
          </a:p>
          <a:p>
            <a:r>
              <a:rPr lang="es-PE" dirty="0" smtClean="0"/>
              <a:t>La gente de ventas prometió el oro y el moro: pasa en muchas consultoras. Por un tema de comisiones, o de posicionamiento en el mercado, se ofrece una solución "inflada" que no corresponde con lo que podemos hacer. </a:t>
            </a:r>
          </a:p>
          <a:p>
            <a:endParaRPr lang="es-PE" dirty="0" smtClean="0"/>
          </a:p>
          <a:p>
            <a:r>
              <a:rPr lang="es-PE" dirty="0" smtClean="0"/>
              <a:t>No conocer y entender la tecnología: hay que conocerla y ENTENDERLA. No sólo es saberse de memoria los </a:t>
            </a:r>
            <a:r>
              <a:rPr lang="es-PE" dirty="0" err="1" smtClean="0"/>
              <a:t>namespaces</a:t>
            </a:r>
            <a:r>
              <a:rPr lang="es-PE" dirty="0" smtClean="0"/>
              <a:t> de .NET, o la configuración de Spring: hay que entender para qué está cada cosa que usamos.</a:t>
            </a:r>
          </a:p>
          <a:p>
            <a:r>
              <a:rPr lang="es-PE" dirty="0" smtClean="0"/>
              <a:t> </a:t>
            </a:r>
          </a:p>
          <a:p>
            <a:r>
              <a:rPr lang="es-PE" dirty="0" smtClean="0"/>
              <a:t>Usar mal la tecnología: hay quienes creen que usando J2EE y patrones todo queda solucionado: seguridad, </a:t>
            </a:r>
            <a:r>
              <a:rPr lang="es-PE" dirty="0" err="1" smtClean="0"/>
              <a:t>escalibilidad</a:t>
            </a:r>
            <a:r>
              <a:rPr lang="es-PE" dirty="0" smtClean="0"/>
              <a:t>, </a:t>
            </a:r>
            <a:r>
              <a:rPr lang="es-PE" dirty="0" err="1" smtClean="0"/>
              <a:t>etc</a:t>
            </a:r>
            <a:r>
              <a:rPr lang="es-PE" dirty="0" smtClean="0"/>
              <a:t>, sin detenerse a pensar en qué afecta la tecnología y las decisiones de diseño en lo que quieren lograr. </a:t>
            </a:r>
          </a:p>
          <a:p>
            <a:r>
              <a:rPr lang="es-PE" dirty="0" smtClean="0"/>
              <a:t>Cualquier problema lo arreglamos con más gente: en vez de encarar el problema de </a:t>
            </a:r>
            <a:r>
              <a:rPr lang="es-PE" dirty="0" err="1" smtClean="0"/>
              <a:t>raiz</a:t>
            </a:r>
            <a:r>
              <a:rPr lang="es-PE" dirty="0" smtClean="0"/>
              <a:t>. Agregar más gente a un proyecto con problemas, es como </a:t>
            </a:r>
            <a:r>
              <a:rPr lang="es-PE" dirty="0" err="1" smtClean="0"/>
              <a:t>hechar</a:t>
            </a:r>
            <a:r>
              <a:rPr lang="es-PE" dirty="0" smtClean="0"/>
              <a:t> querosene al fuego. </a:t>
            </a:r>
          </a:p>
          <a:p>
            <a:endParaRPr lang="es-PE" dirty="0" smtClean="0"/>
          </a:p>
          <a:p>
            <a:r>
              <a:rPr lang="es-PE" dirty="0" smtClean="0"/>
              <a:t>Equipo </a:t>
            </a:r>
            <a:r>
              <a:rPr lang="es-PE" dirty="0" err="1" smtClean="0"/>
              <a:t>malfuncional</a:t>
            </a:r>
            <a:r>
              <a:rPr lang="es-PE" dirty="0" smtClean="0"/>
              <a:t>: en el equipo hay gente que no sabe trabajar en grupo, tenemos "prima </a:t>
            </a:r>
            <a:r>
              <a:rPr lang="es-PE" dirty="0" err="1" smtClean="0"/>
              <a:t>donna</a:t>
            </a:r>
            <a:r>
              <a:rPr lang="es-PE" dirty="0" smtClean="0"/>
              <a:t>" que hacen lo que quieren, en vez de hacer lo que el proyecto necesita. </a:t>
            </a:r>
          </a:p>
          <a:p>
            <a:endParaRPr lang="es-PE" dirty="0" smtClean="0"/>
          </a:p>
          <a:p>
            <a:r>
              <a:rPr lang="es-PE" dirty="0" smtClean="0"/>
              <a:t>Cambios para mañana: viene alguien, de ventas o de gerencia, pidiendo cambios para el viernes, y estamos en la tarde del jueves. </a:t>
            </a:r>
          </a:p>
          <a:p>
            <a:r>
              <a:rPr lang="es-PE" dirty="0" smtClean="0"/>
              <a:t>Falta de recursos: se nos pide desarrollar el próximo </a:t>
            </a:r>
            <a:r>
              <a:rPr lang="es-PE" dirty="0" err="1" smtClean="0"/>
              <a:t>Youtube</a:t>
            </a:r>
            <a:r>
              <a:rPr lang="es-PE" dirty="0" smtClean="0"/>
              <a:t> + Facebook, con una máquina IBM XT de una </a:t>
            </a:r>
            <a:r>
              <a:rPr lang="es-PE" dirty="0" err="1" smtClean="0"/>
              <a:t>diskettera</a:t>
            </a:r>
            <a:r>
              <a:rPr lang="es-PE" dirty="0" smtClean="0"/>
              <a:t>. </a:t>
            </a:r>
          </a:p>
          <a:p>
            <a:endParaRPr lang="es-PE" dirty="0" smtClean="0"/>
          </a:p>
          <a:p>
            <a:r>
              <a:rPr lang="es-PE" dirty="0" smtClean="0"/>
              <a:t>Complicar la solución: para comunicar unos datos a otra aplicación, adoptamos un ESB, dos sistemas de cola de mensajería, una base de objetos, dos relacionales de última generación, y cuatro especificaciones de web </a:t>
            </a:r>
            <a:r>
              <a:rPr lang="es-PE" dirty="0" err="1" smtClean="0"/>
              <a:t>services</a:t>
            </a:r>
            <a:r>
              <a:rPr lang="es-PE" dirty="0" smtClean="0"/>
              <a:t>, aplicando transformaciones XSLT ante cada paso. Tal vez una simple programa hubiera dado el mismo resultado. </a:t>
            </a:r>
          </a:p>
          <a:p>
            <a:endParaRPr lang="es-PE" dirty="0" smtClean="0"/>
          </a:p>
          <a:p>
            <a:r>
              <a:rPr lang="es-PE" dirty="0" smtClean="0"/>
              <a:t>Falta de coordinación y cooperación: en un proyecto grande, hay varios equipos, posiblemente de distintas consultoras, resolviendo distintas partes del proyecto. Lo que un equipo hace, lo necesita otro, pero coordinan mal la entrega y prueba de las partes. Los equipos no se ven como colaboradores: cada uno hace lo suyo, y si otro equipo tiene problemas, consideran que no es problema de ellos. También pasa esto entre personas de un mismo equipo. </a:t>
            </a:r>
          </a:p>
          <a:p>
            <a:r>
              <a:rPr lang="es-PE" dirty="0" smtClean="0"/>
              <a:t>Uds. tendrán otros ejemplos a aportar.</a:t>
            </a:r>
          </a:p>
          <a:p>
            <a:r>
              <a:rPr lang="es-PE" dirty="0" smtClean="0"/>
              <a:t> </a:t>
            </a:r>
          </a:p>
          <a:p>
            <a:r>
              <a:rPr lang="es-PE" dirty="0" smtClean="0"/>
              <a:t>Las metodologías ágiles ayudan a mitigar varios de estos problemas, o por lo menos, a ponerlos de manifiesto antes de que sea tarde. Hay problemas que van más allá de la metodología, que se tienen que resolver a nivel de la dirección de la empresa. </a:t>
            </a:r>
          </a:p>
          <a:p>
            <a:endParaRPr lang="es-PE" dirty="0" smtClean="0"/>
          </a:p>
          <a:p>
            <a:endParaRPr lang="es-PE" dirty="0" smtClean="0"/>
          </a:p>
          <a:p>
            <a:r>
              <a:rPr lang="es-PE" dirty="0" smtClean="0"/>
              <a:t>La fase de análisis inicial representa el marco del proyecto, por ello debe contar con los recursos adecuados y debe ser comprendida</a:t>
            </a:r>
            <a:br>
              <a:rPr lang="es-PE" dirty="0" smtClean="0"/>
            </a:br>
            <a:r>
              <a:rPr lang="es-PE" dirty="0" smtClean="0"/>
              <a:t>y atendida por ambas partes con la diligencia que merece.</a:t>
            </a:r>
          </a:p>
          <a:p>
            <a:endParaRPr lang="es-PE" dirty="0" smtClean="0"/>
          </a:p>
          <a:p>
            <a:endParaRPr lang="es-PE" dirty="0" smtClean="0"/>
          </a:p>
        </p:txBody>
      </p:sp>
      <p:sp>
        <p:nvSpPr>
          <p:cNvPr id="4" name="3 Marcador de número de diapositiva"/>
          <p:cNvSpPr>
            <a:spLocks noGrp="1"/>
          </p:cNvSpPr>
          <p:nvPr>
            <p:ph type="sldNum" sz="quarter" idx="10"/>
          </p:nvPr>
        </p:nvSpPr>
        <p:spPr/>
        <p:txBody>
          <a:bodyPr/>
          <a:lstStyle/>
          <a:p>
            <a:fld id="{C4D5607E-87E4-49BD-A563-0493ADF418EA}" type="slidenum">
              <a:rPr lang="es-PE" smtClean="0"/>
              <a:pPr/>
              <a:t>14</a:t>
            </a:fld>
            <a:endParaRPr lang="es-PE" dirty="0"/>
          </a:p>
        </p:txBody>
      </p:sp>
    </p:spTree>
    <p:extLst>
      <p:ext uri="{BB962C8B-B14F-4D97-AF65-F5344CB8AC3E}">
        <p14:creationId xmlns:p14="http://schemas.microsoft.com/office/powerpoint/2010/main" val="4142188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Problema:</a:t>
            </a:r>
          </a:p>
          <a:p>
            <a:r>
              <a:rPr lang="es-PE" sz="1200" dirty="0" smtClean="0"/>
              <a:t>Optimismo excesivo en la estimación de tiempos y costos (no hay herramienta, si hay experiencia en base a métricas eficientes de estimación).</a:t>
            </a:r>
          </a:p>
          <a:p>
            <a:endParaRPr lang="es-PE" sz="1200" dirty="0" smtClean="0"/>
          </a:p>
          <a:p>
            <a:r>
              <a:rPr lang="es-PE" sz="1200" dirty="0" smtClean="0"/>
              <a:t>En la actualidad cambio constante de requerimientos, porque las empresas cambian y la tecnología debe cambiar con ella. Si no se administra eficientemente los requerimientos se convierte en un bucle sin final hasta la</a:t>
            </a:r>
            <a:r>
              <a:rPr lang="es-PE" sz="1200" baseline="0" dirty="0" smtClean="0"/>
              <a:t> cancelación </a:t>
            </a:r>
            <a:r>
              <a:rPr lang="es-PE" sz="1200" dirty="0" smtClean="0"/>
              <a:t>del proyecto. EL cliente como parte del equipo de desarrollo.</a:t>
            </a:r>
          </a:p>
          <a:p>
            <a:endParaRPr lang="es-PE" sz="1200" dirty="0" smtClean="0"/>
          </a:p>
          <a:p>
            <a:r>
              <a:rPr lang="es-PE" sz="1200" dirty="0" smtClean="0"/>
              <a:t>Las situaciones inesperadas pueden marcar la diferencia entre un proyecto exitoso y uno fallido. Administrar los riesgos. (Los más importantes perdida de datos por cuestiones eléctricas y rotación de personal). </a:t>
            </a:r>
            <a:r>
              <a:rPr lang="es-PE" sz="1200" dirty="0" err="1" smtClean="0"/>
              <a:t>Politicas</a:t>
            </a:r>
            <a:r>
              <a:rPr lang="es-PE" sz="1200" dirty="0" smtClean="0"/>
              <a:t> eficientes de </a:t>
            </a:r>
            <a:r>
              <a:rPr lang="es-PE" sz="1200" dirty="0" err="1" smtClean="0"/>
              <a:t>backups</a:t>
            </a:r>
            <a:r>
              <a:rPr lang="es-PE" sz="1200" dirty="0" smtClean="0"/>
              <a:t> reducen el riesgo de perdida de datos y la documentación eficiente ayuda a que el nuevo desarrollador </a:t>
            </a:r>
            <a:r>
              <a:rPr lang="es-PE" sz="1200" dirty="0" err="1" smtClean="0"/>
              <a:t>continue</a:t>
            </a:r>
            <a:r>
              <a:rPr lang="es-PE" sz="1200" dirty="0" smtClean="0"/>
              <a:t> con el trabajo del desarrollador saliente.</a:t>
            </a:r>
          </a:p>
          <a:p>
            <a:endParaRPr lang="es-PE" sz="1200" dirty="0" smtClean="0"/>
          </a:p>
          <a:p>
            <a:r>
              <a:rPr lang="es-PE" sz="1200" dirty="0" smtClean="0"/>
              <a:t>Se debe tomar con responsabilidad todas las etapas del ciclo de vida de desarrollo, la disciplina de Ingeniería de Software establece que la fase de codificación representa solo el 20% del proceso completo de creación del producto de software. Si nos limitamos a eso estamos </a:t>
            </a:r>
            <a:r>
              <a:rPr lang="es-PE" sz="1200" dirty="0" err="1" smtClean="0"/>
              <a:t>dirigiendonos</a:t>
            </a:r>
            <a:r>
              <a:rPr lang="es-PE" sz="1200" dirty="0" smtClean="0"/>
              <a:t> al caos.</a:t>
            </a:r>
          </a:p>
          <a:p>
            <a:endParaRPr lang="es-PE" sz="1200" dirty="0" smtClean="0"/>
          </a:p>
          <a:p>
            <a:r>
              <a:rPr lang="es-PE" sz="1200" dirty="0" smtClean="0"/>
              <a:t>Aplican modelos flexibles, livianos y eficientes… Platear una buena estrategia dependiendo del contexto (XP o SCRUM) teniendo en cuenta el manifiesto ágil donde se valora más a los individuos y su interacción más que a los procesos  y herramientas.</a:t>
            </a:r>
          </a:p>
          <a:p>
            <a:endParaRPr lang="es-PE" dirty="0" smtClean="0"/>
          </a:p>
          <a:p>
            <a:r>
              <a:rPr lang="es-PE" dirty="0" smtClean="0"/>
              <a:t>Cliente-Analista es el binomio clave para esta etapa.</a:t>
            </a:r>
          </a:p>
          <a:p>
            <a:endParaRPr lang="es-PE" dirty="0" smtClean="0"/>
          </a:p>
          <a:p>
            <a:endParaRPr lang="es-PE" dirty="0" smtClean="0"/>
          </a:p>
          <a:p>
            <a:endParaRPr lang="es-PE" dirty="0" smtClean="0"/>
          </a:p>
          <a:p>
            <a:r>
              <a:rPr lang="es-PE" dirty="0" smtClean="0"/>
              <a:t>No se tiene en claro qué hacer: los requerimientos son difusos, se toman mal, y terminamos haciendo algo que el cliente no necesitaba ni quería. No se entiende cuál es el problema a solucionar, el problema de negocio, el valor que nuestro entregable debe aportar al cliente. Se piensa más en detalles técnicos que en lo que realmente importa.</a:t>
            </a:r>
          </a:p>
          <a:p>
            <a:r>
              <a:rPr lang="es-PE" dirty="0" smtClean="0"/>
              <a:t>Suponiendo que el cliente tenga claro su objetivo, ¿Sabe transmitirlo?</a:t>
            </a:r>
          </a:p>
          <a:p>
            <a:r>
              <a:rPr lang="es-PE" dirty="0" smtClean="0"/>
              <a:t>La ingeniería de requisitos aborda, precisamente, las necesidades que debe cumplir el software para proporcionarle al cliente aquello que quiere. Es una etapa crítica y compleja, que debe abordarse con cautela y realismo.</a:t>
            </a:r>
          </a:p>
          <a:p>
            <a:endParaRPr lang="es-PE" dirty="0" smtClean="0"/>
          </a:p>
          <a:p>
            <a:r>
              <a:rPr lang="es-PE" dirty="0" smtClean="0"/>
              <a:t> </a:t>
            </a:r>
          </a:p>
          <a:p>
            <a:r>
              <a:rPr lang="es-PE" dirty="0" smtClean="0"/>
              <a:t>El cliente participa una vez cada seis meses: no se habla con el cliente, se trata de evitarlo. Se lo considera más un "enemigo" que parte del proyecto. Cada vez que entregamos un avance de la solución, nos damos cuenta que lo que entregamos no era lo que el cliente esperaba.</a:t>
            </a:r>
          </a:p>
          <a:p>
            <a:r>
              <a:rPr lang="es-PE" dirty="0" smtClean="0"/>
              <a:t> </a:t>
            </a:r>
          </a:p>
          <a:p>
            <a:r>
              <a:rPr lang="es-PE" dirty="0" smtClean="0"/>
              <a:t>Gente no dedicada al proyecto: se lanza el proyecto, pero la gente que lo lleva adelante se dedica mientras tanto, a otros proyectos sin terminar, soporte de cliente, mesa de ayuda, a mover máquinas de un lado a otro por cualquier causa. </a:t>
            </a:r>
          </a:p>
          <a:p>
            <a:endParaRPr lang="es-PE" dirty="0" smtClean="0"/>
          </a:p>
          <a:p>
            <a:r>
              <a:rPr lang="es-PE" dirty="0" smtClean="0"/>
              <a:t>La gente de ventas prometió el oro y el moro: pasa en muchas consultoras. Por un tema de comisiones, o de posicionamiento en el mercado, se ofrece una solución "inflada" que no corresponde con lo que podemos hacer. </a:t>
            </a:r>
          </a:p>
          <a:p>
            <a:endParaRPr lang="es-PE" dirty="0" smtClean="0"/>
          </a:p>
          <a:p>
            <a:r>
              <a:rPr lang="es-PE" dirty="0" smtClean="0"/>
              <a:t>No conocer y entender la tecnología: hay que conocerla y ENTENDERLA. No sólo es saberse de memoria los </a:t>
            </a:r>
            <a:r>
              <a:rPr lang="es-PE" dirty="0" err="1" smtClean="0"/>
              <a:t>namespaces</a:t>
            </a:r>
            <a:r>
              <a:rPr lang="es-PE" dirty="0" smtClean="0"/>
              <a:t> de .NET, o la configuración de Spring: hay que entender para qué está cada cosa que usamos.</a:t>
            </a:r>
          </a:p>
          <a:p>
            <a:r>
              <a:rPr lang="es-PE" dirty="0" smtClean="0"/>
              <a:t> </a:t>
            </a:r>
          </a:p>
          <a:p>
            <a:r>
              <a:rPr lang="es-PE" dirty="0" smtClean="0"/>
              <a:t>Usar mal la tecnología: hay quienes creen que usando J2EE y patrones todo queda solucionado: seguridad, </a:t>
            </a:r>
            <a:r>
              <a:rPr lang="es-PE" dirty="0" err="1" smtClean="0"/>
              <a:t>escalibilidad</a:t>
            </a:r>
            <a:r>
              <a:rPr lang="es-PE" dirty="0" smtClean="0"/>
              <a:t>, </a:t>
            </a:r>
            <a:r>
              <a:rPr lang="es-PE" dirty="0" err="1" smtClean="0"/>
              <a:t>etc</a:t>
            </a:r>
            <a:r>
              <a:rPr lang="es-PE" dirty="0" smtClean="0"/>
              <a:t>, sin detenerse a pensar en qué afecta la tecnología y las decisiones de diseño en lo que quieren lograr. </a:t>
            </a:r>
          </a:p>
          <a:p>
            <a:r>
              <a:rPr lang="es-PE" dirty="0" smtClean="0"/>
              <a:t>Cualquier problema lo arreglamos con más gente: en vez de encarar el problema de </a:t>
            </a:r>
            <a:r>
              <a:rPr lang="es-PE" dirty="0" err="1" smtClean="0"/>
              <a:t>raiz</a:t>
            </a:r>
            <a:r>
              <a:rPr lang="es-PE" dirty="0" smtClean="0"/>
              <a:t>. Agregar más gente a un proyecto con problemas, es como </a:t>
            </a:r>
            <a:r>
              <a:rPr lang="es-PE" dirty="0" err="1" smtClean="0"/>
              <a:t>hechar</a:t>
            </a:r>
            <a:r>
              <a:rPr lang="es-PE" dirty="0" smtClean="0"/>
              <a:t> querosene al fuego. </a:t>
            </a:r>
          </a:p>
          <a:p>
            <a:endParaRPr lang="es-PE" dirty="0" smtClean="0"/>
          </a:p>
          <a:p>
            <a:r>
              <a:rPr lang="es-PE" dirty="0" smtClean="0"/>
              <a:t>Equipo </a:t>
            </a:r>
            <a:r>
              <a:rPr lang="es-PE" dirty="0" err="1" smtClean="0"/>
              <a:t>malfuncional</a:t>
            </a:r>
            <a:r>
              <a:rPr lang="es-PE" dirty="0" smtClean="0"/>
              <a:t>: en el equipo hay gente que no sabe trabajar en grupo, tenemos "prima </a:t>
            </a:r>
            <a:r>
              <a:rPr lang="es-PE" dirty="0" err="1" smtClean="0"/>
              <a:t>donna</a:t>
            </a:r>
            <a:r>
              <a:rPr lang="es-PE" dirty="0" smtClean="0"/>
              <a:t>" que hacen lo que quieren, en vez de hacer lo que el proyecto necesita. </a:t>
            </a:r>
          </a:p>
          <a:p>
            <a:endParaRPr lang="es-PE" dirty="0" smtClean="0"/>
          </a:p>
          <a:p>
            <a:r>
              <a:rPr lang="es-PE" dirty="0" smtClean="0"/>
              <a:t>Cambios para mañana: viene alguien, de ventas o de gerencia, pidiendo cambios para el viernes, y estamos en la tarde del jueves. </a:t>
            </a:r>
          </a:p>
          <a:p>
            <a:r>
              <a:rPr lang="es-PE" dirty="0" smtClean="0"/>
              <a:t>Falta de recursos: se nos pide desarrollar el próximo </a:t>
            </a:r>
            <a:r>
              <a:rPr lang="es-PE" dirty="0" err="1" smtClean="0"/>
              <a:t>Youtube</a:t>
            </a:r>
            <a:r>
              <a:rPr lang="es-PE" dirty="0" smtClean="0"/>
              <a:t> + Facebook, con una máquina IBM XT de una </a:t>
            </a:r>
            <a:r>
              <a:rPr lang="es-PE" dirty="0" err="1" smtClean="0"/>
              <a:t>diskettera</a:t>
            </a:r>
            <a:r>
              <a:rPr lang="es-PE" dirty="0" smtClean="0"/>
              <a:t>. </a:t>
            </a:r>
          </a:p>
          <a:p>
            <a:endParaRPr lang="es-PE" dirty="0" smtClean="0"/>
          </a:p>
          <a:p>
            <a:r>
              <a:rPr lang="es-PE" dirty="0" smtClean="0"/>
              <a:t>Complicar la solución: para comunicar unos datos a otra aplicación, adoptamos un ESB, dos sistemas de cola de mensajería, una base de objetos, dos relacionales de última generación, y cuatro especificaciones de web </a:t>
            </a:r>
            <a:r>
              <a:rPr lang="es-PE" dirty="0" err="1" smtClean="0"/>
              <a:t>services</a:t>
            </a:r>
            <a:r>
              <a:rPr lang="es-PE" dirty="0" smtClean="0"/>
              <a:t>, aplicando transformaciones XSLT ante cada paso. Tal vez una simple programa hubiera dado el mismo resultado. </a:t>
            </a:r>
          </a:p>
          <a:p>
            <a:endParaRPr lang="es-PE" dirty="0" smtClean="0"/>
          </a:p>
          <a:p>
            <a:r>
              <a:rPr lang="es-PE" dirty="0" smtClean="0"/>
              <a:t>Falta de coordinación y cooperación: en un proyecto grande, hay varios equipos, posiblemente de distintas consultoras, resolviendo distintas partes del proyecto. Lo que un equipo hace, lo necesita otro, pero coordinan mal la entrega y prueba de las partes. Los equipos no se ven como colaboradores: cada uno hace lo suyo, y si otro equipo tiene problemas, consideran que no es problema de ellos. También pasa esto entre personas de un mismo equipo. </a:t>
            </a:r>
          </a:p>
          <a:p>
            <a:r>
              <a:rPr lang="es-PE" dirty="0" smtClean="0"/>
              <a:t>Uds. tendrán otros ejemplos a aportar.</a:t>
            </a:r>
          </a:p>
          <a:p>
            <a:r>
              <a:rPr lang="es-PE" dirty="0" smtClean="0"/>
              <a:t> </a:t>
            </a:r>
          </a:p>
          <a:p>
            <a:r>
              <a:rPr lang="es-PE" dirty="0" smtClean="0"/>
              <a:t>Las metodologías ágiles ayudan a mitigar varios de estos problemas, o por lo menos, a ponerlos de manifiesto antes de que sea tarde. Hay problemas que van más allá de la metodología, que se tienen que resolver a nivel de la dirección de la empresa. </a:t>
            </a:r>
          </a:p>
          <a:p>
            <a:endParaRPr lang="es-PE" dirty="0" smtClean="0"/>
          </a:p>
          <a:p>
            <a:endParaRPr lang="es-PE" dirty="0" smtClean="0"/>
          </a:p>
          <a:p>
            <a:r>
              <a:rPr lang="es-PE" dirty="0" smtClean="0"/>
              <a:t>La fase de análisis inicial representa el marco del proyecto, por ello debe contar con los recursos adecuados y debe ser comprendida</a:t>
            </a:r>
            <a:br>
              <a:rPr lang="es-PE" dirty="0" smtClean="0"/>
            </a:br>
            <a:r>
              <a:rPr lang="es-PE" dirty="0" smtClean="0"/>
              <a:t>y atendida por ambas partes con la diligencia que merece.</a:t>
            </a:r>
          </a:p>
          <a:p>
            <a:endParaRPr lang="es-PE" dirty="0" smtClean="0"/>
          </a:p>
          <a:p>
            <a:endParaRPr lang="es-PE" dirty="0" smtClean="0"/>
          </a:p>
        </p:txBody>
      </p:sp>
      <p:sp>
        <p:nvSpPr>
          <p:cNvPr id="4" name="3 Marcador de número de diapositiva"/>
          <p:cNvSpPr>
            <a:spLocks noGrp="1"/>
          </p:cNvSpPr>
          <p:nvPr>
            <p:ph type="sldNum" sz="quarter" idx="10"/>
          </p:nvPr>
        </p:nvSpPr>
        <p:spPr/>
        <p:txBody>
          <a:bodyPr/>
          <a:lstStyle/>
          <a:p>
            <a:fld id="{C4D5607E-87E4-49BD-A563-0493ADF418EA}" type="slidenum">
              <a:rPr lang="es-PE" smtClean="0"/>
              <a:pPr/>
              <a:t>15</a:t>
            </a:fld>
            <a:endParaRPr lang="es-PE" dirty="0"/>
          </a:p>
        </p:txBody>
      </p:sp>
    </p:spTree>
    <p:extLst>
      <p:ext uri="{BB962C8B-B14F-4D97-AF65-F5344CB8AC3E}">
        <p14:creationId xmlns:p14="http://schemas.microsoft.com/office/powerpoint/2010/main" val="3155167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Problema:</a:t>
            </a:r>
          </a:p>
          <a:p>
            <a:r>
              <a:rPr lang="es-PE" sz="1200" dirty="0" smtClean="0"/>
              <a:t>Optimismo excesivo en la estimación de tiempos y costos (no hay herramienta, si hay experiencia en base a métricas eficientes de estimación).</a:t>
            </a:r>
          </a:p>
          <a:p>
            <a:endParaRPr lang="es-PE" sz="1200" dirty="0" smtClean="0"/>
          </a:p>
          <a:p>
            <a:r>
              <a:rPr lang="es-PE" sz="1200" dirty="0" smtClean="0"/>
              <a:t>En la actualidad cambio constante de requerimientos, porque las empresas cambian y la tecnología debe cambiar con ella. Si no se administra eficientemente los requerimientos se convierte en un bucle sin final hasta la</a:t>
            </a:r>
            <a:r>
              <a:rPr lang="es-PE" sz="1200" baseline="0" dirty="0" smtClean="0"/>
              <a:t> cancelación </a:t>
            </a:r>
            <a:r>
              <a:rPr lang="es-PE" sz="1200" dirty="0" smtClean="0"/>
              <a:t>del proyecto. EL cliente como parte del equipo de desarrollo.</a:t>
            </a:r>
          </a:p>
          <a:p>
            <a:endParaRPr lang="es-PE" sz="1200" dirty="0" smtClean="0"/>
          </a:p>
          <a:p>
            <a:r>
              <a:rPr lang="es-PE" sz="1200" dirty="0" smtClean="0"/>
              <a:t>Las situaciones inesperadas pueden marcar la diferencia entre un proyecto exitoso y uno fallido. Administrar los riesgos. (Los más importantes perdida de datos por cuestiones eléctricas y rotación de personal). </a:t>
            </a:r>
            <a:r>
              <a:rPr lang="es-PE" sz="1200" dirty="0" err="1" smtClean="0"/>
              <a:t>Politicas</a:t>
            </a:r>
            <a:r>
              <a:rPr lang="es-PE" sz="1200" dirty="0" smtClean="0"/>
              <a:t> eficientes de </a:t>
            </a:r>
            <a:r>
              <a:rPr lang="es-PE" sz="1200" dirty="0" err="1" smtClean="0"/>
              <a:t>backups</a:t>
            </a:r>
            <a:r>
              <a:rPr lang="es-PE" sz="1200" dirty="0" smtClean="0"/>
              <a:t> reducen el riesgo de perdida de datos y la documentación eficiente ayuda a que el nuevo desarrollador </a:t>
            </a:r>
            <a:r>
              <a:rPr lang="es-PE" sz="1200" dirty="0" err="1" smtClean="0"/>
              <a:t>continue</a:t>
            </a:r>
            <a:r>
              <a:rPr lang="es-PE" sz="1200" dirty="0" smtClean="0"/>
              <a:t> con el trabajo del desarrollador saliente.</a:t>
            </a:r>
          </a:p>
          <a:p>
            <a:endParaRPr lang="es-PE" sz="1200" dirty="0" smtClean="0"/>
          </a:p>
          <a:p>
            <a:r>
              <a:rPr lang="es-PE" sz="1200" dirty="0" smtClean="0"/>
              <a:t>Se debe tomar con responsabilidad todas las etapas del ciclo de vida de desarrollo, la disciplina de Ingeniería de Software establece que la fase de codificación representa solo el 20% del proceso completo de creación del producto de software. Si nos limitamos a eso estamos </a:t>
            </a:r>
            <a:r>
              <a:rPr lang="es-PE" sz="1200" dirty="0" err="1" smtClean="0"/>
              <a:t>dirigiendonos</a:t>
            </a:r>
            <a:r>
              <a:rPr lang="es-PE" sz="1200" dirty="0" smtClean="0"/>
              <a:t> al caos.</a:t>
            </a:r>
          </a:p>
          <a:p>
            <a:endParaRPr lang="es-PE" sz="1200" dirty="0" smtClean="0"/>
          </a:p>
          <a:p>
            <a:r>
              <a:rPr lang="es-PE" sz="1200" dirty="0" smtClean="0"/>
              <a:t>Aplican modelos flexibles, livianos y eficientes… Platear una buena estrategia dependiendo del contexto (XP o SCRUM) teniendo en cuenta el manifiesto ágil donde se valora más a los individuos y su interacción más que a los procesos  y herramientas.</a:t>
            </a:r>
          </a:p>
          <a:p>
            <a:endParaRPr lang="es-PE" dirty="0" smtClean="0"/>
          </a:p>
          <a:p>
            <a:r>
              <a:rPr lang="es-PE" dirty="0" smtClean="0"/>
              <a:t>Cliente-Analista es el binomio clave para esta etapa.</a:t>
            </a:r>
          </a:p>
          <a:p>
            <a:endParaRPr lang="es-PE" dirty="0" smtClean="0"/>
          </a:p>
          <a:p>
            <a:endParaRPr lang="es-PE" dirty="0" smtClean="0"/>
          </a:p>
          <a:p>
            <a:endParaRPr lang="es-PE" dirty="0" smtClean="0"/>
          </a:p>
          <a:p>
            <a:r>
              <a:rPr lang="es-PE" dirty="0" smtClean="0"/>
              <a:t>No se tiene en claro qué hacer: los requerimientos son difusos, se toman mal, y terminamos haciendo algo que el cliente no necesitaba ni quería. No se entiende cuál es el problema a solucionar, el problema de negocio, el valor que nuestro entregable debe aportar al cliente. Se piensa más en detalles técnicos que en lo que realmente importa.</a:t>
            </a:r>
          </a:p>
          <a:p>
            <a:r>
              <a:rPr lang="es-PE" dirty="0" smtClean="0"/>
              <a:t>Suponiendo que el cliente tenga claro su objetivo, ¿Sabe transmitirlo?</a:t>
            </a:r>
          </a:p>
          <a:p>
            <a:r>
              <a:rPr lang="es-PE" dirty="0" smtClean="0"/>
              <a:t>La ingeniería de requisitos aborda, precisamente, las necesidades que debe cumplir el software para proporcionarle al cliente aquello que quiere. Es una etapa crítica y compleja, que debe abordarse con cautela y realismo.</a:t>
            </a:r>
          </a:p>
          <a:p>
            <a:endParaRPr lang="es-PE" dirty="0" smtClean="0"/>
          </a:p>
          <a:p>
            <a:r>
              <a:rPr lang="es-PE" dirty="0" smtClean="0"/>
              <a:t> </a:t>
            </a:r>
          </a:p>
          <a:p>
            <a:r>
              <a:rPr lang="es-PE" dirty="0" smtClean="0"/>
              <a:t>El cliente participa una vez cada seis meses: no se habla con el cliente, se trata de evitarlo. Se lo considera más un "enemigo" que parte del proyecto. Cada vez que entregamos un avance de la solución, nos damos cuenta que lo que entregamos no era lo que el cliente esperaba.</a:t>
            </a:r>
          </a:p>
          <a:p>
            <a:r>
              <a:rPr lang="es-PE" dirty="0" smtClean="0"/>
              <a:t> </a:t>
            </a:r>
          </a:p>
          <a:p>
            <a:r>
              <a:rPr lang="es-PE" dirty="0" smtClean="0"/>
              <a:t>Gente no dedicada al proyecto: se lanza el proyecto, pero la gente que lo lleva adelante se dedica mientras tanto, a otros proyectos sin terminar, soporte de cliente, mesa de ayuda, a mover máquinas de un lado a otro por cualquier causa. </a:t>
            </a:r>
          </a:p>
          <a:p>
            <a:endParaRPr lang="es-PE" dirty="0" smtClean="0"/>
          </a:p>
          <a:p>
            <a:r>
              <a:rPr lang="es-PE" dirty="0" smtClean="0"/>
              <a:t>La gente de ventas prometió el oro y el moro: pasa en muchas consultoras. Por un tema de comisiones, o de posicionamiento en el mercado, se ofrece una solución "inflada" que no corresponde con lo que podemos hacer. </a:t>
            </a:r>
          </a:p>
          <a:p>
            <a:endParaRPr lang="es-PE" dirty="0" smtClean="0"/>
          </a:p>
          <a:p>
            <a:r>
              <a:rPr lang="es-PE" dirty="0" smtClean="0"/>
              <a:t>No conocer y entender la tecnología: hay que conocerla y ENTENDERLA. No sólo es saberse de memoria los </a:t>
            </a:r>
            <a:r>
              <a:rPr lang="es-PE" dirty="0" err="1" smtClean="0"/>
              <a:t>namespaces</a:t>
            </a:r>
            <a:r>
              <a:rPr lang="es-PE" dirty="0" smtClean="0"/>
              <a:t> de .NET, o la configuración de Spring: hay que entender para qué está cada cosa que usamos.</a:t>
            </a:r>
          </a:p>
          <a:p>
            <a:r>
              <a:rPr lang="es-PE" dirty="0" smtClean="0"/>
              <a:t> </a:t>
            </a:r>
          </a:p>
          <a:p>
            <a:r>
              <a:rPr lang="es-PE" dirty="0" smtClean="0"/>
              <a:t>Usar mal la tecnología: hay quienes creen que usando J2EE y patrones todo queda solucionado: seguridad, </a:t>
            </a:r>
            <a:r>
              <a:rPr lang="es-PE" dirty="0" err="1" smtClean="0"/>
              <a:t>escalibilidad</a:t>
            </a:r>
            <a:r>
              <a:rPr lang="es-PE" dirty="0" smtClean="0"/>
              <a:t>, </a:t>
            </a:r>
            <a:r>
              <a:rPr lang="es-PE" dirty="0" err="1" smtClean="0"/>
              <a:t>etc</a:t>
            </a:r>
            <a:r>
              <a:rPr lang="es-PE" dirty="0" smtClean="0"/>
              <a:t>, sin detenerse a pensar en qué afecta la tecnología y las decisiones de diseño en lo que quieren lograr. </a:t>
            </a:r>
          </a:p>
          <a:p>
            <a:r>
              <a:rPr lang="es-PE" dirty="0" smtClean="0"/>
              <a:t>Cualquier problema lo arreglamos con más gente: en vez de encarar el problema de </a:t>
            </a:r>
            <a:r>
              <a:rPr lang="es-PE" dirty="0" err="1" smtClean="0"/>
              <a:t>raiz</a:t>
            </a:r>
            <a:r>
              <a:rPr lang="es-PE" dirty="0" smtClean="0"/>
              <a:t>. Agregar más gente a un proyecto con problemas, es como </a:t>
            </a:r>
            <a:r>
              <a:rPr lang="es-PE" dirty="0" err="1" smtClean="0"/>
              <a:t>hechar</a:t>
            </a:r>
            <a:r>
              <a:rPr lang="es-PE" dirty="0" smtClean="0"/>
              <a:t> querosene al fuego. </a:t>
            </a:r>
          </a:p>
          <a:p>
            <a:endParaRPr lang="es-PE" dirty="0" smtClean="0"/>
          </a:p>
          <a:p>
            <a:r>
              <a:rPr lang="es-PE" dirty="0" smtClean="0"/>
              <a:t>Equipo </a:t>
            </a:r>
            <a:r>
              <a:rPr lang="es-PE" dirty="0" err="1" smtClean="0"/>
              <a:t>malfuncional</a:t>
            </a:r>
            <a:r>
              <a:rPr lang="es-PE" dirty="0" smtClean="0"/>
              <a:t>: en el equipo hay gente que no sabe trabajar en grupo, tenemos "prima </a:t>
            </a:r>
            <a:r>
              <a:rPr lang="es-PE" dirty="0" err="1" smtClean="0"/>
              <a:t>donna</a:t>
            </a:r>
            <a:r>
              <a:rPr lang="es-PE" dirty="0" smtClean="0"/>
              <a:t>" que hacen lo que quieren, en vez de hacer lo que el proyecto necesita. </a:t>
            </a:r>
          </a:p>
          <a:p>
            <a:endParaRPr lang="es-PE" dirty="0" smtClean="0"/>
          </a:p>
          <a:p>
            <a:r>
              <a:rPr lang="es-PE" dirty="0" smtClean="0"/>
              <a:t>Cambios para mañana: viene alguien, de ventas o de gerencia, pidiendo cambios para el viernes, y estamos en la tarde del jueves. </a:t>
            </a:r>
          </a:p>
          <a:p>
            <a:r>
              <a:rPr lang="es-PE" dirty="0" smtClean="0"/>
              <a:t>Falta de recursos: se nos pide desarrollar el próximo </a:t>
            </a:r>
            <a:r>
              <a:rPr lang="es-PE" dirty="0" err="1" smtClean="0"/>
              <a:t>Youtube</a:t>
            </a:r>
            <a:r>
              <a:rPr lang="es-PE" dirty="0" smtClean="0"/>
              <a:t> + Facebook, con una máquina IBM XT de una </a:t>
            </a:r>
            <a:r>
              <a:rPr lang="es-PE" dirty="0" err="1" smtClean="0"/>
              <a:t>diskettera</a:t>
            </a:r>
            <a:r>
              <a:rPr lang="es-PE" dirty="0" smtClean="0"/>
              <a:t>. </a:t>
            </a:r>
          </a:p>
          <a:p>
            <a:endParaRPr lang="es-PE" dirty="0" smtClean="0"/>
          </a:p>
          <a:p>
            <a:r>
              <a:rPr lang="es-PE" dirty="0" smtClean="0"/>
              <a:t>Complicar la solución: para comunicar unos datos a otra aplicación, adoptamos un ESB, dos sistemas de cola de mensajería, una base de objetos, dos relacionales de última generación, y cuatro especificaciones de web </a:t>
            </a:r>
            <a:r>
              <a:rPr lang="es-PE" dirty="0" err="1" smtClean="0"/>
              <a:t>services</a:t>
            </a:r>
            <a:r>
              <a:rPr lang="es-PE" dirty="0" smtClean="0"/>
              <a:t>, aplicando transformaciones XSLT ante cada paso. Tal vez una simple programa hubiera dado el mismo resultado. </a:t>
            </a:r>
          </a:p>
          <a:p>
            <a:endParaRPr lang="es-PE" dirty="0" smtClean="0"/>
          </a:p>
          <a:p>
            <a:r>
              <a:rPr lang="es-PE" dirty="0" smtClean="0"/>
              <a:t>Falta de coordinación y cooperación: en un proyecto grande, hay varios equipos, posiblemente de distintas consultoras, resolviendo distintas partes del proyecto. Lo que un equipo hace, lo necesita otro, pero coordinan mal la entrega y prueba de las partes. Los equipos no se ven como colaboradores: cada uno hace lo suyo, y si otro equipo tiene problemas, consideran que no es problema de ellos. También pasa esto entre personas de un mismo equipo. </a:t>
            </a:r>
          </a:p>
          <a:p>
            <a:r>
              <a:rPr lang="es-PE" dirty="0" smtClean="0"/>
              <a:t>Uds. tendrán otros ejemplos a aportar.</a:t>
            </a:r>
          </a:p>
          <a:p>
            <a:r>
              <a:rPr lang="es-PE" dirty="0" smtClean="0"/>
              <a:t> </a:t>
            </a:r>
          </a:p>
          <a:p>
            <a:r>
              <a:rPr lang="es-PE" dirty="0" smtClean="0"/>
              <a:t>Las metodologías ágiles ayudan a mitigar varios de estos problemas, o por lo menos, a ponerlos de manifiesto antes de que sea tarde. Hay problemas que van más allá de la metodología, que se tienen que resolver a nivel de la dirección de la empresa. </a:t>
            </a:r>
          </a:p>
          <a:p>
            <a:endParaRPr lang="es-PE" dirty="0" smtClean="0"/>
          </a:p>
          <a:p>
            <a:endParaRPr lang="es-PE" dirty="0" smtClean="0"/>
          </a:p>
          <a:p>
            <a:r>
              <a:rPr lang="es-PE" dirty="0" smtClean="0"/>
              <a:t>La fase de análisis inicial representa el marco del proyecto, por ello debe contar con los recursos adecuados y debe ser comprendida</a:t>
            </a:r>
            <a:br>
              <a:rPr lang="es-PE" dirty="0" smtClean="0"/>
            </a:br>
            <a:r>
              <a:rPr lang="es-PE" dirty="0" smtClean="0"/>
              <a:t>y atendida por ambas partes con la diligencia que merece.</a:t>
            </a:r>
          </a:p>
          <a:p>
            <a:endParaRPr lang="es-PE" dirty="0" smtClean="0"/>
          </a:p>
          <a:p>
            <a:endParaRPr lang="es-PE" dirty="0" smtClean="0"/>
          </a:p>
        </p:txBody>
      </p:sp>
      <p:sp>
        <p:nvSpPr>
          <p:cNvPr id="4" name="3 Marcador de número de diapositiva"/>
          <p:cNvSpPr>
            <a:spLocks noGrp="1"/>
          </p:cNvSpPr>
          <p:nvPr>
            <p:ph type="sldNum" sz="quarter" idx="10"/>
          </p:nvPr>
        </p:nvSpPr>
        <p:spPr/>
        <p:txBody>
          <a:bodyPr/>
          <a:lstStyle/>
          <a:p>
            <a:fld id="{C4D5607E-87E4-49BD-A563-0493ADF418EA}" type="slidenum">
              <a:rPr lang="es-PE" smtClean="0"/>
              <a:pPr/>
              <a:t>16</a:t>
            </a:fld>
            <a:endParaRPr lang="es-PE" dirty="0"/>
          </a:p>
        </p:txBody>
      </p:sp>
    </p:spTree>
    <p:extLst>
      <p:ext uri="{BB962C8B-B14F-4D97-AF65-F5344CB8AC3E}">
        <p14:creationId xmlns:p14="http://schemas.microsoft.com/office/powerpoint/2010/main" val="2280538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C4D5607E-87E4-49BD-A563-0493ADF418EA}" type="slidenum">
              <a:rPr lang="es-PE" smtClean="0"/>
              <a:pPr/>
              <a:t>17</a:t>
            </a:fld>
            <a:endParaRPr lang="es-PE" dirty="0"/>
          </a:p>
        </p:txBody>
      </p:sp>
    </p:spTree>
    <p:extLst>
      <p:ext uri="{BB962C8B-B14F-4D97-AF65-F5344CB8AC3E}">
        <p14:creationId xmlns:p14="http://schemas.microsoft.com/office/powerpoint/2010/main" val="4142188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C4D5607E-87E4-49BD-A563-0493ADF418EA}" type="slidenum">
              <a:rPr lang="es-PE" smtClean="0"/>
              <a:pPr/>
              <a:t>18</a:t>
            </a:fld>
            <a:endParaRPr lang="es-PE" dirty="0"/>
          </a:p>
        </p:txBody>
      </p:sp>
    </p:spTree>
    <p:extLst>
      <p:ext uri="{BB962C8B-B14F-4D97-AF65-F5344CB8AC3E}">
        <p14:creationId xmlns:p14="http://schemas.microsoft.com/office/powerpoint/2010/main" val="3082985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 Placeholder 2"/>
          <p:cNvSpPr>
            <a:spLocks noGrp="1"/>
          </p:cNvSpPr>
          <p:nvPr>
            <p:ph idx="1"/>
          </p:nvPr>
        </p:nvSpPr>
        <p:spPr>
          <a:xfrm>
            <a:off x="457200" y="1600202"/>
            <a:ext cx="8229600" cy="4525963"/>
          </a:xfrm>
          <a:prstGeom prst="rect">
            <a:avLst/>
          </a:prstGeom>
        </p:spPr>
        <p:txBody>
          <a:bodyPr vert="horz" lIns="91440" tIns="45720" rIns="91440" bIns="45720" rtlCol="0">
            <a:norm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56F04-7F43-BA47-94DA-B859707C2A56}" type="datetimeFigureOut">
              <a:rPr lang="en-US" smtClean="0"/>
              <a:pPr/>
              <a:t>11/17/2015</a:t>
            </a:fld>
            <a:endParaRPr lang="en-US" dirty="0"/>
          </a:p>
        </p:txBody>
      </p:sp>
      <p:sp>
        <p:nvSpPr>
          <p:cNvPr id="13"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5A7B-0002-1F48-8D74-71CB7BA3B8CA}" type="slidenum">
              <a:rPr lang="en-US" smtClean="0"/>
              <a:pPr/>
              <a:t>‹Nº›</a:t>
            </a:fld>
            <a:endParaRPr lang="en-US" dirty="0"/>
          </a:p>
        </p:txBody>
      </p:sp>
      <p:pic>
        <p:nvPicPr>
          <p:cNvPr id="16"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81271" y="274800"/>
            <a:ext cx="1667193" cy="792000"/>
          </a:xfrm>
          <a:prstGeom prst="rect">
            <a:avLst/>
          </a:prstGeom>
        </p:spPr>
      </p:pic>
      <p:sp>
        <p:nvSpPr>
          <p:cNvPr id="9" name="Title Placeholder 1"/>
          <p:cNvSpPr>
            <a:spLocks noGrp="1"/>
          </p:cNvSpPr>
          <p:nvPr>
            <p:ph type="title"/>
          </p:nvPr>
        </p:nvSpPr>
        <p:spPr>
          <a:xfrm>
            <a:off x="457200"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dirty="0" smtClean="0"/>
              <a:t>Click to edit Master title style</a:t>
            </a:r>
            <a:endParaRPr lang="es-PE" dirty="0"/>
          </a:p>
        </p:txBody>
      </p:sp>
      <p:sp>
        <p:nvSpPr>
          <p:cNvPr id="4" name="Date Placeholder 3"/>
          <p:cNvSpPr>
            <a:spLocks noGrp="1"/>
          </p:cNvSpPr>
          <p:nvPr>
            <p:ph type="dt" sz="half" idx="10"/>
          </p:nvPr>
        </p:nvSpPr>
        <p:spPr/>
        <p:txBody>
          <a:bodyPr/>
          <a:lstStyle/>
          <a:p>
            <a:fld id="{0AB25254-7F2C-4D08-8DA3-5C65B5019035}" type="datetimeFigureOut">
              <a:rPr lang="es-PE" smtClean="0"/>
              <a:pPr/>
              <a:t>17/11/2015</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CEFA5907-7674-46CB-8D1F-B1B1A8FA1F84}" type="slidenum">
              <a:rPr lang="es-PE" smtClean="0"/>
              <a:pPr/>
              <a:t>‹Nº›</a:t>
            </a:fld>
            <a:endParaRPr lang="es-PE" dirty="0"/>
          </a:p>
        </p:txBody>
      </p:sp>
    </p:spTree>
    <p:extLst>
      <p:ext uri="{BB962C8B-B14F-4D97-AF65-F5344CB8AC3E}">
        <p14:creationId xmlns:p14="http://schemas.microsoft.com/office/powerpoint/2010/main" val="22031997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PE" dirty="0"/>
          </a:p>
        </p:txBody>
      </p:sp>
      <p:sp>
        <p:nvSpPr>
          <p:cNvPr id="4" name="Date Placeholder 3"/>
          <p:cNvSpPr>
            <a:spLocks noGrp="1"/>
          </p:cNvSpPr>
          <p:nvPr>
            <p:ph type="dt" sz="half" idx="10"/>
          </p:nvPr>
        </p:nvSpPr>
        <p:spPr/>
        <p:txBody>
          <a:bodyPr/>
          <a:lstStyle/>
          <a:p>
            <a:fld id="{0AB25254-7F2C-4D08-8DA3-5C65B5019035}" type="datetimeFigureOut">
              <a:rPr lang="es-PE" smtClean="0"/>
              <a:pPr/>
              <a:t>17/11/2015</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CEFA5907-7674-46CB-8D1F-B1B1A8FA1F84}" type="slidenum">
              <a:rPr lang="es-PE" smtClean="0"/>
              <a:pPr/>
              <a:t>‹Nº›</a:t>
            </a:fld>
            <a:endParaRPr lang="es-PE" dirty="0"/>
          </a:p>
        </p:txBody>
      </p:sp>
      <p:sp>
        <p:nvSpPr>
          <p:cNvPr id="7" name="Title Placeholder 1"/>
          <p:cNvSpPr>
            <a:spLocks noGrp="1"/>
          </p:cNvSpPr>
          <p:nvPr>
            <p:ph type="title"/>
          </p:nvPr>
        </p:nvSpPr>
        <p:spPr>
          <a:xfrm>
            <a:off x="1908369"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0045053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B25254-7F2C-4D08-8DA3-5C65B5019035}" type="datetimeFigureOut">
              <a:rPr lang="es-PE" smtClean="0"/>
              <a:pPr/>
              <a:t>17/11/2015</a:t>
            </a:fld>
            <a:endParaRPr lang="es-PE" dirty="0"/>
          </a:p>
        </p:txBody>
      </p:sp>
      <p:sp>
        <p:nvSpPr>
          <p:cNvPr id="4" name="Footer Placeholder 3"/>
          <p:cNvSpPr>
            <a:spLocks noGrp="1"/>
          </p:cNvSpPr>
          <p:nvPr>
            <p:ph type="ftr" sz="quarter" idx="11"/>
          </p:nvPr>
        </p:nvSpPr>
        <p:spPr/>
        <p:txBody>
          <a:bodyPr/>
          <a:lstStyle/>
          <a:p>
            <a:endParaRPr lang="es-PE" dirty="0"/>
          </a:p>
        </p:txBody>
      </p:sp>
      <p:sp>
        <p:nvSpPr>
          <p:cNvPr id="5" name="Slide Number Placeholder 4"/>
          <p:cNvSpPr>
            <a:spLocks noGrp="1"/>
          </p:cNvSpPr>
          <p:nvPr>
            <p:ph type="sldNum" sz="quarter" idx="12"/>
          </p:nvPr>
        </p:nvSpPr>
        <p:spPr/>
        <p:txBody>
          <a:bodyPr/>
          <a:lstStyle/>
          <a:p>
            <a:fld id="{CEFA5907-7674-46CB-8D1F-B1B1A8FA1F84}" type="slidenum">
              <a:rPr lang="es-PE" smtClean="0"/>
              <a:pPr/>
              <a:t>‹Nº›</a:t>
            </a:fld>
            <a:endParaRPr lang="es-PE" dirty="0"/>
          </a:p>
        </p:txBody>
      </p:sp>
      <p:sp>
        <p:nvSpPr>
          <p:cNvPr id="6" name="Title Placeholder 1"/>
          <p:cNvSpPr>
            <a:spLocks noGrp="1"/>
          </p:cNvSpPr>
          <p:nvPr>
            <p:ph type="title"/>
          </p:nvPr>
        </p:nvSpPr>
        <p:spPr>
          <a:xfrm>
            <a:off x="1908369"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7431260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35896" y="4800600"/>
            <a:ext cx="5486400" cy="566738"/>
          </a:xfrm>
          <a:prstGeom prst="rect">
            <a:avLst/>
          </a:prstGeom>
        </p:spPr>
        <p:txBody>
          <a:bodyPr anchor="b"/>
          <a:lstStyle>
            <a:lvl1pPr algn="l">
              <a:defRPr sz="2000" b="1"/>
            </a:lvl1pPr>
          </a:lstStyle>
          <a:p>
            <a:r>
              <a:rPr lang="en-US" dirty="0" smtClean="0"/>
              <a:t>Click to edit Master title style</a:t>
            </a:r>
            <a:endParaRPr lang="es-PE" dirty="0"/>
          </a:p>
        </p:txBody>
      </p:sp>
      <p:sp>
        <p:nvSpPr>
          <p:cNvPr id="3" name="Picture Placeholder 2"/>
          <p:cNvSpPr>
            <a:spLocks noGrp="1"/>
          </p:cNvSpPr>
          <p:nvPr>
            <p:ph type="pic" idx="1"/>
          </p:nvPr>
        </p:nvSpPr>
        <p:spPr>
          <a:xfrm>
            <a:off x="3622104" y="1268759"/>
            <a:ext cx="54864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dirty="0"/>
          </a:p>
        </p:txBody>
      </p:sp>
      <p:sp>
        <p:nvSpPr>
          <p:cNvPr id="4" name="Text Placeholder 3"/>
          <p:cNvSpPr>
            <a:spLocks noGrp="1"/>
          </p:cNvSpPr>
          <p:nvPr>
            <p:ph type="body" sz="half" idx="2"/>
          </p:nvPr>
        </p:nvSpPr>
        <p:spPr>
          <a:xfrm>
            <a:off x="363589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25254-7F2C-4D08-8DA3-5C65B5019035}" type="datetimeFigureOut">
              <a:rPr lang="es-PE" smtClean="0"/>
              <a:pPr/>
              <a:t>17/11/2015</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CEFA5907-7674-46CB-8D1F-B1B1A8FA1F84}" type="slidenum">
              <a:rPr lang="es-PE" smtClean="0"/>
              <a:pPr/>
              <a:t>‹Nº›</a:t>
            </a:fld>
            <a:endParaRPr lang="es-PE" dirty="0"/>
          </a:p>
        </p:txBody>
      </p:sp>
      <p:sp>
        <p:nvSpPr>
          <p:cNvPr id="8" name="Title Placeholder 1"/>
          <p:cNvSpPr txBox="1">
            <a:spLocks/>
          </p:cNvSpPr>
          <p:nvPr userDrawn="1"/>
        </p:nvSpPr>
        <p:spPr>
          <a:xfrm>
            <a:off x="1908369" y="274638"/>
            <a:ext cx="6624071" cy="792162"/>
          </a:xfrm>
          <a:prstGeom prst="rect">
            <a:avLst/>
          </a:prstGeom>
        </p:spPr>
        <p:txBody>
          <a:bodyPr vert="horz" lIns="91440" tIns="45720" rIns="91440" bIns="45720" rtlCol="0" anchor="ctr" anchorCtr="0">
            <a:normAutofit/>
          </a:bodyPr>
          <a:lstStyle>
            <a:lvl1pPr algn="r" defTabSz="914400" rtl="0" eaLnBrk="1" latinLnBrk="0" hangingPunct="1">
              <a:spcBef>
                <a:spcPct val="0"/>
              </a:spcBef>
              <a:buNone/>
              <a:defRPr sz="3200" kern="1200">
                <a:solidFill>
                  <a:schemeClr val="tx1"/>
                </a:solidFill>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20783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E"/>
          </a:p>
        </p:txBody>
      </p:sp>
      <p:sp>
        <p:nvSpPr>
          <p:cNvPr id="4" name="Date Placeholder 3"/>
          <p:cNvSpPr>
            <a:spLocks noGrp="1"/>
          </p:cNvSpPr>
          <p:nvPr>
            <p:ph type="dt" sz="half" idx="10"/>
          </p:nvPr>
        </p:nvSpPr>
        <p:spPr/>
        <p:txBody>
          <a:bodyPr/>
          <a:lstStyle/>
          <a:p>
            <a:fld id="{0AB25254-7F2C-4D08-8DA3-5C65B5019035}" type="datetimeFigureOut">
              <a:rPr lang="es-PE" smtClean="0"/>
              <a:pPr/>
              <a:t>17/11/2015</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CEFA5907-7674-46CB-8D1F-B1B1A8FA1F84}" type="slidenum">
              <a:rPr lang="es-PE" smtClean="0"/>
              <a:pPr/>
              <a:t>‹Nº›</a:t>
            </a:fld>
            <a:endParaRPr lang="es-PE" dirty="0"/>
          </a:p>
        </p:txBody>
      </p:sp>
      <p:sp>
        <p:nvSpPr>
          <p:cNvPr id="7" name="Title Placeholder 1"/>
          <p:cNvSpPr>
            <a:spLocks noGrp="1"/>
          </p:cNvSpPr>
          <p:nvPr>
            <p:ph type="title"/>
          </p:nvPr>
        </p:nvSpPr>
        <p:spPr>
          <a:xfrm>
            <a:off x="1908369"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4043189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dirty="0" smtClean="0"/>
              <a:t>Click to edit Master title style</a:t>
            </a:r>
            <a:endParaRPr lang="es-PE" dirty="0"/>
          </a:p>
        </p:txBody>
      </p:sp>
      <p:sp>
        <p:nvSpPr>
          <p:cNvPr id="4" name="Date Placeholder 3"/>
          <p:cNvSpPr>
            <a:spLocks noGrp="1"/>
          </p:cNvSpPr>
          <p:nvPr>
            <p:ph type="dt" sz="half" idx="10"/>
          </p:nvPr>
        </p:nvSpPr>
        <p:spPr/>
        <p:txBody>
          <a:bodyPr/>
          <a:lstStyle/>
          <a:p>
            <a:fld id="{0AB25254-7F2C-4D08-8DA3-5C65B5019035}" type="datetimeFigureOut">
              <a:rPr lang="es-PE" smtClean="0">
                <a:solidFill>
                  <a:prstClr val="black">
                    <a:tint val="75000"/>
                  </a:prstClr>
                </a:solidFill>
              </a:rPr>
              <a:pPr/>
              <a:t>17/11/2015</a:t>
            </a:fld>
            <a:endParaRPr lang="es-PE">
              <a:solidFill>
                <a:prstClr val="black">
                  <a:tint val="75000"/>
                </a:prstClr>
              </a:solidFill>
            </a:endParaRPr>
          </a:p>
        </p:txBody>
      </p:sp>
      <p:sp>
        <p:nvSpPr>
          <p:cNvPr id="5" name="Footer Placeholder 4"/>
          <p:cNvSpPr>
            <a:spLocks noGrp="1"/>
          </p:cNvSpPr>
          <p:nvPr>
            <p:ph type="ftr" sz="quarter" idx="11"/>
          </p:nvPr>
        </p:nvSpPr>
        <p:spPr/>
        <p:txBody>
          <a:bodyPr/>
          <a:lstStyle/>
          <a:p>
            <a:endParaRPr lang="es-PE">
              <a:solidFill>
                <a:prstClr val="black">
                  <a:tint val="75000"/>
                </a:prstClr>
              </a:solidFill>
            </a:endParaRPr>
          </a:p>
        </p:txBody>
      </p:sp>
      <p:sp>
        <p:nvSpPr>
          <p:cNvPr id="6" name="Slide Number Placeholder 5"/>
          <p:cNvSpPr>
            <a:spLocks noGrp="1"/>
          </p:cNvSpPr>
          <p:nvPr>
            <p:ph type="sldNum" sz="quarter" idx="12"/>
          </p:nvPr>
        </p:nvSpPr>
        <p:spPr/>
        <p:txBody>
          <a:bodyPr/>
          <a:lstStyle/>
          <a:p>
            <a:fld id="{CEFA5907-7674-46CB-8D1F-B1B1A8FA1F84}"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239843896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PE" dirty="0"/>
          </a:p>
        </p:txBody>
      </p:sp>
      <p:sp>
        <p:nvSpPr>
          <p:cNvPr id="4" name="Date Placeholder 3"/>
          <p:cNvSpPr>
            <a:spLocks noGrp="1"/>
          </p:cNvSpPr>
          <p:nvPr>
            <p:ph type="dt" sz="half" idx="10"/>
          </p:nvPr>
        </p:nvSpPr>
        <p:spPr/>
        <p:txBody>
          <a:bodyPr/>
          <a:lstStyle/>
          <a:p>
            <a:fld id="{0AB25254-7F2C-4D08-8DA3-5C65B5019035}" type="datetimeFigureOut">
              <a:rPr lang="es-PE" smtClean="0">
                <a:solidFill>
                  <a:prstClr val="black">
                    <a:tint val="75000"/>
                  </a:prstClr>
                </a:solidFill>
              </a:rPr>
              <a:pPr/>
              <a:t>17/11/2015</a:t>
            </a:fld>
            <a:endParaRPr lang="es-PE">
              <a:solidFill>
                <a:prstClr val="black">
                  <a:tint val="75000"/>
                </a:prstClr>
              </a:solidFill>
            </a:endParaRPr>
          </a:p>
        </p:txBody>
      </p:sp>
      <p:sp>
        <p:nvSpPr>
          <p:cNvPr id="5" name="Footer Placeholder 4"/>
          <p:cNvSpPr>
            <a:spLocks noGrp="1"/>
          </p:cNvSpPr>
          <p:nvPr>
            <p:ph type="ftr" sz="quarter" idx="11"/>
          </p:nvPr>
        </p:nvSpPr>
        <p:spPr/>
        <p:txBody>
          <a:bodyPr/>
          <a:lstStyle/>
          <a:p>
            <a:endParaRPr lang="es-PE">
              <a:solidFill>
                <a:prstClr val="black">
                  <a:tint val="75000"/>
                </a:prstClr>
              </a:solidFill>
            </a:endParaRPr>
          </a:p>
        </p:txBody>
      </p:sp>
      <p:sp>
        <p:nvSpPr>
          <p:cNvPr id="6" name="Slide Number Placeholder 5"/>
          <p:cNvSpPr>
            <a:spLocks noGrp="1"/>
          </p:cNvSpPr>
          <p:nvPr>
            <p:ph type="sldNum" sz="quarter" idx="12"/>
          </p:nvPr>
        </p:nvSpPr>
        <p:spPr/>
        <p:txBody>
          <a:bodyPr/>
          <a:lstStyle/>
          <a:p>
            <a:fld id="{CEFA5907-7674-46CB-8D1F-B1B1A8FA1F84}" type="slidenum">
              <a:rPr lang="es-PE" smtClean="0">
                <a:solidFill>
                  <a:prstClr val="black">
                    <a:tint val="75000"/>
                  </a:prstClr>
                </a:solidFill>
              </a:rPr>
              <a:pPr/>
              <a:t>‹Nº›</a:t>
            </a:fld>
            <a:endParaRPr lang="es-PE">
              <a:solidFill>
                <a:prstClr val="black">
                  <a:tint val="75000"/>
                </a:prstClr>
              </a:solidFill>
            </a:endParaRPr>
          </a:p>
        </p:txBody>
      </p:sp>
      <p:sp>
        <p:nvSpPr>
          <p:cNvPr id="7" name="Title Placeholder 1"/>
          <p:cNvSpPr>
            <a:spLocks noGrp="1"/>
          </p:cNvSpPr>
          <p:nvPr>
            <p:ph type="title"/>
          </p:nvPr>
        </p:nvSpPr>
        <p:spPr>
          <a:xfrm>
            <a:off x="1908369"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2987037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B25254-7F2C-4D08-8DA3-5C65B5019035}" type="datetimeFigureOut">
              <a:rPr lang="es-PE" smtClean="0">
                <a:solidFill>
                  <a:prstClr val="black">
                    <a:tint val="75000"/>
                  </a:prstClr>
                </a:solidFill>
              </a:rPr>
              <a:pPr/>
              <a:t>17/11/2015</a:t>
            </a:fld>
            <a:endParaRPr lang="es-PE">
              <a:solidFill>
                <a:prstClr val="black">
                  <a:tint val="75000"/>
                </a:prstClr>
              </a:solidFill>
            </a:endParaRPr>
          </a:p>
        </p:txBody>
      </p:sp>
      <p:sp>
        <p:nvSpPr>
          <p:cNvPr id="4" name="Footer Placeholder 3"/>
          <p:cNvSpPr>
            <a:spLocks noGrp="1"/>
          </p:cNvSpPr>
          <p:nvPr>
            <p:ph type="ftr" sz="quarter" idx="11"/>
          </p:nvPr>
        </p:nvSpPr>
        <p:spPr/>
        <p:txBody>
          <a:bodyPr/>
          <a:lstStyle/>
          <a:p>
            <a:endParaRPr lang="es-PE">
              <a:solidFill>
                <a:prstClr val="black">
                  <a:tint val="75000"/>
                </a:prstClr>
              </a:solidFill>
            </a:endParaRPr>
          </a:p>
        </p:txBody>
      </p:sp>
      <p:sp>
        <p:nvSpPr>
          <p:cNvPr id="5" name="Slide Number Placeholder 4"/>
          <p:cNvSpPr>
            <a:spLocks noGrp="1"/>
          </p:cNvSpPr>
          <p:nvPr>
            <p:ph type="sldNum" sz="quarter" idx="12"/>
          </p:nvPr>
        </p:nvSpPr>
        <p:spPr/>
        <p:txBody>
          <a:bodyPr/>
          <a:lstStyle/>
          <a:p>
            <a:fld id="{CEFA5907-7674-46CB-8D1F-B1B1A8FA1F84}" type="slidenum">
              <a:rPr lang="es-PE" smtClean="0">
                <a:solidFill>
                  <a:prstClr val="black">
                    <a:tint val="75000"/>
                  </a:prstClr>
                </a:solidFill>
              </a:rPr>
              <a:pPr/>
              <a:t>‹Nº›</a:t>
            </a:fld>
            <a:endParaRPr lang="es-PE">
              <a:solidFill>
                <a:prstClr val="black">
                  <a:tint val="75000"/>
                </a:prstClr>
              </a:solidFill>
            </a:endParaRPr>
          </a:p>
        </p:txBody>
      </p:sp>
      <p:sp>
        <p:nvSpPr>
          <p:cNvPr id="6" name="Title Placeholder 1"/>
          <p:cNvSpPr>
            <a:spLocks noGrp="1"/>
          </p:cNvSpPr>
          <p:nvPr>
            <p:ph type="title"/>
          </p:nvPr>
        </p:nvSpPr>
        <p:spPr>
          <a:xfrm>
            <a:off x="1908369"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0984706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35896" y="4800600"/>
            <a:ext cx="5486400" cy="566738"/>
          </a:xfrm>
          <a:prstGeom prst="rect">
            <a:avLst/>
          </a:prstGeom>
        </p:spPr>
        <p:txBody>
          <a:bodyPr anchor="b"/>
          <a:lstStyle>
            <a:lvl1pPr algn="l">
              <a:defRPr sz="2000" b="1"/>
            </a:lvl1pPr>
          </a:lstStyle>
          <a:p>
            <a:r>
              <a:rPr lang="en-US" dirty="0" smtClean="0"/>
              <a:t>Click to edit Master title style</a:t>
            </a:r>
            <a:endParaRPr lang="es-PE" dirty="0"/>
          </a:p>
        </p:txBody>
      </p:sp>
      <p:sp>
        <p:nvSpPr>
          <p:cNvPr id="3" name="Picture Placeholder 2"/>
          <p:cNvSpPr>
            <a:spLocks noGrp="1"/>
          </p:cNvSpPr>
          <p:nvPr>
            <p:ph type="pic" idx="1"/>
          </p:nvPr>
        </p:nvSpPr>
        <p:spPr>
          <a:xfrm>
            <a:off x="3622104" y="1268759"/>
            <a:ext cx="54864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p:cNvSpPr>
            <a:spLocks noGrp="1"/>
          </p:cNvSpPr>
          <p:nvPr>
            <p:ph type="body" sz="half" idx="2"/>
          </p:nvPr>
        </p:nvSpPr>
        <p:spPr>
          <a:xfrm>
            <a:off x="363589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25254-7F2C-4D08-8DA3-5C65B5019035}" type="datetimeFigureOut">
              <a:rPr lang="es-PE" smtClean="0">
                <a:solidFill>
                  <a:prstClr val="black">
                    <a:tint val="75000"/>
                  </a:prstClr>
                </a:solidFill>
              </a:rPr>
              <a:pPr/>
              <a:t>17/11/2015</a:t>
            </a:fld>
            <a:endParaRPr lang="es-PE">
              <a:solidFill>
                <a:prstClr val="black">
                  <a:tint val="75000"/>
                </a:prstClr>
              </a:solidFill>
            </a:endParaRPr>
          </a:p>
        </p:txBody>
      </p:sp>
      <p:sp>
        <p:nvSpPr>
          <p:cNvPr id="6" name="Footer Placeholder 5"/>
          <p:cNvSpPr>
            <a:spLocks noGrp="1"/>
          </p:cNvSpPr>
          <p:nvPr>
            <p:ph type="ftr" sz="quarter" idx="11"/>
          </p:nvPr>
        </p:nvSpPr>
        <p:spPr/>
        <p:txBody>
          <a:bodyPr/>
          <a:lstStyle/>
          <a:p>
            <a:endParaRPr lang="es-PE">
              <a:solidFill>
                <a:prstClr val="black">
                  <a:tint val="75000"/>
                </a:prstClr>
              </a:solidFill>
            </a:endParaRPr>
          </a:p>
        </p:txBody>
      </p:sp>
      <p:sp>
        <p:nvSpPr>
          <p:cNvPr id="7" name="Slide Number Placeholder 6"/>
          <p:cNvSpPr>
            <a:spLocks noGrp="1"/>
          </p:cNvSpPr>
          <p:nvPr>
            <p:ph type="sldNum" sz="quarter" idx="12"/>
          </p:nvPr>
        </p:nvSpPr>
        <p:spPr/>
        <p:txBody>
          <a:bodyPr/>
          <a:lstStyle/>
          <a:p>
            <a:fld id="{CEFA5907-7674-46CB-8D1F-B1B1A8FA1F84}" type="slidenum">
              <a:rPr lang="es-PE" smtClean="0">
                <a:solidFill>
                  <a:prstClr val="black">
                    <a:tint val="75000"/>
                  </a:prstClr>
                </a:solidFill>
              </a:rPr>
              <a:pPr/>
              <a:t>‹Nº›</a:t>
            </a:fld>
            <a:endParaRPr lang="es-PE">
              <a:solidFill>
                <a:prstClr val="black">
                  <a:tint val="75000"/>
                </a:prstClr>
              </a:solidFill>
            </a:endParaRPr>
          </a:p>
        </p:txBody>
      </p:sp>
      <p:sp>
        <p:nvSpPr>
          <p:cNvPr id="8" name="Title Placeholder 1"/>
          <p:cNvSpPr txBox="1">
            <a:spLocks/>
          </p:cNvSpPr>
          <p:nvPr userDrawn="1"/>
        </p:nvSpPr>
        <p:spPr>
          <a:xfrm>
            <a:off x="1908369" y="274638"/>
            <a:ext cx="6624071" cy="792162"/>
          </a:xfrm>
          <a:prstGeom prst="rect">
            <a:avLst/>
          </a:prstGeom>
        </p:spPr>
        <p:txBody>
          <a:bodyPr vert="horz" lIns="91440" tIns="45720" rIns="91440" bIns="45720" rtlCol="0" anchor="ctr" anchorCtr="0">
            <a:normAutofit/>
          </a:bodyPr>
          <a:lstStyle>
            <a:lvl1pPr algn="r" defTabSz="914400" rtl="0" eaLnBrk="1" latinLnBrk="0" hangingPunct="1">
              <a:spcBef>
                <a:spcPct val="0"/>
              </a:spcBef>
              <a:buNone/>
              <a:defRPr sz="3200" kern="1200">
                <a:solidFill>
                  <a:schemeClr val="tx1"/>
                </a:solidFill>
                <a:latin typeface="+mj-lt"/>
                <a:ea typeface="+mj-ea"/>
                <a:cs typeface="+mj-cs"/>
              </a:defRPr>
            </a:lvl1pPr>
          </a:lstStyle>
          <a:p>
            <a:r>
              <a:rPr lang="en-US" smtClean="0">
                <a:solidFill>
                  <a:prstClr val="black"/>
                </a:solidFill>
              </a:rPr>
              <a:t>Click to edit Master title style</a:t>
            </a:r>
            <a:endParaRPr lang="en-US" dirty="0">
              <a:solidFill>
                <a:prstClr val="black"/>
              </a:solidFill>
            </a:endParaRPr>
          </a:p>
        </p:txBody>
      </p:sp>
    </p:spTree>
    <p:extLst>
      <p:ext uri="{BB962C8B-B14F-4D97-AF65-F5344CB8AC3E}">
        <p14:creationId xmlns:p14="http://schemas.microsoft.com/office/powerpoint/2010/main" val="125456570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E"/>
          </a:p>
        </p:txBody>
      </p:sp>
      <p:sp>
        <p:nvSpPr>
          <p:cNvPr id="4" name="Date Placeholder 3"/>
          <p:cNvSpPr>
            <a:spLocks noGrp="1"/>
          </p:cNvSpPr>
          <p:nvPr>
            <p:ph type="dt" sz="half" idx="10"/>
          </p:nvPr>
        </p:nvSpPr>
        <p:spPr/>
        <p:txBody>
          <a:bodyPr/>
          <a:lstStyle/>
          <a:p>
            <a:fld id="{0AB25254-7F2C-4D08-8DA3-5C65B5019035}" type="datetimeFigureOut">
              <a:rPr lang="es-PE" smtClean="0">
                <a:solidFill>
                  <a:prstClr val="black">
                    <a:tint val="75000"/>
                  </a:prstClr>
                </a:solidFill>
              </a:rPr>
              <a:pPr/>
              <a:t>17/11/2015</a:t>
            </a:fld>
            <a:endParaRPr lang="es-PE">
              <a:solidFill>
                <a:prstClr val="black">
                  <a:tint val="75000"/>
                </a:prstClr>
              </a:solidFill>
            </a:endParaRPr>
          </a:p>
        </p:txBody>
      </p:sp>
      <p:sp>
        <p:nvSpPr>
          <p:cNvPr id="5" name="Footer Placeholder 4"/>
          <p:cNvSpPr>
            <a:spLocks noGrp="1"/>
          </p:cNvSpPr>
          <p:nvPr>
            <p:ph type="ftr" sz="quarter" idx="11"/>
          </p:nvPr>
        </p:nvSpPr>
        <p:spPr/>
        <p:txBody>
          <a:bodyPr/>
          <a:lstStyle/>
          <a:p>
            <a:endParaRPr lang="es-PE">
              <a:solidFill>
                <a:prstClr val="black">
                  <a:tint val="75000"/>
                </a:prstClr>
              </a:solidFill>
            </a:endParaRPr>
          </a:p>
        </p:txBody>
      </p:sp>
      <p:sp>
        <p:nvSpPr>
          <p:cNvPr id="6" name="Slide Number Placeholder 5"/>
          <p:cNvSpPr>
            <a:spLocks noGrp="1"/>
          </p:cNvSpPr>
          <p:nvPr>
            <p:ph type="sldNum" sz="quarter" idx="12"/>
          </p:nvPr>
        </p:nvSpPr>
        <p:spPr/>
        <p:txBody>
          <a:bodyPr/>
          <a:lstStyle/>
          <a:p>
            <a:fld id="{CEFA5907-7674-46CB-8D1F-B1B1A8FA1F84}" type="slidenum">
              <a:rPr lang="es-PE" smtClean="0">
                <a:solidFill>
                  <a:prstClr val="black">
                    <a:tint val="75000"/>
                  </a:prstClr>
                </a:solidFill>
              </a:rPr>
              <a:pPr/>
              <a:t>‹Nº›</a:t>
            </a:fld>
            <a:endParaRPr lang="es-PE">
              <a:solidFill>
                <a:prstClr val="black">
                  <a:tint val="75000"/>
                </a:prstClr>
              </a:solidFill>
            </a:endParaRPr>
          </a:p>
        </p:txBody>
      </p:sp>
      <p:sp>
        <p:nvSpPr>
          <p:cNvPr id="7" name="Title Placeholder 1"/>
          <p:cNvSpPr>
            <a:spLocks noGrp="1"/>
          </p:cNvSpPr>
          <p:nvPr>
            <p:ph type="title"/>
          </p:nvPr>
        </p:nvSpPr>
        <p:spPr>
          <a:xfrm>
            <a:off x="1908369"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6781553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456F04-7F43-BA47-94DA-B859707C2A56}" type="datetimeFigureOut">
              <a:rPr lang="en-US" smtClean="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485A7B-0002-1F48-8D74-71CB7BA3B8CA}" type="slidenum">
              <a:rPr lang="en-US" smtClean="0"/>
              <a:pPr/>
              <a:t>‹Nº›</a:t>
            </a:fld>
            <a:endParaRPr lang="en-US" dirty="0"/>
          </a:p>
        </p:txBody>
      </p:sp>
      <p:sp>
        <p:nvSpPr>
          <p:cNvPr id="11" name="Text Placeholder 2"/>
          <p:cNvSpPr>
            <a:spLocks noGrp="1"/>
          </p:cNvSpPr>
          <p:nvPr>
            <p:ph idx="1"/>
          </p:nvPr>
        </p:nvSpPr>
        <p:spPr>
          <a:xfrm>
            <a:off x="609600" y="1752602"/>
            <a:ext cx="8229600" cy="4525963"/>
          </a:xfrm>
          <a:prstGeom prst="rect">
            <a:avLst/>
          </a:prstGeom>
        </p:spPr>
        <p:txBody>
          <a:bodyPr vert="horz" lIns="91440" tIns="45720" rIns="91440" bIns="45720" rtlCol="0">
            <a:norm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txBox="1">
            <a:spLocks/>
          </p:cNvSpPr>
          <p:nvPr userDrawn="1"/>
        </p:nvSpPr>
        <p:spPr>
          <a:xfrm>
            <a:off x="609600" y="6508752"/>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456F04-7F43-BA47-94DA-B859707C2A56}" type="datetimeFigureOut">
              <a:rPr lang="en-US" smtClean="0"/>
              <a:pPr/>
              <a:t>11/17/2015</a:t>
            </a:fld>
            <a:endParaRPr lang="en-US" dirty="0"/>
          </a:p>
        </p:txBody>
      </p:sp>
      <p:sp>
        <p:nvSpPr>
          <p:cNvPr id="13" name="Slide Number Placeholder 5"/>
          <p:cNvSpPr txBox="1">
            <a:spLocks/>
          </p:cNvSpPr>
          <p:nvPr userDrawn="1"/>
        </p:nvSpPr>
        <p:spPr>
          <a:xfrm>
            <a:off x="6705600" y="650875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485A7B-0002-1F48-8D74-71CB7BA3B8CA}" type="slidenum">
              <a:rPr lang="en-US" smtClean="0"/>
              <a:pPr/>
              <a:t>‹Nº›</a:t>
            </a:fld>
            <a:endParaRPr lang="en-US" dirty="0"/>
          </a:p>
        </p:txBody>
      </p:sp>
      <p:sp>
        <p:nvSpPr>
          <p:cNvPr id="17" name="Title Placeholder 1"/>
          <p:cNvSpPr>
            <a:spLocks noGrp="1"/>
          </p:cNvSpPr>
          <p:nvPr>
            <p:ph type="title"/>
          </p:nvPr>
        </p:nvSpPr>
        <p:spPr>
          <a:xfrm>
            <a:off x="457200"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2"/>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C6456F04-7F43-BA47-94DA-B859707C2A56}" type="datetimeFigureOut">
              <a:rPr lang="en-US" smtClean="0"/>
              <a:pPr/>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485A7B-0002-1F48-8D74-71CB7BA3B8CA}" type="slidenum">
              <a:rPr lang="en-US" smtClean="0"/>
              <a:pPr/>
              <a:t>‹Nº›</a:t>
            </a:fld>
            <a:endParaRPr lang="en-US" dirty="0"/>
          </a:p>
        </p:txBody>
      </p:sp>
      <p:sp>
        <p:nvSpPr>
          <p:cNvPr id="8" name="Title Placeholder 1"/>
          <p:cNvSpPr>
            <a:spLocks noGrp="1"/>
          </p:cNvSpPr>
          <p:nvPr>
            <p:ph type="title"/>
          </p:nvPr>
        </p:nvSpPr>
        <p:spPr>
          <a:xfrm>
            <a:off x="457200"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6456F04-7F43-BA47-94DA-B859707C2A56}" type="datetimeFigureOut">
              <a:rPr lang="en-US" smtClean="0"/>
              <a:pPr/>
              <a:t>11/17/2015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485A7B-0002-1F48-8D74-71CB7BA3B8CA}" type="slidenum">
              <a:rPr lang="en-US" smtClean="0"/>
              <a:pPr/>
              <a:t>‹Nº›</a:t>
            </a:fld>
            <a:endParaRPr lang="en-US" dirty="0"/>
          </a:p>
        </p:txBody>
      </p:sp>
      <p:sp>
        <p:nvSpPr>
          <p:cNvPr id="10" name="Title Placeholder 1"/>
          <p:cNvSpPr>
            <a:spLocks noGrp="1"/>
          </p:cNvSpPr>
          <p:nvPr>
            <p:ph type="title"/>
          </p:nvPr>
        </p:nvSpPr>
        <p:spPr>
          <a:xfrm>
            <a:off x="457200"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6456F04-7F43-BA47-94DA-B859707C2A56}" type="datetimeFigureOut">
              <a:rPr lang="en-US" smtClean="0"/>
              <a:pPr/>
              <a:t>11/17/2015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485A7B-0002-1F48-8D74-71CB7BA3B8CA}" type="slidenum">
              <a:rPr lang="en-US" smtClean="0"/>
              <a:pPr/>
              <a:t>‹Nº›</a:t>
            </a:fld>
            <a:endParaRPr lang="en-US" dirty="0"/>
          </a:p>
        </p:txBody>
      </p:sp>
      <p:sp>
        <p:nvSpPr>
          <p:cNvPr id="7" name="Text Placeholder 2"/>
          <p:cNvSpPr>
            <a:spLocks noGrp="1"/>
          </p:cNvSpPr>
          <p:nvPr>
            <p:ph idx="1"/>
          </p:nvPr>
        </p:nvSpPr>
        <p:spPr>
          <a:xfrm>
            <a:off x="457200" y="1600202"/>
            <a:ext cx="8229600" cy="4525963"/>
          </a:xfrm>
          <a:prstGeom prst="rect">
            <a:avLst/>
          </a:prstGeom>
        </p:spPr>
        <p:txBody>
          <a:bodyPr vert="horz" lIns="91440" tIns="45720" rIns="91440" bIns="45720" rtlCol="0">
            <a:norm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txBox="1">
            <a:spLocks/>
          </p:cNvSpPr>
          <p:nvPr userDrawn="1"/>
        </p:nvSpPr>
        <p:spPr>
          <a:xfrm>
            <a:off x="457200" y="6356352"/>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456F04-7F43-BA47-94DA-B859707C2A56}" type="datetimeFigureOut">
              <a:rPr lang="en-US" smtClean="0"/>
              <a:pPr/>
              <a:t>11/17/2015</a:t>
            </a:fld>
            <a:endParaRPr lang="en-US" dirty="0"/>
          </a:p>
        </p:txBody>
      </p:sp>
      <p:sp>
        <p:nvSpPr>
          <p:cNvPr id="9" name="Slide Number Placeholder 5"/>
          <p:cNvSpPr txBox="1">
            <a:spLocks/>
          </p:cNvSpPr>
          <p:nvPr userDrawn="1"/>
        </p:nvSpPr>
        <p:spPr>
          <a:xfrm>
            <a:off x="6553200" y="635635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485A7B-0002-1F48-8D74-71CB7BA3B8CA}" type="slidenum">
              <a:rPr lang="en-US" smtClean="0"/>
              <a:pPr/>
              <a:t>‹Nº›</a:t>
            </a:fld>
            <a:endParaRPr lang="en-US" dirty="0"/>
          </a:p>
        </p:txBody>
      </p:sp>
      <p:sp>
        <p:nvSpPr>
          <p:cNvPr id="12" name="Title Placeholder 1"/>
          <p:cNvSpPr>
            <a:spLocks noGrp="1"/>
          </p:cNvSpPr>
          <p:nvPr>
            <p:ph type="title"/>
          </p:nvPr>
        </p:nvSpPr>
        <p:spPr>
          <a:xfrm>
            <a:off x="457200"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56F04-7F43-BA47-94DA-B859707C2A56}" type="datetimeFigureOut">
              <a:rPr lang="en-US" smtClean="0"/>
              <a:pPr/>
              <a:t>11/17/2015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485A7B-0002-1F48-8D74-71CB7BA3B8CA}" type="slidenum">
              <a:rPr lang="en-US" smtClean="0"/>
              <a:pPr/>
              <a:t>‹Nº›</a:t>
            </a:fld>
            <a:endParaRPr lang="en-US" dirty="0"/>
          </a:p>
        </p:txBody>
      </p:sp>
      <p:sp>
        <p:nvSpPr>
          <p:cNvPr id="6" name="Title Placeholder 1"/>
          <p:cNvSpPr>
            <a:spLocks noGrp="1"/>
          </p:cNvSpPr>
          <p:nvPr>
            <p:ph type="title"/>
          </p:nvPr>
        </p:nvSpPr>
        <p:spPr>
          <a:xfrm>
            <a:off x="457200"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68760"/>
            <a:ext cx="3008313" cy="972418"/>
          </a:xfrm>
        </p:spPr>
        <p:txBody>
          <a:bodyPr anchor="b"/>
          <a:lstStyle>
            <a:lvl1pPr algn="l">
              <a:defRPr sz="2000" b="1">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1" y="1268763"/>
            <a:ext cx="5111750" cy="489795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430813"/>
            <a:ext cx="3008313" cy="39255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456F04-7F43-BA47-94DA-B859707C2A56}" type="datetimeFigureOut">
              <a:rPr lang="en-US" smtClean="0"/>
              <a:pPr/>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485A7B-0002-1F48-8D74-71CB7BA3B8CA}" type="slidenum">
              <a:rPr lang="en-US" smtClean="0"/>
              <a:pPr/>
              <a:t>‹Nº›</a:t>
            </a:fld>
            <a:endParaRPr lang="en-US" dirty="0"/>
          </a:p>
        </p:txBody>
      </p:sp>
      <p:sp>
        <p:nvSpPr>
          <p:cNvPr id="9" name="Title Placeholder 1"/>
          <p:cNvSpPr txBox="1">
            <a:spLocks/>
          </p:cNvSpPr>
          <p:nvPr userDrawn="1"/>
        </p:nvSpPr>
        <p:spPr>
          <a:xfrm>
            <a:off x="457200" y="274638"/>
            <a:ext cx="6624071" cy="792162"/>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tx1"/>
                </a:solidFill>
                <a:latin typeface="+mn-lt"/>
                <a:ea typeface="+mj-ea"/>
                <a:cs typeface="+mj-cs"/>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dirty="0" smtClean="0"/>
              <a:t>Click to edit Master title style</a:t>
            </a:r>
            <a:endParaRPr lang="es-PE" dirty="0"/>
          </a:p>
        </p:txBody>
      </p:sp>
      <p:sp>
        <p:nvSpPr>
          <p:cNvPr id="4" name="Date Placeholder 3"/>
          <p:cNvSpPr>
            <a:spLocks noGrp="1"/>
          </p:cNvSpPr>
          <p:nvPr>
            <p:ph type="dt" sz="half" idx="10"/>
          </p:nvPr>
        </p:nvSpPr>
        <p:spPr/>
        <p:txBody>
          <a:bodyPr/>
          <a:lstStyle/>
          <a:p>
            <a:fld id="{0AB25254-7F2C-4D08-8DA3-5C65B5019035}" type="datetimeFigureOut">
              <a:rPr lang="es-PE" smtClean="0"/>
              <a:pPr/>
              <a:t>17/11/2015</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CEFA5907-7674-46CB-8D1F-B1B1A8FA1F84}" type="slidenum">
              <a:rPr lang="es-PE" smtClean="0"/>
              <a:pPr/>
              <a:t>‹Nº›</a:t>
            </a:fld>
            <a:endParaRPr lang="es-PE" dirty="0"/>
          </a:p>
        </p:txBody>
      </p:sp>
    </p:spTree>
    <p:extLst>
      <p:ext uri="{BB962C8B-B14F-4D97-AF65-F5344CB8AC3E}">
        <p14:creationId xmlns:p14="http://schemas.microsoft.com/office/powerpoint/2010/main" val="13943987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agram with small Text">
    <p:spTree>
      <p:nvGrpSpPr>
        <p:cNvPr id="1" name=""/>
        <p:cNvGrpSpPr/>
        <p:nvPr/>
      </p:nvGrpSpPr>
      <p:grpSpPr>
        <a:xfrm>
          <a:off x="0" y="0"/>
          <a:ext cx="0" cy="0"/>
          <a:chOff x="0" y="0"/>
          <a:chExt cx="0" cy="0"/>
        </a:xfrm>
      </p:grpSpPr>
      <p:sp>
        <p:nvSpPr>
          <p:cNvPr id="14" name="Diagrammplatzhalter 13"/>
          <p:cNvSpPr>
            <a:spLocks noGrp="1"/>
          </p:cNvSpPr>
          <p:nvPr>
            <p:ph type="chart" sz="quarter" idx="16"/>
          </p:nvPr>
        </p:nvSpPr>
        <p:spPr bwMode="auto">
          <a:xfrm>
            <a:off x="457201" y="1555750"/>
            <a:ext cx="5437188" cy="4246563"/>
          </a:xfrm>
          <a:gradFill>
            <a:gsLst>
              <a:gs pos="0">
                <a:schemeClr val="accent6">
                  <a:lumMod val="40000"/>
                  <a:lumOff val="60000"/>
                </a:schemeClr>
              </a:gs>
              <a:gs pos="48000">
                <a:schemeClr val="accent6">
                  <a:lumMod val="75000"/>
                </a:schemeClr>
              </a:gs>
              <a:gs pos="100000">
                <a:schemeClr val="accent6">
                  <a:lumMod val="60000"/>
                  <a:lumOff val="40000"/>
                </a:schemeClr>
              </a:gs>
            </a:gsLst>
            <a:lin ang="5400000" scaled="0"/>
          </a:gradFill>
          <a:ln w="19050">
            <a:solidFill>
              <a:schemeClr val="bg1"/>
            </a:solidFill>
          </a:ln>
          <a:effectLst>
            <a:outerShdw blurRad="101600" algn="ctr" rotWithShape="0">
              <a:prstClr val="black">
                <a:alpha val="50000"/>
              </a:prstClr>
            </a:outerShdw>
            <a:reflection blurRad="6350" stA="52000" endA="300" endPos="35000" dir="5400000" sy="-100000" algn="bl" rotWithShape="0"/>
          </a:effectLst>
        </p:spPr>
        <p:txBody>
          <a:bodyPr/>
          <a:lstStyle>
            <a:lvl1pPr>
              <a:buClr>
                <a:schemeClr val="accent6">
                  <a:lumMod val="50000"/>
                </a:schemeClr>
              </a:buClr>
              <a:buFont typeface="Wingdings" pitchFamily="2" charset="2"/>
              <a:buChar char="§"/>
              <a:defRPr/>
            </a:lvl1pPr>
          </a:lstStyle>
          <a:p>
            <a:endParaRPr lang="en-GB" dirty="0"/>
          </a:p>
        </p:txBody>
      </p:sp>
      <p:sp>
        <p:nvSpPr>
          <p:cNvPr id="2" name="Titel 1"/>
          <p:cNvSpPr>
            <a:spLocks noGrp="1"/>
          </p:cNvSpPr>
          <p:nvPr>
            <p:ph type="title"/>
          </p:nvPr>
        </p:nvSpPr>
        <p:spPr bwMode="auto"/>
        <p:txBody>
          <a:bodyPr/>
          <a:lstStyle>
            <a:lvl1pPr>
              <a:defRPr/>
            </a:lvl1pPr>
          </a:lstStyle>
          <a:p>
            <a:r>
              <a:rPr lang="de-DE" dirty="0" smtClean="0"/>
              <a:t>Titelmasterformat durch Klicken bearbeiten</a:t>
            </a:r>
            <a:endParaRPr lang="de-DE" dirty="0"/>
          </a:p>
        </p:txBody>
      </p:sp>
      <p:sp>
        <p:nvSpPr>
          <p:cNvPr id="8" name="Fußzeilenplatzhalter 7"/>
          <p:cNvSpPr>
            <a:spLocks noGrp="1"/>
          </p:cNvSpPr>
          <p:nvPr>
            <p:ph type="ftr" sz="quarter" idx="11"/>
          </p:nvPr>
        </p:nvSpPr>
        <p:spPr bwMode="auto"/>
        <p:txBody>
          <a:bodyPr lIns="0" tIns="0" rIns="0" bIns="0"/>
          <a:lstStyle/>
          <a:p>
            <a:r>
              <a:rPr lang="en-US" smtClean="0"/>
              <a:t>To edit footnote click on Insert / Header &amp; Footer</a:t>
            </a:r>
            <a:endParaRPr lang="de-DE"/>
          </a:p>
        </p:txBody>
      </p:sp>
      <p:sp>
        <p:nvSpPr>
          <p:cNvPr id="9" name="Foliennummernplatzhalter 8"/>
          <p:cNvSpPr>
            <a:spLocks noGrp="1"/>
          </p:cNvSpPr>
          <p:nvPr>
            <p:ph type="sldNum" sz="quarter" idx="12"/>
          </p:nvPr>
        </p:nvSpPr>
        <p:spPr bwMode="auto"/>
        <p:txBody>
          <a:bodyPr/>
          <a:lstStyle/>
          <a:p>
            <a:fld id="{76D8E909-938B-47AE-BA6E-C31282E5C101}" type="slidenum">
              <a:rPr lang="de-DE" smtClean="0"/>
              <a:pPr/>
              <a:t>‹Nº›</a:t>
            </a:fld>
            <a:endParaRPr lang="de-DE"/>
          </a:p>
        </p:txBody>
      </p:sp>
      <p:sp>
        <p:nvSpPr>
          <p:cNvPr id="12" name="Text Placeholder 8"/>
          <p:cNvSpPr>
            <a:spLocks noGrp="1"/>
          </p:cNvSpPr>
          <p:nvPr>
            <p:ph type="body" sz="quarter" idx="18"/>
          </p:nvPr>
        </p:nvSpPr>
        <p:spPr bwMode="auto">
          <a:xfrm>
            <a:off x="6042026" y="1555750"/>
            <a:ext cx="2644775" cy="4246563"/>
          </a:xfrm>
        </p:spPr>
        <p:txBody>
          <a:bodyPr/>
          <a:lstStyle>
            <a:lvl1pPr>
              <a:buClr>
                <a:schemeClr val="accent6">
                  <a:lumMod val="50000"/>
                </a:schemeClr>
              </a:buClr>
              <a:buFont typeface="Wingdings" pitchFamily="2" charset="2"/>
              <a:buChar char="§"/>
              <a:defRPr/>
            </a:lvl1pPr>
            <a:lvl2pPr>
              <a:spcBef>
                <a:spcPts val="800"/>
              </a:spcBef>
              <a:defRPr/>
            </a:lvl2pPr>
            <a:lvl3pPr>
              <a:buClr>
                <a:schemeClr val="accent6">
                  <a:lumMod val="50000"/>
                </a:schemeClr>
              </a:buClr>
              <a:buFont typeface="Wingdings"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934891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2.xml"/><Relationship Id="rId7"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image" Target="../media/image2.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56F04-7F43-BA47-94DA-B859707C2A56}" type="datetimeFigureOut">
              <a:rPr lang="en-US" smtClean="0"/>
              <a:pPr/>
              <a:t>11/17/2015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5A7B-0002-1F48-8D74-71CB7BA3B8CA}" type="slidenum">
              <a:rPr lang="en-US" smtClean="0"/>
              <a:pPr/>
              <a:t>‹Nº›</a:t>
            </a:fld>
            <a:endParaRPr lang="en-US" dirty="0"/>
          </a:p>
        </p:txBody>
      </p:sp>
      <p:cxnSp>
        <p:nvCxnSpPr>
          <p:cNvPr id="7" name="Straight Connector 6"/>
          <p:cNvCxnSpPr/>
          <p:nvPr userDrawn="1"/>
        </p:nvCxnSpPr>
        <p:spPr>
          <a:xfrm>
            <a:off x="457200" y="1282352"/>
            <a:ext cx="8291264" cy="0"/>
          </a:xfrm>
          <a:prstGeom prst="line">
            <a:avLst/>
          </a:prstGeom>
          <a:ln w="12700" cap="flat" cmpd="sng" algn="ctr">
            <a:solidFill>
              <a:srgbClr val="0041A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081271" y="274800"/>
            <a:ext cx="1667193" cy="79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79" r:id="rId8"/>
    <p:sldLayoutId id="2147483697" r:id="rId9"/>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n-lt"/>
          <a:ea typeface="+mj-ea"/>
          <a:cs typeface="+mj-cs"/>
        </a:defRPr>
      </a:lvl1pPr>
    </p:titleStyle>
    <p:bodyStyle>
      <a:lvl1pPr marL="342900" indent="-342900" algn="l" defTabSz="457200" rtl="0" eaLnBrk="1" latinLnBrk="0" hangingPunct="1">
        <a:spcBef>
          <a:spcPct val="20000"/>
        </a:spcBef>
        <a:buFont typeface="Arial"/>
        <a:buChar char="•"/>
        <a:defRPr sz="2200" kern="1200">
          <a:solidFill>
            <a:schemeClr val="tx1"/>
          </a:solidFill>
          <a:latin typeface="KievitOT-Medium" pitchFamily="50" charset="0"/>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KievitOT-Regular"/>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KievitOT-Regular"/>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KievitOT-Regular"/>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KievitOT-Regular"/>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25254-7F2C-4D08-8DA3-5C65B5019035}" type="datetimeFigureOut">
              <a:rPr lang="es-PE" smtClean="0"/>
              <a:pPr/>
              <a:t>17/11/2015</a:t>
            </a:fld>
            <a:endParaRPr lang="es-P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A5907-7674-46CB-8D1F-B1B1A8FA1F84}" type="slidenum">
              <a:rPr lang="es-PE" smtClean="0"/>
              <a:pPr/>
              <a:t>‹Nº›</a:t>
            </a:fld>
            <a:endParaRPr lang="es-PE" dirty="0"/>
          </a:p>
        </p:txBody>
      </p:sp>
      <p:pic>
        <p:nvPicPr>
          <p:cNvPr id="7" name="11 Imagen"/>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268760"/>
            <a:ext cx="9168388" cy="5628629"/>
          </a:xfrm>
          <a:prstGeom prst="rect">
            <a:avLst/>
          </a:prstGeom>
        </p:spPr>
      </p:pic>
      <p:pic>
        <p:nvPicPr>
          <p:cNvPr id="8"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32848" y="274800"/>
            <a:ext cx="1667193" cy="792000"/>
          </a:xfrm>
          <a:prstGeom prst="rect">
            <a:avLst/>
          </a:prstGeom>
        </p:spPr>
      </p:pic>
      <p:sp>
        <p:nvSpPr>
          <p:cNvPr id="9" name="Title 1"/>
          <p:cNvSpPr txBox="1">
            <a:spLocks/>
          </p:cNvSpPr>
          <p:nvPr userDrawn="1"/>
        </p:nvSpPr>
        <p:spPr>
          <a:xfrm>
            <a:off x="3563888" y="2130425"/>
            <a:ext cx="4894312" cy="1470025"/>
          </a:xfrm>
          <a:prstGeom prst="rect">
            <a:avLst/>
          </a:prstGeom>
        </p:spPr>
        <p:txBody>
          <a:bodyPr/>
          <a:lstStyle>
            <a:lvl1pPr algn="r" defTabSz="914400" rtl="0" eaLnBrk="1" latinLnBrk="0" hangingPunct="1">
              <a:spcBef>
                <a:spcPct val="0"/>
              </a:spcBef>
              <a:buNone/>
              <a:defRPr sz="3200" kern="1200">
                <a:solidFill>
                  <a:schemeClr val="tx1"/>
                </a:solidFill>
                <a:latin typeface="+mj-lt"/>
                <a:ea typeface="+mj-ea"/>
                <a:cs typeface="+mj-cs"/>
              </a:defRPr>
            </a:lvl1pPr>
          </a:lstStyle>
          <a:p>
            <a:endParaRPr lang="es-PE" dirty="0">
              <a:solidFill>
                <a:schemeClr val="bg1"/>
              </a:solidFill>
            </a:endParaRPr>
          </a:p>
        </p:txBody>
      </p:sp>
      <p:sp>
        <p:nvSpPr>
          <p:cNvPr id="10" name="Title Placeholder 1"/>
          <p:cNvSpPr>
            <a:spLocks noGrp="1"/>
          </p:cNvSpPr>
          <p:nvPr>
            <p:ph type="title"/>
          </p:nvPr>
        </p:nvSpPr>
        <p:spPr>
          <a:xfrm>
            <a:off x="1908369"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92382878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0" r:id="rId3"/>
    <p:sldLayoutId id="2147483673" r:id="rId4"/>
    <p:sldLayoutId id="2147483674" r:id="rId5"/>
  </p:sldLayoutIdLst>
  <p:timing>
    <p:tnLst>
      <p:par>
        <p:cTn id="1" dur="indefinite" restart="never" nodeType="tmRoot"/>
      </p:par>
    </p:tnLst>
  </p:timing>
  <p:txStyles>
    <p:titleStyle>
      <a:lvl1pPr algn="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25254-7F2C-4D08-8DA3-5C65B5019035}" type="datetimeFigureOut">
              <a:rPr lang="es-PE" smtClean="0">
                <a:solidFill>
                  <a:prstClr val="black">
                    <a:tint val="75000"/>
                  </a:prstClr>
                </a:solidFill>
              </a:rPr>
              <a:pPr/>
              <a:t>17/11/2015</a:t>
            </a:fld>
            <a:endParaRPr lang="es-P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A5907-7674-46CB-8D1F-B1B1A8FA1F84}" type="slidenum">
              <a:rPr lang="es-PE" smtClean="0">
                <a:solidFill>
                  <a:prstClr val="black">
                    <a:tint val="75000"/>
                  </a:prstClr>
                </a:solidFill>
              </a:rPr>
              <a:pPr/>
              <a:t>‹Nº›</a:t>
            </a:fld>
            <a:endParaRPr lang="es-PE">
              <a:solidFill>
                <a:prstClr val="black">
                  <a:tint val="75000"/>
                </a:prstClr>
              </a:solidFill>
            </a:endParaRPr>
          </a:p>
        </p:txBody>
      </p:sp>
      <p:pic>
        <p:nvPicPr>
          <p:cNvPr id="7" name="11 Imagen"/>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268760"/>
            <a:ext cx="9168388" cy="5628629"/>
          </a:xfrm>
          <a:prstGeom prst="rect">
            <a:avLst/>
          </a:prstGeom>
        </p:spPr>
      </p:pic>
      <p:pic>
        <p:nvPicPr>
          <p:cNvPr id="8"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32848" y="274800"/>
            <a:ext cx="1667193" cy="792000"/>
          </a:xfrm>
          <a:prstGeom prst="rect">
            <a:avLst/>
          </a:prstGeom>
        </p:spPr>
      </p:pic>
      <p:sp>
        <p:nvSpPr>
          <p:cNvPr id="9" name="Title 1"/>
          <p:cNvSpPr txBox="1">
            <a:spLocks/>
          </p:cNvSpPr>
          <p:nvPr userDrawn="1"/>
        </p:nvSpPr>
        <p:spPr>
          <a:xfrm>
            <a:off x="3563888" y="2130425"/>
            <a:ext cx="4894312" cy="1470025"/>
          </a:xfrm>
          <a:prstGeom prst="rect">
            <a:avLst/>
          </a:prstGeom>
        </p:spPr>
        <p:txBody>
          <a:bodyPr/>
          <a:lstStyle>
            <a:lvl1pPr algn="r" defTabSz="914400" rtl="0" eaLnBrk="1" latinLnBrk="0" hangingPunct="1">
              <a:spcBef>
                <a:spcPct val="0"/>
              </a:spcBef>
              <a:buNone/>
              <a:defRPr sz="3200" kern="1200">
                <a:solidFill>
                  <a:schemeClr val="tx1"/>
                </a:solidFill>
                <a:latin typeface="+mj-lt"/>
                <a:ea typeface="+mj-ea"/>
                <a:cs typeface="+mj-cs"/>
              </a:defRPr>
            </a:lvl1pPr>
          </a:lstStyle>
          <a:p>
            <a:endParaRPr lang="es-PE" dirty="0">
              <a:solidFill>
                <a:prstClr val="white"/>
              </a:solidFill>
            </a:endParaRPr>
          </a:p>
        </p:txBody>
      </p:sp>
      <p:sp>
        <p:nvSpPr>
          <p:cNvPr id="10" name="Title Placeholder 1"/>
          <p:cNvSpPr>
            <a:spLocks noGrp="1"/>
          </p:cNvSpPr>
          <p:nvPr>
            <p:ph type="title"/>
          </p:nvPr>
        </p:nvSpPr>
        <p:spPr>
          <a:xfrm>
            <a:off x="1908369" y="274638"/>
            <a:ext cx="6624071" cy="792162"/>
          </a:xfrm>
          <a:prstGeom prst="rect">
            <a:avLst/>
          </a:prstGeom>
        </p:spPr>
        <p:txBody>
          <a:bodyPr vert="horz" lIns="91440" tIns="45720" rIns="91440" bIns="45720" rtlCol="0" anchor="ctr"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41810812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iming>
    <p:tnLst>
      <p:par>
        <p:cTn id="1" dur="indefinite" restart="never" nodeType="tmRoot"/>
      </p:par>
    </p:tnLst>
  </p:timing>
  <p:txStyles>
    <p:titleStyle>
      <a:lvl1pPr algn="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jpg"/><Relationship Id="rId7"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martinfowler.com/"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8.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Rectángulo"/>
          <p:cNvSpPr/>
          <p:nvPr/>
        </p:nvSpPr>
        <p:spPr>
          <a:xfrm>
            <a:off x="-108520" y="188640"/>
            <a:ext cx="9144000" cy="685641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4"/>
            <a:ext cx="5276797" cy="6861812"/>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876" y="1085469"/>
            <a:ext cx="1650285" cy="783968"/>
          </a:xfrm>
          <a:prstGeom prst="rect">
            <a:avLst/>
          </a:prstGeom>
        </p:spPr>
      </p:pic>
      <p:cxnSp>
        <p:nvCxnSpPr>
          <p:cNvPr id="23" name="Straight Connector 11"/>
          <p:cNvCxnSpPr/>
          <p:nvPr/>
        </p:nvCxnSpPr>
        <p:spPr>
          <a:xfrm>
            <a:off x="5775238" y="2660302"/>
            <a:ext cx="600422" cy="1901"/>
          </a:xfrm>
          <a:prstGeom prst="line">
            <a:avLst/>
          </a:prstGeom>
          <a:ln>
            <a:solidFill>
              <a:srgbClr val="0041A1"/>
            </a:solidFill>
          </a:ln>
        </p:spPr>
        <p:style>
          <a:lnRef idx="1">
            <a:schemeClr val="accent1"/>
          </a:lnRef>
          <a:fillRef idx="0">
            <a:schemeClr val="accent1"/>
          </a:fillRef>
          <a:effectRef idx="0">
            <a:schemeClr val="accent1"/>
          </a:effectRef>
          <a:fontRef idx="minor">
            <a:schemeClr val="tx1"/>
          </a:fontRef>
        </p:style>
      </p:cxnSp>
      <p:cxnSp>
        <p:nvCxnSpPr>
          <p:cNvPr id="24" name="Straight Connector 14"/>
          <p:cNvCxnSpPr/>
          <p:nvPr/>
        </p:nvCxnSpPr>
        <p:spPr>
          <a:xfrm>
            <a:off x="5775237" y="4165599"/>
            <a:ext cx="653623" cy="1901"/>
          </a:xfrm>
          <a:prstGeom prst="line">
            <a:avLst/>
          </a:prstGeom>
          <a:ln>
            <a:solidFill>
              <a:srgbClr val="0041A1"/>
            </a:solidFill>
          </a:ln>
        </p:spPr>
        <p:style>
          <a:lnRef idx="1">
            <a:schemeClr val="accent1"/>
          </a:lnRef>
          <a:fillRef idx="0">
            <a:schemeClr val="accent1"/>
          </a:fillRef>
          <a:effectRef idx="0">
            <a:schemeClr val="accent1"/>
          </a:effectRef>
          <a:fontRef idx="minor">
            <a:schemeClr val="tx1"/>
          </a:fontRef>
        </p:style>
      </p:cxnSp>
      <p:cxnSp>
        <p:nvCxnSpPr>
          <p:cNvPr id="25" name="Straight Connector 15"/>
          <p:cNvCxnSpPr/>
          <p:nvPr/>
        </p:nvCxnSpPr>
        <p:spPr>
          <a:xfrm>
            <a:off x="5775237" y="4772854"/>
            <a:ext cx="653623" cy="1901"/>
          </a:xfrm>
          <a:prstGeom prst="line">
            <a:avLst/>
          </a:prstGeom>
          <a:ln>
            <a:solidFill>
              <a:srgbClr val="0041A1"/>
            </a:solidFill>
          </a:ln>
        </p:spPr>
        <p:style>
          <a:lnRef idx="1">
            <a:schemeClr val="accent1"/>
          </a:lnRef>
          <a:fillRef idx="0">
            <a:schemeClr val="accent1"/>
          </a:fillRef>
          <a:effectRef idx="0">
            <a:schemeClr val="accent1"/>
          </a:effectRef>
          <a:fontRef idx="minor">
            <a:schemeClr val="tx1"/>
          </a:fontRef>
        </p:style>
      </p:cxnSp>
      <p:sp>
        <p:nvSpPr>
          <p:cNvPr id="26" name="TextBox 15"/>
          <p:cNvSpPr txBox="1"/>
          <p:nvPr/>
        </p:nvSpPr>
        <p:spPr>
          <a:xfrm>
            <a:off x="5770165" y="4365104"/>
            <a:ext cx="1824076" cy="557806"/>
          </a:xfrm>
          <a:prstGeom prst="rect">
            <a:avLst/>
          </a:prstGeom>
          <a:noFill/>
        </p:spPr>
        <p:txBody>
          <a:bodyPr wrap="square" lIns="0" rIns="0" rtlCol="0">
            <a:noAutofit/>
          </a:bodyPr>
          <a:lstStyle/>
          <a:p>
            <a:r>
              <a:rPr lang="es-PE" sz="1200" kern="2300" dirty="0" smtClean="0">
                <a:latin typeface="+mj-lt"/>
                <a:cs typeface="KievitOT-Regular"/>
              </a:rPr>
              <a:t>1 de Enero del 2015</a:t>
            </a:r>
            <a:endParaRPr lang="es-PE" sz="1200" b="1" kern="2300" dirty="0" smtClean="0">
              <a:latin typeface="+mj-lt"/>
              <a:cs typeface="KievitOT-Regular"/>
            </a:endParaRPr>
          </a:p>
        </p:txBody>
      </p:sp>
      <p:sp>
        <p:nvSpPr>
          <p:cNvPr id="27" name="TextBox 16"/>
          <p:cNvSpPr txBox="1"/>
          <p:nvPr/>
        </p:nvSpPr>
        <p:spPr>
          <a:xfrm>
            <a:off x="5770165" y="2726882"/>
            <a:ext cx="2834283" cy="1566214"/>
          </a:xfrm>
          <a:prstGeom prst="rect">
            <a:avLst/>
          </a:prstGeom>
          <a:noFill/>
        </p:spPr>
        <p:txBody>
          <a:bodyPr wrap="square" lIns="0" rIns="0" rtlCol="0">
            <a:noAutofit/>
          </a:bodyPr>
          <a:lstStyle/>
          <a:p>
            <a:pPr>
              <a:lnSpc>
                <a:spcPts val="1800"/>
              </a:lnSpc>
              <a:spcBef>
                <a:spcPct val="20000"/>
              </a:spcBef>
              <a:defRPr/>
            </a:pPr>
            <a:r>
              <a:rPr lang="es-PE" i="1" dirty="0" smtClean="0">
                <a:solidFill>
                  <a:schemeClr val="tx1">
                    <a:lumMod val="75000"/>
                    <a:lumOff val="25000"/>
                  </a:schemeClr>
                </a:solidFill>
              </a:rPr>
              <a:t>Soluciones de Outsourcing</a:t>
            </a:r>
            <a:endParaRPr lang="es-PE" i="1" dirty="0">
              <a:solidFill>
                <a:schemeClr val="tx1">
                  <a:lumMod val="75000"/>
                  <a:lumOff val="25000"/>
                </a:schemeClr>
              </a:solidFill>
            </a:endParaRPr>
          </a:p>
          <a:p>
            <a:pPr>
              <a:lnSpc>
                <a:spcPts val="1800"/>
              </a:lnSpc>
              <a:spcBef>
                <a:spcPct val="20000"/>
              </a:spcBef>
              <a:defRPr/>
            </a:pPr>
            <a:r>
              <a:rPr lang="es-PE" i="1" dirty="0" smtClean="0">
                <a:solidFill>
                  <a:schemeClr val="tx1">
                    <a:lumMod val="75000"/>
                    <a:lumOff val="25000"/>
                  </a:schemeClr>
                </a:solidFill>
              </a:rPr>
              <a:t>de </a:t>
            </a:r>
            <a:r>
              <a:rPr lang="es-PE" i="1" dirty="0">
                <a:solidFill>
                  <a:schemeClr val="tx1">
                    <a:lumMod val="75000"/>
                    <a:lumOff val="25000"/>
                  </a:schemeClr>
                </a:solidFill>
              </a:rPr>
              <a:t>Procesos y </a:t>
            </a:r>
            <a:r>
              <a:rPr lang="es-PE" i="1" dirty="0" smtClean="0">
                <a:solidFill>
                  <a:schemeClr val="tx1">
                    <a:lumMod val="75000"/>
                    <a:lumOff val="25000"/>
                  </a:schemeClr>
                </a:solidFill>
              </a:rPr>
              <a:t>Tecnología de</a:t>
            </a:r>
          </a:p>
          <a:p>
            <a:pPr>
              <a:lnSpc>
                <a:spcPts val="1800"/>
              </a:lnSpc>
              <a:spcBef>
                <a:spcPct val="20000"/>
              </a:spcBef>
              <a:defRPr/>
            </a:pPr>
            <a:r>
              <a:rPr lang="es-PE" i="1" dirty="0" smtClean="0">
                <a:solidFill>
                  <a:schemeClr val="tx1">
                    <a:lumMod val="75000"/>
                    <a:lumOff val="25000"/>
                  </a:schemeClr>
                </a:solidFill>
              </a:rPr>
              <a:t>la información.</a:t>
            </a:r>
          </a:p>
          <a:p>
            <a:pPr>
              <a:lnSpc>
                <a:spcPts val="1800"/>
              </a:lnSpc>
              <a:spcBef>
                <a:spcPct val="20000"/>
              </a:spcBef>
              <a:defRPr/>
            </a:pPr>
            <a:r>
              <a:rPr lang="es-PE" sz="1400" i="1" dirty="0" smtClean="0">
                <a:solidFill>
                  <a:schemeClr val="tx1">
                    <a:lumMod val="75000"/>
                    <a:lumOff val="25000"/>
                  </a:schemeClr>
                </a:solidFill>
              </a:rPr>
              <a:t>Certificación CMMI, ISO 27001, ISO 9001</a:t>
            </a:r>
            <a:endParaRPr lang="en-US" sz="1400" dirty="0" smtClean="0">
              <a:solidFill>
                <a:schemeClr val="tx1">
                  <a:lumMod val="75000"/>
                  <a:lumOff val="25000"/>
                </a:schemeClr>
              </a:solidFill>
            </a:endParaRPr>
          </a:p>
          <a:p>
            <a:endParaRPr lang="en-US" sz="1400" b="1" kern="2300" dirty="0" smtClean="0">
              <a:latin typeface="KievitOT-Regular"/>
              <a:cs typeface="KievitOT-Regular"/>
            </a:endParaRPr>
          </a:p>
          <a:p>
            <a:endParaRPr lang="en-US" sz="1600" b="1" kern="2300" dirty="0">
              <a:latin typeface="KievitOT-Regular"/>
              <a:cs typeface="KievitOT-Regular"/>
            </a:endParaRPr>
          </a:p>
        </p:txBody>
      </p:sp>
    </p:spTree>
    <p:extLst>
      <p:ext uri="{BB962C8B-B14F-4D97-AF65-F5344CB8AC3E}">
        <p14:creationId xmlns:p14="http://schemas.microsoft.com/office/powerpoint/2010/main" val="1770362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199" y="316203"/>
            <a:ext cx="6730679" cy="759988"/>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smtClean="0">
                <a:solidFill>
                  <a:schemeClr val="tx1"/>
                </a:solidFill>
                <a:latin typeface="KievitOT-Bold" pitchFamily="34" charset="0"/>
              </a:rPr>
              <a:t>Principios, patrones y buenas practicas</a:t>
            </a:r>
            <a:endParaRPr lang="en-US" sz="2800" noProof="1">
              <a:solidFill>
                <a:schemeClr val="tx1"/>
              </a:solidFill>
              <a:latin typeface="KievitOT-Bold" pitchFamily="34" charset="0"/>
            </a:endParaRPr>
          </a:p>
        </p:txBody>
      </p:sp>
      <p:sp>
        <p:nvSpPr>
          <p:cNvPr id="5" name="13 CuadroTexto"/>
          <p:cNvSpPr txBox="1"/>
          <p:nvPr/>
        </p:nvSpPr>
        <p:spPr>
          <a:xfrm>
            <a:off x="344020" y="1656404"/>
            <a:ext cx="8404444" cy="923330"/>
          </a:xfrm>
          <a:prstGeom prst="rect">
            <a:avLst/>
          </a:prstGeom>
          <a:noFill/>
        </p:spPr>
        <p:txBody>
          <a:bodyPr wrap="square" rtlCol="0">
            <a:spAutoFit/>
          </a:bodyPr>
          <a:lstStyle/>
          <a:p>
            <a:pPr algn="just"/>
            <a:r>
              <a:rPr lang="es-PE" dirty="0" smtClean="0">
                <a:latin typeface="Segoe UI Light" pitchFamily="34" charset="0"/>
              </a:rPr>
              <a:t>En la actualidad existen metodologías, principios, patrones y buenas practicas que haciendo el uso correctos de ellos; así como de los </a:t>
            </a:r>
            <a:r>
              <a:rPr lang="es-PE" dirty="0" err="1" smtClean="0">
                <a:latin typeface="Segoe UI Light" pitchFamily="34" charset="0"/>
              </a:rPr>
              <a:t>frameworks</a:t>
            </a:r>
            <a:r>
              <a:rPr lang="es-PE" dirty="0" smtClean="0">
                <a:latin typeface="Segoe UI Light" pitchFamily="34" charset="0"/>
              </a:rPr>
              <a:t> y librerías, podemos garantizar un producto de calidad altamente desacoplado y </a:t>
            </a:r>
            <a:r>
              <a:rPr lang="es-PE" dirty="0" err="1" smtClean="0">
                <a:latin typeface="Segoe UI Light" pitchFamily="34" charset="0"/>
              </a:rPr>
              <a:t>mantenible</a:t>
            </a:r>
            <a:r>
              <a:rPr lang="es-PE" dirty="0" smtClean="0">
                <a:latin typeface="Segoe UI Light" pitchFamily="34" charset="0"/>
              </a:rPr>
              <a:t> en el tiempo. </a:t>
            </a:r>
          </a:p>
        </p:txBody>
      </p:sp>
      <p:sp>
        <p:nvSpPr>
          <p:cNvPr id="7" name="13 CuadroTexto"/>
          <p:cNvSpPr txBox="1"/>
          <p:nvPr/>
        </p:nvSpPr>
        <p:spPr>
          <a:xfrm>
            <a:off x="1115616" y="2852936"/>
            <a:ext cx="7632848" cy="3364704"/>
          </a:xfrm>
          <a:prstGeom prst="rect">
            <a:avLst/>
          </a:prstGeom>
          <a:noFill/>
        </p:spPr>
        <p:txBody>
          <a:bodyPr wrap="square" rtlCol="0">
            <a:spAutoFit/>
          </a:bodyPr>
          <a:lstStyle/>
          <a:p>
            <a:pPr marL="342900" indent="-342900" algn="just">
              <a:lnSpc>
                <a:spcPct val="150000"/>
              </a:lnSpc>
              <a:buFont typeface="+mj-lt"/>
              <a:buAutoNum type="arabicPeriod"/>
            </a:pPr>
            <a:r>
              <a:rPr lang="es-PE" b="1" dirty="0" smtClean="0">
                <a:latin typeface="Segoe UI Light" pitchFamily="34" charset="0"/>
              </a:rPr>
              <a:t>SOLID</a:t>
            </a:r>
          </a:p>
          <a:p>
            <a:pPr marL="342900" indent="-342900" algn="just">
              <a:lnSpc>
                <a:spcPct val="150000"/>
              </a:lnSpc>
              <a:buFont typeface="+mj-lt"/>
              <a:buAutoNum type="arabicPeriod"/>
            </a:pPr>
            <a:r>
              <a:rPr lang="es-PE" b="1" dirty="0" smtClean="0">
                <a:latin typeface="Segoe UI Light" pitchFamily="34" charset="0"/>
              </a:rPr>
              <a:t>COP</a:t>
            </a:r>
          </a:p>
          <a:p>
            <a:pPr marL="342900" indent="-342900" algn="just">
              <a:lnSpc>
                <a:spcPct val="150000"/>
              </a:lnSpc>
              <a:buFont typeface="+mj-lt"/>
              <a:buAutoNum type="arabicPeriod"/>
            </a:pPr>
            <a:r>
              <a:rPr lang="es-PE" b="1" dirty="0" smtClean="0">
                <a:latin typeface="Segoe UI Light" pitchFamily="34" charset="0"/>
              </a:rPr>
              <a:t>DDD</a:t>
            </a:r>
          </a:p>
          <a:p>
            <a:pPr marL="342900" indent="-342900" algn="just">
              <a:lnSpc>
                <a:spcPct val="150000"/>
              </a:lnSpc>
              <a:buFont typeface="+mj-lt"/>
              <a:buAutoNum type="arabicPeriod"/>
            </a:pPr>
            <a:r>
              <a:rPr lang="es-PE" b="1" dirty="0" smtClean="0">
                <a:latin typeface="Segoe UI Light" pitchFamily="34" charset="0"/>
              </a:rPr>
              <a:t>CQRS</a:t>
            </a:r>
          </a:p>
          <a:p>
            <a:pPr marL="342900" indent="-342900" algn="just">
              <a:lnSpc>
                <a:spcPct val="150000"/>
              </a:lnSpc>
              <a:buFont typeface="+mj-lt"/>
              <a:buAutoNum type="arabicPeriod"/>
            </a:pPr>
            <a:r>
              <a:rPr lang="es-PE" b="1" dirty="0" smtClean="0">
                <a:latin typeface="Segoe UI Light" pitchFamily="34" charset="0"/>
              </a:rPr>
              <a:t>MVC</a:t>
            </a:r>
          </a:p>
          <a:p>
            <a:pPr marL="342900" indent="-342900" algn="just">
              <a:lnSpc>
                <a:spcPct val="150000"/>
              </a:lnSpc>
              <a:buFont typeface="+mj-lt"/>
              <a:buAutoNum type="arabicPeriod"/>
            </a:pPr>
            <a:r>
              <a:rPr lang="es-PE" b="1" dirty="0" err="1" smtClean="0">
                <a:latin typeface="Segoe UI Light" pitchFamily="34" charset="0"/>
              </a:rPr>
              <a:t>Super</a:t>
            </a:r>
            <a:r>
              <a:rPr lang="es-PE" b="1" dirty="0" smtClean="0">
                <a:latin typeface="Segoe UI Light" pitchFamily="34" charset="0"/>
              </a:rPr>
              <a:t> </a:t>
            </a:r>
            <a:r>
              <a:rPr lang="es-PE" b="1" dirty="0" err="1" smtClean="0">
                <a:latin typeface="Segoe UI Light" pitchFamily="34" charset="0"/>
              </a:rPr>
              <a:t>type</a:t>
            </a:r>
            <a:endParaRPr lang="es-PE" b="1" dirty="0" smtClean="0">
              <a:latin typeface="Segoe UI Light" pitchFamily="34" charset="0"/>
            </a:endParaRPr>
          </a:p>
          <a:p>
            <a:pPr marL="342900" indent="-342900" algn="just">
              <a:lnSpc>
                <a:spcPct val="150000"/>
              </a:lnSpc>
              <a:buFont typeface="+mj-lt"/>
              <a:buAutoNum type="arabicPeriod"/>
            </a:pPr>
            <a:r>
              <a:rPr lang="es-PE" b="1" dirty="0" smtClean="0">
                <a:latin typeface="Segoe UI Light" pitchFamily="34" charset="0"/>
              </a:rPr>
              <a:t>DI-IOC</a:t>
            </a:r>
          </a:p>
          <a:p>
            <a:pPr marL="342900" indent="-342900" algn="just">
              <a:lnSpc>
                <a:spcPct val="150000"/>
              </a:lnSpc>
              <a:buFont typeface="+mj-lt"/>
              <a:buAutoNum type="arabicPeriod"/>
            </a:pPr>
            <a:r>
              <a:rPr lang="es-PE" b="1" dirty="0" err="1" smtClean="0">
                <a:latin typeface="Segoe UI Light" pitchFamily="34" charset="0"/>
              </a:rPr>
              <a:t>Singlenton</a:t>
            </a:r>
            <a:r>
              <a:rPr lang="es-PE" b="1" dirty="0" smtClean="0">
                <a:latin typeface="Segoe UI Light" pitchFamily="34" charset="0"/>
              </a:rPr>
              <a:t> </a:t>
            </a:r>
          </a:p>
        </p:txBody>
      </p:sp>
    </p:spTree>
    <p:extLst>
      <p:ext uri="{BB962C8B-B14F-4D97-AF65-F5344CB8AC3E}">
        <p14:creationId xmlns:p14="http://schemas.microsoft.com/office/powerpoint/2010/main" val="2924569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16203"/>
            <a:ext cx="6730679" cy="759988"/>
          </a:xfrm>
        </p:spPr>
        <p:txBody>
          <a:bodyPr anchor="ctr">
            <a:normAutofit/>
          </a:bodyPr>
          <a:lstStyle/>
          <a:p>
            <a:r>
              <a:rPr lang="en-US" sz="2800" b="1" kern="0" noProof="1" smtClean="0">
                <a:solidFill>
                  <a:schemeClr val="tx1">
                    <a:lumMod val="95000"/>
                    <a:lumOff val="5000"/>
                  </a:schemeClr>
                </a:solidFill>
              </a:rPr>
              <a:t>SOLID</a:t>
            </a:r>
            <a:r>
              <a:rPr lang="en-US" sz="2800" noProof="1" smtClean="0">
                <a:latin typeface="KievitOT-Bold" pitchFamily="34" charset="0"/>
              </a:rPr>
              <a:t> </a:t>
            </a:r>
            <a:endParaRPr lang="en-US" sz="2800" noProof="1">
              <a:latin typeface="KievitOT-Bold" pitchFamily="34" charset="0"/>
            </a:endParaRPr>
          </a:p>
        </p:txBody>
      </p:sp>
      <p:sp>
        <p:nvSpPr>
          <p:cNvPr id="9" name="Foliennummernplatzhalter 8"/>
          <p:cNvSpPr>
            <a:spLocks noGrp="1"/>
          </p:cNvSpPr>
          <p:nvPr>
            <p:ph type="sldNum" sz="quarter" idx="12"/>
          </p:nvPr>
        </p:nvSpPr>
        <p:spPr bwMode="auto"/>
        <p:txBody>
          <a:bodyPr/>
          <a:lstStyle/>
          <a:p>
            <a:fld id="{76D8E909-938B-47AE-BA6E-C31282E5C101}" type="slidenum">
              <a:rPr lang="de-DE" smtClean="0"/>
              <a:pPr/>
              <a:t>11</a:t>
            </a:fld>
            <a:endParaRPr lang="de-DE"/>
          </a:p>
        </p:txBody>
      </p:sp>
      <p:sp>
        <p:nvSpPr>
          <p:cNvPr id="16" name="Text Placeholder 4"/>
          <p:cNvSpPr txBox="1">
            <a:spLocks/>
          </p:cNvSpPr>
          <p:nvPr/>
        </p:nvSpPr>
        <p:spPr bwMode="auto">
          <a:xfrm>
            <a:off x="349286" y="1504368"/>
            <a:ext cx="8399178" cy="15645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lumMod val="50000"/>
                </a:schemeClr>
              </a:buClr>
              <a:buFont typeface="Wingdings" pitchFamily="2" charset="2"/>
              <a:buChar char="§"/>
              <a:defRPr sz="2200" kern="1200">
                <a:solidFill>
                  <a:schemeClr val="tx1"/>
                </a:solidFill>
                <a:latin typeface="KievitOT-Medium" pitchFamily="50" charset="0"/>
                <a:ea typeface="+mn-ea"/>
                <a:cs typeface="+mn-cs"/>
              </a:defRPr>
            </a:lvl1pPr>
            <a:lvl2pPr marL="742950" indent="-285750" algn="l" defTabSz="457200" rtl="0" eaLnBrk="1" latinLnBrk="0" hangingPunct="1">
              <a:spcBef>
                <a:spcPts val="800"/>
              </a:spcBef>
              <a:buFont typeface="Arial"/>
              <a:buChar char="–"/>
              <a:defRPr sz="1800" kern="1200">
                <a:solidFill>
                  <a:schemeClr val="tx1"/>
                </a:solidFill>
                <a:latin typeface="KievitOT-Regular"/>
                <a:ea typeface="+mn-ea"/>
                <a:cs typeface="+mn-cs"/>
              </a:defRPr>
            </a:lvl2pPr>
            <a:lvl3pPr marL="1143000" indent="-228600" algn="l" defTabSz="457200" rtl="0" eaLnBrk="1" latinLnBrk="0" hangingPunct="1">
              <a:spcBef>
                <a:spcPct val="20000"/>
              </a:spcBef>
              <a:buClr>
                <a:schemeClr val="accent6">
                  <a:lumMod val="50000"/>
                </a:schemeClr>
              </a:buClr>
              <a:buFont typeface="Wingdings" pitchFamily="2" charset="2"/>
              <a:buChar char="§"/>
              <a:defRPr sz="1400" kern="1200">
                <a:solidFill>
                  <a:schemeClr val="tx1"/>
                </a:solidFill>
                <a:latin typeface="KievitOT-Regular"/>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KievitOT-Regular"/>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KievitOT-Regular"/>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800" noProof="1">
                <a:latin typeface="Segoe UI Light" pitchFamily="34" charset="0"/>
              </a:rPr>
              <a:t>Single responsibility, Open-closed, Liskov substitution, Interface segregation and Dependency </a:t>
            </a:r>
            <a:r>
              <a:rPr lang="en-US" sz="1800" noProof="1" smtClean="0">
                <a:latin typeface="Segoe UI Light" pitchFamily="34" charset="0"/>
              </a:rPr>
              <a:t>inversion.</a:t>
            </a:r>
            <a:endParaRPr lang="en-US" sz="1800" noProof="1">
              <a:latin typeface="Segoe UI Light" pitchFamily="34" charset="0"/>
            </a:endParaRPr>
          </a:p>
          <a:p>
            <a:pPr marL="0" indent="0" algn="just">
              <a:buNone/>
            </a:pPr>
            <a:r>
              <a:rPr lang="es-PE" sz="1800" noProof="1" smtClean="0">
                <a:latin typeface="Segoe UI Light" pitchFamily="34" charset="0"/>
              </a:rPr>
              <a:t>Representa </a:t>
            </a:r>
            <a:r>
              <a:rPr lang="es-PE" sz="1800" noProof="1">
                <a:latin typeface="Segoe UI Light" pitchFamily="34" charset="0"/>
              </a:rPr>
              <a:t>cinco principios básicos de la programación orientada a objetos y el </a:t>
            </a:r>
            <a:r>
              <a:rPr lang="es-PE" sz="1800" noProof="1" smtClean="0">
                <a:latin typeface="Segoe UI Light" pitchFamily="34" charset="0"/>
              </a:rPr>
              <a:t>diseño; que se </a:t>
            </a:r>
            <a:r>
              <a:rPr lang="es-PE" sz="1800" noProof="1">
                <a:latin typeface="Segoe UI Light" pitchFamily="34" charset="0"/>
              </a:rPr>
              <a:t>aplican en conjunto </a:t>
            </a:r>
            <a:r>
              <a:rPr lang="es-PE" sz="1800" noProof="1" smtClean="0">
                <a:latin typeface="Segoe UI Light" pitchFamily="34" charset="0"/>
              </a:rPr>
              <a:t>permitiendo que un desarrollador </a:t>
            </a:r>
            <a:r>
              <a:rPr lang="es-PE" sz="1800" noProof="1">
                <a:latin typeface="Segoe UI Light" pitchFamily="34" charset="0"/>
              </a:rPr>
              <a:t>cree un sistema que sea fácil de mantener y ampliar en el tiempo</a:t>
            </a:r>
            <a:r>
              <a:rPr lang="es-PE" sz="1800" noProof="1" smtClean="0">
                <a:latin typeface="Segoe UI Light" pitchFamily="34" charset="0"/>
              </a:rPr>
              <a:t>. </a:t>
            </a:r>
            <a:endParaRPr lang="en-US" sz="1800" noProof="1" smtClean="0">
              <a:latin typeface="Segoe UI Light"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456493110"/>
              </p:ext>
            </p:extLst>
          </p:nvPr>
        </p:nvGraphicFramePr>
        <p:xfrm>
          <a:off x="1231900" y="3093310"/>
          <a:ext cx="6940500" cy="3360026"/>
        </p:xfrm>
        <a:graphic>
          <a:graphicData uri="http://schemas.openxmlformats.org/drawingml/2006/table">
            <a:tbl>
              <a:tblPr>
                <a:effectLst>
                  <a:outerShdw blurRad="76200" dir="13500000" sy="23000" kx="1200000" algn="br" rotWithShape="0">
                    <a:prstClr val="black">
                      <a:alpha val="20000"/>
                    </a:prstClr>
                  </a:outerShdw>
                </a:effectLst>
                <a:tableStyleId>{5C22544A-7EE6-4342-B048-85BDC9FD1C3A}</a:tableStyleId>
              </a:tblPr>
              <a:tblGrid>
                <a:gridCol w="791692"/>
                <a:gridCol w="791692"/>
                <a:gridCol w="5357116"/>
              </a:tblGrid>
              <a:tr h="376640">
                <a:tc>
                  <a:txBody>
                    <a:bodyPr/>
                    <a:lstStyle/>
                    <a:p>
                      <a:pPr algn="ctr" fontAlgn="ctr"/>
                      <a:r>
                        <a:rPr lang="es-PE" sz="1100" u="none" strike="noStrike" dirty="0">
                          <a:effectLst/>
                        </a:rPr>
                        <a:t> </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1100" u="none" strike="noStrike" dirty="0">
                          <a:effectLst/>
                        </a:rPr>
                        <a:t>Significado </a:t>
                      </a:r>
                      <a:r>
                        <a:rPr lang="es-PE" sz="1100" u="none" strike="noStrike" dirty="0" smtClean="0">
                          <a:effectLst/>
                        </a:rPr>
                        <a:t>Acrónimo</a:t>
                      </a:r>
                      <a:endParaRPr lang="es-PE"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1100" u="none" strike="noStrike" dirty="0">
                          <a:effectLst/>
                        </a:rPr>
                        <a:t>Concepto</a:t>
                      </a:r>
                      <a:endParaRPr lang="es-PE"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6463">
                <a:tc>
                  <a:txBody>
                    <a:bodyPr/>
                    <a:lstStyle/>
                    <a:p>
                      <a:pPr algn="ctr" fontAlgn="ctr"/>
                      <a:r>
                        <a:rPr lang="es-PE" sz="2200" u="none" strike="noStrike" dirty="0">
                          <a:effectLst/>
                        </a:rPr>
                        <a:t>S</a:t>
                      </a:r>
                      <a:endParaRPr lang="es-PE" sz="2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fontAlgn="ctr"/>
                      <a:r>
                        <a:rPr lang="es-PE" sz="1100" u="none" strike="noStrike" dirty="0">
                          <a:effectLst/>
                        </a:rPr>
                        <a:t>SRP</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800"/>
                    </a:solidFill>
                  </a:tcPr>
                </a:tc>
                <a:tc>
                  <a:txBody>
                    <a:bodyPr/>
                    <a:lstStyle/>
                    <a:p>
                      <a:pPr algn="l" fontAlgn="ctr"/>
                      <a:r>
                        <a:rPr lang="es-PE" sz="1100" u="none" strike="noStrike" dirty="0">
                          <a:effectLst/>
                        </a:rPr>
                        <a:t>Single </a:t>
                      </a:r>
                      <a:r>
                        <a:rPr lang="es-PE" sz="1100" u="none" strike="noStrike" dirty="0" err="1">
                          <a:effectLst/>
                        </a:rPr>
                        <a:t>responsibility</a:t>
                      </a:r>
                      <a:r>
                        <a:rPr lang="es-PE" sz="1100" u="none" strike="noStrike" dirty="0">
                          <a:effectLst/>
                        </a:rPr>
                        <a:t> </a:t>
                      </a:r>
                      <a:r>
                        <a:rPr lang="es-PE" sz="1100" u="none" strike="noStrike" dirty="0" err="1">
                          <a:effectLst/>
                        </a:rPr>
                        <a:t>principle</a:t>
                      </a:r>
                      <a:r>
                        <a:rPr lang="es-PE" sz="1100" u="none" strike="noStrike" dirty="0">
                          <a:effectLst/>
                        </a:rPr>
                        <a:t> (Principio de Única Responsabilidad)</a:t>
                      </a:r>
                      <a:br>
                        <a:rPr lang="es-PE" sz="1100" u="none" strike="noStrike" dirty="0">
                          <a:effectLst/>
                        </a:rPr>
                      </a:br>
                      <a:r>
                        <a:rPr lang="es-PE" sz="1100" u="none" strike="noStrike" dirty="0">
                          <a:effectLst/>
                        </a:rPr>
                        <a:t>la noción de que un objeto solo debería tener una única responsabilidad.</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4695">
                <a:tc>
                  <a:txBody>
                    <a:bodyPr/>
                    <a:lstStyle/>
                    <a:p>
                      <a:pPr algn="ctr" fontAlgn="ctr"/>
                      <a:r>
                        <a:rPr lang="es-PE" sz="2200" u="none" strike="noStrike" dirty="0">
                          <a:effectLst/>
                        </a:rPr>
                        <a:t>O</a:t>
                      </a:r>
                      <a:endParaRPr lang="es-PE" sz="2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fontAlgn="ctr"/>
                      <a:r>
                        <a:rPr lang="es-PE" sz="1100" u="none" strike="noStrike" dirty="0">
                          <a:effectLst/>
                        </a:rPr>
                        <a:t>OCP</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800"/>
                    </a:solidFill>
                  </a:tcPr>
                </a:tc>
                <a:tc>
                  <a:txBody>
                    <a:bodyPr/>
                    <a:lstStyle/>
                    <a:p>
                      <a:pPr algn="l" fontAlgn="ctr"/>
                      <a:r>
                        <a:rPr lang="es-PE" sz="1100" u="none" strike="noStrike" dirty="0">
                          <a:effectLst/>
                        </a:rPr>
                        <a:t>Open - </a:t>
                      </a:r>
                      <a:r>
                        <a:rPr lang="es-PE" sz="1100" u="none" strike="noStrike" dirty="0" err="1">
                          <a:effectLst/>
                        </a:rPr>
                        <a:t>close</a:t>
                      </a:r>
                      <a:r>
                        <a:rPr lang="es-PE" sz="1100" u="none" strike="noStrike" dirty="0">
                          <a:effectLst/>
                        </a:rPr>
                        <a:t> </a:t>
                      </a:r>
                      <a:r>
                        <a:rPr lang="es-PE" sz="1100" u="none" strike="noStrike" dirty="0" err="1">
                          <a:effectLst/>
                        </a:rPr>
                        <a:t>principle</a:t>
                      </a:r>
                      <a:r>
                        <a:rPr lang="es-PE" sz="1100" u="none" strike="noStrike" dirty="0">
                          <a:effectLst/>
                        </a:rPr>
                        <a:t> (Principio Abierto/Cerrado)</a:t>
                      </a:r>
                      <a:br>
                        <a:rPr lang="es-PE" sz="1100" u="none" strike="noStrike" dirty="0">
                          <a:effectLst/>
                        </a:rPr>
                      </a:br>
                      <a:r>
                        <a:rPr lang="es-PE" sz="1100" u="none" strike="noStrike" dirty="0">
                          <a:effectLst/>
                        </a:rPr>
                        <a:t>la noción de que las “entidades de software deben estar abiertas para su extensión, pero cerradas para su modificación”.</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4695">
                <a:tc>
                  <a:txBody>
                    <a:bodyPr/>
                    <a:lstStyle/>
                    <a:p>
                      <a:pPr algn="ctr" fontAlgn="ctr"/>
                      <a:r>
                        <a:rPr lang="es-PE" sz="2200" u="none" strike="noStrike" dirty="0">
                          <a:effectLst/>
                        </a:rPr>
                        <a:t>L</a:t>
                      </a:r>
                      <a:endParaRPr lang="es-PE" sz="2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fontAlgn="ctr"/>
                      <a:r>
                        <a:rPr lang="es-PE" sz="1100" u="none" strike="noStrike" dirty="0">
                          <a:effectLst/>
                        </a:rPr>
                        <a:t>LSP</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800"/>
                    </a:solidFill>
                  </a:tcPr>
                </a:tc>
                <a:tc>
                  <a:txBody>
                    <a:bodyPr/>
                    <a:lstStyle/>
                    <a:p>
                      <a:pPr algn="l" fontAlgn="ctr"/>
                      <a:r>
                        <a:rPr lang="es-PE" sz="1100" u="none" strike="noStrike" dirty="0" err="1">
                          <a:effectLst/>
                        </a:rPr>
                        <a:t>Liskov</a:t>
                      </a:r>
                      <a:r>
                        <a:rPr lang="es-PE" sz="1100" u="none" strike="noStrike" dirty="0">
                          <a:effectLst/>
                        </a:rPr>
                        <a:t> </a:t>
                      </a:r>
                      <a:r>
                        <a:rPr lang="es-PE" sz="1100" u="none" strike="noStrike" dirty="0" err="1">
                          <a:effectLst/>
                        </a:rPr>
                        <a:t>substitution</a:t>
                      </a:r>
                      <a:r>
                        <a:rPr lang="es-PE" sz="1100" u="none" strike="noStrike" dirty="0">
                          <a:effectLst/>
                        </a:rPr>
                        <a:t>  </a:t>
                      </a:r>
                      <a:r>
                        <a:rPr lang="es-PE" sz="1100" u="none" strike="noStrike" dirty="0" err="1">
                          <a:effectLst/>
                        </a:rPr>
                        <a:t>principle</a:t>
                      </a:r>
                      <a:r>
                        <a:rPr lang="es-PE" sz="1100" u="none" strike="noStrike" dirty="0">
                          <a:effectLst/>
                        </a:rPr>
                        <a:t> ( Principio de sustitución de </a:t>
                      </a:r>
                      <a:r>
                        <a:rPr lang="es-PE" sz="1100" u="none" strike="noStrike" dirty="0" err="1">
                          <a:effectLst/>
                        </a:rPr>
                        <a:t>Liskov</a:t>
                      </a:r>
                      <a:r>
                        <a:rPr lang="es-PE" sz="1100" u="none" strike="noStrike" dirty="0">
                          <a:effectLst/>
                        </a:rPr>
                        <a:t>)</a:t>
                      </a:r>
                      <a:br>
                        <a:rPr lang="es-PE" sz="1100" u="none" strike="noStrike" dirty="0">
                          <a:effectLst/>
                        </a:rPr>
                      </a:br>
                      <a:r>
                        <a:rPr lang="es-PE" sz="1100" u="none" strike="noStrike" dirty="0">
                          <a:effectLst/>
                        </a:rPr>
                        <a:t>la noción de que los “objetos de un programa deberían ser reemplazables por instancias de sus subtipos sin alterar el correcto funcionamiento del programa”.</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4695">
                <a:tc>
                  <a:txBody>
                    <a:bodyPr/>
                    <a:lstStyle/>
                    <a:p>
                      <a:pPr algn="ctr" fontAlgn="ctr"/>
                      <a:r>
                        <a:rPr lang="es-PE" sz="2200" u="none" strike="noStrike" dirty="0">
                          <a:effectLst/>
                        </a:rPr>
                        <a:t>I</a:t>
                      </a:r>
                      <a:endParaRPr lang="es-PE" sz="2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fontAlgn="ctr"/>
                      <a:r>
                        <a:rPr lang="es-PE" sz="1100" u="none" strike="noStrike" dirty="0">
                          <a:effectLst/>
                        </a:rPr>
                        <a:t>ISP</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800"/>
                    </a:solidFill>
                  </a:tcPr>
                </a:tc>
                <a:tc>
                  <a:txBody>
                    <a:bodyPr/>
                    <a:lstStyle/>
                    <a:p>
                      <a:pPr algn="l" fontAlgn="ctr"/>
                      <a:r>
                        <a:rPr lang="es-PE" sz="1100" u="none" strike="noStrike" dirty="0">
                          <a:effectLst/>
                        </a:rPr>
                        <a:t>Interface </a:t>
                      </a:r>
                      <a:r>
                        <a:rPr lang="es-PE" sz="1100" u="none" strike="noStrike" dirty="0" err="1">
                          <a:effectLst/>
                        </a:rPr>
                        <a:t>segregation</a:t>
                      </a:r>
                      <a:r>
                        <a:rPr lang="es-PE" sz="1100" u="none" strike="noStrike" dirty="0">
                          <a:effectLst/>
                        </a:rPr>
                        <a:t> </a:t>
                      </a:r>
                      <a:r>
                        <a:rPr lang="es-PE" sz="1100" u="none" strike="noStrike" dirty="0" err="1">
                          <a:effectLst/>
                        </a:rPr>
                        <a:t>principle</a:t>
                      </a:r>
                      <a:r>
                        <a:rPr lang="es-PE" sz="1100" u="none" strike="noStrike" dirty="0">
                          <a:effectLst/>
                        </a:rPr>
                        <a:t> ( Principio de Segregación de la Interface )</a:t>
                      </a:r>
                      <a:br>
                        <a:rPr lang="es-PE" sz="1100" u="none" strike="noStrike" dirty="0">
                          <a:effectLst/>
                        </a:rPr>
                      </a:br>
                      <a:r>
                        <a:rPr lang="es-PE" sz="1100" u="none" strike="noStrike" dirty="0">
                          <a:effectLst/>
                        </a:rPr>
                        <a:t>la noción de que “muchas interfaces cliente específicas son mejores que una interfaz de propósito general.”</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02838">
                <a:tc>
                  <a:txBody>
                    <a:bodyPr/>
                    <a:lstStyle/>
                    <a:p>
                      <a:pPr algn="ctr" fontAlgn="ctr"/>
                      <a:r>
                        <a:rPr lang="es-PE" sz="2200" u="none" strike="noStrike" dirty="0">
                          <a:effectLst/>
                        </a:rPr>
                        <a:t>D</a:t>
                      </a:r>
                      <a:endParaRPr lang="es-PE" sz="2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fontAlgn="ctr"/>
                      <a:r>
                        <a:rPr lang="es-PE" sz="1100" u="none" strike="noStrike" dirty="0">
                          <a:effectLst/>
                        </a:rPr>
                        <a:t>DIP</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800"/>
                    </a:solidFill>
                  </a:tcPr>
                </a:tc>
                <a:tc>
                  <a:txBody>
                    <a:bodyPr/>
                    <a:lstStyle/>
                    <a:p>
                      <a:pPr algn="l" fontAlgn="ctr"/>
                      <a:r>
                        <a:rPr lang="es-PE" sz="1100" u="none" strike="noStrike" dirty="0" err="1">
                          <a:effectLst/>
                        </a:rPr>
                        <a:t>Dependency</a:t>
                      </a:r>
                      <a:r>
                        <a:rPr lang="es-PE" sz="1100" u="none" strike="noStrike" dirty="0">
                          <a:effectLst/>
                        </a:rPr>
                        <a:t> </a:t>
                      </a:r>
                      <a:r>
                        <a:rPr lang="es-PE" sz="1100" u="none" strike="noStrike" dirty="0" err="1">
                          <a:effectLst/>
                        </a:rPr>
                        <a:t>inversion</a:t>
                      </a:r>
                      <a:r>
                        <a:rPr lang="es-PE" sz="1100" u="none" strike="noStrike" dirty="0">
                          <a:effectLst/>
                        </a:rPr>
                        <a:t> </a:t>
                      </a:r>
                      <a:r>
                        <a:rPr lang="es-PE" sz="1100" u="none" strike="noStrike" dirty="0" err="1">
                          <a:effectLst/>
                        </a:rPr>
                        <a:t>principle</a:t>
                      </a:r>
                      <a:r>
                        <a:rPr lang="es-PE" sz="1100" u="none" strike="noStrike" dirty="0">
                          <a:effectLst/>
                        </a:rPr>
                        <a:t> (Principio de Inversión de Dependencia)</a:t>
                      </a:r>
                      <a:br>
                        <a:rPr lang="es-PE" sz="1100" u="none" strike="noStrike" dirty="0">
                          <a:effectLst/>
                        </a:rPr>
                      </a:br>
                      <a:r>
                        <a:rPr lang="es-PE" sz="1100" u="none" strike="noStrike" dirty="0">
                          <a:effectLst/>
                        </a:rPr>
                        <a:t>la noción de que uno debería “Depender de Abstracciones. No depender de concreciones.</a:t>
                      </a:r>
                      <a:br>
                        <a:rPr lang="es-PE" sz="1100" u="none" strike="noStrike" dirty="0">
                          <a:effectLst/>
                        </a:rPr>
                      </a:br>
                      <a:r>
                        <a:rPr lang="es-PE" sz="1100" u="none" strike="noStrike" dirty="0">
                          <a:effectLst/>
                        </a:rPr>
                        <a:t>La Inyección de Dependencias es uno de los métodos que siguen este principio.</a:t>
                      </a:r>
                      <a:endParaRPr lang="es-PE"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7941038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16203"/>
            <a:ext cx="6730679" cy="759988"/>
          </a:xfrm>
        </p:spPr>
        <p:txBody>
          <a:bodyPr anchor="ctr">
            <a:normAutofit/>
          </a:bodyPr>
          <a:lstStyle/>
          <a:p>
            <a:r>
              <a:rPr lang="en-US" sz="2800" b="1" kern="0" noProof="1" smtClean="0">
                <a:solidFill>
                  <a:schemeClr val="tx1">
                    <a:lumMod val="95000"/>
                    <a:lumOff val="5000"/>
                  </a:schemeClr>
                </a:solidFill>
              </a:rPr>
              <a:t>COP</a:t>
            </a:r>
            <a:endParaRPr lang="en-US" sz="2800" noProof="1">
              <a:latin typeface="KievitOT-Bold" pitchFamily="34" charset="0"/>
            </a:endParaRPr>
          </a:p>
        </p:txBody>
      </p:sp>
      <p:sp>
        <p:nvSpPr>
          <p:cNvPr id="9" name="Foliennummernplatzhalter 8"/>
          <p:cNvSpPr>
            <a:spLocks noGrp="1"/>
          </p:cNvSpPr>
          <p:nvPr>
            <p:ph type="sldNum" sz="quarter" idx="12"/>
          </p:nvPr>
        </p:nvSpPr>
        <p:spPr bwMode="auto"/>
        <p:txBody>
          <a:bodyPr/>
          <a:lstStyle/>
          <a:p>
            <a:fld id="{76D8E909-938B-47AE-BA6E-C31282E5C101}" type="slidenum">
              <a:rPr lang="de-DE" smtClean="0"/>
              <a:pPr/>
              <a:t>12</a:t>
            </a:fld>
            <a:endParaRPr lang="de-DE"/>
          </a:p>
        </p:txBody>
      </p:sp>
      <p:sp>
        <p:nvSpPr>
          <p:cNvPr id="16" name="Text Placeholder 4"/>
          <p:cNvSpPr txBox="1">
            <a:spLocks/>
          </p:cNvSpPr>
          <p:nvPr/>
        </p:nvSpPr>
        <p:spPr bwMode="auto">
          <a:xfrm>
            <a:off x="349286" y="1504368"/>
            <a:ext cx="8399178" cy="15645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lumMod val="50000"/>
                </a:schemeClr>
              </a:buClr>
              <a:buFont typeface="Wingdings" pitchFamily="2" charset="2"/>
              <a:buChar char="§"/>
              <a:defRPr sz="2200" kern="1200">
                <a:solidFill>
                  <a:schemeClr val="tx1"/>
                </a:solidFill>
                <a:latin typeface="KievitOT-Medium" pitchFamily="50" charset="0"/>
                <a:ea typeface="+mn-ea"/>
                <a:cs typeface="+mn-cs"/>
              </a:defRPr>
            </a:lvl1pPr>
            <a:lvl2pPr marL="742950" indent="-285750" algn="l" defTabSz="457200" rtl="0" eaLnBrk="1" latinLnBrk="0" hangingPunct="1">
              <a:spcBef>
                <a:spcPts val="800"/>
              </a:spcBef>
              <a:buFont typeface="Arial"/>
              <a:buChar char="–"/>
              <a:defRPr sz="1800" kern="1200">
                <a:solidFill>
                  <a:schemeClr val="tx1"/>
                </a:solidFill>
                <a:latin typeface="KievitOT-Regular"/>
                <a:ea typeface="+mn-ea"/>
                <a:cs typeface="+mn-cs"/>
              </a:defRPr>
            </a:lvl2pPr>
            <a:lvl3pPr marL="1143000" indent="-228600" algn="l" defTabSz="457200" rtl="0" eaLnBrk="1" latinLnBrk="0" hangingPunct="1">
              <a:spcBef>
                <a:spcPct val="20000"/>
              </a:spcBef>
              <a:buClr>
                <a:schemeClr val="accent6">
                  <a:lumMod val="50000"/>
                </a:schemeClr>
              </a:buClr>
              <a:buFont typeface="Wingdings" pitchFamily="2" charset="2"/>
              <a:buChar char="§"/>
              <a:defRPr sz="1400" kern="1200">
                <a:solidFill>
                  <a:schemeClr val="tx1"/>
                </a:solidFill>
                <a:latin typeface="KievitOT-Regular"/>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KievitOT-Regular"/>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KievitOT-Regular"/>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800" noProof="1">
                <a:latin typeface="Segoe UI Light" pitchFamily="34" charset="0"/>
              </a:rPr>
              <a:t>Component Oriented Programming.</a:t>
            </a:r>
          </a:p>
          <a:p>
            <a:pPr marL="0" indent="0" algn="just">
              <a:buNone/>
            </a:pPr>
            <a:r>
              <a:rPr lang="es-PE" sz="1800" noProof="1" smtClean="0">
                <a:latin typeface="Segoe UI Light" pitchFamily="34" charset="0"/>
              </a:rPr>
              <a:t>La programación orientada a componentes pone en énfasis en la descomposición del sistema en componentes funcionales o lógicos que se exponen a los demás a través de interfaces bien definidas . </a:t>
            </a:r>
            <a:endParaRPr lang="en-US" sz="1800" noProof="1" smtClean="0">
              <a:latin typeface="Segoe UI Light"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487" y="2863964"/>
            <a:ext cx="6984776" cy="3492388"/>
          </a:xfrm>
          <a:prstGeom prst="rect">
            <a:avLst/>
          </a:prstGeom>
        </p:spPr>
      </p:pic>
    </p:spTree>
    <p:extLst>
      <p:ext uri="{BB962C8B-B14F-4D97-AF65-F5344CB8AC3E}">
        <p14:creationId xmlns:p14="http://schemas.microsoft.com/office/powerpoint/2010/main" val="22058236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16203"/>
            <a:ext cx="6730679" cy="759988"/>
          </a:xfrm>
        </p:spPr>
        <p:txBody>
          <a:bodyPr anchor="ctr">
            <a:normAutofit/>
          </a:bodyPr>
          <a:lstStyle/>
          <a:p>
            <a:r>
              <a:rPr lang="en-US" sz="2800" noProof="1">
                <a:latin typeface="KievitOT-Bold" pitchFamily="34" charset="0"/>
              </a:rPr>
              <a:t>Domain Driven </a:t>
            </a:r>
            <a:r>
              <a:rPr lang="en-US" sz="2800" noProof="1" smtClean="0">
                <a:latin typeface="KievitOT-Bold" pitchFamily="34" charset="0"/>
              </a:rPr>
              <a:t>Design (DDD)</a:t>
            </a:r>
            <a:endParaRPr lang="en-US" sz="2800" noProof="1">
              <a:latin typeface="KievitOT-Bold" pitchFamily="34" charset="0"/>
            </a:endParaRPr>
          </a:p>
        </p:txBody>
      </p:sp>
      <p:sp>
        <p:nvSpPr>
          <p:cNvPr id="9" name="Foliennummernplatzhalter 8"/>
          <p:cNvSpPr>
            <a:spLocks noGrp="1"/>
          </p:cNvSpPr>
          <p:nvPr>
            <p:ph type="sldNum" sz="quarter" idx="12"/>
          </p:nvPr>
        </p:nvSpPr>
        <p:spPr bwMode="auto"/>
        <p:txBody>
          <a:bodyPr/>
          <a:lstStyle/>
          <a:p>
            <a:fld id="{76D8E909-938B-47AE-BA6E-C31282E5C101}" type="slidenum">
              <a:rPr lang="de-DE" smtClean="0"/>
              <a:pPr/>
              <a:t>13</a:t>
            </a:fld>
            <a:endParaRPr lang="de-DE"/>
          </a:p>
        </p:txBody>
      </p:sp>
      <p:sp>
        <p:nvSpPr>
          <p:cNvPr id="15" name="Text Placeholder 4"/>
          <p:cNvSpPr>
            <a:spLocks noGrp="1"/>
          </p:cNvSpPr>
          <p:nvPr>
            <p:ph type="body" sz="quarter" idx="18"/>
          </p:nvPr>
        </p:nvSpPr>
        <p:spPr>
          <a:xfrm>
            <a:off x="349286" y="1504368"/>
            <a:ext cx="3070586" cy="4851984"/>
          </a:xfrm>
        </p:spPr>
        <p:txBody>
          <a:bodyPr>
            <a:normAutofit/>
          </a:bodyPr>
          <a:lstStyle/>
          <a:p>
            <a:pPr marL="0" indent="0" algn="just">
              <a:buNone/>
            </a:pPr>
            <a:r>
              <a:rPr lang="en-US" sz="1800" noProof="1" smtClean="0">
                <a:latin typeface="Segoe UI Light" pitchFamily="34" charset="0"/>
              </a:rPr>
              <a:t>Diseño guido por el dominio, es un enfoque basado en un conjunto de principios y pautas para el desarrollo de soluciones grandes y complejas donde su nucleo principal es el negocio. Ademas, el principal objetivo es abstraer en el software la representación del negocio en modelos de dominio. </a:t>
            </a:r>
            <a:r>
              <a:rPr lang="es-PE" sz="1800" noProof="1">
                <a:latin typeface="Segoe UI Light" pitchFamily="34" charset="0"/>
              </a:rPr>
              <a:t>Estos modelos encapsulan lógica de negocio compleja, cerrando la brecha entre la realidad empresarial y el código.</a:t>
            </a:r>
            <a:endParaRPr lang="en-US" sz="1800" noProof="1" smtClean="0">
              <a:latin typeface="Segoe UI Light" pitchFamily="34" charset="0"/>
            </a:endParaRPr>
          </a:p>
          <a:p>
            <a:pPr marL="0" indent="0" algn="just">
              <a:buNone/>
            </a:pPr>
            <a:endParaRPr lang="en-US" sz="1800" noProof="1">
              <a:latin typeface="Segoe UI Light" pitchFamily="34" charset="0"/>
            </a:endParaRPr>
          </a:p>
          <a:p>
            <a:pPr marL="0" indent="0" algn="just">
              <a:buNone/>
            </a:pPr>
            <a:endParaRPr lang="en-US" sz="1800" noProof="1" smtClean="0">
              <a:latin typeface="Segoe UI Light" pitchFamily="34"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997" y="1504367"/>
            <a:ext cx="5153226" cy="5217109"/>
          </a:xfrm>
          <a:prstGeom prst="rect">
            <a:avLst/>
          </a:prstGeom>
        </p:spPr>
      </p:pic>
    </p:spTree>
    <p:extLst>
      <p:ext uri="{BB962C8B-B14F-4D97-AF65-F5344CB8AC3E}">
        <p14:creationId xmlns:p14="http://schemas.microsoft.com/office/powerpoint/2010/main" val="42112353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16203"/>
            <a:ext cx="6730679" cy="759988"/>
          </a:xfrm>
        </p:spPr>
        <p:txBody>
          <a:bodyPr anchor="ctr">
            <a:normAutofit/>
          </a:bodyPr>
          <a:lstStyle/>
          <a:p>
            <a:r>
              <a:rPr lang="en-US" sz="2800" b="1" kern="0" noProof="1" smtClean="0">
                <a:solidFill>
                  <a:schemeClr val="tx1">
                    <a:lumMod val="95000"/>
                    <a:lumOff val="5000"/>
                  </a:schemeClr>
                </a:solidFill>
              </a:rPr>
              <a:t>CQRS</a:t>
            </a:r>
            <a:endParaRPr lang="en-US" sz="2800" noProof="1">
              <a:latin typeface="KievitOT-Bold" pitchFamily="34" charset="0"/>
            </a:endParaRPr>
          </a:p>
        </p:txBody>
      </p:sp>
      <p:sp>
        <p:nvSpPr>
          <p:cNvPr id="11" name="Text Placeholder 4"/>
          <p:cNvSpPr txBox="1">
            <a:spLocks/>
          </p:cNvSpPr>
          <p:nvPr/>
        </p:nvSpPr>
        <p:spPr bwMode="auto">
          <a:xfrm>
            <a:off x="349286" y="1504368"/>
            <a:ext cx="8399178" cy="15645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lumMod val="50000"/>
                </a:schemeClr>
              </a:buClr>
              <a:buFont typeface="Wingdings" pitchFamily="2" charset="2"/>
              <a:buChar char="§"/>
              <a:defRPr sz="2200" kern="1200">
                <a:solidFill>
                  <a:schemeClr val="tx1"/>
                </a:solidFill>
                <a:latin typeface="KievitOT-Medium" pitchFamily="50" charset="0"/>
                <a:ea typeface="+mn-ea"/>
                <a:cs typeface="+mn-cs"/>
              </a:defRPr>
            </a:lvl1pPr>
            <a:lvl2pPr marL="742950" indent="-285750" algn="l" defTabSz="457200" rtl="0" eaLnBrk="1" latinLnBrk="0" hangingPunct="1">
              <a:spcBef>
                <a:spcPts val="800"/>
              </a:spcBef>
              <a:buFont typeface="Arial"/>
              <a:buChar char="–"/>
              <a:defRPr sz="1800" kern="1200">
                <a:solidFill>
                  <a:schemeClr val="tx1"/>
                </a:solidFill>
                <a:latin typeface="KievitOT-Regular"/>
                <a:ea typeface="+mn-ea"/>
                <a:cs typeface="+mn-cs"/>
              </a:defRPr>
            </a:lvl2pPr>
            <a:lvl3pPr marL="1143000" indent="-228600" algn="l" defTabSz="457200" rtl="0" eaLnBrk="1" latinLnBrk="0" hangingPunct="1">
              <a:spcBef>
                <a:spcPct val="20000"/>
              </a:spcBef>
              <a:buClr>
                <a:schemeClr val="accent6">
                  <a:lumMod val="50000"/>
                </a:schemeClr>
              </a:buClr>
              <a:buFont typeface="Wingdings" pitchFamily="2" charset="2"/>
              <a:buChar char="§"/>
              <a:defRPr sz="1400" kern="1200">
                <a:solidFill>
                  <a:schemeClr val="tx1"/>
                </a:solidFill>
                <a:latin typeface="KievitOT-Regular"/>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KievitOT-Regular"/>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KievitOT-Regular"/>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noProof="1">
                <a:latin typeface="Segoe UI Light" pitchFamily="34" charset="0"/>
              </a:rPr>
              <a:t>Command and Query Responsibility Segregation.</a:t>
            </a:r>
          </a:p>
          <a:p>
            <a:pPr marL="0" indent="0" algn="just">
              <a:buNone/>
            </a:pPr>
            <a:r>
              <a:rPr lang="es-PE" sz="1600" noProof="1" smtClean="0">
                <a:latin typeface="Segoe UI Light" pitchFamily="34" charset="0"/>
              </a:rPr>
              <a:t>Es un patrón que orienta el desarrollo a la segregación de responsabilidad implementando dos subsistemas uno de consultas y otro de comandos.	</a:t>
            </a:r>
            <a:endParaRPr lang="en-US" sz="1600" noProof="1" smtClean="0">
              <a:latin typeface="Segoe UI Light"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257890"/>
            <a:ext cx="6056265" cy="4411470"/>
          </a:xfrm>
          <a:prstGeom prst="rect">
            <a:avLst/>
          </a:prstGeom>
        </p:spPr>
      </p:pic>
    </p:spTree>
    <p:extLst>
      <p:ext uri="{BB962C8B-B14F-4D97-AF65-F5344CB8AC3E}">
        <p14:creationId xmlns:p14="http://schemas.microsoft.com/office/powerpoint/2010/main" val="127969368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16203"/>
            <a:ext cx="6730679" cy="759988"/>
          </a:xfrm>
        </p:spPr>
        <p:txBody>
          <a:bodyPr anchor="ctr">
            <a:normAutofit/>
          </a:bodyPr>
          <a:lstStyle/>
          <a:p>
            <a:r>
              <a:rPr lang="en-US" sz="2800" b="1" kern="0" noProof="1" smtClean="0">
                <a:solidFill>
                  <a:schemeClr val="tx1">
                    <a:lumMod val="95000"/>
                    <a:lumOff val="5000"/>
                  </a:schemeClr>
                </a:solidFill>
              </a:rPr>
              <a:t>Patrones Generales</a:t>
            </a:r>
            <a:endParaRPr lang="en-US" sz="2800" noProof="1">
              <a:latin typeface="KievitOT-Bold" pitchFamily="34" charset="0"/>
            </a:endParaRPr>
          </a:p>
        </p:txBody>
      </p:sp>
      <p:sp>
        <p:nvSpPr>
          <p:cNvPr id="5" name="13 CuadroTexto"/>
          <p:cNvSpPr txBox="1"/>
          <p:nvPr/>
        </p:nvSpPr>
        <p:spPr>
          <a:xfrm>
            <a:off x="344020" y="1656404"/>
            <a:ext cx="8404444" cy="2031325"/>
          </a:xfrm>
          <a:prstGeom prst="rect">
            <a:avLst/>
          </a:prstGeom>
          <a:noFill/>
        </p:spPr>
        <p:txBody>
          <a:bodyPr wrap="square" rtlCol="0">
            <a:spAutoFit/>
          </a:bodyPr>
          <a:lstStyle/>
          <a:p>
            <a:pPr marL="342900" indent="-342900" algn="just">
              <a:buFont typeface="Wingdings" pitchFamily="2" charset="2"/>
              <a:buChar char="ü"/>
            </a:pPr>
            <a:r>
              <a:rPr lang="es-PE" b="1" dirty="0" smtClean="0">
                <a:latin typeface="Segoe UI Light" pitchFamily="34" charset="0"/>
              </a:rPr>
              <a:t>MVC : </a:t>
            </a:r>
            <a:r>
              <a:rPr lang="es-PE" dirty="0" smtClean="0">
                <a:latin typeface="Segoe UI Light" pitchFamily="34" charset="0"/>
              </a:rPr>
              <a:t>Modelo vista controlador</a:t>
            </a:r>
          </a:p>
          <a:p>
            <a:pPr algn="just"/>
            <a:endParaRPr lang="es-PE" dirty="0" smtClean="0">
              <a:latin typeface="Segoe UI Light" pitchFamily="34" charset="0"/>
            </a:endParaRPr>
          </a:p>
          <a:p>
            <a:pPr marL="342900" indent="-342900" algn="just">
              <a:buFont typeface="Wingdings" pitchFamily="2" charset="2"/>
              <a:buChar char="ü"/>
            </a:pPr>
            <a:r>
              <a:rPr lang="es-PE" b="1" dirty="0" err="1" smtClean="0">
                <a:latin typeface="Segoe UI Light" pitchFamily="34" charset="0"/>
              </a:rPr>
              <a:t>Super</a:t>
            </a:r>
            <a:r>
              <a:rPr lang="es-PE" b="1" dirty="0" smtClean="0">
                <a:latin typeface="Segoe UI Light" pitchFamily="34" charset="0"/>
              </a:rPr>
              <a:t> </a:t>
            </a:r>
            <a:r>
              <a:rPr lang="es-PE" b="1" dirty="0" err="1" smtClean="0">
                <a:latin typeface="Segoe UI Light" pitchFamily="34" charset="0"/>
              </a:rPr>
              <a:t>Type</a:t>
            </a:r>
            <a:r>
              <a:rPr lang="es-PE" b="1" dirty="0" smtClean="0">
                <a:latin typeface="Segoe UI Light" pitchFamily="34" charset="0"/>
              </a:rPr>
              <a:t> : </a:t>
            </a:r>
            <a:r>
              <a:rPr lang="es-PE" dirty="0" smtClean="0">
                <a:latin typeface="Segoe UI Light" pitchFamily="34" charset="0"/>
              </a:rPr>
              <a:t>Definir el comportamiento general en una </a:t>
            </a:r>
            <a:r>
              <a:rPr lang="es-PE" dirty="0" err="1" smtClean="0">
                <a:latin typeface="Segoe UI Light" pitchFamily="34" charset="0"/>
              </a:rPr>
              <a:t>super</a:t>
            </a:r>
            <a:r>
              <a:rPr lang="es-PE" dirty="0" smtClean="0">
                <a:latin typeface="Segoe UI Light" pitchFamily="34" charset="0"/>
              </a:rPr>
              <a:t> clase y heredar</a:t>
            </a:r>
          </a:p>
          <a:p>
            <a:pPr algn="just"/>
            <a:endParaRPr lang="es-PE" b="1" dirty="0" smtClean="0">
              <a:latin typeface="Segoe UI Light" pitchFamily="34" charset="0"/>
            </a:endParaRPr>
          </a:p>
          <a:p>
            <a:pPr marL="342900" indent="-342900" algn="just">
              <a:buFont typeface="Wingdings" pitchFamily="2" charset="2"/>
              <a:buChar char="ü"/>
            </a:pPr>
            <a:r>
              <a:rPr lang="es-PE" b="1" dirty="0" smtClean="0">
                <a:latin typeface="Segoe UI Light" pitchFamily="34" charset="0"/>
              </a:rPr>
              <a:t>DI – IOC : </a:t>
            </a:r>
            <a:r>
              <a:rPr lang="es-PE" dirty="0" smtClean="0">
                <a:latin typeface="Segoe UI Light" pitchFamily="34" charset="0"/>
              </a:rPr>
              <a:t>Inyección de dependencia e inversión de control.</a:t>
            </a:r>
          </a:p>
          <a:p>
            <a:pPr algn="just"/>
            <a:endParaRPr lang="es-PE" dirty="0" smtClean="0">
              <a:latin typeface="Segoe UI Light" pitchFamily="34" charset="0"/>
            </a:endParaRPr>
          </a:p>
          <a:p>
            <a:pPr marL="342900" indent="-342900" algn="just">
              <a:buFont typeface="Wingdings" pitchFamily="2" charset="2"/>
              <a:buChar char="ü"/>
            </a:pPr>
            <a:r>
              <a:rPr lang="es-PE" b="1" dirty="0" err="1" smtClean="0">
                <a:latin typeface="Segoe UI Light" pitchFamily="34" charset="0"/>
              </a:rPr>
              <a:t>Singleton</a:t>
            </a:r>
            <a:r>
              <a:rPr lang="es-PE" b="1" dirty="0" smtClean="0">
                <a:latin typeface="Segoe UI Light" pitchFamily="34" charset="0"/>
              </a:rPr>
              <a:t>: </a:t>
            </a:r>
            <a:r>
              <a:rPr lang="es-PE" dirty="0">
                <a:latin typeface="Segoe UI Light" pitchFamily="34" charset="0"/>
              </a:rPr>
              <a:t>Instancias únicas , está diseñado para restringir la creación de objetos .</a:t>
            </a:r>
          </a:p>
        </p:txBody>
      </p:sp>
    </p:spTree>
    <p:extLst>
      <p:ext uri="{BB962C8B-B14F-4D97-AF65-F5344CB8AC3E}">
        <p14:creationId xmlns:p14="http://schemas.microsoft.com/office/powerpoint/2010/main" val="102257283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16203"/>
            <a:ext cx="6730679" cy="759988"/>
          </a:xfrm>
        </p:spPr>
        <p:txBody>
          <a:bodyPr anchor="ctr">
            <a:normAutofit/>
          </a:bodyPr>
          <a:lstStyle/>
          <a:p>
            <a:r>
              <a:rPr lang="es-PE" sz="2800" b="1" kern="0" noProof="1">
                <a:solidFill>
                  <a:schemeClr val="tx1">
                    <a:lumMod val="95000"/>
                    <a:lumOff val="5000"/>
                  </a:schemeClr>
                </a:solidFill>
              </a:rPr>
              <a:t>Arquitectura base</a:t>
            </a:r>
            <a:endParaRPr lang="en-US" sz="2800" noProof="1">
              <a:latin typeface="KievitOT-Bold" pitchFamily="34" charset="0"/>
            </a:endParaRPr>
          </a:p>
        </p:txBody>
      </p:sp>
      <p:sp>
        <p:nvSpPr>
          <p:cNvPr id="5" name="13 CuadroTexto"/>
          <p:cNvSpPr txBox="1"/>
          <p:nvPr/>
        </p:nvSpPr>
        <p:spPr>
          <a:xfrm>
            <a:off x="344020" y="1656404"/>
            <a:ext cx="8404444" cy="646331"/>
          </a:xfrm>
          <a:prstGeom prst="rect">
            <a:avLst/>
          </a:prstGeom>
          <a:noFill/>
        </p:spPr>
        <p:txBody>
          <a:bodyPr wrap="square" rtlCol="0">
            <a:spAutoFit/>
          </a:bodyPr>
          <a:lstStyle/>
          <a:p>
            <a:pPr algn="just"/>
            <a:r>
              <a:rPr lang="es-PE" dirty="0" smtClean="0">
                <a:latin typeface="Segoe UI Light" pitchFamily="34" charset="0"/>
              </a:rPr>
              <a:t>La arquitectura base desarrollada está soportada en todo lo descrito anteriormente permitiéndonos garantizar:</a:t>
            </a:r>
            <a:endParaRPr lang="es-PE" dirty="0">
              <a:latin typeface="Segoe UI Light" pitchFamily="34" charset="0"/>
            </a:endParaRPr>
          </a:p>
        </p:txBody>
      </p:sp>
      <p:sp>
        <p:nvSpPr>
          <p:cNvPr id="4" name="13 CuadroTexto"/>
          <p:cNvSpPr txBox="1"/>
          <p:nvPr/>
        </p:nvSpPr>
        <p:spPr>
          <a:xfrm>
            <a:off x="517008" y="2455135"/>
            <a:ext cx="8404444" cy="1754326"/>
          </a:xfrm>
          <a:prstGeom prst="rect">
            <a:avLst/>
          </a:prstGeom>
          <a:noFill/>
        </p:spPr>
        <p:txBody>
          <a:bodyPr wrap="square" rtlCol="0">
            <a:spAutoFit/>
          </a:bodyPr>
          <a:lstStyle/>
          <a:p>
            <a:pPr marL="342900" indent="-342900" algn="just">
              <a:buFont typeface="+mj-lt"/>
              <a:buAutoNum type="arabicPeriod"/>
            </a:pPr>
            <a:r>
              <a:rPr lang="es-PE" dirty="0" smtClean="0">
                <a:latin typeface="Segoe UI Light" pitchFamily="34" charset="0"/>
              </a:rPr>
              <a:t>Bajo acoplamiento</a:t>
            </a:r>
          </a:p>
          <a:p>
            <a:pPr marL="342900" indent="-342900" algn="just">
              <a:buFont typeface="+mj-lt"/>
              <a:buAutoNum type="arabicPeriod"/>
            </a:pPr>
            <a:r>
              <a:rPr lang="es-PE" dirty="0" smtClean="0">
                <a:latin typeface="Segoe UI Light" pitchFamily="34" charset="0"/>
              </a:rPr>
              <a:t>Implementación de componentes</a:t>
            </a:r>
          </a:p>
          <a:p>
            <a:pPr marL="342900" indent="-342900" algn="just">
              <a:buFont typeface="+mj-lt"/>
              <a:buAutoNum type="arabicPeriod"/>
            </a:pPr>
            <a:r>
              <a:rPr lang="es-PE" dirty="0" smtClean="0">
                <a:latin typeface="Segoe UI Light" pitchFamily="34" charset="0"/>
              </a:rPr>
              <a:t>Reutilización de código</a:t>
            </a:r>
          </a:p>
          <a:p>
            <a:pPr marL="342900" indent="-342900" algn="just">
              <a:buFont typeface="+mj-lt"/>
              <a:buAutoNum type="arabicPeriod"/>
            </a:pPr>
            <a:r>
              <a:rPr lang="es-PE" dirty="0" smtClean="0">
                <a:latin typeface="Segoe UI Light" pitchFamily="34" charset="0"/>
              </a:rPr>
              <a:t>Desarrollo por contextos</a:t>
            </a:r>
          </a:p>
          <a:p>
            <a:pPr marL="342900" indent="-342900" algn="just">
              <a:buFont typeface="+mj-lt"/>
              <a:buAutoNum type="arabicPeriod"/>
            </a:pPr>
            <a:r>
              <a:rPr lang="es-PE" dirty="0" smtClean="0">
                <a:latin typeface="Segoe UI Light" pitchFamily="34" charset="0"/>
              </a:rPr>
              <a:t>Calidad en la codificación</a:t>
            </a:r>
          </a:p>
          <a:p>
            <a:pPr algn="just"/>
            <a:endParaRPr lang="es-PE" dirty="0">
              <a:latin typeface="Segoe UI Light" pitchFamily="34" charset="0"/>
            </a:endParaRPr>
          </a:p>
        </p:txBody>
      </p:sp>
      <p:sp>
        <p:nvSpPr>
          <p:cNvPr id="6" name="13 CuadroTexto"/>
          <p:cNvSpPr txBox="1"/>
          <p:nvPr/>
        </p:nvSpPr>
        <p:spPr>
          <a:xfrm>
            <a:off x="344020" y="4038695"/>
            <a:ext cx="8404444" cy="369332"/>
          </a:xfrm>
          <a:prstGeom prst="rect">
            <a:avLst/>
          </a:prstGeom>
          <a:noFill/>
        </p:spPr>
        <p:txBody>
          <a:bodyPr wrap="square" rtlCol="0">
            <a:spAutoFit/>
          </a:bodyPr>
          <a:lstStyle/>
          <a:p>
            <a:pPr algn="just"/>
            <a:r>
              <a:rPr lang="es-PE" dirty="0" smtClean="0">
                <a:latin typeface="Segoe UI Light" pitchFamily="34" charset="0"/>
              </a:rPr>
              <a:t>Por otro lado, nos permite aplicar lineamientos y verificar su cumplimiento:</a:t>
            </a:r>
          </a:p>
        </p:txBody>
      </p:sp>
      <p:sp>
        <p:nvSpPr>
          <p:cNvPr id="7" name="13 CuadroTexto"/>
          <p:cNvSpPr txBox="1"/>
          <p:nvPr/>
        </p:nvSpPr>
        <p:spPr>
          <a:xfrm>
            <a:off x="517008" y="4653136"/>
            <a:ext cx="8404444" cy="2031325"/>
          </a:xfrm>
          <a:prstGeom prst="rect">
            <a:avLst/>
          </a:prstGeom>
          <a:noFill/>
        </p:spPr>
        <p:txBody>
          <a:bodyPr wrap="square" rtlCol="0">
            <a:spAutoFit/>
          </a:bodyPr>
          <a:lstStyle/>
          <a:p>
            <a:pPr marL="342900" indent="-342900" algn="just">
              <a:buFont typeface="+mj-lt"/>
              <a:buAutoNum type="arabicPeriod"/>
            </a:pPr>
            <a:r>
              <a:rPr lang="es-PE" dirty="0" smtClean="0">
                <a:latin typeface="Segoe UI Light" pitchFamily="34" charset="0"/>
              </a:rPr>
              <a:t>Implementación de Servicios Webs</a:t>
            </a:r>
          </a:p>
          <a:p>
            <a:pPr marL="342900" indent="-342900" algn="just">
              <a:buFont typeface="+mj-lt"/>
              <a:buAutoNum type="arabicPeriod"/>
            </a:pPr>
            <a:r>
              <a:rPr lang="es-PE" dirty="0" smtClean="0">
                <a:latin typeface="Segoe UI Light" pitchFamily="34" charset="0"/>
              </a:rPr>
              <a:t>Estándares de Base de datos</a:t>
            </a:r>
          </a:p>
          <a:p>
            <a:pPr marL="342900" indent="-342900" algn="just">
              <a:buFont typeface="+mj-lt"/>
              <a:buAutoNum type="arabicPeriod"/>
            </a:pPr>
            <a:r>
              <a:rPr lang="es-PE" dirty="0" smtClean="0">
                <a:latin typeface="Segoe UI Light" pitchFamily="34" charset="0"/>
              </a:rPr>
              <a:t>Estándares de Desarrollo</a:t>
            </a:r>
          </a:p>
          <a:p>
            <a:pPr marL="342900" indent="-342900" algn="just">
              <a:buFont typeface="+mj-lt"/>
              <a:buAutoNum type="arabicPeriod"/>
            </a:pPr>
            <a:r>
              <a:rPr lang="es-PE" dirty="0" smtClean="0">
                <a:latin typeface="Segoe UI Light" pitchFamily="34" charset="0"/>
              </a:rPr>
              <a:t>Estándares de presentación</a:t>
            </a:r>
          </a:p>
          <a:p>
            <a:pPr marL="342900" indent="-342900" algn="just">
              <a:buFont typeface="+mj-lt"/>
              <a:buAutoNum type="arabicPeriod"/>
            </a:pPr>
            <a:r>
              <a:rPr lang="es-PE" dirty="0" smtClean="0">
                <a:latin typeface="Segoe UI Light" pitchFamily="34" charset="0"/>
              </a:rPr>
              <a:t>Generación de documentación</a:t>
            </a:r>
          </a:p>
          <a:p>
            <a:pPr marL="342900" indent="-342900" algn="just">
              <a:buFont typeface="+mj-lt"/>
              <a:buAutoNum type="arabicPeriod"/>
            </a:pPr>
            <a:r>
              <a:rPr lang="es-PE" dirty="0" smtClean="0">
                <a:latin typeface="Segoe UI Light" pitchFamily="34" charset="0"/>
              </a:rPr>
              <a:t>Medición y validación de calidad de código</a:t>
            </a:r>
          </a:p>
          <a:p>
            <a:pPr algn="just"/>
            <a:endParaRPr lang="es-PE" dirty="0">
              <a:latin typeface="Segoe UI Light" pitchFamily="34" charset="0"/>
            </a:endParaRPr>
          </a:p>
        </p:txBody>
      </p:sp>
    </p:spTree>
    <p:extLst>
      <p:ext uri="{BB962C8B-B14F-4D97-AF65-F5344CB8AC3E}">
        <p14:creationId xmlns:p14="http://schemas.microsoft.com/office/powerpoint/2010/main" val="271625040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ieren 9"/>
          <p:cNvGrpSpPr/>
          <p:nvPr/>
        </p:nvGrpSpPr>
        <p:grpSpPr>
          <a:xfrm>
            <a:off x="0" y="1337546"/>
            <a:ext cx="9144000" cy="4035670"/>
            <a:chOff x="0" y="1951892"/>
            <a:chExt cx="9144000" cy="4035670"/>
          </a:xfrm>
        </p:grpSpPr>
        <p:sp>
          <p:nvSpPr>
            <p:cNvPr id="11" name="Rechteck 10"/>
            <p:cNvSpPr/>
            <p:nvPr/>
          </p:nvSpPr>
          <p:spPr>
            <a:xfrm>
              <a:off x="0" y="1951892"/>
              <a:ext cx="9144000" cy="27256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0" y="2224454"/>
              <a:ext cx="9144000" cy="3763108"/>
            </a:xfrm>
            <a:prstGeom prst="rect">
              <a:avLst/>
            </a:prstGeom>
            <a:gradFill>
              <a:gsLst>
                <a:gs pos="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Foliennummernplatzhalter 8"/>
          <p:cNvSpPr>
            <a:spLocks noGrp="1"/>
          </p:cNvSpPr>
          <p:nvPr>
            <p:ph type="sldNum" sz="quarter" idx="12"/>
          </p:nvPr>
        </p:nvSpPr>
        <p:spPr bwMode="auto"/>
        <p:txBody>
          <a:bodyPr/>
          <a:lstStyle/>
          <a:p>
            <a:fld id="{76D8E909-938B-47AE-BA6E-C31282E5C101}" type="slidenum">
              <a:rPr lang="de-DE" smtClean="0"/>
              <a:pPr/>
              <a:t>17</a:t>
            </a:fld>
            <a:endParaRPr lang="de-DE"/>
          </a:p>
        </p:txBody>
      </p:sp>
      <p:sp>
        <p:nvSpPr>
          <p:cNvPr id="13" name="Title 2"/>
          <p:cNvSpPr>
            <a:spLocks noGrp="1"/>
          </p:cNvSpPr>
          <p:nvPr>
            <p:ph type="title"/>
          </p:nvPr>
        </p:nvSpPr>
        <p:spPr>
          <a:xfrm>
            <a:off x="457199" y="316203"/>
            <a:ext cx="6730679" cy="759988"/>
          </a:xfrm>
        </p:spPr>
        <p:txBody>
          <a:bodyPr anchor="ctr">
            <a:normAutofit/>
          </a:bodyPr>
          <a:lstStyle/>
          <a:p>
            <a:r>
              <a:rPr lang="es-PE" sz="2800" b="1" kern="0" noProof="1" smtClean="0">
                <a:solidFill>
                  <a:schemeClr val="tx1">
                    <a:lumMod val="95000"/>
                    <a:lumOff val="5000"/>
                  </a:schemeClr>
                </a:solidFill>
              </a:rPr>
              <a:t>Arquitectura base</a:t>
            </a:r>
            <a:endParaRPr lang="en-US" sz="2800" noProof="1">
              <a:latin typeface="KievitOT-Bold" pitchFamily="34" charset="0"/>
            </a:endParaRPr>
          </a:p>
        </p:txBody>
      </p:sp>
      <p:grpSp>
        <p:nvGrpSpPr>
          <p:cNvPr id="7" name="Grupo 6"/>
          <p:cNvGrpSpPr/>
          <p:nvPr/>
        </p:nvGrpSpPr>
        <p:grpSpPr>
          <a:xfrm>
            <a:off x="558301" y="2469954"/>
            <a:ext cx="6978135" cy="1535110"/>
            <a:chOff x="714400" y="1746390"/>
            <a:chExt cx="7972399" cy="1745551"/>
          </a:xfrm>
        </p:grpSpPr>
        <p:sp>
          <p:nvSpPr>
            <p:cNvPr id="4" name="Rectángulo redondeado 3"/>
            <p:cNvSpPr/>
            <p:nvPr/>
          </p:nvSpPr>
          <p:spPr>
            <a:xfrm>
              <a:off x="714400" y="1746390"/>
              <a:ext cx="7972399" cy="17455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dirty="0"/>
            </a:p>
          </p:txBody>
        </p:sp>
        <p:sp>
          <p:nvSpPr>
            <p:cNvPr id="5" name="Rectángulo redondeado 4"/>
            <p:cNvSpPr/>
            <p:nvPr/>
          </p:nvSpPr>
          <p:spPr>
            <a:xfrm>
              <a:off x="971600" y="2708920"/>
              <a:ext cx="3672408" cy="5716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PE" dirty="0" err="1" smtClean="0"/>
                <a:t>Adapters</a:t>
              </a:r>
              <a:endParaRPr lang="es-PE" dirty="0"/>
            </a:p>
          </p:txBody>
        </p:sp>
        <p:sp>
          <p:nvSpPr>
            <p:cNvPr id="16" name="Rectángulo redondeado 15"/>
            <p:cNvSpPr/>
            <p:nvPr/>
          </p:nvSpPr>
          <p:spPr>
            <a:xfrm>
              <a:off x="971600" y="2258369"/>
              <a:ext cx="7488832" cy="3785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PE" b="1" dirty="0" smtClean="0"/>
                <a:t>Core</a:t>
              </a:r>
              <a:endParaRPr lang="es-PE" b="1" dirty="0"/>
            </a:p>
          </p:txBody>
        </p:sp>
        <p:sp>
          <p:nvSpPr>
            <p:cNvPr id="17" name="Rectángulo redondeado 16"/>
            <p:cNvSpPr/>
            <p:nvPr/>
          </p:nvSpPr>
          <p:spPr>
            <a:xfrm>
              <a:off x="4932040" y="2708920"/>
              <a:ext cx="3528392" cy="5716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PE" dirty="0" err="1" smtClean="0"/>
                <a:t>Service</a:t>
              </a:r>
              <a:endParaRPr lang="es-PE" dirty="0"/>
            </a:p>
          </p:txBody>
        </p:sp>
        <p:sp>
          <p:nvSpPr>
            <p:cNvPr id="3" name="CuadroTexto 2"/>
            <p:cNvSpPr txBox="1"/>
            <p:nvPr/>
          </p:nvSpPr>
          <p:spPr>
            <a:xfrm>
              <a:off x="971600" y="1797514"/>
              <a:ext cx="7488832" cy="419962"/>
            </a:xfrm>
            <a:prstGeom prst="rect">
              <a:avLst/>
            </a:prstGeom>
            <a:noFill/>
          </p:spPr>
          <p:txBody>
            <a:bodyPr wrap="square" rtlCol="0">
              <a:spAutoFit/>
            </a:bodyPr>
            <a:lstStyle/>
            <a:p>
              <a:r>
                <a:rPr lang="es-PE" dirty="0" err="1" smtClean="0"/>
                <a:t>Application</a:t>
              </a:r>
              <a:r>
                <a:rPr lang="es-PE" dirty="0" smtClean="0"/>
                <a:t> </a:t>
              </a:r>
              <a:r>
                <a:rPr lang="es-PE" dirty="0" err="1" smtClean="0"/>
                <a:t>Layer</a:t>
              </a:r>
              <a:endParaRPr lang="es-PE" dirty="0"/>
            </a:p>
          </p:txBody>
        </p:sp>
      </p:grpSp>
      <p:grpSp>
        <p:nvGrpSpPr>
          <p:cNvPr id="24" name="Grupo 23"/>
          <p:cNvGrpSpPr/>
          <p:nvPr/>
        </p:nvGrpSpPr>
        <p:grpSpPr>
          <a:xfrm>
            <a:off x="558301" y="4149080"/>
            <a:ext cx="3124395" cy="1541140"/>
            <a:chOff x="683568" y="4077072"/>
            <a:chExt cx="4002852" cy="1541140"/>
          </a:xfrm>
        </p:grpSpPr>
        <p:sp>
          <p:nvSpPr>
            <p:cNvPr id="8" name="Rectángulo redondeado 7"/>
            <p:cNvSpPr/>
            <p:nvPr/>
          </p:nvSpPr>
          <p:spPr>
            <a:xfrm>
              <a:off x="683568" y="4077072"/>
              <a:ext cx="4002852" cy="154114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PE" dirty="0"/>
            </a:p>
          </p:txBody>
        </p:sp>
        <p:sp>
          <p:nvSpPr>
            <p:cNvPr id="20" name="CuadroTexto 19"/>
            <p:cNvSpPr txBox="1"/>
            <p:nvPr/>
          </p:nvSpPr>
          <p:spPr>
            <a:xfrm>
              <a:off x="1043608" y="4149080"/>
              <a:ext cx="3425552" cy="369332"/>
            </a:xfrm>
            <a:prstGeom prst="rect">
              <a:avLst/>
            </a:prstGeom>
            <a:noFill/>
          </p:spPr>
          <p:txBody>
            <a:bodyPr wrap="square" rtlCol="0">
              <a:spAutoFit/>
            </a:bodyPr>
            <a:lstStyle/>
            <a:p>
              <a:r>
                <a:rPr lang="es-PE" dirty="0" err="1" smtClean="0"/>
                <a:t>Domain</a:t>
              </a:r>
              <a:r>
                <a:rPr lang="es-PE" dirty="0" smtClean="0"/>
                <a:t> </a:t>
              </a:r>
              <a:r>
                <a:rPr lang="es-PE" dirty="0" err="1" smtClean="0"/>
                <a:t>Layer</a:t>
              </a:r>
              <a:endParaRPr lang="es-PE" dirty="0"/>
            </a:p>
          </p:txBody>
        </p:sp>
        <p:grpSp>
          <p:nvGrpSpPr>
            <p:cNvPr id="23" name="Grupo 22"/>
            <p:cNvGrpSpPr/>
            <p:nvPr/>
          </p:nvGrpSpPr>
          <p:grpSpPr>
            <a:xfrm>
              <a:off x="971988" y="4538092"/>
              <a:ext cx="3425552" cy="929119"/>
              <a:chOff x="971988" y="4538092"/>
              <a:chExt cx="3425552" cy="929119"/>
            </a:xfrm>
          </p:grpSpPr>
          <p:sp>
            <p:nvSpPr>
              <p:cNvPr id="18" name="Rectángulo redondeado 17"/>
              <p:cNvSpPr/>
              <p:nvPr/>
            </p:nvSpPr>
            <p:spPr>
              <a:xfrm>
                <a:off x="971988" y="4970140"/>
                <a:ext cx="1609328" cy="4970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PE" dirty="0" err="1" smtClean="0"/>
                  <a:t>Model</a:t>
                </a:r>
                <a:endParaRPr lang="es-PE" dirty="0"/>
              </a:p>
            </p:txBody>
          </p:sp>
          <p:sp>
            <p:nvSpPr>
              <p:cNvPr id="19" name="Rectángulo redondeado 18"/>
              <p:cNvSpPr/>
              <p:nvPr/>
            </p:nvSpPr>
            <p:spPr>
              <a:xfrm>
                <a:off x="971988" y="4538092"/>
                <a:ext cx="3425552" cy="37854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PE" b="1" dirty="0" smtClean="0"/>
                  <a:t>Core</a:t>
                </a:r>
                <a:endParaRPr lang="es-PE" b="1" dirty="0"/>
              </a:p>
            </p:txBody>
          </p:sp>
          <p:sp>
            <p:nvSpPr>
              <p:cNvPr id="22" name="Rectángulo redondeado 21"/>
              <p:cNvSpPr/>
              <p:nvPr/>
            </p:nvSpPr>
            <p:spPr>
              <a:xfrm>
                <a:off x="2740968" y="4970140"/>
                <a:ext cx="1656572" cy="4970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PE" dirty="0" err="1" smtClean="0"/>
                  <a:t>Service</a:t>
                </a:r>
                <a:endParaRPr lang="es-PE" dirty="0"/>
              </a:p>
            </p:txBody>
          </p:sp>
        </p:grpSp>
      </p:grpSp>
      <p:grpSp>
        <p:nvGrpSpPr>
          <p:cNvPr id="55" name="Grupo 54"/>
          <p:cNvGrpSpPr/>
          <p:nvPr/>
        </p:nvGrpSpPr>
        <p:grpSpPr>
          <a:xfrm>
            <a:off x="4046597" y="4139999"/>
            <a:ext cx="3489839" cy="2313337"/>
            <a:chOff x="4699718" y="3851967"/>
            <a:chExt cx="3987081" cy="2313337"/>
          </a:xfrm>
        </p:grpSpPr>
        <p:grpSp>
          <p:nvGrpSpPr>
            <p:cNvPr id="45" name="Grupo 44"/>
            <p:cNvGrpSpPr/>
            <p:nvPr/>
          </p:nvGrpSpPr>
          <p:grpSpPr>
            <a:xfrm>
              <a:off x="4699718" y="3851967"/>
              <a:ext cx="3987081" cy="2313337"/>
              <a:chOff x="683568" y="4077071"/>
              <a:chExt cx="4002852" cy="2313337"/>
            </a:xfrm>
          </p:grpSpPr>
          <p:sp>
            <p:nvSpPr>
              <p:cNvPr id="46" name="Rectángulo redondeado 45"/>
              <p:cNvSpPr/>
              <p:nvPr/>
            </p:nvSpPr>
            <p:spPr>
              <a:xfrm>
                <a:off x="683568" y="4077071"/>
                <a:ext cx="4002852" cy="231333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s-PE" dirty="0">
                  <a:solidFill>
                    <a:schemeClr val="tx1"/>
                  </a:solidFill>
                </a:endParaRPr>
              </a:p>
            </p:txBody>
          </p:sp>
          <p:sp>
            <p:nvSpPr>
              <p:cNvPr id="47" name="CuadroTexto 46"/>
              <p:cNvSpPr txBox="1"/>
              <p:nvPr/>
            </p:nvSpPr>
            <p:spPr>
              <a:xfrm>
                <a:off x="944090" y="4149080"/>
                <a:ext cx="3425552" cy="369332"/>
              </a:xfrm>
              <a:prstGeom prst="rect">
                <a:avLst/>
              </a:prstGeom>
              <a:noFill/>
            </p:spPr>
            <p:txBody>
              <a:bodyPr wrap="square" rtlCol="0">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PE" dirty="0" err="1" smtClean="0"/>
                  <a:t>Infrastructure</a:t>
                </a:r>
                <a:r>
                  <a:rPr lang="es-PE" dirty="0" smtClean="0"/>
                  <a:t> </a:t>
                </a:r>
                <a:r>
                  <a:rPr lang="es-PE" dirty="0" err="1" smtClean="0"/>
                  <a:t>Layer</a:t>
                </a:r>
                <a:endParaRPr lang="es-PE" dirty="0"/>
              </a:p>
            </p:txBody>
          </p:sp>
          <p:grpSp>
            <p:nvGrpSpPr>
              <p:cNvPr id="48" name="Grupo 47"/>
              <p:cNvGrpSpPr/>
              <p:nvPr/>
            </p:nvGrpSpPr>
            <p:grpSpPr>
              <a:xfrm>
                <a:off x="944089" y="4518200"/>
                <a:ext cx="3425553" cy="1010407"/>
                <a:chOff x="944089" y="4518200"/>
                <a:chExt cx="3425553" cy="1010407"/>
              </a:xfrm>
            </p:grpSpPr>
            <p:sp>
              <p:nvSpPr>
                <p:cNvPr id="49" name="Rectángulo redondeado 48"/>
                <p:cNvSpPr/>
                <p:nvPr/>
              </p:nvSpPr>
              <p:spPr>
                <a:xfrm>
                  <a:off x="960116" y="4950249"/>
                  <a:ext cx="1609328" cy="57835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E" dirty="0" err="1" smtClean="0">
                      <a:solidFill>
                        <a:schemeClr val="tx1"/>
                      </a:solidFill>
                    </a:rPr>
                    <a:t>Command</a:t>
                  </a:r>
                  <a:r>
                    <a:rPr lang="es-PE" dirty="0" smtClean="0">
                      <a:solidFill>
                        <a:schemeClr val="tx1"/>
                      </a:solidFill>
                    </a:rPr>
                    <a:t> </a:t>
                  </a:r>
                  <a:r>
                    <a:rPr lang="es-PE" dirty="0" err="1" smtClean="0">
                      <a:solidFill>
                        <a:schemeClr val="tx1"/>
                      </a:solidFill>
                    </a:rPr>
                    <a:t>Model</a:t>
                  </a:r>
                  <a:endParaRPr lang="es-PE" dirty="0">
                    <a:solidFill>
                      <a:schemeClr val="tx1"/>
                    </a:solidFill>
                  </a:endParaRPr>
                </a:p>
              </p:txBody>
            </p:sp>
            <p:sp>
              <p:nvSpPr>
                <p:cNvPr id="50" name="Rectángulo redondeado 49"/>
                <p:cNvSpPr/>
                <p:nvPr/>
              </p:nvSpPr>
              <p:spPr>
                <a:xfrm>
                  <a:off x="944089" y="4518200"/>
                  <a:ext cx="3425552" cy="37854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E" b="1" dirty="0" smtClean="0">
                      <a:solidFill>
                        <a:schemeClr val="tx1"/>
                      </a:solidFill>
                    </a:rPr>
                    <a:t>Core</a:t>
                  </a:r>
                  <a:endParaRPr lang="es-PE" b="1" dirty="0">
                    <a:solidFill>
                      <a:schemeClr val="tx1"/>
                    </a:solidFill>
                  </a:endParaRPr>
                </a:p>
              </p:txBody>
            </p:sp>
            <p:sp>
              <p:nvSpPr>
                <p:cNvPr id="51" name="Rectángulo redondeado 50"/>
                <p:cNvSpPr/>
                <p:nvPr/>
              </p:nvSpPr>
              <p:spPr>
                <a:xfrm>
                  <a:off x="2760314" y="4950249"/>
                  <a:ext cx="1609328" cy="57835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E" dirty="0" err="1" smtClean="0">
                      <a:solidFill>
                        <a:schemeClr val="tx1"/>
                      </a:solidFill>
                    </a:rPr>
                    <a:t>Query</a:t>
                  </a:r>
                  <a:r>
                    <a:rPr lang="es-PE" dirty="0" smtClean="0">
                      <a:solidFill>
                        <a:schemeClr val="tx1"/>
                      </a:solidFill>
                    </a:rPr>
                    <a:t> </a:t>
                  </a:r>
                  <a:r>
                    <a:rPr lang="es-PE" dirty="0" err="1" smtClean="0">
                      <a:solidFill>
                        <a:schemeClr val="tx1"/>
                      </a:solidFill>
                    </a:rPr>
                    <a:t>Model</a:t>
                  </a:r>
                  <a:endParaRPr lang="es-PE" dirty="0">
                    <a:solidFill>
                      <a:schemeClr val="tx1"/>
                    </a:solidFill>
                  </a:endParaRPr>
                </a:p>
              </p:txBody>
            </p:sp>
          </p:grpSp>
        </p:grpSp>
        <p:sp>
          <p:nvSpPr>
            <p:cNvPr id="52" name="Rectángulo redondeado 51"/>
            <p:cNvSpPr/>
            <p:nvPr/>
          </p:nvSpPr>
          <p:spPr>
            <a:xfrm>
              <a:off x="4985236" y="5373216"/>
              <a:ext cx="1602988" cy="570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E" dirty="0" smtClean="0">
                  <a:solidFill>
                    <a:schemeClr val="tx1"/>
                  </a:solidFill>
                </a:rPr>
                <a:t>Proxy</a:t>
              </a:r>
              <a:endParaRPr lang="es-PE" dirty="0">
                <a:solidFill>
                  <a:schemeClr val="tx1"/>
                </a:solidFill>
              </a:endParaRPr>
            </a:p>
          </p:txBody>
        </p:sp>
        <p:sp>
          <p:nvSpPr>
            <p:cNvPr id="53" name="Rectángulo redondeado 52"/>
            <p:cNvSpPr/>
            <p:nvPr/>
          </p:nvSpPr>
          <p:spPr>
            <a:xfrm>
              <a:off x="6768282" y="5373216"/>
              <a:ext cx="1602988" cy="570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E" dirty="0" err="1" smtClean="0">
                  <a:solidFill>
                    <a:schemeClr val="tx1"/>
                  </a:solidFill>
                </a:rPr>
                <a:t>Repository</a:t>
              </a:r>
              <a:endParaRPr lang="es-PE" dirty="0">
                <a:solidFill>
                  <a:schemeClr val="tx1"/>
                </a:solidFill>
              </a:endParaRPr>
            </a:p>
          </p:txBody>
        </p:sp>
      </p:grpSp>
      <p:sp>
        <p:nvSpPr>
          <p:cNvPr id="57" name="Rectángulo 56"/>
          <p:cNvSpPr/>
          <p:nvPr/>
        </p:nvSpPr>
        <p:spPr>
          <a:xfrm>
            <a:off x="558302" y="1916832"/>
            <a:ext cx="3322532" cy="4277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PE" dirty="0" err="1" smtClean="0">
                <a:solidFill>
                  <a:schemeClr val="tx1"/>
                </a:solidFill>
              </a:rPr>
              <a:t>Distributed</a:t>
            </a:r>
            <a:r>
              <a:rPr lang="es-PE" dirty="0" smtClean="0">
                <a:solidFill>
                  <a:schemeClr val="tx1"/>
                </a:solidFill>
              </a:rPr>
              <a:t> Interface </a:t>
            </a:r>
            <a:r>
              <a:rPr lang="es-PE" dirty="0" err="1" smtClean="0">
                <a:solidFill>
                  <a:schemeClr val="tx1"/>
                </a:solidFill>
              </a:rPr>
              <a:t>Layer</a:t>
            </a:r>
            <a:endParaRPr lang="es-PE" dirty="0">
              <a:solidFill>
                <a:schemeClr val="tx1"/>
              </a:solidFill>
            </a:endParaRPr>
          </a:p>
        </p:txBody>
      </p:sp>
      <p:sp>
        <p:nvSpPr>
          <p:cNvPr id="65" name="Forma libre 64"/>
          <p:cNvSpPr/>
          <p:nvPr/>
        </p:nvSpPr>
        <p:spPr>
          <a:xfrm>
            <a:off x="546099" y="1473200"/>
            <a:ext cx="6990336" cy="871430"/>
          </a:xfrm>
          <a:custGeom>
            <a:avLst/>
            <a:gdLst>
              <a:gd name="connsiteX0" fmla="*/ 0 w 7975600"/>
              <a:gd name="connsiteY0" fmla="*/ 0 h 889000"/>
              <a:gd name="connsiteX1" fmla="*/ 7975600 w 7975600"/>
              <a:gd name="connsiteY1" fmla="*/ 0 h 889000"/>
              <a:gd name="connsiteX2" fmla="*/ 7975600 w 7975600"/>
              <a:gd name="connsiteY2" fmla="*/ 889000 h 889000"/>
              <a:gd name="connsiteX3" fmla="*/ 3962400 w 7975600"/>
              <a:gd name="connsiteY3" fmla="*/ 889000 h 889000"/>
              <a:gd name="connsiteX4" fmla="*/ 3962400 w 7975600"/>
              <a:gd name="connsiteY4" fmla="*/ 342900 h 889000"/>
              <a:gd name="connsiteX5" fmla="*/ 0 w 7975600"/>
              <a:gd name="connsiteY5" fmla="*/ 342900 h 889000"/>
              <a:gd name="connsiteX6" fmla="*/ 0 w 7975600"/>
              <a:gd name="connsiteY6" fmla="*/ 0 h 88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75600" h="889000">
                <a:moveTo>
                  <a:pt x="0" y="0"/>
                </a:moveTo>
                <a:lnTo>
                  <a:pt x="7975600" y="0"/>
                </a:lnTo>
                <a:lnTo>
                  <a:pt x="7975600" y="889000"/>
                </a:lnTo>
                <a:lnTo>
                  <a:pt x="3962400" y="889000"/>
                </a:lnTo>
                <a:lnTo>
                  <a:pt x="3962400" y="342900"/>
                </a:lnTo>
                <a:lnTo>
                  <a:pt x="0" y="342900"/>
                </a:lnTo>
                <a:lnTo>
                  <a:pt x="0" y="0"/>
                </a:lnTo>
                <a:close/>
              </a:path>
            </a:pathLst>
          </a:custGeom>
        </p:spPr>
        <p:style>
          <a:lnRef idx="1">
            <a:schemeClr val="dk1"/>
          </a:lnRef>
          <a:fillRef idx="2">
            <a:schemeClr val="dk1"/>
          </a:fillRef>
          <a:effectRef idx="1">
            <a:schemeClr val="dk1"/>
          </a:effectRef>
          <a:fontRef idx="minor">
            <a:schemeClr val="dk1"/>
          </a:fontRef>
        </p:style>
        <p:txBody>
          <a:bodyPr rIns="1368000" rtlCol="0" anchor="ctr"/>
          <a:lstStyle/>
          <a:p>
            <a:pPr lvl="3" algn="r"/>
            <a:endParaRPr lang="es-PE" dirty="0"/>
          </a:p>
        </p:txBody>
      </p:sp>
      <p:sp>
        <p:nvSpPr>
          <p:cNvPr id="67" name="Rectángulo redondeado 66"/>
          <p:cNvSpPr/>
          <p:nvPr/>
        </p:nvSpPr>
        <p:spPr>
          <a:xfrm rot="16200000">
            <a:off x="5646328" y="3495216"/>
            <a:ext cx="4980136" cy="936104"/>
          </a:xfrm>
          <a:prstGeom prst="roundRect">
            <a:avLst/>
          </a:prstGeom>
          <a:gradFill flip="none" rotWithShape="1">
            <a:gsLst>
              <a:gs pos="0">
                <a:schemeClr val="accent3">
                  <a:tint val="100000"/>
                  <a:shade val="100000"/>
                  <a:satMod val="130000"/>
                </a:schemeClr>
              </a:gs>
              <a:gs pos="100000">
                <a:schemeClr val="accent3">
                  <a:tint val="50000"/>
                  <a:shade val="100000"/>
                  <a:satMod val="35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s-PE" dirty="0" smtClean="0">
                <a:solidFill>
                  <a:schemeClr val="tx1"/>
                </a:solidFill>
              </a:rPr>
              <a:t>Cross </a:t>
            </a:r>
            <a:r>
              <a:rPr lang="es-PE" dirty="0" err="1" smtClean="0">
                <a:solidFill>
                  <a:schemeClr val="tx1"/>
                </a:solidFill>
              </a:rPr>
              <a:t>Layer</a:t>
            </a:r>
            <a:endParaRPr lang="es-PE" dirty="0">
              <a:solidFill>
                <a:schemeClr val="tx1"/>
              </a:solidFill>
            </a:endParaRPr>
          </a:p>
        </p:txBody>
      </p:sp>
      <p:sp>
        <p:nvSpPr>
          <p:cNvPr id="68" name="Rectángulo redondeado 67"/>
          <p:cNvSpPr/>
          <p:nvPr/>
        </p:nvSpPr>
        <p:spPr>
          <a:xfrm rot="16200000">
            <a:off x="7713767" y="3202603"/>
            <a:ext cx="1152128" cy="4527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PE" dirty="0" err="1" smtClean="0">
                <a:solidFill>
                  <a:schemeClr val="tx1"/>
                </a:solidFill>
              </a:rPr>
              <a:t>Exception</a:t>
            </a:r>
            <a:endParaRPr lang="es-PE" dirty="0">
              <a:solidFill>
                <a:schemeClr val="tx1"/>
              </a:solidFill>
            </a:endParaRPr>
          </a:p>
        </p:txBody>
      </p:sp>
      <p:sp>
        <p:nvSpPr>
          <p:cNvPr id="69" name="Rectángulo redondeado 68"/>
          <p:cNvSpPr/>
          <p:nvPr/>
        </p:nvSpPr>
        <p:spPr>
          <a:xfrm rot="16200000">
            <a:off x="7785775" y="1978467"/>
            <a:ext cx="1008112" cy="4527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PE" dirty="0" err="1" smtClean="0">
                <a:solidFill>
                  <a:schemeClr val="tx1"/>
                </a:solidFill>
              </a:rPr>
              <a:t>Logging</a:t>
            </a:r>
            <a:endParaRPr lang="es-PE" dirty="0">
              <a:solidFill>
                <a:schemeClr val="tx1"/>
              </a:solidFill>
            </a:endParaRPr>
          </a:p>
        </p:txBody>
      </p:sp>
      <p:pic>
        <p:nvPicPr>
          <p:cNvPr id="6146" name="Picture 2" descr="http://www.impathic.com/sql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867" y="6138033"/>
            <a:ext cx="521028" cy="521028"/>
          </a:xfrm>
          <a:prstGeom prst="rect">
            <a:avLst/>
          </a:prstGeom>
          <a:noFill/>
          <a:extLst>
            <a:ext uri="{909E8E84-426E-40DD-AFC4-6F175D3DCCD1}">
              <a14:hiddenFill xmlns:a14="http://schemas.microsoft.com/office/drawing/2010/main">
                <a:solidFill>
                  <a:srgbClr val="FFFFFF"/>
                </a:solidFill>
              </a14:hiddenFill>
            </a:ext>
          </a:extLst>
        </p:spPr>
      </p:pic>
      <p:pic>
        <p:nvPicPr>
          <p:cNvPr id="70" name="Imagen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266" y="6109983"/>
            <a:ext cx="531734" cy="611494"/>
          </a:xfrm>
          <a:prstGeom prst="rect">
            <a:avLst/>
          </a:prstGeom>
        </p:spPr>
      </p:pic>
      <p:sp>
        <p:nvSpPr>
          <p:cNvPr id="40" name="Rectángulo redondeado 39"/>
          <p:cNvSpPr/>
          <p:nvPr/>
        </p:nvSpPr>
        <p:spPr>
          <a:xfrm rot="16200000">
            <a:off x="7784106" y="4431820"/>
            <a:ext cx="1018274" cy="4527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PE" dirty="0" smtClean="0">
                <a:solidFill>
                  <a:schemeClr val="tx1"/>
                </a:solidFill>
              </a:rPr>
              <a:t>Cache</a:t>
            </a:r>
            <a:endParaRPr lang="es-PE" dirty="0">
              <a:solidFill>
                <a:schemeClr val="tx1"/>
              </a:solidFill>
            </a:endParaRPr>
          </a:p>
        </p:txBody>
      </p:sp>
      <p:sp>
        <p:nvSpPr>
          <p:cNvPr id="41" name="Rectángulo redondeado 40"/>
          <p:cNvSpPr/>
          <p:nvPr/>
        </p:nvSpPr>
        <p:spPr>
          <a:xfrm rot="16200000">
            <a:off x="7770070" y="5583949"/>
            <a:ext cx="1018274" cy="4527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PE" dirty="0" err="1" smtClean="0">
                <a:solidFill>
                  <a:schemeClr val="tx1"/>
                </a:solidFill>
              </a:rPr>
              <a:t>Util</a:t>
            </a:r>
            <a:endParaRPr lang="es-PE" dirty="0">
              <a:solidFill>
                <a:schemeClr val="tx1"/>
              </a:solidFill>
            </a:endParaRPr>
          </a:p>
        </p:txBody>
      </p:sp>
      <p:sp>
        <p:nvSpPr>
          <p:cNvPr id="14" name="CuadroTexto 13"/>
          <p:cNvSpPr txBox="1"/>
          <p:nvPr/>
        </p:nvSpPr>
        <p:spPr>
          <a:xfrm>
            <a:off x="558303" y="1473200"/>
            <a:ext cx="3481964" cy="369332"/>
          </a:xfrm>
          <a:prstGeom prst="rect">
            <a:avLst/>
          </a:prstGeom>
          <a:noFill/>
        </p:spPr>
        <p:txBody>
          <a:bodyPr wrap="square" rtlCol="0">
            <a:spAutoFit/>
          </a:bodyPr>
          <a:lstStyle/>
          <a:p>
            <a:pPr algn="ctr"/>
            <a:r>
              <a:rPr lang="es-PE" dirty="0"/>
              <a:t> </a:t>
            </a:r>
            <a:r>
              <a:rPr lang="es-PE" dirty="0" err="1"/>
              <a:t>Presentation</a:t>
            </a:r>
            <a:r>
              <a:rPr lang="es-PE" dirty="0"/>
              <a:t> </a:t>
            </a:r>
            <a:r>
              <a:rPr lang="es-PE" dirty="0" err="1"/>
              <a:t>Layer</a:t>
            </a:r>
            <a:endParaRPr lang="es-PE" dirty="0"/>
          </a:p>
        </p:txBody>
      </p:sp>
      <p:sp>
        <p:nvSpPr>
          <p:cNvPr id="56" name="Rectángulo redondeado 55"/>
          <p:cNvSpPr/>
          <p:nvPr/>
        </p:nvSpPr>
        <p:spPr>
          <a:xfrm>
            <a:off x="4158304" y="1534172"/>
            <a:ext cx="1509630" cy="3676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E" dirty="0" smtClean="0"/>
              <a:t>Web App</a:t>
            </a:r>
            <a:endParaRPr lang="es-PE" dirty="0"/>
          </a:p>
        </p:txBody>
      </p:sp>
      <p:sp>
        <p:nvSpPr>
          <p:cNvPr id="59" name="Rectángulo redondeado 58"/>
          <p:cNvSpPr/>
          <p:nvPr/>
        </p:nvSpPr>
        <p:spPr>
          <a:xfrm>
            <a:off x="5828670" y="1534172"/>
            <a:ext cx="1509630" cy="3676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E" dirty="0" smtClean="0"/>
              <a:t>Web </a:t>
            </a:r>
            <a:r>
              <a:rPr lang="es-PE" dirty="0" err="1" smtClean="0"/>
              <a:t>Process</a:t>
            </a:r>
            <a:endParaRPr lang="es-PE" dirty="0"/>
          </a:p>
        </p:txBody>
      </p:sp>
      <p:sp>
        <p:nvSpPr>
          <p:cNvPr id="60" name="Rectángulo redondeado 59"/>
          <p:cNvSpPr/>
          <p:nvPr/>
        </p:nvSpPr>
        <p:spPr>
          <a:xfrm>
            <a:off x="4860032" y="1943474"/>
            <a:ext cx="2016223" cy="3676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E" dirty="0" smtClean="0"/>
              <a:t>Web </a:t>
            </a:r>
            <a:r>
              <a:rPr lang="es-PE" dirty="0" err="1" smtClean="0"/>
              <a:t>Resource</a:t>
            </a:r>
            <a:endParaRPr lang="es-PE" dirty="0"/>
          </a:p>
        </p:txBody>
      </p:sp>
    </p:spTree>
    <p:extLst>
      <p:ext uri="{BB962C8B-B14F-4D97-AF65-F5344CB8AC3E}">
        <p14:creationId xmlns:p14="http://schemas.microsoft.com/office/powerpoint/2010/main" val="278372256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ieren 9"/>
          <p:cNvGrpSpPr/>
          <p:nvPr/>
        </p:nvGrpSpPr>
        <p:grpSpPr>
          <a:xfrm>
            <a:off x="0" y="1337546"/>
            <a:ext cx="9144000" cy="4035670"/>
            <a:chOff x="0" y="1951892"/>
            <a:chExt cx="9144000" cy="4035670"/>
          </a:xfrm>
        </p:grpSpPr>
        <p:sp>
          <p:nvSpPr>
            <p:cNvPr id="11" name="Rechteck 10"/>
            <p:cNvSpPr/>
            <p:nvPr/>
          </p:nvSpPr>
          <p:spPr>
            <a:xfrm>
              <a:off x="0" y="1951892"/>
              <a:ext cx="9144000" cy="27256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0" y="2224454"/>
              <a:ext cx="9144000" cy="3763108"/>
            </a:xfrm>
            <a:prstGeom prst="rect">
              <a:avLst/>
            </a:prstGeom>
            <a:gradFill>
              <a:gsLst>
                <a:gs pos="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Foliennummernplatzhalter 8"/>
          <p:cNvSpPr>
            <a:spLocks noGrp="1"/>
          </p:cNvSpPr>
          <p:nvPr>
            <p:ph type="sldNum" sz="quarter" idx="12"/>
          </p:nvPr>
        </p:nvSpPr>
        <p:spPr bwMode="auto"/>
        <p:txBody>
          <a:bodyPr/>
          <a:lstStyle/>
          <a:p>
            <a:fld id="{76D8E909-938B-47AE-BA6E-C31282E5C101}" type="slidenum">
              <a:rPr lang="de-DE" smtClean="0"/>
              <a:pPr/>
              <a:t>18</a:t>
            </a:fld>
            <a:endParaRPr lang="de-DE"/>
          </a:p>
        </p:txBody>
      </p:sp>
      <p:sp>
        <p:nvSpPr>
          <p:cNvPr id="13" name="Title 2"/>
          <p:cNvSpPr>
            <a:spLocks noGrp="1"/>
          </p:cNvSpPr>
          <p:nvPr>
            <p:ph type="title"/>
          </p:nvPr>
        </p:nvSpPr>
        <p:spPr>
          <a:xfrm>
            <a:off x="457199" y="316203"/>
            <a:ext cx="6730679" cy="759988"/>
          </a:xfrm>
        </p:spPr>
        <p:txBody>
          <a:bodyPr anchor="ctr">
            <a:normAutofit/>
          </a:bodyPr>
          <a:lstStyle/>
          <a:p>
            <a:r>
              <a:rPr lang="es-PE" sz="2800" b="1" kern="0" noProof="1" smtClean="0">
                <a:solidFill>
                  <a:schemeClr val="tx1">
                    <a:lumMod val="95000"/>
                    <a:lumOff val="5000"/>
                  </a:schemeClr>
                </a:solidFill>
              </a:rPr>
              <a:t>Arquitectura base</a:t>
            </a:r>
            <a:endParaRPr lang="en-US" sz="2800" noProof="1">
              <a:latin typeface="KievitOT-Bold" pitchFamily="34" charset="0"/>
            </a:endParaRPr>
          </a:p>
        </p:txBody>
      </p:sp>
      <p:grpSp>
        <p:nvGrpSpPr>
          <p:cNvPr id="66" name="Grupo 65"/>
          <p:cNvGrpSpPr/>
          <p:nvPr/>
        </p:nvGrpSpPr>
        <p:grpSpPr>
          <a:xfrm>
            <a:off x="546099" y="1473200"/>
            <a:ext cx="6990337" cy="4980136"/>
            <a:chOff x="546099" y="1473200"/>
            <a:chExt cx="7986340" cy="4980136"/>
          </a:xfrm>
        </p:grpSpPr>
        <p:grpSp>
          <p:nvGrpSpPr>
            <p:cNvPr id="58" name="Grupo 57"/>
            <p:cNvGrpSpPr/>
            <p:nvPr/>
          </p:nvGrpSpPr>
          <p:grpSpPr>
            <a:xfrm>
              <a:off x="560040" y="1916832"/>
              <a:ext cx="7972399" cy="4536504"/>
              <a:chOff x="714400" y="1484784"/>
              <a:chExt cx="7972399" cy="4536504"/>
            </a:xfrm>
          </p:grpSpPr>
          <p:grpSp>
            <p:nvGrpSpPr>
              <p:cNvPr id="7" name="Grupo 6"/>
              <p:cNvGrpSpPr/>
              <p:nvPr/>
            </p:nvGrpSpPr>
            <p:grpSpPr>
              <a:xfrm>
                <a:off x="714400" y="2037906"/>
                <a:ext cx="7972399" cy="1535110"/>
                <a:chOff x="714400" y="1746390"/>
                <a:chExt cx="7972399" cy="1745551"/>
              </a:xfrm>
            </p:grpSpPr>
            <p:sp>
              <p:nvSpPr>
                <p:cNvPr id="4" name="Rectángulo redondeado 3"/>
                <p:cNvSpPr/>
                <p:nvPr/>
              </p:nvSpPr>
              <p:spPr>
                <a:xfrm>
                  <a:off x="714400" y="1746390"/>
                  <a:ext cx="7972399" cy="17455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dirty="0"/>
                </a:p>
              </p:txBody>
            </p:sp>
            <p:sp>
              <p:nvSpPr>
                <p:cNvPr id="5" name="Rectángulo redondeado 4"/>
                <p:cNvSpPr/>
                <p:nvPr/>
              </p:nvSpPr>
              <p:spPr>
                <a:xfrm>
                  <a:off x="971600" y="2708920"/>
                  <a:ext cx="3672408" cy="5716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PE" dirty="0" err="1" smtClean="0"/>
                    <a:t>Adapters</a:t>
                  </a:r>
                  <a:endParaRPr lang="es-PE" dirty="0"/>
                </a:p>
              </p:txBody>
            </p:sp>
            <p:sp>
              <p:nvSpPr>
                <p:cNvPr id="16" name="Rectángulo redondeado 15"/>
                <p:cNvSpPr/>
                <p:nvPr/>
              </p:nvSpPr>
              <p:spPr>
                <a:xfrm>
                  <a:off x="971600" y="2258369"/>
                  <a:ext cx="7488832" cy="3785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PE" b="1" dirty="0" smtClean="0"/>
                    <a:t>Core</a:t>
                  </a:r>
                  <a:endParaRPr lang="es-PE" b="1" dirty="0"/>
                </a:p>
              </p:txBody>
            </p:sp>
            <p:sp>
              <p:nvSpPr>
                <p:cNvPr id="17" name="Rectángulo redondeado 16"/>
                <p:cNvSpPr/>
                <p:nvPr/>
              </p:nvSpPr>
              <p:spPr>
                <a:xfrm>
                  <a:off x="4932040" y="2708920"/>
                  <a:ext cx="3528392" cy="5716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PE" dirty="0" err="1" smtClean="0"/>
                    <a:t>Service</a:t>
                  </a:r>
                  <a:endParaRPr lang="es-PE" dirty="0"/>
                </a:p>
              </p:txBody>
            </p:sp>
            <p:sp>
              <p:nvSpPr>
                <p:cNvPr id="3" name="CuadroTexto 2"/>
                <p:cNvSpPr txBox="1"/>
                <p:nvPr/>
              </p:nvSpPr>
              <p:spPr>
                <a:xfrm>
                  <a:off x="971600" y="1797514"/>
                  <a:ext cx="7488832" cy="419962"/>
                </a:xfrm>
                <a:prstGeom prst="rect">
                  <a:avLst/>
                </a:prstGeom>
                <a:noFill/>
              </p:spPr>
              <p:txBody>
                <a:bodyPr wrap="square" rtlCol="0">
                  <a:spAutoFit/>
                </a:bodyPr>
                <a:lstStyle/>
                <a:p>
                  <a:r>
                    <a:rPr lang="es-PE" dirty="0" err="1" smtClean="0"/>
                    <a:t>Application</a:t>
                  </a:r>
                  <a:r>
                    <a:rPr lang="es-PE" dirty="0" smtClean="0"/>
                    <a:t> </a:t>
                  </a:r>
                  <a:r>
                    <a:rPr lang="es-PE" dirty="0" err="1" smtClean="0"/>
                    <a:t>Layer</a:t>
                  </a:r>
                  <a:endParaRPr lang="es-PE" dirty="0"/>
                </a:p>
              </p:txBody>
            </p:sp>
          </p:grpSp>
          <p:grpSp>
            <p:nvGrpSpPr>
              <p:cNvPr id="24" name="Grupo 23"/>
              <p:cNvGrpSpPr/>
              <p:nvPr/>
            </p:nvGrpSpPr>
            <p:grpSpPr>
              <a:xfrm>
                <a:off x="714400" y="3717032"/>
                <a:ext cx="3569568" cy="1541140"/>
                <a:chOff x="683568" y="4077072"/>
                <a:chExt cx="4002852" cy="1541140"/>
              </a:xfrm>
            </p:grpSpPr>
            <p:sp>
              <p:nvSpPr>
                <p:cNvPr id="8" name="Rectángulo redondeado 7"/>
                <p:cNvSpPr/>
                <p:nvPr/>
              </p:nvSpPr>
              <p:spPr>
                <a:xfrm>
                  <a:off x="683568" y="4077072"/>
                  <a:ext cx="4002852" cy="154114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PE" dirty="0"/>
                </a:p>
              </p:txBody>
            </p:sp>
            <p:sp>
              <p:nvSpPr>
                <p:cNvPr id="20" name="CuadroTexto 19"/>
                <p:cNvSpPr txBox="1"/>
                <p:nvPr/>
              </p:nvSpPr>
              <p:spPr>
                <a:xfrm>
                  <a:off x="1043608" y="4149080"/>
                  <a:ext cx="3425552" cy="369332"/>
                </a:xfrm>
                <a:prstGeom prst="rect">
                  <a:avLst/>
                </a:prstGeom>
                <a:noFill/>
              </p:spPr>
              <p:txBody>
                <a:bodyPr wrap="square" rtlCol="0">
                  <a:spAutoFit/>
                </a:bodyPr>
                <a:lstStyle/>
                <a:p>
                  <a:r>
                    <a:rPr lang="es-PE" dirty="0" err="1" smtClean="0"/>
                    <a:t>Domain</a:t>
                  </a:r>
                  <a:r>
                    <a:rPr lang="es-PE" dirty="0" smtClean="0"/>
                    <a:t> </a:t>
                  </a:r>
                  <a:r>
                    <a:rPr lang="es-PE" dirty="0" err="1" smtClean="0"/>
                    <a:t>Layer</a:t>
                  </a:r>
                  <a:endParaRPr lang="es-PE" dirty="0"/>
                </a:p>
              </p:txBody>
            </p:sp>
            <p:grpSp>
              <p:nvGrpSpPr>
                <p:cNvPr id="23" name="Grupo 22"/>
                <p:cNvGrpSpPr/>
                <p:nvPr/>
              </p:nvGrpSpPr>
              <p:grpSpPr>
                <a:xfrm>
                  <a:off x="971988" y="4538092"/>
                  <a:ext cx="3425552" cy="929119"/>
                  <a:chOff x="971988" y="4538092"/>
                  <a:chExt cx="3425552" cy="929119"/>
                </a:xfrm>
              </p:grpSpPr>
              <p:sp>
                <p:nvSpPr>
                  <p:cNvPr id="18" name="Rectángulo redondeado 17"/>
                  <p:cNvSpPr/>
                  <p:nvPr/>
                </p:nvSpPr>
                <p:spPr>
                  <a:xfrm>
                    <a:off x="971988" y="4970140"/>
                    <a:ext cx="1609328" cy="4970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PE" dirty="0" err="1" smtClean="0"/>
                      <a:t>Model</a:t>
                    </a:r>
                    <a:endParaRPr lang="es-PE" dirty="0"/>
                  </a:p>
                </p:txBody>
              </p:sp>
              <p:sp>
                <p:nvSpPr>
                  <p:cNvPr id="19" name="Rectángulo redondeado 18"/>
                  <p:cNvSpPr/>
                  <p:nvPr/>
                </p:nvSpPr>
                <p:spPr>
                  <a:xfrm>
                    <a:off x="971988" y="4538092"/>
                    <a:ext cx="3425552" cy="37854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PE" b="1" dirty="0" smtClean="0"/>
                      <a:t>Core</a:t>
                    </a:r>
                    <a:endParaRPr lang="es-PE" b="1" dirty="0"/>
                  </a:p>
                </p:txBody>
              </p:sp>
              <p:sp>
                <p:nvSpPr>
                  <p:cNvPr id="22" name="Rectángulo redondeado 21"/>
                  <p:cNvSpPr/>
                  <p:nvPr/>
                </p:nvSpPr>
                <p:spPr>
                  <a:xfrm>
                    <a:off x="2740968" y="4970140"/>
                    <a:ext cx="1656572" cy="4970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PE" dirty="0" err="1" smtClean="0"/>
                      <a:t>Service</a:t>
                    </a:r>
                    <a:endParaRPr lang="es-PE" dirty="0"/>
                  </a:p>
                </p:txBody>
              </p:sp>
            </p:grpSp>
          </p:grpSp>
          <p:grpSp>
            <p:nvGrpSpPr>
              <p:cNvPr id="55" name="Grupo 54"/>
              <p:cNvGrpSpPr/>
              <p:nvPr/>
            </p:nvGrpSpPr>
            <p:grpSpPr>
              <a:xfrm>
                <a:off x="4699718" y="3707951"/>
                <a:ext cx="3987081" cy="2313337"/>
                <a:chOff x="4699718" y="3851967"/>
                <a:chExt cx="3987081" cy="2313337"/>
              </a:xfrm>
            </p:grpSpPr>
            <p:grpSp>
              <p:nvGrpSpPr>
                <p:cNvPr id="45" name="Grupo 44"/>
                <p:cNvGrpSpPr/>
                <p:nvPr/>
              </p:nvGrpSpPr>
              <p:grpSpPr>
                <a:xfrm>
                  <a:off x="4699718" y="3851967"/>
                  <a:ext cx="3987081" cy="2313337"/>
                  <a:chOff x="683568" y="4077071"/>
                  <a:chExt cx="4002852" cy="2313337"/>
                </a:xfrm>
              </p:grpSpPr>
              <p:sp>
                <p:nvSpPr>
                  <p:cNvPr id="46" name="Rectángulo redondeado 45"/>
                  <p:cNvSpPr/>
                  <p:nvPr/>
                </p:nvSpPr>
                <p:spPr>
                  <a:xfrm>
                    <a:off x="683568" y="4077071"/>
                    <a:ext cx="4002852" cy="231333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s-PE" dirty="0">
                      <a:solidFill>
                        <a:schemeClr val="tx1"/>
                      </a:solidFill>
                    </a:endParaRPr>
                  </a:p>
                </p:txBody>
              </p:sp>
              <p:sp>
                <p:nvSpPr>
                  <p:cNvPr id="47" name="CuadroTexto 46"/>
                  <p:cNvSpPr txBox="1"/>
                  <p:nvPr/>
                </p:nvSpPr>
                <p:spPr>
                  <a:xfrm>
                    <a:off x="944090" y="4149080"/>
                    <a:ext cx="3425552" cy="369332"/>
                  </a:xfrm>
                  <a:prstGeom prst="rect">
                    <a:avLst/>
                  </a:prstGeom>
                  <a:noFill/>
                </p:spPr>
                <p:txBody>
                  <a:bodyPr wrap="square" rtlCol="0">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PE" dirty="0" err="1" smtClean="0"/>
                      <a:t>Infrastructure</a:t>
                    </a:r>
                    <a:r>
                      <a:rPr lang="es-PE" dirty="0" smtClean="0"/>
                      <a:t> </a:t>
                    </a:r>
                    <a:r>
                      <a:rPr lang="es-PE" dirty="0" err="1" smtClean="0"/>
                      <a:t>Layer</a:t>
                    </a:r>
                    <a:endParaRPr lang="es-PE" dirty="0"/>
                  </a:p>
                </p:txBody>
              </p:sp>
              <p:grpSp>
                <p:nvGrpSpPr>
                  <p:cNvPr id="48" name="Grupo 47"/>
                  <p:cNvGrpSpPr/>
                  <p:nvPr/>
                </p:nvGrpSpPr>
                <p:grpSpPr>
                  <a:xfrm>
                    <a:off x="944089" y="4518200"/>
                    <a:ext cx="3425553" cy="1010407"/>
                    <a:chOff x="944089" y="4518200"/>
                    <a:chExt cx="3425553" cy="1010407"/>
                  </a:xfrm>
                </p:grpSpPr>
                <p:sp>
                  <p:nvSpPr>
                    <p:cNvPr id="49" name="Rectángulo redondeado 48"/>
                    <p:cNvSpPr/>
                    <p:nvPr/>
                  </p:nvSpPr>
                  <p:spPr>
                    <a:xfrm>
                      <a:off x="960116" y="4950249"/>
                      <a:ext cx="1609328" cy="57835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E" dirty="0" err="1" smtClean="0">
                          <a:solidFill>
                            <a:schemeClr val="tx1"/>
                          </a:solidFill>
                        </a:rPr>
                        <a:t>Command</a:t>
                      </a:r>
                      <a:r>
                        <a:rPr lang="es-PE" dirty="0" smtClean="0">
                          <a:solidFill>
                            <a:schemeClr val="tx1"/>
                          </a:solidFill>
                        </a:rPr>
                        <a:t> </a:t>
                      </a:r>
                      <a:r>
                        <a:rPr lang="es-PE" dirty="0" err="1" smtClean="0">
                          <a:solidFill>
                            <a:schemeClr val="tx1"/>
                          </a:solidFill>
                        </a:rPr>
                        <a:t>Model</a:t>
                      </a:r>
                      <a:endParaRPr lang="es-PE" dirty="0">
                        <a:solidFill>
                          <a:schemeClr val="tx1"/>
                        </a:solidFill>
                      </a:endParaRPr>
                    </a:p>
                  </p:txBody>
                </p:sp>
                <p:sp>
                  <p:nvSpPr>
                    <p:cNvPr id="50" name="Rectángulo redondeado 49"/>
                    <p:cNvSpPr/>
                    <p:nvPr/>
                  </p:nvSpPr>
                  <p:spPr>
                    <a:xfrm>
                      <a:off x="944089" y="4518200"/>
                      <a:ext cx="3425552" cy="37854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E" b="1" dirty="0" smtClean="0">
                          <a:solidFill>
                            <a:schemeClr val="tx1"/>
                          </a:solidFill>
                        </a:rPr>
                        <a:t>Core</a:t>
                      </a:r>
                      <a:endParaRPr lang="es-PE" b="1" dirty="0">
                        <a:solidFill>
                          <a:schemeClr val="tx1"/>
                        </a:solidFill>
                      </a:endParaRPr>
                    </a:p>
                  </p:txBody>
                </p:sp>
                <p:sp>
                  <p:nvSpPr>
                    <p:cNvPr id="51" name="Rectángulo redondeado 50"/>
                    <p:cNvSpPr/>
                    <p:nvPr/>
                  </p:nvSpPr>
                  <p:spPr>
                    <a:xfrm>
                      <a:off x="2760314" y="4950249"/>
                      <a:ext cx="1609328" cy="57835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E" dirty="0" err="1" smtClean="0">
                          <a:solidFill>
                            <a:schemeClr val="tx1"/>
                          </a:solidFill>
                        </a:rPr>
                        <a:t>Query</a:t>
                      </a:r>
                      <a:r>
                        <a:rPr lang="es-PE" dirty="0" smtClean="0">
                          <a:solidFill>
                            <a:schemeClr val="tx1"/>
                          </a:solidFill>
                        </a:rPr>
                        <a:t> </a:t>
                      </a:r>
                      <a:r>
                        <a:rPr lang="es-PE" dirty="0" err="1" smtClean="0">
                          <a:solidFill>
                            <a:schemeClr val="tx1"/>
                          </a:solidFill>
                        </a:rPr>
                        <a:t>Model</a:t>
                      </a:r>
                      <a:endParaRPr lang="es-PE" dirty="0">
                        <a:solidFill>
                          <a:schemeClr val="tx1"/>
                        </a:solidFill>
                      </a:endParaRPr>
                    </a:p>
                  </p:txBody>
                </p:sp>
              </p:grpSp>
            </p:grpSp>
            <p:sp>
              <p:nvSpPr>
                <p:cNvPr id="52" name="Rectángulo redondeado 51"/>
                <p:cNvSpPr/>
                <p:nvPr/>
              </p:nvSpPr>
              <p:spPr>
                <a:xfrm>
                  <a:off x="4985236" y="5373216"/>
                  <a:ext cx="1602988" cy="570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E" dirty="0" smtClean="0">
                      <a:solidFill>
                        <a:schemeClr val="tx1"/>
                      </a:solidFill>
                    </a:rPr>
                    <a:t>Proxy</a:t>
                  </a:r>
                  <a:endParaRPr lang="es-PE" dirty="0">
                    <a:solidFill>
                      <a:schemeClr val="tx1"/>
                    </a:solidFill>
                  </a:endParaRPr>
                </a:p>
              </p:txBody>
            </p:sp>
            <p:sp>
              <p:nvSpPr>
                <p:cNvPr id="53" name="Rectángulo redondeado 52"/>
                <p:cNvSpPr/>
                <p:nvPr/>
              </p:nvSpPr>
              <p:spPr>
                <a:xfrm>
                  <a:off x="6768282" y="5373216"/>
                  <a:ext cx="1602988" cy="570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E" dirty="0" err="1" smtClean="0">
                      <a:solidFill>
                        <a:schemeClr val="tx1"/>
                      </a:solidFill>
                    </a:rPr>
                    <a:t>Repository</a:t>
                  </a:r>
                  <a:endParaRPr lang="es-PE" dirty="0">
                    <a:solidFill>
                      <a:schemeClr val="tx1"/>
                    </a:solidFill>
                  </a:endParaRPr>
                </a:p>
              </p:txBody>
            </p:sp>
          </p:grpSp>
          <p:sp>
            <p:nvSpPr>
              <p:cNvPr id="57" name="Rectángulo 56"/>
              <p:cNvSpPr/>
              <p:nvPr/>
            </p:nvSpPr>
            <p:spPr>
              <a:xfrm>
                <a:off x="714401" y="1484784"/>
                <a:ext cx="3795935" cy="4277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PE" dirty="0" err="1" smtClean="0">
                    <a:solidFill>
                      <a:schemeClr val="tx1"/>
                    </a:solidFill>
                  </a:rPr>
                  <a:t>Distributed</a:t>
                </a:r>
                <a:r>
                  <a:rPr lang="es-PE" dirty="0" smtClean="0">
                    <a:solidFill>
                      <a:schemeClr val="tx1"/>
                    </a:solidFill>
                  </a:rPr>
                  <a:t> Interface </a:t>
                </a:r>
                <a:r>
                  <a:rPr lang="es-PE" dirty="0" err="1" smtClean="0">
                    <a:solidFill>
                      <a:schemeClr val="tx1"/>
                    </a:solidFill>
                  </a:rPr>
                  <a:t>Layer</a:t>
                </a:r>
                <a:endParaRPr lang="es-PE" dirty="0">
                  <a:solidFill>
                    <a:schemeClr val="tx1"/>
                  </a:solidFill>
                </a:endParaRPr>
              </a:p>
            </p:txBody>
          </p:sp>
        </p:grpSp>
        <p:sp>
          <p:nvSpPr>
            <p:cNvPr id="65" name="Forma libre 64"/>
            <p:cNvSpPr/>
            <p:nvPr/>
          </p:nvSpPr>
          <p:spPr>
            <a:xfrm>
              <a:off x="546099" y="1473200"/>
              <a:ext cx="7986339" cy="871430"/>
            </a:xfrm>
            <a:custGeom>
              <a:avLst/>
              <a:gdLst>
                <a:gd name="connsiteX0" fmla="*/ 0 w 7975600"/>
                <a:gd name="connsiteY0" fmla="*/ 0 h 889000"/>
                <a:gd name="connsiteX1" fmla="*/ 7975600 w 7975600"/>
                <a:gd name="connsiteY1" fmla="*/ 0 h 889000"/>
                <a:gd name="connsiteX2" fmla="*/ 7975600 w 7975600"/>
                <a:gd name="connsiteY2" fmla="*/ 889000 h 889000"/>
                <a:gd name="connsiteX3" fmla="*/ 3962400 w 7975600"/>
                <a:gd name="connsiteY3" fmla="*/ 889000 h 889000"/>
                <a:gd name="connsiteX4" fmla="*/ 3962400 w 7975600"/>
                <a:gd name="connsiteY4" fmla="*/ 342900 h 889000"/>
                <a:gd name="connsiteX5" fmla="*/ 0 w 7975600"/>
                <a:gd name="connsiteY5" fmla="*/ 342900 h 889000"/>
                <a:gd name="connsiteX6" fmla="*/ 0 w 7975600"/>
                <a:gd name="connsiteY6" fmla="*/ 0 h 88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75600" h="889000">
                  <a:moveTo>
                    <a:pt x="0" y="0"/>
                  </a:moveTo>
                  <a:lnTo>
                    <a:pt x="7975600" y="0"/>
                  </a:lnTo>
                  <a:lnTo>
                    <a:pt x="7975600" y="889000"/>
                  </a:lnTo>
                  <a:lnTo>
                    <a:pt x="3962400" y="889000"/>
                  </a:lnTo>
                  <a:lnTo>
                    <a:pt x="3962400" y="342900"/>
                  </a:lnTo>
                  <a:lnTo>
                    <a:pt x="0" y="342900"/>
                  </a:lnTo>
                  <a:lnTo>
                    <a:pt x="0" y="0"/>
                  </a:lnTo>
                  <a:close/>
                </a:path>
              </a:pathLst>
            </a:custGeom>
          </p:spPr>
          <p:style>
            <a:lnRef idx="1">
              <a:schemeClr val="dk1"/>
            </a:lnRef>
            <a:fillRef idx="2">
              <a:schemeClr val="dk1"/>
            </a:fillRef>
            <a:effectRef idx="1">
              <a:schemeClr val="dk1"/>
            </a:effectRef>
            <a:fontRef idx="minor">
              <a:schemeClr val="dk1"/>
            </a:fontRef>
          </p:style>
          <p:txBody>
            <a:bodyPr rIns="1368000" rtlCol="0" anchor="ctr"/>
            <a:lstStyle/>
            <a:p>
              <a:pPr algn="r"/>
              <a:r>
                <a:rPr lang="es-PE" dirty="0" smtClean="0"/>
                <a:t>Presentation</a:t>
              </a:r>
              <a:endParaRPr lang="es-PE" dirty="0"/>
            </a:p>
          </p:txBody>
        </p:sp>
      </p:grpSp>
      <p:sp>
        <p:nvSpPr>
          <p:cNvPr id="67" name="Rectángulo redondeado 66"/>
          <p:cNvSpPr/>
          <p:nvPr/>
        </p:nvSpPr>
        <p:spPr>
          <a:xfrm rot="16200000">
            <a:off x="5646328" y="3495216"/>
            <a:ext cx="4980136" cy="936104"/>
          </a:xfrm>
          <a:prstGeom prst="roundRect">
            <a:avLst/>
          </a:prstGeom>
          <a:gradFill flip="none" rotWithShape="1">
            <a:gsLst>
              <a:gs pos="0">
                <a:schemeClr val="accent3">
                  <a:tint val="100000"/>
                  <a:shade val="100000"/>
                  <a:satMod val="130000"/>
                </a:schemeClr>
              </a:gs>
              <a:gs pos="100000">
                <a:schemeClr val="accent3">
                  <a:tint val="50000"/>
                  <a:shade val="100000"/>
                  <a:satMod val="35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s-PE" dirty="0" err="1" smtClean="0">
                <a:solidFill>
                  <a:schemeClr val="tx1"/>
                </a:solidFill>
              </a:rPr>
              <a:t>Crosscutting</a:t>
            </a:r>
            <a:r>
              <a:rPr lang="es-PE" dirty="0" smtClean="0">
                <a:solidFill>
                  <a:schemeClr val="tx1"/>
                </a:solidFill>
              </a:rPr>
              <a:t> </a:t>
            </a:r>
            <a:r>
              <a:rPr lang="es-PE" dirty="0" err="1" smtClean="0">
                <a:solidFill>
                  <a:schemeClr val="tx1"/>
                </a:solidFill>
              </a:rPr>
              <a:t>Layer</a:t>
            </a:r>
            <a:endParaRPr lang="es-PE" dirty="0">
              <a:solidFill>
                <a:schemeClr val="tx1"/>
              </a:solidFill>
            </a:endParaRPr>
          </a:p>
        </p:txBody>
      </p:sp>
      <p:sp>
        <p:nvSpPr>
          <p:cNvPr id="68" name="Rectángulo redondeado 67"/>
          <p:cNvSpPr/>
          <p:nvPr/>
        </p:nvSpPr>
        <p:spPr>
          <a:xfrm rot="16200000">
            <a:off x="7389731" y="4733134"/>
            <a:ext cx="1800200" cy="4527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PE" dirty="0" err="1" smtClean="0">
                <a:solidFill>
                  <a:schemeClr val="tx1"/>
                </a:solidFill>
              </a:rPr>
              <a:t>Exception</a:t>
            </a:r>
            <a:endParaRPr lang="es-PE" dirty="0">
              <a:solidFill>
                <a:schemeClr val="tx1"/>
              </a:solidFill>
            </a:endParaRPr>
          </a:p>
        </p:txBody>
      </p:sp>
      <p:sp>
        <p:nvSpPr>
          <p:cNvPr id="69" name="Rectángulo redondeado 68"/>
          <p:cNvSpPr/>
          <p:nvPr/>
        </p:nvSpPr>
        <p:spPr>
          <a:xfrm rot="16200000">
            <a:off x="7389731" y="2878567"/>
            <a:ext cx="1800200" cy="4527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PE" dirty="0" err="1" smtClean="0">
                <a:solidFill>
                  <a:schemeClr val="tx1"/>
                </a:solidFill>
              </a:rPr>
              <a:t>Logging</a:t>
            </a:r>
            <a:endParaRPr lang="es-PE" dirty="0">
              <a:solidFill>
                <a:schemeClr val="tx1"/>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554" y="2476657"/>
            <a:ext cx="1265882" cy="716223"/>
          </a:xfrm>
          <a:prstGeom prst="rect">
            <a:avLst/>
          </a:prstGeom>
        </p:spPr>
      </p:pic>
      <p:pic>
        <p:nvPicPr>
          <p:cNvPr id="109" name="Imagen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2327" y="4142549"/>
            <a:ext cx="1265882" cy="716223"/>
          </a:xfrm>
          <a:prstGeom prst="rect">
            <a:avLst/>
          </a:prstGeom>
        </p:spPr>
      </p:pic>
      <p:pic>
        <p:nvPicPr>
          <p:cNvPr id="111" name="Imagen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638" y="1473200"/>
            <a:ext cx="1265882" cy="716223"/>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8876" y="4132302"/>
            <a:ext cx="1428975" cy="880875"/>
          </a:xfrm>
          <a:prstGeom prst="rect">
            <a:avLst/>
          </a:prstGeom>
        </p:spPr>
      </p:pic>
      <p:pic>
        <p:nvPicPr>
          <p:cNvPr id="4098" name="Picture 2" descr="http://sebisharp.files.wordpress.com/2011/01/aspnetmv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5754" y="1370134"/>
            <a:ext cx="913485" cy="4953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t1.gstatic.com/images?q=tbn:ANd9GcQJ4ALT34GT0mbmFFCAMDCj4RMAMP60QUJsRGCMakWQkrgq3VI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3858" y="1345003"/>
            <a:ext cx="888033" cy="88803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learnwpf.com/Data/Images/Silverligh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509" y="1419132"/>
            <a:ext cx="1248073" cy="404828"/>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http://www.impathic.com/sqlserver/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1867" y="6138033"/>
            <a:ext cx="521028" cy="521028"/>
          </a:xfrm>
          <a:prstGeom prst="rect">
            <a:avLst/>
          </a:prstGeom>
          <a:noFill/>
          <a:extLst>
            <a:ext uri="{909E8E84-426E-40DD-AFC4-6F175D3DCCD1}">
              <a14:hiddenFill xmlns:a14="http://schemas.microsoft.com/office/drawing/2010/main">
                <a:solidFill>
                  <a:srgbClr val="FFFFFF"/>
                </a:solidFill>
              </a14:hiddenFill>
            </a:ext>
          </a:extLst>
        </p:spPr>
      </p:pic>
      <p:pic>
        <p:nvPicPr>
          <p:cNvPr id="113" name="Imagen 1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40266" y="6109983"/>
            <a:ext cx="531734" cy="611494"/>
          </a:xfrm>
          <a:prstGeom prst="rect">
            <a:avLst/>
          </a:prstGeom>
        </p:spPr>
      </p:pic>
    </p:spTree>
    <p:extLst>
      <p:ext uri="{BB962C8B-B14F-4D97-AF65-F5344CB8AC3E}">
        <p14:creationId xmlns:p14="http://schemas.microsoft.com/office/powerpoint/2010/main" val="257060809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ieren 9"/>
          <p:cNvGrpSpPr/>
          <p:nvPr/>
        </p:nvGrpSpPr>
        <p:grpSpPr>
          <a:xfrm>
            <a:off x="0" y="1337546"/>
            <a:ext cx="9144000" cy="4035670"/>
            <a:chOff x="0" y="1951892"/>
            <a:chExt cx="9144000" cy="4035670"/>
          </a:xfrm>
        </p:grpSpPr>
        <p:sp>
          <p:nvSpPr>
            <p:cNvPr id="11" name="Rechteck 10"/>
            <p:cNvSpPr/>
            <p:nvPr/>
          </p:nvSpPr>
          <p:spPr>
            <a:xfrm>
              <a:off x="0" y="1951892"/>
              <a:ext cx="9144000" cy="27256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0" y="2224454"/>
              <a:ext cx="9144000" cy="3763108"/>
            </a:xfrm>
            <a:prstGeom prst="rect">
              <a:avLst/>
            </a:prstGeom>
            <a:gradFill>
              <a:gsLst>
                <a:gs pos="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Foliennummernplatzhalter 8"/>
          <p:cNvSpPr>
            <a:spLocks noGrp="1"/>
          </p:cNvSpPr>
          <p:nvPr>
            <p:ph type="sldNum" sz="quarter" idx="12"/>
          </p:nvPr>
        </p:nvSpPr>
        <p:spPr bwMode="auto"/>
        <p:txBody>
          <a:bodyPr/>
          <a:lstStyle/>
          <a:p>
            <a:fld id="{76D8E909-938B-47AE-BA6E-C31282E5C101}" type="slidenum">
              <a:rPr lang="de-DE" smtClean="0"/>
              <a:pPr/>
              <a:t>19</a:t>
            </a:fld>
            <a:endParaRPr lang="de-DE"/>
          </a:p>
        </p:txBody>
      </p:sp>
      <p:sp>
        <p:nvSpPr>
          <p:cNvPr id="13" name="Title 2"/>
          <p:cNvSpPr>
            <a:spLocks noGrp="1"/>
          </p:cNvSpPr>
          <p:nvPr>
            <p:ph type="title"/>
          </p:nvPr>
        </p:nvSpPr>
        <p:spPr>
          <a:xfrm>
            <a:off x="457199" y="316203"/>
            <a:ext cx="6730679" cy="759988"/>
          </a:xfrm>
        </p:spPr>
        <p:txBody>
          <a:bodyPr anchor="ctr">
            <a:normAutofit/>
          </a:bodyPr>
          <a:lstStyle/>
          <a:p>
            <a:r>
              <a:rPr lang="es-PE" sz="2800" b="1" kern="0" noProof="1" smtClean="0">
                <a:solidFill>
                  <a:schemeClr val="tx1">
                    <a:lumMod val="95000"/>
                    <a:lumOff val="5000"/>
                  </a:schemeClr>
                </a:solidFill>
              </a:rPr>
              <a:t>Arquitectura base</a:t>
            </a:r>
            <a:endParaRPr lang="en-US" sz="2800" noProof="1">
              <a:latin typeface="KievitOT-Bold" pitchFamily="34" charset="0"/>
            </a:endParaRPr>
          </a:p>
        </p:txBody>
      </p:sp>
      <p:pic>
        <p:nvPicPr>
          <p:cNvPr id="2" name="Imagen 1"/>
          <p:cNvPicPr>
            <a:picLocks noChangeAspect="1"/>
          </p:cNvPicPr>
          <p:nvPr/>
        </p:nvPicPr>
        <p:blipFill>
          <a:blip r:embed="rId3"/>
          <a:stretch>
            <a:fillRect/>
          </a:stretch>
        </p:blipFill>
        <p:spPr>
          <a:xfrm>
            <a:off x="200513" y="1628800"/>
            <a:ext cx="8742973" cy="5022006"/>
          </a:xfrm>
          <a:prstGeom prst="rect">
            <a:avLst/>
          </a:prstGeom>
        </p:spPr>
      </p:pic>
      <p:sp>
        <p:nvSpPr>
          <p:cNvPr id="6" name="CuadroTexto 5"/>
          <p:cNvSpPr txBox="1"/>
          <p:nvPr/>
        </p:nvSpPr>
        <p:spPr>
          <a:xfrm>
            <a:off x="200513" y="1337546"/>
            <a:ext cx="6352687" cy="369332"/>
          </a:xfrm>
          <a:prstGeom prst="rect">
            <a:avLst/>
          </a:prstGeom>
          <a:noFill/>
        </p:spPr>
        <p:txBody>
          <a:bodyPr wrap="square" rtlCol="0">
            <a:spAutoFit/>
          </a:bodyPr>
          <a:lstStyle/>
          <a:p>
            <a:r>
              <a:rPr lang="es-PE" dirty="0" smtClean="0"/>
              <a:t>Perspectiva de integración</a:t>
            </a:r>
            <a:endParaRPr lang="es-PE" dirty="0"/>
          </a:p>
        </p:txBody>
      </p:sp>
    </p:spTree>
    <p:extLst>
      <p:ext uri="{BB962C8B-B14F-4D97-AF65-F5344CB8AC3E}">
        <p14:creationId xmlns:p14="http://schemas.microsoft.com/office/powerpoint/2010/main" val="4920978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PE"/>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 y="1257213"/>
            <a:ext cx="9144000" cy="5613657"/>
          </a:xfrm>
          <a:prstGeom prst="rect">
            <a:avLst/>
          </a:prstGeom>
        </p:spPr>
      </p:pic>
      <p:sp>
        <p:nvSpPr>
          <p:cNvPr id="4" name="Title 1"/>
          <p:cNvSpPr txBox="1">
            <a:spLocks/>
          </p:cNvSpPr>
          <p:nvPr/>
        </p:nvSpPr>
        <p:spPr>
          <a:xfrm>
            <a:off x="-6665" y="3149740"/>
            <a:ext cx="9144000" cy="1470025"/>
          </a:xfrm>
          <a:prstGeom prst="rect">
            <a:avLst/>
          </a:prstGeom>
        </p:spPr>
        <p:txBody>
          <a:bodyPr vert="horz" lIns="91440" tIns="45720" rIns="91440" bIns="45720" rtlCol="0" anchor="ctr" anchorCtr="0">
            <a:normAutofit fontScale="92500"/>
          </a:bodyPr>
          <a:lstStyle>
            <a:lvl1pPr algn="l" defTabSz="457200" rtl="0" eaLnBrk="1" latinLnBrk="0" hangingPunct="1">
              <a:spcBef>
                <a:spcPct val="0"/>
              </a:spcBef>
              <a:buNone/>
              <a:defRPr sz="3200" kern="1200">
                <a:solidFill>
                  <a:schemeClr val="bg1"/>
                </a:solidFill>
                <a:latin typeface="+mn-lt"/>
                <a:ea typeface="+mj-ea"/>
                <a:cs typeface="+mj-cs"/>
              </a:defRPr>
            </a:lvl1pPr>
          </a:lstStyle>
          <a:p>
            <a:pPr algn="ctr"/>
            <a:r>
              <a:rPr lang="es-PE" sz="3400" i="1" dirty="0" smtClean="0"/>
              <a:t>Diseñar y construir los componentes y lineamientos de la Arquitectura base para el desarrollo de software.</a:t>
            </a:r>
            <a:endParaRPr lang="es-PE" sz="3400" i="1" dirty="0"/>
          </a:p>
        </p:txBody>
      </p:sp>
      <p:sp>
        <p:nvSpPr>
          <p:cNvPr id="5" name="Title 2"/>
          <p:cNvSpPr txBox="1">
            <a:spLocks/>
          </p:cNvSpPr>
          <p:nvPr/>
        </p:nvSpPr>
        <p:spPr>
          <a:xfrm>
            <a:off x="457199" y="316203"/>
            <a:ext cx="6730679" cy="759988"/>
          </a:xfrm>
          <a:prstGeom prst="rect">
            <a:avLst/>
          </a:prstGeom>
        </p:spPr>
        <p:txBody>
          <a:bodyPr vert="horz" lIns="91440" tIns="45720" rIns="91440" bIns="45720" rtlCol="0" anchor="ctr" anchorCtr="0">
            <a:normAutofit fontScale="92500" lnSpcReduction="20000"/>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smtClean="0">
                <a:solidFill>
                  <a:schemeClr val="tx1"/>
                </a:solidFill>
                <a:latin typeface="KievitOT-Bold" pitchFamily="34" charset="0"/>
              </a:rPr>
              <a:t>101148-UNIQUE “Arquitectura base para el desarrollo de software” </a:t>
            </a:r>
            <a:endParaRPr lang="en-US" sz="2800" noProof="1">
              <a:solidFill>
                <a:schemeClr val="tx1"/>
              </a:solidFill>
              <a:latin typeface="KievitOT-Bold" pitchFamily="34" charset="0"/>
            </a:endParaRPr>
          </a:p>
        </p:txBody>
      </p:sp>
    </p:spTree>
    <p:extLst>
      <p:ext uri="{BB962C8B-B14F-4D97-AF65-F5344CB8AC3E}">
        <p14:creationId xmlns:p14="http://schemas.microsoft.com/office/powerpoint/2010/main" val="3972586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199" y="316203"/>
            <a:ext cx="6730679" cy="759988"/>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smtClean="0">
                <a:solidFill>
                  <a:schemeClr val="tx1"/>
                </a:solidFill>
                <a:latin typeface="KievitOT-Bold" pitchFamily="34" charset="0"/>
              </a:rPr>
              <a:t>Información de soporte</a:t>
            </a:r>
            <a:endParaRPr lang="en-US" sz="2800" noProof="1">
              <a:solidFill>
                <a:schemeClr val="tx1"/>
              </a:solidFill>
              <a:latin typeface="KievitOT-Bold" pitchFamily="34" charset="0"/>
            </a:endParaRPr>
          </a:p>
        </p:txBody>
      </p:sp>
      <p:sp>
        <p:nvSpPr>
          <p:cNvPr id="14" name="13 CuadroTexto"/>
          <p:cNvSpPr txBox="1"/>
          <p:nvPr/>
        </p:nvSpPr>
        <p:spPr>
          <a:xfrm>
            <a:off x="344020" y="1656404"/>
            <a:ext cx="8404444" cy="1200329"/>
          </a:xfrm>
          <a:prstGeom prst="rect">
            <a:avLst/>
          </a:prstGeom>
          <a:noFill/>
        </p:spPr>
        <p:txBody>
          <a:bodyPr wrap="square" rtlCol="0">
            <a:spAutoFit/>
          </a:bodyPr>
          <a:lstStyle/>
          <a:p>
            <a:pPr marL="342900" indent="-342900" algn="just">
              <a:buFont typeface="Wingdings" pitchFamily="2" charset="2"/>
              <a:buChar char="ü"/>
            </a:pPr>
            <a:r>
              <a:rPr lang="es-PE" dirty="0">
                <a:latin typeface="Segoe UI Light" pitchFamily="34" charset="0"/>
                <a:hlinkClick r:id="rId2"/>
              </a:rPr>
              <a:t>http://martinfowler.com</a:t>
            </a:r>
            <a:r>
              <a:rPr lang="es-PE" dirty="0" smtClean="0">
                <a:latin typeface="Segoe UI Light" pitchFamily="34" charset="0"/>
                <a:hlinkClick r:id="rId2"/>
              </a:rPr>
              <a:t>/</a:t>
            </a:r>
            <a:endParaRPr lang="es-PE" dirty="0" smtClean="0">
              <a:latin typeface="Segoe UI Light" pitchFamily="34" charset="0"/>
            </a:endParaRPr>
          </a:p>
          <a:p>
            <a:pPr marL="342900" indent="-342900" algn="just">
              <a:buFont typeface="Wingdings" pitchFamily="2" charset="2"/>
              <a:buChar char="ü"/>
            </a:pPr>
            <a:r>
              <a:rPr lang="es-PE" dirty="0" err="1">
                <a:latin typeface="Segoe UI Light" pitchFamily="34" charset="0"/>
              </a:rPr>
              <a:t>Domain-Driven</a:t>
            </a:r>
            <a:r>
              <a:rPr lang="es-PE" dirty="0">
                <a:latin typeface="Segoe UI Light" pitchFamily="34" charset="0"/>
              </a:rPr>
              <a:t> </a:t>
            </a:r>
            <a:r>
              <a:rPr lang="es-PE" dirty="0" err="1" smtClean="0">
                <a:latin typeface="Segoe UI Light" pitchFamily="34" charset="0"/>
              </a:rPr>
              <a:t>Design</a:t>
            </a:r>
            <a:r>
              <a:rPr lang="es-PE" dirty="0" smtClean="0">
                <a:latin typeface="Segoe UI Light" pitchFamily="34" charset="0"/>
              </a:rPr>
              <a:t> - </a:t>
            </a:r>
            <a:r>
              <a:rPr lang="en-US" dirty="0">
                <a:latin typeface="Segoe UI Light" pitchFamily="34" charset="0"/>
              </a:rPr>
              <a:t>Tackling Complexity in the Heart of </a:t>
            </a:r>
            <a:r>
              <a:rPr lang="en-US" dirty="0" smtClean="0">
                <a:latin typeface="Segoe UI Light" pitchFamily="34" charset="0"/>
              </a:rPr>
              <a:t>Software ( Eric Evans)</a:t>
            </a:r>
          </a:p>
          <a:p>
            <a:pPr marL="342900" indent="-342900" algn="just">
              <a:buFont typeface="Wingdings" pitchFamily="2" charset="2"/>
              <a:buChar char="ü"/>
            </a:pPr>
            <a:r>
              <a:rPr lang="pt-BR" dirty="0" err="1" smtClean="0">
                <a:latin typeface="Segoe UI Light" pitchFamily="34" charset="0"/>
              </a:rPr>
              <a:t>Guía</a:t>
            </a:r>
            <a:r>
              <a:rPr lang="pt-BR" dirty="0" smtClean="0">
                <a:latin typeface="Segoe UI Light" pitchFamily="34" charset="0"/>
              </a:rPr>
              <a:t> de </a:t>
            </a:r>
            <a:r>
              <a:rPr lang="pt-BR" dirty="0" err="1" smtClean="0">
                <a:latin typeface="Segoe UI Light" pitchFamily="34" charset="0"/>
              </a:rPr>
              <a:t>Arquitectura</a:t>
            </a:r>
            <a:r>
              <a:rPr lang="pt-BR" dirty="0" smtClean="0">
                <a:latin typeface="Segoe UI Light" pitchFamily="34" charset="0"/>
              </a:rPr>
              <a:t> N-Capas DDD .NET 4.0 ( Microsoft – </a:t>
            </a:r>
            <a:r>
              <a:rPr lang="pt-BR" dirty="0" err="1" smtClean="0">
                <a:latin typeface="Segoe UI Light" pitchFamily="34" charset="0"/>
              </a:rPr>
              <a:t>Architecture</a:t>
            </a:r>
            <a:r>
              <a:rPr lang="pt-BR" dirty="0" smtClean="0">
                <a:latin typeface="Segoe UI Light" pitchFamily="34" charset="0"/>
              </a:rPr>
              <a:t> )</a:t>
            </a:r>
            <a:endParaRPr lang="es-PE" dirty="0" smtClean="0">
              <a:latin typeface="Segoe UI Light" pitchFamily="34" charset="0"/>
            </a:endParaRPr>
          </a:p>
          <a:p>
            <a:pPr marL="342900" indent="-342900" algn="just">
              <a:buFont typeface="Wingdings" pitchFamily="2" charset="2"/>
              <a:buChar char="ü"/>
            </a:pPr>
            <a:endParaRPr lang="es-PE" dirty="0" smtClean="0">
              <a:latin typeface="Segoe UI Light" pitchFamily="34" charset="0"/>
            </a:endParaRPr>
          </a:p>
        </p:txBody>
      </p:sp>
    </p:spTree>
    <p:extLst>
      <p:ext uri="{BB962C8B-B14F-4D97-AF65-F5344CB8AC3E}">
        <p14:creationId xmlns:p14="http://schemas.microsoft.com/office/powerpoint/2010/main" val="4025862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043608" y="1700808"/>
            <a:ext cx="4968552"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PE" dirty="0" err="1" smtClean="0"/>
              <a:t>Presentation</a:t>
            </a:r>
            <a:r>
              <a:rPr lang="es-PE" dirty="0" smtClean="0"/>
              <a:t> </a:t>
            </a:r>
            <a:r>
              <a:rPr lang="es-PE" dirty="0" err="1" smtClean="0"/>
              <a:t>Layer</a:t>
            </a:r>
            <a:endParaRPr lang="es-PE" dirty="0"/>
          </a:p>
        </p:txBody>
      </p:sp>
      <p:sp>
        <p:nvSpPr>
          <p:cNvPr id="4" name="Rounded Rectangle 3"/>
          <p:cNvSpPr/>
          <p:nvPr/>
        </p:nvSpPr>
        <p:spPr>
          <a:xfrm>
            <a:off x="1043608" y="2636912"/>
            <a:ext cx="4968552"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PE" dirty="0" err="1" smtClean="0"/>
              <a:t>Application</a:t>
            </a:r>
            <a:r>
              <a:rPr lang="es-PE" dirty="0" smtClean="0"/>
              <a:t> </a:t>
            </a:r>
            <a:r>
              <a:rPr lang="es-PE" dirty="0" err="1" smtClean="0"/>
              <a:t>Layer</a:t>
            </a:r>
            <a:endParaRPr lang="es-PE" dirty="0"/>
          </a:p>
        </p:txBody>
      </p:sp>
      <p:sp>
        <p:nvSpPr>
          <p:cNvPr id="5" name="Rounded Rectangle 4"/>
          <p:cNvSpPr/>
          <p:nvPr/>
        </p:nvSpPr>
        <p:spPr>
          <a:xfrm>
            <a:off x="2483768" y="3573016"/>
            <a:ext cx="3456384" cy="10081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PE" dirty="0" err="1" smtClean="0"/>
              <a:t>Domain</a:t>
            </a:r>
            <a:r>
              <a:rPr lang="es-PE" dirty="0" smtClean="0"/>
              <a:t> </a:t>
            </a:r>
            <a:r>
              <a:rPr lang="es-PE" dirty="0" err="1" smtClean="0"/>
              <a:t>Layer</a:t>
            </a:r>
            <a:endParaRPr lang="es-PE" dirty="0"/>
          </a:p>
        </p:txBody>
      </p:sp>
      <p:sp>
        <p:nvSpPr>
          <p:cNvPr id="7" name="Rounded Rectangle 6"/>
          <p:cNvSpPr/>
          <p:nvPr/>
        </p:nvSpPr>
        <p:spPr>
          <a:xfrm>
            <a:off x="1046312" y="4941168"/>
            <a:ext cx="4965848" cy="10081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PE" dirty="0" err="1" smtClean="0"/>
              <a:t>InfraestructureLayer</a:t>
            </a:r>
            <a:endParaRPr lang="es-PE" dirty="0"/>
          </a:p>
        </p:txBody>
      </p:sp>
    </p:spTree>
    <p:extLst>
      <p:ext uri="{BB962C8B-B14F-4D97-AF65-F5344CB8AC3E}">
        <p14:creationId xmlns:p14="http://schemas.microsoft.com/office/powerpoint/2010/main" val="267614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199" y="316203"/>
            <a:ext cx="6730679" cy="759988"/>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smtClean="0">
                <a:solidFill>
                  <a:schemeClr val="tx1"/>
                </a:solidFill>
                <a:latin typeface="KievitOT-Bold" pitchFamily="34" charset="0"/>
              </a:rPr>
              <a:t>Gracias </a:t>
            </a:r>
            <a:endParaRPr lang="en-US" sz="2800" noProof="1">
              <a:solidFill>
                <a:schemeClr val="tx1"/>
              </a:solidFill>
              <a:latin typeface="KievitOT-Bold" pitchFamily="34" charset="0"/>
            </a:endParaRPr>
          </a:p>
        </p:txBody>
      </p:sp>
      <p:pic>
        <p:nvPicPr>
          <p:cNvPr id="5" name="Picture 13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1268760"/>
            <a:ext cx="9144000" cy="494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6"/>
          <p:cNvSpPr>
            <a:spLocks noGrp="1"/>
          </p:cNvSpPr>
          <p:nvPr/>
        </p:nvSpPr>
        <p:spPr bwMode="auto">
          <a:xfrm>
            <a:off x="5219700" y="4932363"/>
            <a:ext cx="3168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r>
              <a:rPr lang="es-PE" u="sng" noProof="1">
                <a:solidFill>
                  <a:schemeClr val="bg1"/>
                </a:solidFill>
              </a:rPr>
              <a:t>www.gmd.com.pe</a:t>
            </a:r>
          </a:p>
        </p:txBody>
      </p:sp>
      <p:sp>
        <p:nvSpPr>
          <p:cNvPr id="7" name="Rectangle 1"/>
          <p:cNvSpPr>
            <a:spLocks noChangeArrowheads="1"/>
          </p:cNvSpPr>
          <p:nvPr/>
        </p:nvSpPr>
        <p:spPr bwMode="auto">
          <a:xfrm>
            <a:off x="4788024" y="1916832"/>
            <a:ext cx="433335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es-PE" noProof="1" smtClean="0">
                <a:solidFill>
                  <a:schemeClr val="bg1"/>
                </a:solidFill>
              </a:rPr>
              <a:t>Autor: </a:t>
            </a:r>
            <a:r>
              <a:rPr lang="es-PE" sz="2000" b="1" noProof="1" smtClean="0">
                <a:solidFill>
                  <a:schemeClr val="bg1"/>
                </a:solidFill>
              </a:rPr>
              <a:t>Edgar Melgarejo Puelles</a:t>
            </a:r>
          </a:p>
          <a:p>
            <a:pPr marL="342900" indent="-342900">
              <a:buFont typeface="Wingdings" panose="05000000000000000000" pitchFamily="2" charset="2"/>
              <a:buChar char="Ø"/>
            </a:pPr>
            <a:endParaRPr lang="es-PE" sz="2000" b="1" noProof="1">
              <a:solidFill>
                <a:schemeClr val="bg1"/>
              </a:solidFill>
            </a:endParaRPr>
          </a:p>
          <a:p>
            <a:pPr marL="285750" indent="-285750">
              <a:buFont typeface="Wingdings" panose="05000000000000000000" pitchFamily="2" charset="2"/>
              <a:buChar char="Ø"/>
            </a:pPr>
            <a:r>
              <a:rPr lang="es-PE" noProof="1">
                <a:solidFill>
                  <a:schemeClr val="bg1"/>
                </a:solidFill>
              </a:rPr>
              <a:t>Cargo</a:t>
            </a:r>
            <a:r>
              <a:rPr lang="es-PE" noProof="1" smtClean="0">
                <a:solidFill>
                  <a:schemeClr val="bg1"/>
                </a:solidFill>
              </a:rPr>
              <a:t>: </a:t>
            </a:r>
            <a:r>
              <a:rPr lang="es-PE" sz="2000" b="1" noProof="1" smtClean="0">
                <a:solidFill>
                  <a:schemeClr val="bg1"/>
                </a:solidFill>
              </a:rPr>
              <a:t>Analista Programador</a:t>
            </a:r>
            <a:endParaRPr lang="es-PE" sz="2000" b="1" noProof="1">
              <a:solidFill>
                <a:schemeClr val="bg1"/>
              </a:solidFill>
            </a:endParaRPr>
          </a:p>
          <a:p>
            <a:pPr marL="285750" indent="-285750">
              <a:buFont typeface="Wingdings" panose="05000000000000000000" pitchFamily="2" charset="2"/>
              <a:buChar char="Ø"/>
            </a:pPr>
            <a:endParaRPr lang="es-PE" sz="1600" noProof="1" smtClean="0">
              <a:solidFill>
                <a:schemeClr val="bg1"/>
              </a:solidFill>
            </a:endParaRPr>
          </a:p>
          <a:p>
            <a:pPr marL="285750" indent="-285750">
              <a:buFont typeface="Wingdings" panose="05000000000000000000" pitchFamily="2" charset="2"/>
              <a:buChar char="Ø"/>
            </a:pPr>
            <a:r>
              <a:rPr lang="es-PE" noProof="1">
                <a:solidFill>
                  <a:schemeClr val="bg1"/>
                </a:solidFill>
              </a:rPr>
              <a:t>Proyecto</a:t>
            </a:r>
            <a:r>
              <a:rPr lang="es-PE" sz="1600" noProof="1" smtClean="0">
                <a:solidFill>
                  <a:schemeClr val="bg1"/>
                </a:solidFill>
              </a:rPr>
              <a:t>: </a:t>
            </a:r>
            <a:r>
              <a:rPr lang="es-PE" sz="2000" b="1" noProof="1">
                <a:solidFill>
                  <a:schemeClr val="bg1"/>
                </a:solidFill>
              </a:rPr>
              <a:t>101148-UNIQUE</a:t>
            </a:r>
            <a:r>
              <a:rPr lang="es-PE" sz="1600" noProof="1">
                <a:solidFill>
                  <a:schemeClr val="bg1"/>
                </a:solidFill>
              </a:rPr>
              <a:t> </a:t>
            </a:r>
            <a:endParaRPr lang="es-PE" sz="1600" noProof="1" smtClean="0">
              <a:solidFill>
                <a:schemeClr val="bg1"/>
              </a:solidFill>
            </a:endParaRPr>
          </a:p>
          <a:p>
            <a:pPr marL="285750" indent="-285750">
              <a:buFont typeface="Wingdings" panose="05000000000000000000" pitchFamily="2" charset="2"/>
              <a:buChar char="Ø"/>
            </a:pPr>
            <a:endParaRPr lang="es-PE" sz="1600" noProof="1">
              <a:solidFill>
                <a:schemeClr val="bg1"/>
              </a:solidFill>
            </a:endParaRPr>
          </a:p>
          <a:p>
            <a:pPr marL="285750" indent="-285750">
              <a:buFont typeface="Wingdings" panose="05000000000000000000" pitchFamily="2" charset="2"/>
              <a:buChar char="Ø"/>
            </a:pPr>
            <a:r>
              <a:rPr lang="es-PE" noProof="1">
                <a:solidFill>
                  <a:schemeClr val="bg1"/>
                </a:solidFill>
              </a:rPr>
              <a:t>División</a:t>
            </a:r>
            <a:r>
              <a:rPr lang="es-PE" sz="1600" noProof="1" smtClean="0">
                <a:solidFill>
                  <a:schemeClr val="bg1"/>
                </a:solidFill>
              </a:rPr>
              <a:t>: </a:t>
            </a:r>
            <a:r>
              <a:rPr lang="es-PE" sz="2000" b="1" noProof="1">
                <a:solidFill>
                  <a:schemeClr val="bg1"/>
                </a:solidFill>
              </a:rPr>
              <a:t>Application</a:t>
            </a:r>
            <a:r>
              <a:rPr lang="es-PE" sz="1600" noProof="1" smtClean="0">
                <a:solidFill>
                  <a:schemeClr val="bg1"/>
                </a:solidFill>
              </a:rPr>
              <a:t> </a:t>
            </a:r>
            <a:r>
              <a:rPr lang="es-PE" sz="2000" b="1" noProof="1">
                <a:solidFill>
                  <a:schemeClr val="bg1"/>
                </a:solidFill>
              </a:rPr>
              <a:t>Outsourcing</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60" y="2086310"/>
            <a:ext cx="4345361" cy="1784702"/>
          </a:xfrm>
          <a:prstGeom prst="rect">
            <a:avLst/>
          </a:prstGeom>
        </p:spPr>
      </p:pic>
    </p:spTree>
    <p:extLst>
      <p:ext uri="{BB962C8B-B14F-4D97-AF65-F5344CB8AC3E}">
        <p14:creationId xmlns:p14="http://schemas.microsoft.com/office/powerpoint/2010/main" val="3883223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199" y="316203"/>
            <a:ext cx="6730679" cy="759988"/>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smtClean="0">
                <a:solidFill>
                  <a:schemeClr val="tx1"/>
                </a:solidFill>
                <a:latin typeface="KievitOT-Bold" pitchFamily="34" charset="0"/>
              </a:rPr>
              <a:t>Agenda </a:t>
            </a:r>
            <a:endParaRPr lang="en-US" sz="2800" noProof="1">
              <a:solidFill>
                <a:schemeClr val="tx1"/>
              </a:solidFill>
              <a:latin typeface="KievitOT-Bold" pitchFamily="34" charset="0"/>
            </a:endParaRPr>
          </a:p>
        </p:txBody>
      </p:sp>
      <p:sp>
        <p:nvSpPr>
          <p:cNvPr id="4" name="Textplatzhalter 2"/>
          <p:cNvSpPr txBox="1">
            <a:spLocks/>
          </p:cNvSpPr>
          <p:nvPr/>
        </p:nvSpPr>
        <p:spPr bwMode="auto">
          <a:xfrm>
            <a:off x="1325563" y="1690820"/>
            <a:ext cx="7415212" cy="515937"/>
          </a:xfrm>
          <a:prstGeom prst="rect">
            <a:avLst/>
          </a:prstGeom>
          <a:solidFill>
            <a:sysClr val="window" lastClr="FFFFFF"/>
          </a:solidFill>
          <a:ln w="12700">
            <a:solidFill>
              <a:sysClr val="window" lastClr="FFFFFF">
                <a:lumMod val="65000"/>
              </a:sysClr>
            </a:solidFill>
            <a:miter lim="800000"/>
            <a:headEnd/>
            <a:tailEnd/>
          </a:ln>
          <a:effectLst/>
        </p:spPr>
        <p:txBody>
          <a:bodyPr lIns="360000" anchor="ctr">
            <a:normAutofit/>
          </a:bodyPr>
          <a:lstStyle>
            <a:lvl1pPr marL="342900" indent="-342900" algn="l" rtl="0" eaLnBrk="0" fontAlgn="base" hangingPunct="0">
              <a:spcBef>
                <a:spcPct val="20000"/>
              </a:spcBef>
              <a:spcAft>
                <a:spcPct val="0"/>
              </a:spcAft>
              <a:buNone/>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b="1" kern="0" noProof="1" smtClean="0">
                <a:solidFill>
                  <a:schemeClr val="tx1">
                    <a:lumMod val="95000"/>
                    <a:lumOff val="5000"/>
                  </a:schemeClr>
                </a:solidFill>
              </a:rPr>
              <a:t>Antecedentes</a:t>
            </a:r>
          </a:p>
        </p:txBody>
      </p:sp>
      <p:sp>
        <p:nvSpPr>
          <p:cNvPr id="5" name="Textplatzhalter 4"/>
          <p:cNvSpPr txBox="1">
            <a:spLocks/>
          </p:cNvSpPr>
          <p:nvPr/>
        </p:nvSpPr>
        <p:spPr bwMode="auto">
          <a:xfrm>
            <a:off x="1325563" y="2344220"/>
            <a:ext cx="7415212" cy="515938"/>
          </a:xfrm>
          <a:prstGeom prst="rect">
            <a:avLst/>
          </a:prstGeom>
          <a:solidFill>
            <a:sysClr val="window" lastClr="FFFFFF"/>
          </a:solidFill>
          <a:ln w="12700">
            <a:solidFill>
              <a:sysClr val="window" lastClr="FFFFFF">
                <a:lumMod val="65000"/>
              </a:sysClr>
            </a:solidFill>
            <a:miter lim="800000"/>
            <a:headEnd/>
            <a:tailEnd/>
          </a:ln>
          <a:effectLst/>
        </p:spPr>
        <p:txBody>
          <a:bodyPr lIns="360000" anchor="ctr">
            <a:normAutofit/>
          </a:bodyPr>
          <a:lstStyle>
            <a:lvl1pPr marL="342900" indent="-342900" algn="l" rtl="0" eaLnBrk="0" fontAlgn="base" hangingPunct="0">
              <a:spcBef>
                <a:spcPct val="20000"/>
              </a:spcBef>
              <a:spcAft>
                <a:spcPct val="0"/>
              </a:spcAft>
              <a:buNone/>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b="1" kern="0" noProof="1" smtClean="0">
                <a:solidFill>
                  <a:schemeClr val="tx1">
                    <a:lumMod val="95000"/>
                    <a:lumOff val="5000"/>
                  </a:schemeClr>
                </a:solidFill>
              </a:rPr>
              <a:t>Entendiendo la Arquitectura</a:t>
            </a:r>
          </a:p>
        </p:txBody>
      </p:sp>
      <p:sp>
        <p:nvSpPr>
          <p:cNvPr id="6" name="Textplatzhalter 6"/>
          <p:cNvSpPr txBox="1">
            <a:spLocks/>
          </p:cNvSpPr>
          <p:nvPr/>
        </p:nvSpPr>
        <p:spPr bwMode="auto">
          <a:xfrm>
            <a:off x="1325563" y="2989540"/>
            <a:ext cx="7415212" cy="515937"/>
          </a:xfrm>
          <a:prstGeom prst="rect">
            <a:avLst/>
          </a:prstGeom>
          <a:solidFill>
            <a:sysClr val="window" lastClr="FFFFFF"/>
          </a:solidFill>
          <a:ln w="12700">
            <a:solidFill>
              <a:sysClr val="window" lastClr="FFFFFF">
                <a:lumMod val="65000"/>
              </a:sysClr>
            </a:solidFill>
            <a:miter lim="800000"/>
            <a:headEnd/>
            <a:tailEnd/>
          </a:ln>
          <a:effectLst/>
        </p:spPr>
        <p:txBody>
          <a:bodyPr lIns="360000" anchor="ctr">
            <a:normAutofit/>
          </a:bodyPr>
          <a:lstStyle>
            <a:lvl1pPr marL="342900" indent="-342900" algn="l" rtl="0" eaLnBrk="0" fontAlgn="base" hangingPunct="0">
              <a:spcBef>
                <a:spcPct val="20000"/>
              </a:spcBef>
              <a:spcAft>
                <a:spcPct val="0"/>
              </a:spcAft>
              <a:buNone/>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kern="0" noProof="1">
                <a:solidFill>
                  <a:schemeClr val="tx1">
                    <a:lumMod val="95000"/>
                    <a:lumOff val="5000"/>
                  </a:schemeClr>
                </a:solidFill>
              </a:rPr>
              <a:t>Principios, patrones y buenas practicas</a:t>
            </a:r>
          </a:p>
        </p:txBody>
      </p:sp>
      <p:sp>
        <p:nvSpPr>
          <p:cNvPr id="7" name="Textplatzhalter 10"/>
          <p:cNvSpPr txBox="1">
            <a:spLocks/>
          </p:cNvSpPr>
          <p:nvPr/>
        </p:nvSpPr>
        <p:spPr bwMode="auto">
          <a:xfrm>
            <a:off x="1325563" y="3641209"/>
            <a:ext cx="7415212" cy="515937"/>
          </a:xfrm>
          <a:prstGeom prst="rect">
            <a:avLst/>
          </a:prstGeom>
          <a:solidFill>
            <a:sysClr val="window" lastClr="FFFFFF"/>
          </a:solidFill>
          <a:ln w="12700">
            <a:solidFill>
              <a:sysClr val="window" lastClr="FFFFFF">
                <a:lumMod val="65000"/>
              </a:sysClr>
            </a:solidFill>
            <a:miter lim="800000"/>
            <a:headEnd/>
            <a:tailEnd/>
          </a:ln>
          <a:effectLst/>
        </p:spPr>
        <p:txBody>
          <a:bodyPr lIns="360000" anchor="ctr">
            <a:normAutofit/>
          </a:bodyPr>
          <a:lstStyle>
            <a:lvl1pPr marL="342900" indent="-342900" algn="l" rtl="0" eaLnBrk="0" fontAlgn="base" hangingPunct="0">
              <a:spcBef>
                <a:spcPct val="20000"/>
              </a:spcBef>
              <a:spcAft>
                <a:spcPct val="0"/>
              </a:spcAft>
              <a:buNone/>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s-PE" b="1" kern="0" noProof="1">
                <a:solidFill>
                  <a:schemeClr val="tx1">
                    <a:lumMod val="95000"/>
                    <a:lumOff val="5000"/>
                  </a:schemeClr>
                </a:solidFill>
              </a:rPr>
              <a:t>Arquitectura base</a:t>
            </a:r>
            <a:endParaRPr lang="en-US" b="1" kern="0" noProof="1">
              <a:solidFill>
                <a:schemeClr val="tx1">
                  <a:lumMod val="95000"/>
                  <a:lumOff val="5000"/>
                </a:schemeClr>
              </a:solidFill>
            </a:endParaRPr>
          </a:p>
        </p:txBody>
      </p:sp>
      <p:sp>
        <p:nvSpPr>
          <p:cNvPr id="8" name="Textplatzhalter 11"/>
          <p:cNvSpPr txBox="1">
            <a:spLocks/>
          </p:cNvSpPr>
          <p:nvPr/>
        </p:nvSpPr>
        <p:spPr bwMode="auto">
          <a:xfrm>
            <a:off x="447675" y="2989540"/>
            <a:ext cx="688975" cy="515937"/>
          </a:xfrm>
          <a:prstGeom prst="rect">
            <a:avLst/>
          </a:prstGeom>
          <a:solidFill>
            <a:srgbClr val="4F81BD"/>
          </a:solidFill>
          <a:ln w="12700">
            <a:solidFill>
              <a:sysClr val="window" lastClr="FFFFFF">
                <a:lumMod val="65000"/>
              </a:sysClr>
            </a:solidFill>
            <a:miter lim="800000"/>
            <a:headEnd/>
            <a:tailEnd/>
          </a:ln>
          <a:effectLst/>
        </p:spPr>
        <p:txBody>
          <a:bodyPr anchor="ctr">
            <a:normAutofit/>
          </a:bodyPr>
          <a:lstStyle>
            <a:lvl1pPr marL="342900" indent="-342900" algn="ctr" rtl="0" eaLnBrk="0" fontAlgn="base" hangingPunct="0">
              <a:spcBef>
                <a:spcPct val="20000"/>
              </a:spcBef>
              <a:spcAft>
                <a:spcPct val="0"/>
              </a:spcAft>
              <a:buNone/>
              <a:defRPr sz="2400" b="1">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kern="0" noProof="1" smtClean="0">
                <a:solidFill>
                  <a:sysClr val="window" lastClr="FFFFFF"/>
                </a:solidFill>
              </a:rPr>
              <a:t>3</a:t>
            </a:r>
          </a:p>
        </p:txBody>
      </p:sp>
      <p:sp>
        <p:nvSpPr>
          <p:cNvPr id="10" name="Textplatzhalter 5"/>
          <p:cNvSpPr txBox="1">
            <a:spLocks/>
          </p:cNvSpPr>
          <p:nvPr/>
        </p:nvSpPr>
        <p:spPr bwMode="auto">
          <a:xfrm>
            <a:off x="447675" y="3641208"/>
            <a:ext cx="688975" cy="515938"/>
          </a:xfrm>
          <a:prstGeom prst="rect">
            <a:avLst/>
          </a:prstGeom>
          <a:solidFill>
            <a:srgbClr val="4F81BD"/>
          </a:solidFill>
          <a:ln w="12700">
            <a:solidFill>
              <a:srgbClr val="A6A6A6"/>
            </a:solidFill>
            <a:miter lim="800000"/>
            <a:headEnd/>
            <a:tailEnd/>
          </a:ln>
        </p:spPr>
        <p:txBody>
          <a:bodyPr anchor="ct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pPr>
            <a:r>
              <a:rPr lang="es-PE" sz="2400" b="1" noProof="1">
                <a:solidFill>
                  <a:srgbClr val="FFFFFF"/>
                </a:solidFill>
              </a:rPr>
              <a:t>4</a:t>
            </a:r>
          </a:p>
        </p:txBody>
      </p:sp>
      <p:sp>
        <p:nvSpPr>
          <p:cNvPr id="11" name="Textplatzhalter 7"/>
          <p:cNvSpPr txBox="1">
            <a:spLocks/>
          </p:cNvSpPr>
          <p:nvPr/>
        </p:nvSpPr>
        <p:spPr bwMode="auto">
          <a:xfrm>
            <a:off x="447675" y="2344221"/>
            <a:ext cx="688975" cy="515937"/>
          </a:xfrm>
          <a:prstGeom prst="rect">
            <a:avLst/>
          </a:prstGeom>
          <a:solidFill>
            <a:srgbClr val="4F81BD"/>
          </a:solidFill>
          <a:ln w="12700">
            <a:solidFill>
              <a:sysClr val="window" lastClr="FFFFFF">
                <a:lumMod val="65000"/>
              </a:sysClr>
            </a:solidFill>
            <a:miter lim="800000"/>
            <a:headEnd/>
            <a:tailEnd/>
          </a:ln>
          <a:effectLst/>
        </p:spPr>
        <p:txBody>
          <a:bodyPr anchor="ctr">
            <a:normAutofit/>
          </a:bodyPr>
          <a:lstStyle>
            <a:lvl1pPr marL="342900" indent="-342900" algn="ctr" rtl="0" eaLnBrk="0" fontAlgn="base" hangingPunct="0">
              <a:spcBef>
                <a:spcPct val="20000"/>
              </a:spcBef>
              <a:spcAft>
                <a:spcPct val="0"/>
              </a:spcAft>
              <a:buNone/>
              <a:defRPr sz="2400" b="1">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kern="0" noProof="1">
                <a:solidFill>
                  <a:sysClr val="window" lastClr="FFFFFF"/>
                </a:solidFill>
              </a:rPr>
              <a:t>2</a:t>
            </a:r>
            <a:endParaRPr lang="en-US" kern="0" noProof="1" smtClean="0">
              <a:solidFill>
                <a:sysClr val="window" lastClr="FFFFFF"/>
              </a:solidFill>
            </a:endParaRPr>
          </a:p>
        </p:txBody>
      </p:sp>
      <p:sp>
        <p:nvSpPr>
          <p:cNvPr id="12" name="Textplatzhalter 10"/>
          <p:cNvSpPr txBox="1">
            <a:spLocks/>
          </p:cNvSpPr>
          <p:nvPr/>
        </p:nvSpPr>
        <p:spPr bwMode="auto">
          <a:xfrm>
            <a:off x="1325563" y="4297400"/>
            <a:ext cx="7415212" cy="515937"/>
          </a:xfrm>
          <a:prstGeom prst="rect">
            <a:avLst/>
          </a:prstGeom>
          <a:solidFill>
            <a:sysClr val="window" lastClr="FFFFFF"/>
          </a:solidFill>
          <a:ln w="12700">
            <a:solidFill>
              <a:sysClr val="window" lastClr="FFFFFF">
                <a:lumMod val="65000"/>
              </a:sysClr>
            </a:solidFill>
            <a:miter lim="800000"/>
            <a:headEnd/>
            <a:tailEnd/>
          </a:ln>
          <a:effectLst/>
        </p:spPr>
        <p:txBody>
          <a:bodyPr lIns="360000" anchor="ctr">
            <a:normAutofit/>
          </a:bodyPr>
          <a:lstStyle>
            <a:lvl1pPr marL="342900" indent="-342900" algn="l" rtl="0" eaLnBrk="0" fontAlgn="base" hangingPunct="0">
              <a:spcBef>
                <a:spcPct val="20000"/>
              </a:spcBef>
              <a:spcAft>
                <a:spcPct val="0"/>
              </a:spcAft>
              <a:buNone/>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s-PE" b="1" kern="0" noProof="1">
                <a:solidFill>
                  <a:schemeClr val="tx1">
                    <a:lumMod val="95000"/>
                    <a:lumOff val="5000"/>
                  </a:schemeClr>
                </a:solidFill>
              </a:rPr>
              <a:t>Información de Soporte</a:t>
            </a:r>
            <a:endParaRPr lang="en-US" b="1" kern="0" noProof="1">
              <a:solidFill>
                <a:schemeClr val="tx1">
                  <a:lumMod val="95000"/>
                  <a:lumOff val="5000"/>
                </a:schemeClr>
              </a:solidFill>
            </a:endParaRPr>
          </a:p>
        </p:txBody>
      </p:sp>
      <p:sp>
        <p:nvSpPr>
          <p:cNvPr id="13" name="Textplatzhalter 5"/>
          <p:cNvSpPr txBox="1">
            <a:spLocks/>
          </p:cNvSpPr>
          <p:nvPr/>
        </p:nvSpPr>
        <p:spPr bwMode="auto">
          <a:xfrm>
            <a:off x="447675" y="4297399"/>
            <a:ext cx="688975" cy="515938"/>
          </a:xfrm>
          <a:prstGeom prst="rect">
            <a:avLst/>
          </a:prstGeom>
          <a:solidFill>
            <a:srgbClr val="4F81BD"/>
          </a:solidFill>
          <a:ln w="12700">
            <a:solidFill>
              <a:srgbClr val="A6A6A6"/>
            </a:solidFill>
            <a:miter lim="800000"/>
            <a:headEnd/>
            <a:tailEnd/>
          </a:ln>
        </p:spPr>
        <p:txBody>
          <a:bodyPr anchor="ct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pPr>
            <a:r>
              <a:rPr lang="es-PE" sz="2400" b="1" noProof="1" smtClean="0">
                <a:solidFill>
                  <a:srgbClr val="FFFFFF"/>
                </a:solidFill>
              </a:rPr>
              <a:t>5</a:t>
            </a:r>
            <a:endParaRPr lang="es-PE" sz="2400" b="1" noProof="1">
              <a:solidFill>
                <a:srgbClr val="FFFFFF"/>
              </a:solidFill>
            </a:endParaRPr>
          </a:p>
        </p:txBody>
      </p:sp>
      <p:sp>
        <p:nvSpPr>
          <p:cNvPr id="15" name="Textplatzhalter 7"/>
          <p:cNvSpPr txBox="1">
            <a:spLocks/>
          </p:cNvSpPr>
          <p:nvPr/>
        </p:nvSpPr>
        <p:spPr bwMode="auto">
          <a:xfrm>
            <a:off x="447675" y="1690819"/>
            <a:ext cx="688975" cy="515937"/>
          </a:xfrm>
          <a:prstGeom prst="rect">
            <a:avLst/>
          </a:prstGeom>
          <a:solidFill>
            <a:srgbClr val="4F81BD"/>
          </a:solidFill>
          <a:ln w="12700">
            <a:solidFill>
              <a:sysClr val="window" lastClr="FFFFFF">
                <a:lumMod val="65000"/>
              </a:sysClr>
            </a:solidFill>
            <a:miter lim="800000"/>
            <a:headEnd/>
            <a:tailEnd/>
          </a:ln>
          <a:effectLst/>
        </p:spPr>
        <p:txBody>
          <a:bodyPr anchor="ctr">
            <a:normAutofit/>
          </a:bodyPr>
          <a:lstStyle>
            <a:lvl1pPr marL="342900" indent="-342900" algn="ctr" rtl="0" eaLnBrk="0" fontAlgn="base" hangingPunct="0">
              <a:spcBef>
                <a:spcPct val="20000"/>
              </a:spcBef>
              <a:spcAft>
                <a:spcPct val="0"/>
              </a:spcAft>
              <a:buNone/>
              <a:defRPr sz="2400" b="1">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kern="0" noProof="1" smtClean="0">
                <a:solidFill>
                  <a:sysClr val="window" lastClr="FFFFFF"/>
                </a:solidFill>
              </a:rPr>
              <a:t>1</a:t>
            </a:r>
          </a:p>
        </p:txBody>
      </p:sp>
    </p:spTree>
    <p:extLst>
      <p:ext uri="{BB962C8B-B14F-4D97-AF65-F5344CB8AC3E}">
        <p14:creationId xmlns:p14="http://schemas.microsoft.com/office/powerpoint/2010/main" val="3334272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199" y="316203"/>
            <a:ext cx="6730679" cy="759988"/>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smtClean="0">
                <a:solidFill>
                  <a:schemeClr val="tx1"/>
                </a:solidFill>
                <a:latin typeface="KievitOT-Bold" pitchFamily="34" charset="0"/>
              </a:rPr>
              <a:t>Antecedentes </a:t>
            </a:r>
            <a:endParaRPr lang="en-US" sz="2800" noProof="1">
              <a:solidFill>
                <a:schemeClr val="tx1"/>
              </a:solidFill>
              <a:latin typeface="KievitOT-Bold" pitchFamily="34" charset="0"/>
            </a:endParaRPr>
          </a:p>
        </p:txBody>
      </p:sp>
      <p:sp>
        <p:nvSpPr>
          <p:cNvPr id="14" name="13 CuadroTexto"/>
          <p:cNvSpPr txBox="1"/>
          <p:nvPr/>
        </p:nvSpPr>
        <p:spPr>
          <a:xfrm>
            <a:off x="344020" y="1656404"/>
            <a:ext cx="8404444" cy="4247317"/>
          </a:xfrm>
          <a:prstGeom prst="rect">
            <a:avLst/>
          </a:prstGeom>
          <a:noFill/>
        </p:spPr>
        <p:txBody>
          <a:bodyPr wrap="square" rtlCol="0">
            <a:spAutoFit/>
          </a:bodyPr>
          <a:lstStyle/>
          <a:p>
            <a:pPr marL="342900" indent="-342900" algn="just">
              <a:buFont typeface="Wingdings" pitchFamily="2" charset="2"/>
              <a:buChar char="ü"/>
            </a:pPr>
            <a:r>
              <a:rPr lang="es-PE" dirty="0">
                <a:latin typeface="Segoe UI Light" pitchFamily="34" charset="0"/>
              </a:rPr>
              <a:t>Los desarrolladores son, en cierto sentido, los </a:t>
            </a:r>
            <a:r>
              <a:rPr lang="es-PE" dirty="0" smtClean="0">
                <a:latin typeface="Segoe UI Light" pitchFamily="34" charset="0"/>
              </a:rPr>
              <a:t>organizadores quienes plasman código en </a:t>
            </a:r>
            <a:r>
              <a:rPr lang="es-PE" dirty="0">
                <a:latin typeface="Segoe UI Light" pitchFamily="34" charset="0"/>
              </a:rPr>
              <a:t>abstracciones que resuelven </a:t>
            </a:r>
            <a:r>
              <a:rPr lang="es-PE" dirty="0" smtClean="0">
                <a:latin typeface="Segoe UI Light" pitchFamily="34" charset="0"/>
              </a:rPr>
              <a:t>problemas haciendo uso de herramientas ,patrones </a:t>
            </a:r>
            <a:r>
              <a:rPr lang="es-PE" dirty="0">
                <a:latin typeface="Segoe UI Light" pitchFamily="34" charset="0"/>
              </a:rPr>
              <a:t>de diseño, arquitectura en capas, y principios orientados a objetos </a:t>
            </a:r>
            <a:r>
              <a:rPr lang="es-PE" dirty="0" smtClean="0">
                <a:latin typeface="Segoe UI Light" pitchFamily="34" charset="0"/>
              </a:rPr>
              <a:t>dando </a:t>
            </a:r>
            <a:r>
              <a:rPr lang="es-PE" dirty="0">
                <a:latin typeface="Segoe UI Light" pitchFamily="34" charset="0"/>
              </a:rPr>
              <a:t>un marco de aplicación </a:t>
            </a:r>
            <a:r>
              <a:rPr lang="es-PE" dirty="0" smtClean="0">
                <a:latin typeface="Segoe UI Light" pitchFamily="34" charset="0"/>
              </a:rPr>
              <a:t>para el desarrollo de sistemas </a:t>
            </a:r>
            <a:r>
              <a:rPr lang="es-PE" dirty="0">
                <a:latin typeface="Segoe UI Light" pitchFamily="34" charset="0"/>
              </a:rPr>
              <a:t>complicados</a:t>
            </a:r>
            <a:r>
              <a:rPr lang="es-PE" dirty="0" smtClean="0">
                <a:latin typeface="Segoe UI Light" pitchFamily="34" charset="0"/>
              </a:rPr>
              <a:t>. Por tal motivo todos deben seguir los mismo lineamiento y estándares, alineados a una misma forma de trabajo.</a:t>
            </a:r>
          </a:p>
          <a:p>
            <a:pPr algn="just"/>
            <a:endParaRPr lang="es-PE" dirty="0" smtClean="0">
              <a:latin typeface="Segoe UI Light" pitchFamily="34" charset="0"/>
            </a:endParaRPr>
          </a:p>
          <a:p>
            <a:pPr marL="342900" indent="-342900" algn="just">
              <a:buFont typeface="Wingdings" pitchFamily="2" charset="2"/>
              <a:buChar char="ü"/>
            </a:pPr>
            <a:r>
              <a:rPr lang="es-PE" dirty="0" smtClean="0">
                <a:latin typeface="Segoe UI Light" pitchFamily="34" charset="0"/>
              </a:rPr>
              <a:t>Los sistemas actuales demandan mayor flexibilidad, robustez y extensibilidad a las soluciones plasmadas. Por ello, el diseño del software debe estar preparado para afrontar todas las necesidades de manera transparente y con alta calidad.</a:t>
            </a:r>
          </a:p>
          <a:p>
            <a:pPr marL="342900" indent="-342900" algn="just">
              <a:buFont typeface="Wingdings" pitchFamily="2" charset="2"/>
              <a:buChar char="ü"/>
            </a:pPr>
            <a:endParaRPr lang="es-PE" dirty="0" smtClean="0">
              <a:latin typeface="Segoe UI Light" pitchFamily="34" charset="0"/>
            </a:endParaRPr>
          </a:p>
          <a:p>
            <a:pPr marL="342900" indent="-342900" algn="just">
              <a:buFont typeface="Wingdings" pitchFamily="2" charset="2"/>
              <a:buChar char="ü"/>
            </a:pPr>
            <a:r>
              <a:rPr lang="es-PE" dirty="0" smtClean="0">
                <a:latin typeface="Segoe UI Light" pitchFamily="34" charset="0"/>
              </a:rPr>
              <a:t>La arquitectura de una solución esta atada  a los conceptos de flexibilidad, robustez, mantenibilidad y agilidad. Asimismo, debe estar a la vanguardia de la tecnología y cambio. Por lo tanto no basta solo pensar en una arquitectura basada en capa de entidades, lógica de negocio , acceso a datos y presentación. </a:t>
            </a:r>
          </a:p>
        </p:txBody>
      </p:sp>
    </p:spTree>
    <p:extLst>
      <p:ext uri="{BB962C8B-B14F-4D97-AF65-F5344CB8AC3E}">
        <p14:creationId xmlns:p14="http://schemas.microsoft.com/office/powerpoint/2010/main" val="666718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199" y="316203"/>
            <a:ext cx="6730679" cy="759988"/>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smtClean="0">
                <a:solidFill>
                  <a:schemeClr val="tx1"/>
                </a:solidFill>
                <a:latin typeface="KievitOT-Bold" pitchFamily="34" charset="0"/>
              </a:rPr>
              <a:t>Entendiendo la Arquitectura</a:t>
            </a:r>
            <a:endParaRPr lang="en-US" sz="2800" noProof="1">
              <a:solidFill>
                <a:schemeClr val="tx1"/>
              </a:solidFill>
              <a:latin typeface="KievitOT-Bold" pitchFamily="34" charset="0"/>
            </a:endParaRPr>
          </a:p>
        </p:txBody>
      </p:sp>
      <p:sp>
        <p:nvSpPr>
          <p:cNvPr id="14" name="13 CuadroTexto"/>
          <p:cNvSpPr txBox="1"/>
          <p:nvPr/>
        </p:nvSpPr>
        <p:spPr>
          <a:xfrm>
            <a:off x="344020" y="1412776"/>
            <a:ext cx="8404444" cy="646331"/>
          </a:xfrm>
          <a:prstGeom prst="rect">
            <a:avLst/>
          </a:prstGeom>
          <a:noFill/>
        </p:spPr>
        <p:txBody>
          <a:bodyPr wrap="square" rtlCol="0">
            <a:spAutoFit/>
          </a:bodyPr>
          <a:lstStyle/>
          <a:p>
            <a:pPr algn="just"/>
            <a:r>
              <a:rPr lang="es-PE" b="1" dirty="0" smtClean="0">
                <a:latin typeface="Segoe UI Light" pitchFamily="34" charset="0"/>
              </a:rPr>
              <a:t>Veamos un ejemplo:</a:t>
            </a:r>
          </a:p>
          <a:p>
            <a:pPr algn="just"/>
            <a:r>
              <a:rPr lang="es-PE" dirty="0" smtClean="0">
                <a:latin typeface="Segoe UI Light" pitchFamily="34" charset="0"/>
              </a:rPr>
              <a:t>Imaginemos un auto que cumple con todas la características solicitadas.</a:t>
            </a:r>
          </a:p>
        </p:txBody>
      </p:sp>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13234" t="20513" r="9956"/>
          <a:stretch/>
        </p:blipFill>
        <p:spPr>
          <a:xfrm>
            <a:off x="457199" y="2159157"/>
            <a:ext cx="4896544" cy="2232248"/>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066" y="4625668"/>
            <a:ext cx="3307110" cy="1853905"/>
          </a:xfrm>
          <a:prstGeom prst="rect">
            <a:avLst/>
          </a:prstGeom>
        </p:spPr>
      </p:pic>
      <p:sp>
        <p:nvSpPr>
          <p:cNvPr id="5" name="CuadroTexto 4"/>
          <p:cNvSpPr txBox="1"/>
          <p:nvPr/>
        </p:nvSpPr>
        <p:spPr>
          <a:xfrm>
            <a:off x="828410" y="4590983"/>
            <a:ext cx="396044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PE" b="1" dirty="0" smtClean="0">
                <a:effectLst>
                  <a:outerShdw blurRad="38100" dist="38100" dir="2700000" algn="tl">
                    <a:srgbClr val="000000">
                      <a:alpha val="43137"/>
                    </a:srgbClr>
                  </a:outerShdw>
                </a:effectLst>
              </a:rPr>
              <a:t>Pero este auto es de una sola pieza.</a:t>
            </a:r>
            <a:endParaRPr lang="es-PE" b="1" dirty="0">
              <a:effectLst>
                <a:outerShdw blurRad="38100" dist="38100" dir="2700000" algn="tl">
                  <a:srgbClr val="000000">
                    <a:alpha val="43137"/>
                  </a:srgbClr>
                </a:outerShdw>
              </a:effectLst>
            </a:endParaRPr>
          </a:p>
        </p:txBody>
      </p:sp>
      <p:sp>
        <p:nvSpPr>
          <p:cNvPr id="7" name="CuadroTexto 6"/>
          <p:cNvSpPr txBox="1"/>
          <p:nvPr/>
        </p:nvSpPr>
        <p:spPr>
          <a:xfrm>
            <a:off x="1729824" y="5022019"/>
            <a:ext cx="215761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PE" dirty="0" smtClean="0"/>
              <a:t>Altamente acoplado.</a:t>
            </a:r>
            <a:endParaRPr lang="es-PE" dirty="0"/>
          </a:p>
        </p:txBody>
      </p:sp>
      <p:sp>
        <p:nvSpPr>
          <p:cNvPr id="6" name="CuadroTexto 5"/>
          <p:cNvSpPr txBox="1"/>
          <p:nvPr/>
        </p:nvSpPr>
        <p:spPr>
          <a:xfrm>
            <a:off x="759967" y="5455775"/>
            <a:ext cx="3790666" cy="1200329"/>
          </a:xfrm>
          <a:prstGeom prst="rect">
            <a:avLst/>
          </a:prstGeom>
          <a:noFill/>
        </p:spPr>
        <p:txBody>
          <a:bodyPr wrap="square" rtlCol="0">
            <a:spAutoFit/>
          </a:bodyPr>
          <a:lstStyle/>
          <a:p>
            <a:pPr marL="342900" indent="-342900">
              <a:buFont typeface="+mj-lt"/>
              <a:buAutoNum type="arabicPeriod"/>
            </a:pPr>
            <a:r>
              <a:rPr lang="es-PE" dirty="0" smtClean="0"/>
              <a:t>¿Es fácil realizar los cambios sin alterar todo el sistema?</a:t>
            </a:r>
          </a:p>
          <a:p>
            <a:pPr marL="342900" indent="-342900">
              <a:buFont typeface="+mj-lt"/>
              <a:buAutoNum type="arabicPeriod"/>
            </a:pPr>
            <a:r>
              <a:rPr lang="es-PE" dirty="0"/>
              <a:t>¿</a:t>
            </a:r>
            <a:r>
              <a:rPr lang="es-PE" dirty="0" smtClean="0"/>
              <a:t>Puedo reutilizar sus partes?</a:t>
            </a:r>
          </a:p>
          <a:p>
            <a:pPr marL="342900" indent="-342900">
              <a:buFont typeface="+mj-lt"/>
              <a:buAutoNum type="arabicPeriod"/>
            </a:pPr>
            <a:r>
              <a:rPr lang="es-PE" dirty="0" smtClean="0"/>
              <a:t>¿Es </a:t>
            </a:r>
            <a:r>
              <a:rPr lang="es-PE" dirty="0" err="1" smtClean="0"/>
              <a:t>mantenible</a:t>
            </a:r>
            <a:r>
              <a:rPr lang="es-PE" dirty="0" smtClean="0"/>
              <a:t>?</a:t>
            </a:r>
            <a:endParaRPr lang="es-PE" dirty="0"/>
          </a:p>
        </p:txBody>
      </p:sp>
      <p:sp>
        <p:nvSpPr>
          <p:cNvPr id="8" name="CuadroTexto 7"/>
          <p:cNvSpPr txBox="1"/>
          <p:nvPr/>
        </p:nvSpPr>
        <p:spPr>
          <a:xfrm>
            <a:off x="5818336" y="2813616"/>
            <a:ext cx="2295052" cy="92333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marL="342900" indent="-342900">
              <a:buFont typeface="+mj-lt"/>
              <a:buAutoNum type="arabicPeriod"/>
            </a:pPr>
            <a:r>
              <a:rPr lang="es-PE" dirty="0" smtClean="0"/>
              <a:t>Es cómodo.</a:t>
            </a:r>
          </a:p>
          <a:p>
            <a:pPr marL="342900" indent="-342900">
              <a:buFont typeface="+mj-lt"/>
              <a:buAutoNum type="arabicPeriod"/>
            </a:pPr>
            <a:r>
              <a:rPr lang="es-PE" dirty="0" smtClean="0"/>
              <a:t>Se ve muy bien.</a:t>
            </a:r>
          </a:p>
          <a:p>
            <a:pPr marL="342900" indent="-342900">
              <a:buFont typeface="+mj-lt"/>
              <a:buAutoNum type="arabicPeriod"/>
            </a:pPr>
            <a:r>
              <a:rPr lang="es-PE" dirty="0" smtClean="0"/>
              <a:t>Sobre todo camina</a:t>
            </a:r>
            <a:endParaRPr lang="es-PE" dirty="0"/>
          </a:p>
        </p:txBody>
      </p:sp>
    </p:spTree>
    <p:extLst>
      <p:ext uri="{BB962C8B-B14F-4D97-AF65-F5344CB8AC3E}">
        <p14:creationId xmlns:p14="http://schemas.microsoft.com/office/powerpoint/2010/main" val="582360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199" y="316203"/>
            <a:ext cx="6730679" cy="759988"/>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smtClean="0">
                <a:solidFill>
                  <a:schemeClr val="tx1"/>
                </a:solidFill>
                <a:latin typeface="KievitOT-Bold" pitchFamily="34" charset="0"/>
              </a:rPr>
              <a:t>Entendiendo la Arquitectura</a:t>
            </a:r>
            <a:endParaRPr lang="en-US" sz="2800" noProof="1">
              <a:solidFill>
                <a:schemeClr val="tx1"/>
              </a:solidFill>
              <a:latin typeface="KievitOT-Bold" pitchFamily="34" charset="0"/>
            </a:endParaRPr>
          </a:p>
        </p:txBody>
      </p:sp>
      <p:sp>
        <p:nvSpPr>
          <p:cNvPr id="14" name="13 CuadroTexto"/>
          <p:cNvSpPr txBox="1"/>
          <p:nvPr/>
        </p:nvSpPr>
        <p:spPr>
          <a:xfrm>
            <a:off x="467319" y="1439026"/>
            <a:ext cx="8404444" cy="369332"/>
          </a:xfrm>
          <a:prstGeom prst="rect">
            <a:avLst/>
          </a:prstGeom>
          <a:noFill/>
        </p:spPr>
        <p:txBody>
          <a:bodyPr wrap="square" rtlCol="0">
            <a:spAutoFit/>
          </a:bodyPr>
          <a:lstStyle/>
          <a:p>
            <a:pPr algn="just"/>
            <a:r>
              <a:rPr lang="es-PE" b="1" dirty="0" smtClean="0">
                <a:latin typeface="Segoe UI Light" pitchFamily="34" charset="0"/>
              </a:rPr>
              <a:t>Pensamos también en la forma de producción del mismo auto. </a:t>
            </a:r>
            <a:endParaRPr lang="es-PE" dirty="0" smtClean="0">
              <a:latin typeface="Segoe UI Light" pitchFamily="34" charset="0"/>
            </a:endParaRPr>
          </a:p>
        </p:txBody>
      </p:sp>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13234" t="20513" r="9956"/>
          <a:stretch/>
        </p:blipFill>
        <p:spPr>
          <a:xfrm>
            <a:off x="3737868" y="2619492"/>
            <a:ext cx="4896544" cy="2232248"/>
          </a:xfrm>
          <a:prstGeom prst="rect">
            <a:avLst/>
          </a:prstGeom>
        </p:spPr>
      </p:pic>
      <p:sp>
        <p:nvSpPr>
          <p:cNvPr id="9" name="CuadroTexto 8"/>
          <p:cNvSpPr txBox="1"/>
          <p:nvPr/>
        </p:nvSpPr>
        <p:spPr>
          <a:xfrm>
            <a:off x="755576" y="2996952"/>
            <a:ext cx="2880320" cy="1754326"/>
          </a:xfrm>
          <a:prstGeom prst="rect">
            <a:avLst/>
          </a:prstGeom>
          <a:noFill/>
        </p:spPr>
        <p:txBody>
          <a:bodyPr wrap="square" rtlCol="0">
            <a:spAutoFit/>
          </a:bodyPr>
          <a:lstStyle/>
          <a:p>
            <a:pPr algn="just"/>
            <a:r>
              <a:rPr lang="es-PE" dirty="0" smtClean="0">
                <a:effectLst>
                  <a:outerShdw blurRad="38100" dist="38100" dir="2700000" algn="tl">
                    <a:srgbClr val="000000">
                      <a:alpha val="43137"/>
                    </a:srgbClr>
                  </a:outerShdw>
                </a:effectLst>
              </a:rPr>
              <a:t>Como no utiliza componentes ni partes reutilizables, La forma de producción tendría que ser obligadamente de uno en uno.</a:t>
            </a:r>
            <a:endParaRPr lang="es-P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838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199" y="316203"/>
            <a:ext cx="6730679" cy="759988"/>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smtClean="0">
                <a:solidFill>
                  <a:schemeClr val="tx1"/>
                </a:solidFill>
                <a:latin typeface="KievitOT-Bold" pitchFamily="34" charset="0"/>
              </a:rPr>
              <a:t>Entendiendo la Arquitectura</a:t>
            </a:r>
            <a:endParaRPr lang="en-US" sz="2800" noProof="1">
              <a:solidFill>
                <a:schemeClr val="tx1"/>
              </a:solidFill>
              <a:latin typeface="KievitOT-Bold" pitchFamily="34" charset="0"/>
            </a:endParaRPr>
          </a:p>
        </p:txBody>
      </p:sp>
      <p:sp>
        <p:nvSpPr>
          <p:cNvPr id="14" name="13 CuadroTexto"/>
          <p:cNvSpPr txBox="1"/>
          <p:nvPr/>
        </p:nvSpPr>
        <p:spPr>
          <a:xfrm>
            <a:off x="467319" y="1439026"/>
            <a:ext cx="8404444" cy="369332"/>
          </a:xfrm>
          <a:prstGeom prst="rect">
            <a:avLst/>
          </a:prstGeom>
          <a:noFill/>
        </p:spPr>
        <p:txBody>
          <a:bodyPr wrap="square" rtlCol="0">
            <a:spAutoFit/>
          </a:bodyPr>
          <a:lstStyle/>
          <a:p>
            <a:pPr algn="just"/>
            <a:r>
              <a:rPr lang="es-PE" b="1" dirty="0" smtClean="0">
                <a:latin typeface="Segoe UI Light" pitchFamily="34" charset="0"/>
              </a:rPr>
              <a:t>Regresemos a la realidad y sigamos pensando en los autos</a:t>
            </a:r>
            <a:endParaRPr lang="es-PE" dirty="0" smtClean="0">
              <a:latin typeface="Segoe UI Light"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654" y="1978127"/>
            <a:ext cx="2556293" cy="170419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19" y="1995701"/>
            <a:ext cx="2827164" cy="1686621"/>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1283" y="1995701"/>
            <a:ext cx="2629867" cy="1686621"/>
          </a:xfrm>
          <a:prstGeom prst="rect">
            <a:avLst/>
          </a:prstGeom>
        </p:spPr>
      </p:pic>
      <p:sp>
        <p:nvSpPr>
          <p:cNvPr id="7" name="CuadroTexto 6"/>
          <p:cNvSpPr txBox="1"/>
          <p:nvPr/>
        </p:nvSpPr>
        <p:spPr>
          <a:xfrm>
            <a:off x="683568" y="4293096"/>
            <a:ext cx="7416824" cy="120032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just"/>
            <a:r>
              <a:rPr lang="es-PE" b="1" dirty="0" smtClean="0">
                <a:solidFill>
                  <a:schemeClr val="tx1"/>
                </a:solidFill>
              </a:rPr>
              <a:t>Se realiza la producción de cada componente en paralelo siguiendo especificaciones definidas (contratos), lineamientos y forma de trabajo (buenas practicas) que permiten su integración en una línea de ensamblaje garantizando la calidad del producto.</a:t>
            </a:r>
            <a:endParaRPr lang="es-PE" b="1" dirty="0">
              <a:solidFill>
                <a:schemeClr val="tx1"/>
              </a:solidFill>
            </a:endParaRPr>
          </a:p>
        </p:txBody>
      </p:sp>
    </p:spTree>
    <p:extLst>
      <p:ext uri="{BB962C8B-B14F-4D97-AF65-F5344CB8AC3E}">
        <p14:creationId xmlns:p14="http://schemas.microsoft.com/office/powerpoint/2010/main" val="1261924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199" y="316203"/>
            <a:ext cx="6730679" cy="759988"/>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smtClean="0">
                <a:solidFill>
                  <a:schemeClr val="tx1"/>
                </a:solidFill>
                <a:latin typeface="KievitOT-Bold" pitchFamily="34" charset="0"/>
              </a:rPr>
              <a:t>Entendiendo la Arquitectura</a:t>
            </a:r>
            <a:endParaRPr lang="en-US" sz="2800" noProof="1">
              <a:solidFill>
                <a:schemeClr val="tx1"/>
              </a:solidFill>
              <a:latin typeface="KievitOT-Bold" pitchFamily="34" charset="0"/>
            </a:endParaRPr>
          </a:p>
        </p:txBody>
      </p:sp>
      <p:sp>
        <p:nvSpPr>
          <p:cNvPr id="9" name="CuadroTexto 8"/>
          <p:cNvSpPr txBox="1"/>
          <p:nvPr/>
        </p:nvSpPr>
        <p:spPr>
          <a:xfrm>
            <a:off x="457199" y="2957027"/>
            <a:ext cx="8219257"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PE" sz="2000" b="1" dirty="0" smtClean="0"/>
              <a:t>Si no nos preocupamos por el diseño de nuestras soluciones, podríamos estar haciendo sistemas de baja calidad, poco reutilizables que en el tiempo terminan por no cumplir los requerimientos solicitados.</a:t>
            </a:r>
            <a:endParaRPr lang="es-PE" sz="2000" b="1" dirty="0"/>
          </a:p>
        </p:txBody>
      </p:sp>
    </p:spTree>
    <p:extLst>
      <p:ext uri="{BB962C8B-B14F-4D97-AF65-F5344CB8AC3E}">
        <p14:creationId xmlns:p14="http://schemas.microsoft.com/office/powerpoint/2010/main" val="333465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199" y="316203"/>
            <a:ext cx="6730679" cy="759988"/>
          </a:xfrm>
          <a:prstGeom prst="rect">
            <a:avLst/>
          </a:prstGeom>
        </p:spPr>
        <p:txBody>
          <a:bodyPr vert="horz" lIns="91440" tIns="45720" rIns="91440" bIns="45720" rtlCol="0" anchor="ctr" anchorCtr="0">
            <a:normAutofit/>
          </a:bodyPr>
          <a:lstStyle>
            <a:lvl1pPr algn="l" defTabSz="457200" rtl="0" eaLnBrk="1" latinLnBrk="0" hangingPunct="1">
              <a:spcBef>
                <a:spcPct val="0"/>
              </a:spcBef>
              <a:buNone/>
              <a:defRPr sz="3200" kern="1200">
                <a:solidFill>
                  <a:schemeClr val="bg1"/>
                </a:solidFill>
                <a:latin typeface="+mn-lt"/>
                <a:ea typeface="+mj-ea"/>
                <a:cs typeface="+mj-cs"/>
              </a:defRPr>
            </a:lvl1pPr>
          </a:lstStyle>
          <a:p>
            <a:r>
              <a:rPr lang="en-US" sz="2800" noProof="1">
                <a:solidFill>
                  <a:schemeClr val="tx1"/>
                </a:solidFill>
                <a:latin typeface="KievitOT-Bold" pitchFamily="34" charset="0"/>
              </a:rPr>
              <a:t>Entendiendo la Arquitectura</a:t>
            </a:r>
          </a:p>
        </p:txBody>
      </p:sp>
      <p:sp>
        <p:nvSpPr>
          <p:cNvPr id="14" name="13 CuadroTexto"/>
          <p:cNvSpPr txBox="1"/>
          <p:nvPr/>
        </p:nvSpPr>
        <p:spPr>
          <a:xfrm>
            <a:off x="344020" y="1656404"/>
            <a:ext cx="8404444" cy="369332"/>
          </a:xfrm>
          <a:prstGeom prst="rect">
            <a:avLst/>
          </a:prstGeom>
          <a:noFill/>
        </p:spPr>
        <p:txBody>
          <a:bodyPr wrap="square" rtlCol="0">
            <a:spAutoFit/>
          </a:bodyPr>
          <a:lstStyle/>
          <a:p>
            <a:pPr algn="just"/>
            <a:r>
              <a:rPr lang="es-PE" dirty="0" smtClean="0">
                <a:latin typeface="Segoe UI Light" pitchFamily="34" charset="0"/>
              </a:rPr>
              <a:t>Rompiendo esquemas trasladando el ejemplo nuestra realidad.</a:t>
            </a:r>
          </a:p>
        </p:txBody>
      </p:sp>
      <p:pic>
        <p:nvPicPr>
          <p:cNvPr id="6" name="Imagen 5"/>
          <p:cNvPicPr>
            <a:picLocks noChangeAspect="1"/>
          </p:cNvPicPr>
          <p:nvPr/>
        </p:nvPicPr>
        <p:blipFill rotWithShape="1">
          <a:blip r:embed="rId2"/>
          <a:srcRect l="13282" t="40060" r="26948" b="12689"/>
          <a:stretch/>
        </p:blipFill>
        <p:spPr>
          <a:xfrm>
            <a:off x="657810" y="2204864"/>
            <a:ext cx="7776864" cy="3312368"/>
          </a:xfrm>
          <a:prstGeom prst="rect">
            <a:avLst/>
          </a:prstGeom>
        </p:spPr>
      </p:pic>
    </p:spTree>
    <p:extLst>
      <p:ext uri="{BB962C8B-B14F-4D97-AF65-F5344CB8AC3E}">
        <p14:creationId xmlns:p14="http://schemas.microsoft.com/office/powerpoint/2010/main" val="1696343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24051</TotalTime>
  <Words>3968</Words>
  <Application>Microsoft Office PowerPoint</Application>
  <PresentationFormat>Presentación en pantalla (4:3)</PresentationFormat>
  <Paragraphs>326</Paragraphs>
  <Slides>22</Slides>
  <Notes>10</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22</vt:i4>
      </vt:variant>
    </vt:vector>
  </HeadingPairs>
  <TitlesOfParts>
    <vt:vector size="32" baseType="lpstr">
      <vt:lpstr>Arial</vt:lpstr>
      <vt:lpstr>Calibri</vt:lpstr>
      <vt:lpstr>KievitOT-Bold</vt:lpstr>
      <vt:lpstr>KievitOT-Medium</vt:lpstr>
      <vt:lpstr>KievitOT-Regular</vt:lpstr>
      <vt:lpstr>Segoe UI Light</vt:lpstr>
      <vt:lpstr>Wingdings</vt:lpstr>
      <vt:lpstr>Office Theme</vt:lpstr>
      <vt:lpstr>Custom Design</vt:lpstr>
      <vt:lpstr>1_Custom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SOLID </vt:lpstr>
      <vt:lpstr>COP</vt:lpstr>
      <vt:lpstr>Domain Driven Design (DDD)</vt:lpstr>
      <vt:lpstr>CQRS</vt:lpstr>
      <vt:lpstr>Patrones Generales</vt:lpstr>
      <vt:lpstr>Arquitectura base</vt:lpstr>
      <vt:lpstr>Arquitectura base</vt:lpstr>
      <vt:lpstr>Arquitectura base</vt:lpstr>
      <vt:lpstr>Arquitectura base</vt:lpstr>
      <vt:lpstr>Presentación de PowerPoint</vt:lpstr>
      <vt:lpstr>Presentación de PowerPoint</vt:lpstr>
      <vt:lpstr>Presentación de PowerPoint</vt:lpstr>
    </vt:vector>
  </TitlesOfParts>
  <Company>Studioa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Alejandra Rosember</dc:creator>
  <cp:lastModifiedBy>Edgar Melgarejo</cp:lastModifiedBy>
  <cp:revision>823</cp:revision>
  <dcterms:created xsi:type="dcterms:W3CDTF">2012-07-04T13:48:43Z</dcterms:created>
  <dcterms:modified xsi:type="dcterms:W3CDTF">2015-11-17T12:19:53Z</dcterms:modified>
</cp:coreProperties>
</file>