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 id="2147483691" r:id="rId2"/>
  </p:sldMasterIdLst>
  <p:sldIdLst>
    <p:sldId id="325" r:id="rId3"/>
    <p:sldId id="322" r:id="rId4"/>
    <p:sldId id="273" r:id="rId5"/>
    <p:sldId id="330" r:id="rId6"/>
    <p:sldId id="332" r:id="rId7"/>
    <p:sldId id="329" r:id="rId8"/>
    <p:sldId id="341" r:id="rId9"/>
    <p:sldId id="316" r:id="rId10"/>
    <p:sldId id="345" r:id="rId11"/>
    <p:sldId id="281" r:id="rId12"/>
    <p:sldId id="311" r:id="rId13"/>
    <p:sldId id="274" r:id="rId14"/>
    <p:sldId id="302" r:id="rId15"/>
    <p:sldId id="303" r:id="rId16"/>
    <p:sldId id="300" r:id="rId17"/>
    <p:sldId id="264" r:id="rId18"/>
    <p:sldId id="336" r:id="rId19"/>
    <p:sldId id="310" r:id="rId20"/>
    <p:sldId id="350" r:id="rId21"/>
    <p:sldId id="349" r:id="rId22"/>
    <p:sldId id="344" r:id="rId23"/>
    <p:sldId id="269" r:id="rId24"/>
    <p:sldId id="270" r:id="rId25"/>
    <p:sldId id="34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68" autoAdjust="0"/>
    <p:restoredTop sz="94660"/>
  </p:normalViewPr>
  <p:slideViewPr>
    <p:cSldViewPr snapToGrid="0">
      <p:cViewPr varScale="1">
        <p:scale>
          <a:sx n="72" d="100"/>
          <a:sy n="72" d="100"/>
        </p:scale>
        <p:origin x="2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3FFD178-FA9B-45DE-8BE6-55D17FB4E3A1}" type="datetimeFigureOut">
              <a:rPr lang="en-CA" smtClean="0"/>
              <a:t>2020-06-04</a:t>
            </a:fld>
            <a:endParaRPr lang="en-C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C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305452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6BC93F-3BF8-4B9D-871D-9ED8DBB62692}"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900F06C-7CC1-494B-8874-6112DBD3A1AF}" type="slidenum">
              <a:rPr lang="en-CA" smtClean="0"/>
              <a:t>‹#›</a:t>
            </a:fld>
            <a:endParaRPr lang="en-CA"/>
          </a:p>
        </p:txBody>
      </p:sp>
    </p:spTree>
    <p:extLst>
      <p:ext uri="{BB962C8B-B14F-4D97-AF65-F5344CB8AC3E}">
        <p14:creationId xmlns:p14="http://schemas.microsoft.com/office/powerpoint/2010/main" val="33703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6BC93F-3BF8-4B9D-871D-9ED8DBB6269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00F06C-7CC1-494B-8874-6112DBD3A1AF}" type="slidenum">
              <a:rPr lang="en-CA" smtClean="0"/>
              <a:t>‹#›</a:t>
            </a:fld>
            <a:endParaRPr lang="en-CA"/>
          </a:p>
        </p:txBody>
      </p:sp>
    </p:spTree>
    <p:extLst>
      <p:ext uri="{BB962C8B-B14F-4D97-AF65-F5344CB8AC3E}">
        <p14:creationId xmlns:p14="http://schemas.microsoft.com/office/powerpoint/2010/main" val="3384746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6BC93F-3BF8-4B9D-871D-9ED8DBB6269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900F06C-7CC1-494B-8874-6112DBD3A1AF}" type="slidenum">
              <a:rPr lang="en-CA" smtClean="0"/>
              <a:t>‹#›</a:t>
            </a:fld>
            <a:endParaRPr lang="en-CA"/>
          </a:p>
        </p:txBody>
      </p:sp>
    </p:spTree>
    <p:extLst>
      <p:ext uri="{BB962C8B-B14F-4D97-AF65-F5344CB8AC3E}">
        <p14:creationId xmlns:p14="http://schemas.microsoft.com/office/powerpoint/2010/main" val="2052917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D178-FA9B-45DE-8BE6-55D17FB4E3A1}"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16708857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6BC93F-3BF8-4B9D-871D-9ED8DBB62692}" type="datetimeFigureOut">
              <a:rPr lang="en-CA" smtClean="0"/>
              <a:t>2020-06-04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C900F06C-7CC1-494B-8874-6112DBD3A1AF}" type="slidenum">
              <a:rPr lang="en-CA" smtClean="0"/>
              <a:t>‹#›</a:t>
            </a:fld>
            <a:endParaRPr lang="en-CA"/>
          </a:p>
        </p:txBody>
      </p:sp>
    </p:spTree>
    <p:extLst>
      <p:ext uri="{BB962C8B-B14F-4D97-AF65-F5344CB8AC3E}">
        <p14:creationId xmlns:p14="http://schemas.microsoft.com/office/powerpoint/2010/main" val="2639503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36BC93F-3BF8-4B9D-871D-9ED8DBB62692}" type="datetimeFigureOut">
              <a:rPr lang="en-CA" smtClean="0"/>
              <a:t>2020-06-04</a:t>
            </a:fld>
            <a:endParaRPr lang="en-CA"/>
          </a:p>
        </p:txBody>
      </p:sp>
      <p:sp>
        <p:nvSpPr>
          <p:cNvPr id="8" name="Footer Placeholder 7"/>
          <p:cNvSpPr>
            <a:spLocks noGrp="1"/>
          </p:cNvSpPr>
          <p:nvPr>
            <p:ph type="ftr" sz="quarter" idx="11"/>
          </p:nvPr>
        </p:nvSpPr>
        <p:spPr>
          <a:xfrm>
            <a:off x="561111" y="6391838"/>
            <a:ext cx="3644282" cy="304801"/>
          </a:xfrm>
        </p:spPr>
        <p:txBody>
          <a:bodyPr/>
          <a:lstStyle/>
          <a:p>
            <a:endParaRPr lang="en-CA"/>
          </a:p>
        </p:txBody>
      </p:sp>
      <p:sp>
        <p:nvSpPr>
          <p:cNvPr id="9" name="Slide Number Placeholder 8"/>
          <p:cNvSpPr>
            <a:spLocks noGrp="1"/>
          </p:cNvSpPr>
          <p:nvPr>
            <p:ph type="sldNum" sz="quarter" idx="12"/>
          </p:nvPr>
        </p:nvSpPr>
        <p:spPr/>
        <p:txBody>
          <a:bodyPr/>
          <a:lstStyle/>
          <a:p>
            <a:fld id="{C900F06C-7CC1-494B-8874-6112DBD3A1AF}" type="slidenum">
              <a:rPr lang="en-CA" smtClean="0"/>
              <a:t>‹#›</a:t>
            </a:fld>
            <a:endParaRPr lang="en-CA"/>
          </a:p>
        </p:txBody>
      </p:sp>
    </p:spTree>
    <p:extLst>
      <p:ext uri="{BB962C8B-B14F-4D97-AF65-F5344CB8AC3E}">
        <p14:creationId xmlns:p14="http://schemas.microsoft.com/office/powerpoint/2010/main" val="16094049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3FFD178-FA9B-45DE-8BE6-55D17FB4E3A1}"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2452078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3FFD178-FA9B-45DE-8BE6-55D17FB4E3A1}"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399859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36BC93F-3BF8-4B9D-871D-9ED8DBB6269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C900F06C-7CC1-494B-8874-6112DBD3A1AF}" type="slidenum">
              <a:rPr lang="en-CA" smtClean="0"/>
              <a:t>‹#›</a:t>
            </a:fld>
            <a:endParaRPr lang="en-CA"/>
          </a:p>
        </p:txBody>
      </p:sp>
    </p:spTree>
    <p:extLst>
      <p:ext uri="{BB962C8B-B14F-4D97-AF65-F5344CB8AC3E}">
        <p14:creationId xmlns:p14="http://schemas.microsoft.com/office/powerpoint/2010/main" val="2616737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CEB2A55-93F2-4D26-8232-41EA258D473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985827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FFD178-FA9B-45DE-8BE6-55D17FB4E3A1}"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1958334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B2A55-93F2-4D26-8232-41EA258D473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11727509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EB2A55-93F2-4D26-8232-41EA258D473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1044531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EB2A55-93F2-4D26-8232-41EA258D4732}"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33731853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EB2A55-93F2-4D26-8232-41EA258D4732}" type="datetimeFigureOut">
              <a:rPr lang="en-CA" smtClean="0"/>
              <a:t>2020-06-04</a:t>
            </a:fld>
            <a:endParaRPr lang="en-CA"/>
          </a:p>
        </p:txBody>
      </p:sp>
      <p:sp>
        <p:nvSpPr>
          <p:cNvPr id="8" name="Footer Placeholder 7"/>
          <p:cNvSpPr>
            <a:spLocks noGrp="1"/>
          </p:cNvSpPr>
          <p:nvPr>
            <p:ph type="ftr" sz="quarter" idx="11"/>
          </p:nvPr>
        </p:nvSpPr>
        <p:spPr/>
        <p:txBody>
          <a:bodyPr/>
          <a:lstStyle/>
          <a:p>
            <a:endParaRPr lang="en-CA"/>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1037958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EB2A55-93F2-4D26-8232-41EA258D4732}" type="datetimeFigureOut">
              <a:rPr lang="en-CA" smtClean="0"/>
              <a:t>2020-06-04</a:t>
            </a:fld>
            <a:endParaRPr lang="en-CA"/>
          </a:p>
        </p:txBody>
      </p:sp>
      <p:sp>
        <p:nvSpPr>
          <p:cNvPr id="4" name="Footer Placeholder 3"/>
          <p:cNvSpPr>
            <a:spLocks noGrp="1"/>
          </p:cNvSpPr>
          <p:nvPr>
            <p:ph type="ftr" sz="quarter" idx="11"/>
          </p:nvPr>
        </p:nvSpPr>
        <p:spPr/>
        <p:txBody>
          <a:bodyPr/>
          <a:lstStyle/>
          <a:p>
            <a:endParaRPr lang="en-CA"/>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34525300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EB2A55-93F2-4D26-8232-41EA258D4732}" type="datetimeFigureOut">
              <a:rPr lang="en-CA" smtClean="0"/>
              <a:t>2020-06-04</a:t>
            </a:fld>
            <a:endParaRPr lang="en-CA"/>
          </a:p>
        </p:txBody>
      </p:sp>
      <p:sp>
        <p:nvSpPr>
          <p:cNvPr id="3" name="Footer Placeholder 2"/>
          <p:cNvSpPr>
            <a:spLocks noGrp="1"/>
          </p:cNvSpPr>
          <p:nvPr>
            <p:ph type="ftr" sz="quarter" idx="11"/>
          </p:nvPr>
        </p:nvSpPr>
        <p:spPr/>
        <p:txBody>
          <a:bodyPr/>
          <a:lstStyle/>
          <a:p>
            <a:endParaRPr lang="en-CA"/>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26997255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EB2A55-93F2-4D26-8232-41EA258D4732}"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19079227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EB2A55-93F2-4D26-8232-41EA258D4732}"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3416798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EB2A55-93F2-4D26-8232-41EA258D473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32838851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EB2A55-93F2-4D26-8232-41EA258D473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D892B6C-6EB3-450B-B2F8-9D040247478A}" type="slidenum">
              <a:rPr lang="en-CA" smtClean="0"/>
              <a:t>‹#›</a:t>
            </a:fld>
            <a:endParaRPr lang="en-CA"/>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7577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FFD178-FA9B-45DE-8BE6-55D17FB4E3A1}"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34359039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EB2A55-93F2-4D26-8232-41EA258D4732}"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4265116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EB2A55-93F2-4D26-8232-41EA258D4732}"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892B6C-6EB3-450B-B2F8-9D040247478A}" type="slidenum">
              <a:rPr lang="en-CA" smtClean="0"/>
              <a:t>‹#›</a:t>
            </a:fld>
            <a:endParaRPr lang="en-CA"/>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926769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CEB2A55-93F2-4D26-8232-41EA258D4732}"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4294337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B2A55-93F2-4D26-8232-41EA258D473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5644249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EB2A55-93F2-4D26-8232-41EA258D4732}" type="datetimeFigureOut">
              <a:rPr lang="en-CA" smtClean="0"/>
              <a:t>2020-06-04</a:t>
            </a:fld>
            <a:endParaRPr lang="en-CA"/>
          </a:p>
        </p:txBody>
      </p:sp>
      <p:sp>
        <p:nvSpPr>
          <p:cNvPr id="5" name="Footer Placeholder 4"/>
          <p:cNvSpPr>
            <a:spLocks noGrp="1"/>
          </p:cNvSpPr>
          <p:nvPr>
            <p:ph type="ftr" sz="quarter" idx="11"/>
          </p:nvPr>
        </p:nvSpPr>
        <p:spPr/>
        <p:txBody>
          <a:bodyPr/>
          <a:lstStyle/>
          <a:p>
            <a:endParaRPr lang="en-CA"/>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D892B6C-6EB3-450B-B2F8-9D040247478A}" type="slidenum">
              <a:rPr lang="en-CA" smtClean="0"/>
              <a:t>‹#›</a:t>
            </a:fld>
            <a:endParaRPr lang="en-CA"/>
          </a:p>
        </p:txBody>
      </p:sp>
    </p:spTree>
    <p:extLst>
      <p:ext uri="{BB962C8B-B14F-4D97-AF65-F5344CB8AC3E}">
        <p14:creationId xmlns:p14="http://schemas.microsoft.com/office/powerpoint/2010/main" val="1768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FFD178-FA9B-45DE-8BE6-55D17FB4E3A1}"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322038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FFD178-FA9B-45DE-8BE6-55D17FB4E3A1}" type="datetimeFigureOut">
              <a:rPr lang="en-CA" smtClean="0"/>
              <a:t>2020-06-04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801184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FFD178-FA9B-45DE-8BE6-55D17FB4E3A1}" type="datetimeFigureOut">
              <a:rPr lang="en-CA" smtClean="0"/>
              <a:t>2020-06-04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2653583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FD178-FA9B-45DE-8BE6-55D17FB4E3A1}" type="datetimeFigureOut">
              <a:rPr lang="en-CA" smtClean="0"/>
              <a:t>2020-06-04</a:t>
            </a:fld>
            <a:endParaRPr lang="en-CA"/>
          </a:p>
        </p:txBody>
      </p:sp>
      <p:sp>
        <p:nvSpPr>
          <p:cNvPr id="3" name="Footer Placeholder 2"/>
          <p:cNvSpPr>
            <a:spLocks noGrp="1"/>
          </p:cNvSpPr>
          <p:nvPr>
            <p:ph type="ftr" sz="quarter" idx="11"/>
          </p:nvPr>
        </p:nvSpPr>
        <p:spPr/>
        <p:txBody>
          <a:bodyPr/>
          <a:lstStyle/>
          <a:p>
            <a:endParaRPr lang="en-C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1235310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D178-FA9B-45DE-8BE6-55D17FB4E3A1}"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320486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FFD178-FA9B-45DE-8BE6-55D17FB4E3A1}" type="datetimeFigureOut">
              <a:rPr lang="en-CA" smtClean="0"/>
              <a:t>2020-06-04</a:t>
            </a:fld>
            <a:endParaRPr lang="en-CA"/>
          </a:p>
        </p:txBody>
      </p:sp>
      <p:sp>
        <p:nvSpPr>
          <p:cNvPr id="6" name="Footer Placeholder 5"/>
          <p:cNvSpPr>
            <a:spLocks noGrp="1"/>
          </p:cNvSpPr>
          <p:nvPr>
            <p:ph type="ftr" sz="quarter" idx="11"/>
          </p:nvPr>
        </p:nvSpPr>
        <p:spPr/>
        <p:txBody>
          <a:bodyPr/>
          <a:lstStyle/>
          <a:p>
            <a:endParaRPr lang="en-C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DEA3171-14C9-4192-B583-36B92CE64302}" type="slidenum">
              <a:rPr lang="en-CA" smtClean="0"/>
              <a:t>‹#›</a:t>
            </a:fld>
            <a:endParaRPr lang="en-CA"/>
          </a:p>
        </p:txBody>
      </p:sp>
    </p:spTree>
    <p:extLst>
      <p:ext uri="{BB962C8B-B14F-4D97-AF65-F5344CB8AC3E}">
        <p14:creationId xmlns:p14="http://schemas.microsoft.com/office/powerpoint/2010/main" val="2766158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theme" Target="../theme/theme2.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36BC93F-3BF8-4B9D-871D-9ED8DBB62692}" type="datetimeFigureOut">
              <a:rPr lang="en-CA" smtClean="0"/>
              <a:t>2020-06-04</a:t>
            </a:fld>
            <a:endParaRPr lang="en-C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C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900F06C-7CC1-494B-8874-6112DBD3A1AF}" type="slidenum">
              <a:rPr lang="en-CA" smtClean="0"/>
              <a:t>‹#›</a:t>
            </a:fld>
            <a:endParaRPr lang="en-CA"/>
          </a:p>
        </p:txBody>
      </p:sp>
    </p:spTree>
    <p:extLst>
      <p:ext uri="{BB962C8B-B14F-4D97-AF65-F5344CB8AC3E}">
        <p14:creationId xmlns:p14="http://schemas.microsoft.com/office/powerpoint/2010/main" val="2028186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6BC93F-3BF8-4B9D-871D-9ED8DBB62692}" type="datetimeFigureOut">
              <a:rPr lang="en-CA" smtClean="0"/>
              <a:t>2020-06-04</a:t>
            </a:fld>
            <a:endParaRPr lang="en-CA"/>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900F06C-7CC1-494B-8874-6112DBD3A1AF}" type="slidenum">
              <a:rPr lang="en-CA" smtClean="0"/>
              <a:t>‹#›</a:t>
            </a:fld>
            <a:endParaRPr lang="en-CA"/>
          </a:p>
        </p:txBody>
      </p:sp>
    </p:spTree>
    <p:extLst>
      <p:ext uri="{BB962C8B-B14F-4D97-AF65-F5344CB8AC3E}">
        <p14:creationId xmlns:p14="http://schemas.microsoft.com/office/powerpoint/2010/main" val="3380991493"/>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5.xml"/><Relationship Id="rId5" Type="http://schemas.openxmlformats.org/officeDocument/2006/relationships/image" Target="../media/image5.jp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3">
            <a:extLst>
              <a:ext uri="{FF2B5EF4-FFF2-40B4-BE49-F238E27FC236}">
                <a16:creationId xmlns:a16="http://schemas.microsoft.com/office/drawing/2014/main" id="{3B0022F5-1B1B-4940-B49C-0EE7721A7FC8}"/>
              </a:ext>
            </a:extLst>
          </p:cNvPr>
          <p:cNvPicPr>
            <a:picLocks noChangeAspect="1"/>
          </p:cNvPicPr>
          <p:nvPr/>
        </p:nvPicPr>
        <p:blipFill>
          <a:blip r:embed="rId2"/>
          <a:stretch>
            <a:fillRect/>
          </a:stretch>
        </p:blipFill>
        <p:spPr>
          <a:xfrm>
            <a:off x="100660" y="377129"/>
            <a:ext cx="7870066" cy="2209660"/>
          </a:xfrm>
          <a:prstGeom prst="rect">
            <a:avLst/>
          </a:prstGeom>
        </p:spPr>
      </p:pic>
      <p:pic>
        <p:nvPicPr>
          <p:cNvPr id="3" name="Content Placeholder 6">
            <a:extLst>
              <a:ext uri="{FF2B5EF4-FFF2-40B4-BE49-F238E27FC236}">
                <a16:creationId xmlns:a16="http://schemas.microsoft.com/office/drawing/2014/main" id="{1FF7FA69-94C1-4418-B297-A4D86C5A7DA9}"/>
              </a:ext>
            </a:extLst>
          </p:cNvPr>
          <p:cNvPicPr>
            <a:picLocks noChangeAspect="1"/>
          </p:cNvPicPr>
          <p:nvPr/>
        </p:nvPicPr>
        <p:blipFill>
          <a:blip r:embed="rId3"/>
          <a:stretch>
            <a:fillRect/>
          </a:stretch>
        </p:blipFill>
        <p:spPr>
          <a:xfrm>
            <a:off x="261586" y="2847007"/>
            <a:ext cx="2332382" cy="1716154"/>
          </a:xfrm>
          <a:prstGeom prst="rect">
            <a:avLst/>
          </a:prstGeom>
        </p:spPr>
      </p:pic>
      <p:pic>
        <p:nvPicPr>
          <p:cNvPr id="7" name="Picture 6">
            <a:extLst>
              <a:ext uri="{FF2B5EF4-FFF2-40B4-BE49-F238E27FC236}">
                <a16:creationId xmlns:a16="http://schemas.microsoft.com/office/drawing/2014/main" id="{4F6EDF59-86E0-408F-B0B8-E1624C438A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2914" y="26412"/>
            <a:ext cx="6667500" cy="3752850"/>
          </a:xfrm>
          <a:prstGeom prst="rect">
            <a:avLst/>
          </a:prstGeom>
        </p:spPr>
      </p:pic>
      <p:pic>
        <p:nvPicPr>
          <p:cNvPr id="10" name="Picture 9">
            <a:extLst>
              <a:ext uri="{FF2B5EF4-FFF2-40B4-BE49-F238E27FC236}">
                <a16:creationId xmlns:a16="http://schemas.microsoft.com/office/drawing/2014/main" id="{2D978EB7-9198-4A5E-BD1E-63B9A3C3E5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2914" y="3954168"/>
            <a:ext cx="6667500" cy="2857500"/>
          </a:xfrm>
          <a:prstGeom prst="rect">
            <a:avLst/>
          </a:prstGeom>
        </p:spPr>
      </p:pic>
    </p:spTree>
    <p:extLst>
      <p:ext uri="{BB962C8B-B14F-4D97-AF65-F5344CB8AC3E}">
        <p14:creationId xmlns:p14="http://schemas.microsoft.com/office/powerpoint/2010/main" val="18827897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604A-F2A1-4044-AB29-6A0D3D6B2090}"/>
              </a:ext>
            </a:extLst>
          </p:cNvPr>
          <p:cNvSpPr>
            <a:spLocks noGrp="1"/>
          </p:cNvSpPr>
          <p:nvPr>
            <p:ph type="title"/>
          </p:nvPr>
        </p:nvSpPr>
        <p:spPr>
          <a:xfrm>
            <a:off x="1179443" y="357809"/>
            <a:ext cx="8736924" cy="1680238"/>
          </a:xfrm>
        </p:spPr>
        <p:txBody>
          <a:bodyPr>
            <a:normAutofit/>
          </a:bodyPr>
          <a:lstStyle/>
          <a:p>
            <a:r>
              <a:rPr lang="en-CA" sz="2800" dirty="0">
                <a:latin typeface="Arial" panose="020B0604020202020204" pitchFamily="34" charset="0"/>
                <a:cs typeface="Arial" panose="020B0604020202020204" pitchFamily="34" charset="0"/>
              </a:rPr>
              <a:t>DESCRIPTIVE ANALYSIS</a:t>
            </a:r>
            <a:br>
              <a:rPr lang="en-CA" dirty="0"/>
            </a:br>
            <a:endParaRPr lang="en-CA" dirty="0"/>
          </a:p>
        </p:txBody>
      </p:sp>
      <p:pic>
        <p:nvPicPr>
          <p:cNvPr id="23554" name="Picture 2" descr="The SGPlot Procedure">
            <a:extLst>
              <a:ext uri="{FF2B5EF4-FFF2-40B4-BE49-F238E27FC236}">
                <a16:creationId xmlns:a16="http://schemas.microsoft.com/office/drawing/2014/main" id="{B6356E53-5F70-4210-98E8-331595AF7C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96053" y="3079750"/>
            <a:ext cx="5331230" cy="3778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F9A4110-FF6B-488D-B71F-469C059B9DF1}"/>
              </a:ext>
            </a:extLst>
          </p:cNvPr>
          <p:cNvSpPr/>
          <p:nvPr/>
        </p:nvSpPr>
        <p:spPr>
          <a:xfrm>
            <a:off x="6496053" y="2038047"/>
            <a:ext cx="5331230" cy="10240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district with the highest number of car accidents is Eixample </a:t>
            </a:r>
            <a:r>
              <a:rPr lang="en-CA" dirty="0">
                <a:solidFill>
                  <a:prstClr val="black"/>
                </a:solidFill>
                <a:latin typeface="Arial" panose="020B0604020202020204" pitchFamily="34" charset="0"/>
                <a:cs typeface="Arial" panose="020B0604020202020204" pitchFamily="34" charset="0"/>
              </a:rPr>
              <a:t>with 29.37 of the total</a:t>
            </a:r>
            <a:r>
              <a:rPr kumimoji="0" lang="en-CA"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accidents followed by Sant MartÃ­,Sants-MontjuÃ¯c and SarriÃ -Sant Gervasi</a:t>
            </a:r>
          </a:p>
        </p:txBody>
      </p:sp>
      <p:graphicFrame>
        <p:nvGraphicFramePr>
          <p:cNvPr id="3" name="Table 2">
            <a:extLst>
              <a:ext uri="{FF2B5EF4-FFF2-40B4-BE49-F238E27FC236}">
                <a16:creationId xmlns:a16="http://schemas.microsoft.com/office/drawing/2014/main" id="{11BBCECF-BC91-4DB1-84E8-0A7077D81925}"/>
              </a:ext>
            </a:extLst>
          </p:cNvPr>
          <p:cNvGraphicFramePr>
            <a:graphicFrameLocks noGrp="1"/>
          </p:cNvGraphicFramePr>
          <p:nvPr>
            <p:extLst>
              <p:ext uri="{D42A27DB-BD31-4B8C-83A1-F6EECF244321}">
                <p14:modId xmlns:p14="http://schemas.microsoft.com/office/powerpoint/2010/main" val="96178117"/>
              </p:ext>
            </p:extLst>
          </p:nvPr>
        </p:nvGraphicFramePr>
        <p:xfrm>
          <a:off x="821635" y="2133600"/>
          <a:ext cx="5446644" cy="3886201"/>
        </p:xfrm>
        <a:graphic>
          <a:graphicData uri="http://schemas.openxmlformats.org/drawingml/2006/table">
            <a:tbl>
              <a:tblPr/>
              <a:tblGrid>
                <a:gridCol w="2723322">
                  <a:extLst>
                    <a:ext uri="{9D8B030D-6E8A-4147-A177-3AD203B41FA5}">
                      <a16:colId xmlns:a16="http://schemas.microsoft.com/office/drawing/2014/main" val="1251100885"/>
                    </a:ext>
                  </a:extLst>
                </a:gridCol>
                <a:gridCol w="2723322">
                  <a:extLst>
                    <a:ext uri="{9D8B030D-6E8A-4147-A177-3AD203B41FA5}">
                      <a16:colId xmlns:a16="http://schemas.microsoft.com/office/drawing/2014/main" val="2824012364"/>
                    </a:ext>
                  </a:extLst>
                </a:gridCol>
              </a:tblGrid>
              <a:tr h="353291">
                <a:tc>
                  <a:txBody>
                    <a:bodyPr/>
                    <a:lstStyle/>
                    <a:p>
                      <a:pPr fontAlgn="t"/>
                      <a:r>
                        <a:rPr lang="en-CA" sz="1700" b="0" i="0">
                          <a:solidFill>
                            <a:srgbClr val="000000"/>
                          </a:solidFill>
                          <a:effectLst/>
                          <a:latin typeface="Arial" panose="020B0604020202020204" pitchFamily="34" charset="0"/>
                        </a:rPr>
                        <a:t>District_Name</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victims_desc</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558757153"/>
                  </a:ext>
                </a:extLst>
              </a:tr>
              <a:tr h="353291">
                <a:tc>
                  <a:txBody>
                    <a:bodyPr/>
                    <a:lstStyle/>
                    <a:p>
                      <a:pPr fontAlgn="t"/>
                      <a:r>
                        <a:rPr lang="en-CA" sz="1700" b="0" i="0">
                          <a:solidFill>
                            <a:srgbClr val="000000"/>
                          </a:solidFill>
                          <a:effectLst/>
                          <a:latin typeface="Arial" panose="020B0604020202020204" pitchFamily="34" charset="0"/>
                        </a:rPr>
                        <a:t>Eixample</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3562</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269944707"/>
                  </a:ext>
                </a:extLst>
              </a:tr>
              <a:tr h="353291">
                <a:tc>
                  <a:txBody>
                    <a:bodyPr/>
                    <a:lstStyle/>
                    <a:p>
                      <a:pPr fontAlgn="t"/>
                      <a:r>
                        <a:rPr lang="en-CA" sz="1700" b="0" i="0">
                          <a:solidFill>
                            <a:srgbClr val="000000"/>
                          </a:solidFill>
                          <a:effectLst/>
                          <a:latin typeface="Arial" panose="020B0604020202020204" pitchFamily="34" charset="0"/>
                        </a:rPr>
                        <a:t>Sant MartÃ­</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1645</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454645182"/>
                  </a:ext>
                </a:extLst>
              </a:tr>
              <a:tr h="353291">
                <a:tc>
                  <a:txBody>
                    <a:bodyPr/>
                    <a:lstStyle/>
                    <a:p>
                      <a:pPr fontAlgn="t"/>
                      <a:r>
                        <a:rPr lang="en-CA" sz="1700" b="0" i="0">
                          <a:solidFill>
                            <a:srgbClr val="000000"/>
                          </a:solidFill>
                          <a:effectLst/>
                          <a:latin typeface="Arial" panose="020B0604020202020204" pitchFamily="34" charset="0"/>
                        </a:rPr>
                        <a:t>Sants-MontjuÃ¯c</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1329</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81739641"/>
                  </a:ext>
                </a:extLst>
              </a:tr>
              <a:tr h="353291">
                <a:tc>
                  <a:txBody>
                    <a:bodyPr/>
                    <a:lstStyle/>
                    <a:p>
                      <a:pPr fontAlgn="t"/>
                      <a:r>
                        <a:rPr lang="en-CA" sz="1700" b="0" i="0">
                          <a:solidFill>
                            <a:srgbClr val="000000"/>
                          </a:solidFill>
                          <a:effectLst/>
                          <a:latin typeface="Arial" panose="020B0604020202020204" pitchFamily="34" charset="0"/>
                        </a:rPr>
                        <a:t>SarriÃ -Sant Gervasi</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1290</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107530384"/>
                  </a:ext>
                </a:extLst>
              </a:tr>
              <a:tr h="353291">
                <a:tc>
                  <a:txBody>
                    <a:bodyPr/>
                    <a:lstStyle/>
                    <a:p>
                      <a:pPr fontAlgn="t"/>
                      <a:r>
                        <a:rPr lang="en-CA" sz="1700" b="0" i="0">
                          <a:solidFill>
                            <a:srgbClr val="000000"/>
                          </a:solidFill>
                          <a:effectLst/>
                          <a:latin typeface="Arial" panose="020B0604020202020204" pitchFamily="34" charset="0"/>
                        </a:rPr>
                        <a:t>Les Corts</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894</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979127901"/>
                  </a:ext>
                </a:extLst>
              </a:tr>
              <a:tr h="353291">
                <a:tc>
                  <a:txBody>
                    <a:bodyPr/>
                    <a:lstStyle/>
                    <a:p>
                      <a:pPr fontAlgn="t"/>
                      <a:r>
                        <a:rPr lang="en-CA" sz="1700" b="0" i="0">
                          <a:solidFill>
                            <a:srgbClr val="000000"/>
                          </a:solidFill>
                          <a:effectLst/>
                          <a:latin typeface="Arial" panose="020B0604020202020204" pitchFamily="34" charset="0"/>
                        </a:rPr>
                        <a:t>Horta-GuinardÃ³</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839</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4242948680"/>
                  </a:ext>
                </a:extLst>
              </a:tr>
              <a:tr h="353291">
                <a:tc>
                  <a:txBody>
                    <a:bodyPr/>
                    <a:lstStyle/>
                    <a:p>
                      <a:pPr fontAlgn="t"/>
                      <a:r>
                        <a:rPr lang="en-CA" sz="1700" b="0" i="0">
                          <a:solidFill>
                            <a:srgbClr val="000000"/>
                          </a:solidFill>
                          <a:effectLst/>
                          <a:latin typeface="Arial" panose="020B0604020202020204" pitchFamily="34" charset="0"/>
                        </a:rPr>
                        <a:t>Sant Andreu</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704</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992866312"/>
                  </a:ext>
                </a:extLst>
              </a:tr>
              <a:tr h="353291">
                <a:tc>
                  <a:txBody>
                    <a:bodyPr/>
                    <a:lstStyle/>
                    <a:p>
                      <a:pPr fontAlgn="t"/>
                      <a:r>
                        <a:rPr lang="en-CA" sz="1700" b="0" i="0">
                          <a:solidFill>
                            <a:srgbClr val="000000"/>
                          </a:solidFill>
                          <a:effectLst/>
                          <a:latin typeface="Arial" panose="020B0604020202020204" pitchFamily="34" charset="0"/>
                        </a:rPr>
                        <a:t>Nou Barris</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661</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49515784"/>
                  </a:ext>
                </a:extLst>
              </a:tr>
              <a:tr h="353291">
                <a:tc>
                  <a:txBody>
                    <a:bodyPr/>
                    <a:lstStyle/>
                    <a:p>
                      <a:pPr fontAlgn="t"/>
                      <a:r>
                        <a:rPr lang="en-CA" sz="1700" b="0" i="0">
                          <a:solidFill>
                            <a:srgbClr val="000000"/>
                          </a:solidFill>
                          <a:effectLst/>
                          <a:latin typeface="Arial" panose="020B0604020202020204" pitchFamily="34" charset="0"/>
                        </a:rPr>
                        <a:t>Ciutat Vella</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700" b="0" i="0">
                          <a:solidFill>
                            <a:srgbClr val="000000"/>
                          </a:solidFill>
                          <a:effectLst/>
                          <a:latin typeface="Arial" panose="020B0604020202020204" pitchFamily="34" charset="0"/>
                        </a:rPr>
                        <a:t>634</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237956139"/>
                  </a:ext>
                </a:extLst>
              </a:tr>
              <a:tr h="353291">
                <a:tc>
                  <a:txBody>
                    <a:bodyPr/>
                    <a:lstStyle/>
                    <a:p>
                      <a:pPr fontAlgn="t"/>
                      <a:r>
                        <a:rPr lang="en-CA" sz="1700" b="0" i="0">
                          <a:solidFill>
                            <a:srgbClr val="000000"/>
                          </a:solidFill>
                          <a:effectLst/>
                          <a:latin typeface="Arial" panose="020B0604020202020204" pitchFamily="34" charset="0"/>
                        </a:rPr>
                        <a:t>GrÃ cia</a:t>
                      </a:r>
                    </a:p>
                  </a:txBody>
                  <a:tcPr marL="45527" marR="45527" marT="45527" marB="45527">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CA" sz="1700" b="0" i="0" dirty="0">
                          <a:solidFill>
                            <a:srgbClr val="000000"/>
                          </a:solidFill>
                          <a:effectLst/>
                          <a:latin typeface="Arial" panose="020B0604020202020204" pitchFamily="34" charset="0"/>
                        </a:rPr>
                        <a:t>588</a:t>
                      </a:r>
                    </a:p>
                  </a:txBody>
                  <a:tcPr marL="45527" marR="45527" marT="45527" marB="45527">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4201453533"/>
                  </a:ext>
                </a:extLst>
              </a:tr>
            </a:tbl>
          </a:graphicData>
        </a:graphic>
      </p:graphicFrame>
    </p:spTree>
    <p:extLst>
      <p:ext uri="{BB962C8B-B14F-4D97-AF65-F5344CB8AC3E}">
        <p14:creationId xmlns:p14="http://schemas.microsoft.com/office/powerpoint/2010/main" val="1633779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A83E-1C61-41B8-826F-0C579844B9FF}"/>
              </a:ext>
            </a:extLst>
          </p:cNvPr>
          <p:cNvSpPr>
            <a:spLocks noGrp="1"/>
          </p:cNvSpPr>
          <p:nvPr>
            <p:ph type="title"/>
          </p:nvPr>
        </p:nvSpPr>
        <p:spPr/>
        <p:txBody>
          <a:bodyPr/>
          <a:lstStyle/>
          <a:p>
            <a:r>
              <a:rPr lang="en-CA" dirty="0"/>
              <a:t>DESCRIPTIVE ANALYSIS</a:t>
            </a:r>
          </a:p>
        </p:txBody>
      </p:sp>
      <p:graphicFrame>
        <p:nvGraphicFramePr>
          <p:cNvPr id="4" name="Content Placeholder 3">
            <a:extLst>
              <a:ext uri="{FF2B5EF4-FFF2-40B4-BE49-F238E27FC236}">
                <a16:creationId xmlns:a16="http://schemas.microsoft.com/office/drawing/2014/main" id="{9B1BCBC8-84A6-47F1-9EFA-79B75E8EEA88}"/>
              </a:ext>
            </a:extLst>
          </p:cNvPr>
          <p:cNvGraphicFramePr>
            <a:graphicFrameLocks noGrp="1"/>
          </p:cNvGraphicFramePr>
          <p:nvPr>
            <p:ph idx="1"/>
            <p:extLst>
              <p:ext uri="{D42A27DB-BD31-4B8C-83A1-F6EECF244321}">
                <p14:modId xmlns:p14="http://schemas.microsoft.com/office/powerpoint/2010/main" val="1781620801"/>
              </p:ext>
            </p:extLst>
          </p:nvPr>
        </p:nvGraphicFramePr>
        <p:xfrm>
          <a:off x="431581" y="1839599"/>
          <a:ext cx="4793909" cy="4540066"/>
        </p:xfrm>
        <a:graphic>
          <a:graphicData uri="http://schemas.openxmlformats.org/drawingml/2006/table">
            <a:tbl>
              <a:tblPr/>
              <a:tblGrid>
                <a:gridCol w="2141925">
                  <a:extLst>
                    <a:ext uri="{9D8B030D-6E8A-4147-A177-3AD203B41FA5}">
                      <a16:colId xmlns:a16="http://schemas.microsoft.com/office/drawing/2014/main" val="128483975"/>
                    </a:ext>
                  </a:extLst>
                </a:gridCol>
                <a:gridCol w="1325992">
                  <a:extLst>
                    <a:ext uri="{9D8B030D-6E8A-4147-A177-3AD203B41FA5}">
                      <a16:colId xmlns:a16="http://schemas.microsoft.com/office/drawing/2014/main" val="3505078926"/>
                    </a:ext>
                  </a:extLst>
                </a:gridCol>
                <a:gridCol w="1325992">
                  <a:extLst>
                    <a:ext uri="{9D8B030D-6E8A-4147-A177-3AD203B41FA5}">
                      <a16:colId xmlns:a16="http://schemas.microsoft.com/office/drawing/2014/main" val="844272143"/>
                    </a:ext>
                  </a:extLst>
                </a:gridCol>
              </a:tblGrid>
              <a:tr h="405797">
                <a:tc>
                  <a:txBody>
                    <a:bodyPr/>
                    <a:lstStyle/>
                    <a:p>
                      <a:pPr fontAlgn="t"/>
                      <a:r>
                        <a:rPr lang="en-CA" sz="1300" b="0" i="0">
                          <a:solidFill>
                            <a:srgbClr val="000000"/>
                          </a:solidFill>
                          <a:effectLst/>
                          <a:latin typeface="Arial" panose="020B0604020202020204" pitchFamily="34" charset="0"/>
                        </a:rPr>
                        <a:t>District_Name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Neighborhood Name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a:solidFill>
                            <a:srgbClr val="000000"/>
                          </a:solidFill>
                          <a:effectLst/>
                          <a:latin typeface="Arial" panose="020B0604020202020204" pitchFamily="34" charset="0"/>
                        </a:rPr>
                        <a:t>DEATHS</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804139742"/>
                  </a:ext>
                </a:extLst>
              </a:tr>
              <a:tr h="405797">
                <a:tc>
                  <a:txBody>
                    <a:bodyPr/>
                    <a:lstStyle/>
                    <a:p>
                      <a:pPr fontAlgn="t"/>
                      <a:r>
                        <a:rPr lang="en-CA" sz="1300" b="0" i="0">
                          <a:solidFill>
                            <a:srgbClr val="000000"/>
                          </a:solidFill>
                          <a:effectLst/>
                          <a:latin typeface="Arial" panose="020B0604020202020204" pitchFamily="34" charset="0"/>
                        </a:rPr>
                        <a:t>Eixample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la Dreta de l'Eixample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1368</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97375789"/>
                  </a:ext>
                </a:extLst>
              </a:tr>
              <a:tr h="405797">
                <a:tc>
                  <a:txBody>
                    <a:bodyPr/>
                    <a:lstStyle/>
                    <a:p>
                      <a:pPr fontAlgn="t"/>
                      <a:r>
                        <a:rPr lang="en-CA" sz="1300" b="0" i="0" dirty="0">
                          <a:solidFill>
                            <a:srgbClr val="000000"/>
                          </a:solidFill>
                          <a:effectLst/>
                          <a:latin typeface="Arial" panose="020B0604020202020204" pitchFamily="34" charset="0"/>
                        </a:rPr>
                        <a:t>Eixample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l'Antiga Esquerra de l'Eixample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680</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170351995"/>
                  </a:ext>
                </a:extLst>
              </a:tr>
              <a:tr h="405797">
                <a:tc>
                  <a:txBody>
                    <a:bodyPr/>
                    <a:lstStyle/>
                    <a:p>
                      <a:pPr fontAlgn="t"/>
                      <a:r>
                        <a:rPr lang="en-CA" sz="1300" b="0" i="0">
                          <a:solidFill>
                            <a:srgbClr val="000000"/>
                          </a:solidFill>
                          <a:effectLst/>
                          <a:latin typeface="Arial" panose="020B0604020202020204" pitchFamily="34" charset="0"/>
                        </a:rPr>
                        <a:t>Eixample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la Sagrada FamÃ­lia</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457</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975615426"/>
                  </a:ext>
                </a:extLst>
              </a:tr>
              <a:tr h="578039">
                <a:tc>
                  <a:txBody>
                    <a:bodyPr/>
                    <a:lstStyle/>
                    <a:p>
                      <a:pPr fontAlgn="t"/>
                      <a:r>
                        <a:rPr lang="en-CA" sz="1300" b="0" i="0" dirty="0">
                          <a:solidFill>
                            <a:srgbClr val="000000"/>
                          </a:solidFill>
                          <a:effectLst/>
                          <a:latin typeface="Arial" panose="020B0604020202020204" pitchFamily="34" charset="0"/>
                        </a:rPr>
                        <a:t>Eixample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la Nova Esquerra de l'Eixample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454</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337991757"/>
                  </a:ext>
                </a:extLst>
              </a:tr>
              <a:tr h="405797">
                <a:tc>
                  <a:txBody>
                    <a:bodyPr/>
                    <a:lstStyle/>
                    <a:p>
                      <a:pPr fontAlgn="t"/>
                      <a:r>
                        <a:rPr lang="en-CA" sz="1300" b="0" i="0" dirty="0">
                          <a:solidFill>
                            <a:srgbClr val="000000"/>
                          </a:solidFill>
                          <a:effectLst/>
                          <a:latin typeface="Arial" panose="020B0604020202020204" pitchFamily="34" charset="0"/>
                        </a:rPr>
                        <a:t>SarriÃ -Sant Gervasi</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Sant Gervasi – Galvany</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a:solidFill>
                            <a:srgbClr val="000000"/>
                          </a:solidFill>
                          <a:effectLst/>
                          <a:latin typeface="Arial" panose="020B0604020202020204" pitchFamily="34" charset="0"/>
                        </a:rPr>
                        <a:t>446</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2061304514"/>
                  </a:ext>
                </a:extLst>
              </a:tr>
              <a:tr h="233556">
                <a:tc>
                  <a:txBody>
                    <a:bodyPr/>
                    <a:lstStyle/>
                    <a:p>
                      <a:pPr fontAlgn="t"/>
                      <a:r>
                        <a:rPr lang="en-CA" sz="1300" b="0" i="0" dirty="0">
                          <a:solidFill>
                            <a:srgbClr val="000000"/>
                          </a:solidFill>
                          <a:effectLst/>
                          <a:latin typeface="Arial" panose="020B0604020202020204" pitchFamily="34" charset="0"/>
                        </a:rPr>
                        <a:t>Les Corts</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les Corts</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a:solidFill>
                            <a:srgbClr val="000000"/>
                          </a:solidFill>
                          <a:effectLst/>
                          <a:latin typeface="Arial" panose="020B0604020202020204" pitchFamily="34" charset="0"/>
                        </a:rPr>
                        <a:t>385</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82781181"/>
                  </a:ext>
                </a:extLst>
              </a:tr>
              <a:tr h="233556">
                <a:tc>
                  <a:txBody>
                    <a:bodyPr/>
                    <a:lstStyle/>
                    <a:p>
                      <a:pPr fontAlgn="t"/>
                      <a:r>
                        <a:rPr lang="en-CA" sz="1300" b="0" i="0" dirty="0">
                          <a:solidFill>
                            <a:srgbClr val="000000"/>
                          </a:solidFill>
                          <a:effectLst/>
                          <a:latin typeface="Arial" panose="020B0604020202020204" pitchFamily="34" charset="0"/>
                        </a:rPr>
                        <a:t>Eixample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el Fort </a:t>
                      </a:r>
                      <a:r>
                        <a:rPr lang="en-CA" sz="1300" b="0" i="0" dirty="0" err="1">
                          <a:solidFill>
                            <a:srgbClr val="000000"/>
                          </a:solidFill>
                          <a:effectLst/>
                          <a:latin typeface="Arial" panose="020B0604020202020204" pitchFamily="34" charset="0"/>
                        </a:rPr>
                        <a:t>Pienc</a:t>
                      </a:r>
                      <a:endParaRPr lang="en-CA" sz="1300" b="0" i="0" dirty="0">
                        <a:solidFill>
                          <a:srgbClr val="000000"/>
                        </a:solidFill>
                        <a:effectLst/>
                        <a:latin typeface="Arial" panose="020B0604020202020204" pitchFamily="34" charset="0"/>
                      </a:endParaRP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a:solidFill>
                            <a:srgbClr val="000000"/>
                          </a:solidFill>
                          <a:effectLst/>
                          <a:latin typeface="Arial" panose="020B0604020202020204" pitchFamily="34" charset="0"/>
                        </a:rPr>
                        <a:t>319</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3625396331"/>
                  </a:ext>
                </a:extLst>
              </a:tr>
              <a:tr h="405797">
                <a:tc>
                  <a:txBody>
                    <a:bodyPr/>
                    <a:lstStyle/>
                    <a:p>
                      <a:pPr fontAlgn="t"/>
                      <a:r>
                        <a:rPr lang="en-CA" sz="1300" b="0" i="0" dirty="0">
                          <a:solidFill>
                            <a:srgbClr val="000000"/>
                          </a:solidFill>
                          <a:effectLst/>
                          <a:latin typeface="Arial" panose="020B0604020202020204" pitchFamily="34" charset="0"/>
                        </a:rPr>
                        <a:t>Sants-MontjuÃ¯c</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it-IT" sz="1300" b="0" i="0" dirty="0">
                          <a:solidFill>
                            <a:srgbClr val="000000"/>
                          </a:solidFill>
                          <a:effectLst/>
                          <a:latin typeface="Arial" panose="020B0604020202020204" pitchFamily="34" charset="0"/>
                        </a:rPr>
                        <a:t>la Marina del Prat Vermell</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304</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716188315"/>
                  </a:ext>
                </a:extLst>
              </a:tr>
              <a:tr h="233556">
                <a:tc>
                  <a:txBody>
                    <a:bodyPr/>
                    <a:lstStyle/>
                    <a:p>
                      <a:pPr fontAlgn="t"/>
                      <a:r>
                        <a:rPr lang="en-CA" sz="1300" b="0" i="0">
                          <a:solidFill>
                            <a:srgbClr val="000000"/>
                          </a:solidFill>
                          <a:effectLst/>
                          <a:latin typeface="Arial" panose="020B0604020202020204" pitchFamily="34" charset="0"/>
                        </a:rPr>
                        <a:t>Sants-MontjuÃ¯c</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dirty="0">
                          <a:solidFill>
                            <a:srgbClr val="000000"/>
                          </a:solidFill>
                          <a:effectLst/>
                          <a:latin typeface="Arial" panose="020B0604020202020204" pitchFamily="34" charset="0"/>
                        </a:rPr>
                        <a:t>el </a:t>
                      </a:r>
                      <a:r>
                        <a:rPr lang="en-CA" sz="1300" b="0" i="0" dirty="0" err="1">
                          <a:solidFill>
                            <a:srgbClr val="000000"/>
                          </a:solidFill>
                          <a:effectLst/>
                          <a:latin typeface="Arial" panose="020B0604020202020204" pitchFamily="34" charset="0"/>
                        </a:rPr>
                        <a:t>Poble</a:t>
                      </a:r>
                      <a:r>
                        <a:rPr lang="en-CA" sz="1300" b="0" i="0" dirty="0">
                          <a:solidFill>
                            <a:srgbClr val="000000"/>
                          </a:solidFill>
                          <a:effectLst/>
                          <a:latin typeface="Arial" panose="020B0604020202020204" pitchFamily="34" charset="0"/>
                        </a:rPr>
                        <a:t>-sec</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tc>
                  <a:txBody>
                    <a:bodyPr/>
                    <a:lstStyle/>
                    <a:p>
                      <a:pPr fontAlgn="t"/>
                      <a:r>
                        <a:rPr lang="en-CA" sz="1300" b="0" i="0">
                          <a:solidFill>
                            <a:srgbClr val="000000"/>
                          </a:solidFill>
                          <a:effectLst/>
                          <a:latin typeface="Arial" panose="020B0604020202020204" pitchFamily="34" charset="0"/>
                        </a:rPr>
                        <a:t>291</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w="9525" cap="flat" cmpd="sng" algn="ctr">
                      <a:solidFill>
                        <a:srgbClr val="C1C1C1"/>
                      </a:solidFill>
                      <a:prstDash val="solid"/>
                      <a:round/>
                      <a:headEnd type="none" w="med" len="med"/>
                      <a:tailEnd type="none" w="med" len="med"/>
                    </a:lnB>
                    <a:solidFill>
                      <a:srgbClr val="FAFBFE"/>
                    </a:solidFill>
                  </a:tcPr>
                </a:tc>
                <a:extLst>
                  <a:ext uri="{0D108BD9-81ED-4DB2-BD59-A6C34878D82A}">
                    <a16:rowId xmlns:a16="http://schemas.microsoft.com/office/drawing/2014/main" val="1532044216"/>
                  </a:ext>
                </a:extLst>
              </a:tr>
              <a:tr h="233556">
                <a:tc>
                  <a:txBody>
                    <a:bodyPr/>
                    <a:lstStyle/>
                    <a:p>
                      <a:pPr fontAlgn="t"/>
                      <a:r>
                        <a:rPr lang="en-CA" sz="1300" b="0" i="0">
                          <a:solidFill>
                            <a:srgbClr val="000000"/>
                          </a:solidFill>
                          <a:effectLst/>
                          <a:latin typeface="Arial" panose="020B0604020202020204" pitchFamily="34" charset="0"/>
                        </a:rPr>
                        <a:t>Eixample</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CA" sz="1300" b="0" i="0">
                          <a:solidFill>
                            <a:srgbClr val="000000"/>
                          </a:solidFill>
                          <a:effectLst/>
                          <a:latin typeface="Arial" panose="020B0604020202020204" pitchFamily="34" charset="0"/>
                        </a:rPr>
                        <a:t>Sant Antoni</a:t>
                      </a:r>
                    </a:p>
                  </a:txBody>
                  <a:tcPr marL="35263" marR="35263" marT="35263" marB="35263">
                    <a:lnL w="9525" cap="flat" cmpd="sng" algn="ctr">
                      <a:solidFill>
                        <a:srgbClr val="C1C1C1"/>
                      </a:solidFill>
                      <a:prstDash val="solid"/>
                      <a:round/>
                      <a:headEnd type="none" w="med" len="med"/>
                      <a:tailEnd type="none" w="med" len="med"/>
                    </a:lnL>
                    <a:lnR w="9525" cap="flat" cmpd="sng" algn="ctr">
                      <a:solidFill>
                        <a:srgbClr val="C1C1C1"/>
                      </a:solidFill>
                      <a:prstDash val="solid"/>
                      <a:round/>
                      <a:headEnd type="none" w="med" len="med"/>
                      <a:tailEnd type="none" w="med" len="med"/>
                    </a:lnR>
                    <a:lnT w="9525" cap="flat" cmpd="sng" algn="ctr">
                      <a:solidFill>
                        <a:srgbClr val="C1C1C1"/>
                      </a:solidFill>
                      <a:prstDash val="solid"/>
                      <a:round/>
                      <a:headEnd type="none" w="med" len="med"/>
                      <a:tailEnd type="none" w="med" len="med"/>
                    </a:lnT>
                    <a:lnB>
                      <a:noFill/>
                    </a:lnB>
                    <a:solidFill>
                      <a:srgbClr val="FAFBFE"/>
                    </a:solidFill>
                  </a:tcPr>
                </a:tc>
                <a:tc>
                  <a:txBody>
                    <a:bodyPr/>
                    <a:lstStyle/>
                    <a:p>
                      <a:pPr fontAlgn="t"/>
                      <a:r>
                        <a:rPr lang="en-CA" sz="1300" b="0" i="0" dirty="0">
                          <a:solidFill>
                            <a:srgbClr val="000000"/>
                          </a:solidFill>
                          <a:effectLst/>
                          <a:latin typeface="Arial" panose="020B0604020202020204" pitchFamily="34" charset="0"/>
                        </a:rPr>
                        <a:t>284</a:t>
                      </a:r>
                    </a:p>
                  </a:txBody>
                  <a:tcPr marL="35263" marR="35263" marT="35263" marB="35263">
                    <a:lnL w="9525" cap="flat" cmpd="sng" algn="ctr">
                      <a:solidFill>
                        <a:srgbClr val="C1C1C1"/>
                      </a:solidFill>
                      <a:prstDash val="solid"/>
                      <a:round/>
                      <a:headEnd type="none" w="med" len="med"/>
                      <a:tailEnd type="none" w="med" len="med"/>
                    </a:lnL>
                    <a:lnR>
                      <a:noFill/>
                    </a:lnR>
                    <a:lnT w="9525" cap="flat" cmpd="sng" algn="ctr">
                      <a:solidFill>
                        <a:srgbClr val="C1C1C1"/>
                      </a:solidFill>
                      <a:prstDash val="solid"/>
                      <a:round/>
                      <a:headEnd type="none" w="med" len="med"/>
                      <a:tailEnd type="none" w="med" len="med"/>
                    </a:lnT>
                    <a:lnB>
                      <a:noFill/>
                    </a:lnB>
                    <a:solidFill>
                      <a:srgbClr val="FAFBFE"/>
                    </a:solidFill>
                  </a:tcPr>
                </a:tc>
                <a:extLst>
                  <a:ext uri="{0D108BD9-81ED-4DB2-BD59-A6C34878D82A}">
                    <a16:rowId xmlns:a16="http://schemas.microsoft.com/office/drawing/2014/main" val="3520937772"/>
                  </a:ext>
                </a:extLst>
              </a:tr>
            </a:tbl>
          </a:graphicData>
        </a:graphic>
      </p:graphicFrame>
      <p:sp>
        <p:nvSpPr>
          <p:cNvPr id="7" name="Rectangle 6">
            <a:extLst>
              <a:ext uri="{FF2B5EF4-FFF2-40B4-BE49-F238E27FC236}">
                <a16:creationId xmlns:a16="http://schemas.microsoft.com/office/drawing/2014/main" id="{05F1DABF-3A38-46BE-941C-EB63577A438A}"/>
              </a:ext>
            </a:extLst>
          </p:cNvPr>
          <p:cNvSpPr/>
          <p:nvPr/>
        </p:nvSpPr>
        <p:spPr>
          <a:xfrm>
            <a:off x="237302" y="5374477"/>
            <a:ext cx="5182466" cy="12808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solidFill>
                  <a:srgbClr val="000000"/>
                </a:solidFill>
                <a:latin typeface="Arial" panose="020B0604020202020204" pitchFamily="34" charset="0"/>
              </a:rPr>
              <a:t>la Dreta de l'Eixample is the most central of the Barcelona  Eixample neighbourhood with highest concentration of modern structure.</a:t>
            </a:r>
          </a:p>
          <a:p>
            <a:pPr algn="ctr"/>
            <a:endParaRPr lang="en-CA" dirty="0"/>
          </a:p>
        </p:txBody>
      </p:sp>
      <p:pic>
        <p:nvPicPr>
          <p:cNvPr id="6" name="Picture 5">
            <a:extLst>
              <a:ext uri="{FF2B5EF4-FFF2-40B4-BE49-F238E27FC236}">
                <a16:creationId xmlns:a16="http://schemas.microsoft.com/office/drawing/2014/main" id="{80A092D7-2111-48B3-BB02-F0C2C09FE1ED}"/>
              </a:ext>
            </a:extLst>
          </p:cNvPr>
          <p:cNvPicPr>
            <a:picLocks noChangeAspect="1"/>
          </p:cNvPicPr>
          <p:nvPr/>
        </p:nvPicPr>
        <p:blipFill>
          <a:blip r:embed="rId2"/>
          <a:stretch>
            <a:fillRect/>
          </a:stretch>
        </p:blipFill>
        <p:spPr>
          <a:xfrm>
            <a:off x="5618618" y="5521103"/>
            <a:ext cx="5885994" cy="493819"/>
          </a:xfrm>
          <a:prstGeom prst="rect">
            <a:avLst/>
          </a:prstGeom>
        </p:spPr>
      </p:pic>
      <p:pic>
        <p:nvPicPr>
          <p:cNvPr id="8" name="Picture 7">
            <a:extLst>
              <a:ext uri="{FF2B5EF4-FFF2-40B4-BE49-F238E27FC236}">
                <a16:creationId xmlns:a16="http://schemas.microsoft.com/office/drawing/2014/main" id="{8000294C-638A-4893-B515-F4CEBB20040E}"/>
              </a:ext>
            </a:extLst>
          </p:cNvPr>
          <p:cNvPicPr>
            <a:picLocks noChangeAspect="1"/>
          </p:cNvPicPr>
          <p:nvPr/>
        </p:nvPicPr>
        <p:blipFill>
          <a:blip r:embed="rId3"/>
          <a:stretch>
            <a:fillRect/>
          </a:stretch>
        </p:blipFill>
        <p:spPr>
          <a:xfrm>
            <a:off x="5519242" y="1839599"/>
            <a:ext cx="5655877" cy="3505504"/>
          </a:xfrm>
          <a:prstGeom prst="rect">
            <a:avLst/>
          </a:prstGeom>
        </p:spPr>
      </p:pic>
      <p:sp>
        <p:nvSpPr>
          <p:cNvPr id="9" name="Freeform: Shape 8">
            <a:extLst>
              <a:ext uri="{FF2B5EF4-FFF2-40B4-BE49-F238E27FC236}">
                <a16:creationId xmlns:a16="http://schemas.microsoft.com/office/drawing/2014/main" id="{2AF67E16-9B56-4835-ABD9-2FD47AE0EAEB}"/>
              </a:ext>
            </a:extLst>
          </p:cNvPr>
          <p:cNvSpPr/>
          <p:nvPr/>
        </p:nvSpPr>
        <p:spPr>
          <a:xfrm>
            <a:off x="2001078" y="2139987"/>
            <a:ext cx="2875722" cy="629717"/>
          </a:xfrm>
          <a:custGeom>
            <a:avLst/>
            <a:gdLst>
              <a:gd name="connsiteX0" fmla="*/ 68232 w 478042"/>
              <a:gd name="connsiteY0" fmla="*/ 24576 h 373538"/>
              <a:gd name="connsiteX1" fmla="*/ 477306 w 478042"/>
              <a:gd name="connsiteY1" fmla="*/ 36608 h 373538"/>
              <a:gd name="connsiteX2" fmla="*/ 164484 w 478042"/>
              <a:gd name="connsiteY2" fmla="*/ 373492 h 373538"/>
              <a:gd name="connsiteX3" fmla="*/ 8074 w 478042"/>
              <a:gd name="connsiteY3" fmla="*/ 60671 h 373538"/>
              <a:gd name="connsiteX4" fmla="*/ 405116 w 478042"/>
              <a:gd name="connsiteY4" fmla="*/ 24576 h 373538"/>
              <a:gd name="connsiteX5" fmla="*/ 417148 w 478042"/>
              <a:gd name="connsiteY5" fmla="*/ 36608 h 37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042" h="373538">
                <a:moveTo>
                  <a:pt x="68232" y="24576"/>
                </a:moveTo>
                <a:cubicBezTo>
                  <a:pt x="264748" y="1515"/>
                  <a:pt x="461264" y="-21545"/>
                  <a:pt x="477306" y="36608"/>
                </a:cubicBezTo>
                <a:cubicBezTo>
                  <a:pt x="493348" y="94761"/>
                  <a:pt x="242689" y="369482"/>
                  <a:pt x="164484" y="373492"/>
                </a:cubicBezTo>
                <a:cubicBezTo>
                  <a:pt x="86279" y="377502"/>
                  <a:pt x="-32031" y="118824"/>
                  <a:pt x="8074" y="60671"/>
                </a:cubicBezTo>
                <a:cubicBezTo>
                  <a:pt x="48179" y="2518"/>
                  <a:pt x="336937" y="28586"/>
                  <a:pt x="405116" y="24576"/>
                </a:cubicBezTo>
                <a:cubicBezTo>
                  <a:pt x="473295" y="20566"/>
                  <a:pt x="445221" y="28587"/>
                  <a:pt x="417148" y="36608"/>
                </a:cubicBezTo>
              </a:path>
            </a:pathLst>
          </a:custGeom>
          <a:noFill/>
          <a:ln cap="rnd">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Freeform: Shape 9">
            <a:extLst>
              <a:ext uri="{FF2B5EF4-FFF2-40B4-BE49-F238E27FC236}">
                <a16:creationId xmlns:a16="http://schemas.microsoft.com/office/drawing/2014/main" id="{B16EE21D-E2FA-4DB3-B4B9-FFC857CC4AE5}"/>
              </a:ext>
            </a:extLst>
          </p:cNvPr>
          <p:cNvSpPr/>
          <p:nvPr/>
        </p:nvSpPr>
        <p:spPr>
          <a:xfrm>
            <a:off x="7287126" y="2129589"/>
            <a:ext cx="3144253" cy="409074"/>
          </a:xfrm>
          <a:custGeom>
            <a:avLst/>
            <a:gdLst>
              <a:gd name="connsiteX0" fmla="*/ 68232 w 478042"/>
              <a:gd name="connsiteY0" fmla="*/ 24576 h 373538"/>
              <a:gd name="connsiteX1" fmla="*/ 477306 w 478042"/>
              <a:gd name="connsiteY1" fmla="*/ 36608 h 373538"/>
              <a:gd name="connsiteX2" fmla="*/ 164484 w 478042"/>
              <a:gd name="connsiteY2" fmla="*/ 373492 h 373538"/>
              <a:gd name="connsiteX3" fmla="*/ 8074 w 478042"/>
              <a:gd name="connsiteY3" fmla="*/ 60671 h 373538"/>
              <a:gd name="connsiteX4" fmla="*/ 405116 w 478042"/>
              <a:gd name="connsiteY4" fmla="*/ 24576 h 373538"/>
              <a:gd name="connsiteX5" fmla="*/ 417148 w 478042"/>
              <a:gd name="connsiteY5" fmla="*/ 36608 h 37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042" h="373538">
                <a:moveTo>
                  <a:pt x="68232" y="24576"/>
                </a:moveTo>
                <a:cubicBezTo>
                  <a:pt x="264748" y="1515"/>
                  <a:pt x="461264" y="-21545"/>
                  <a:pt x="477306" y="36608"/>
                </a:cubicBezTo>
                <a:cubicBezTo>
                  <a:pt x="493348" y="94761"/>
                  <a:pt x="242689" y="369482"/>
                  <a:pt x="164484" y="373492"/>
                </a:cubicBezTo>
                <a:cubicBezTo>
                  <a:pt x="86279" y="377502"/>
                  <a:pt x="-32031" y="118824"/>
                  <a:pt x="8074" y="60671"/>
                </a:cubicBezTo>
                <a:cubicBezTo>
                  <a:pt x="48179" y="2518"/>
                  <a:pt x="336937" y="28586"/>
                  <a:pt x="405116" y="24576"/>
                </a:cubicBezTo>
                <a:cubicBezTo>
                  <a:pt x="473295" y="20566"/>
                  <a:pt x="445221" y="28587"/>
                  <a:pt x="417148" y="36608"/>
                </a:cubicBezTo>
              </a:path>
            </a:pathLst>
          </a:custGeom>
          <a:noFill/>
          <a:ln cap="rnd">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38719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EEE8-4B29-4F93-A301-AB6D93FB4C97}"/>
              </a:ext>
            </a:extLst>
          </p:cNvPr>
          <p:cNvSpPr>
            <a:spLocks noGrp="1"/>
          </p:cNvSpPr>
          <p:nvPr>
            <p:ph type="title"/>
          </p:nvPr>
        </p:nvSpPr>
        <p:spPr/>
        <p:txBody>
          <a:bodyPr/>
          <a:lstStyle/>
          <a:p>
            <a:r>
              <a:rPr lang="en-CA" dirty="0"/>
              <a:t>DESCRIPTIVE ANALYSIS</a:t>
            </a:r>
          </a:p>
        </p:txBody>
      </p:sp>
      <p:pic>
        <p:nvPicPr>
          <p:cNvPr id="26628" name="Picture 4" descr="The SGPlot Procedure">
            <a:extLst>
              <a:ext uri="{FF2B5EF4-FFF2-40B4-BE49-F238E27FC236}">
                <a16:creationId xmlns:a16="http://schemas.microsoft.com/office/drawing/2014/main" id="{4DFA8A71-7F47-4EFD-8CCF-52F41F161BA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5901" y="1905000"/>
            <a:ext cx="5801784"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544C6B6-30B7-4C74-BC93-016F277D7D6D}"/>
              </a:ext>
            </a:extLst>
          </p:cNvPr>
          <p:cNvPicPr>
            <a:picLocks noChangeAspect="1"/>
          </p:cNvPicPr>
          <p:nvPr/>
        </p:nvPicPr>
        <p:blipFill>
          <a:blip r:embed="rId3"/>
          <a:stretch>
            <a:fillRect/>
          </a:stretch>
        </p:blipFill>
        <p:spPr>
          <a:xfrm>
            <a:off x="5175186" y="1984651"/>
            <a:ext cx="7328027" cy="3444539"/>
          </a:xfrm>
          <a:prstGeom prst="rect">
            <a:avLst/>
          </a:prstGeom>
        </p:spPr>
      </p:pic>
      <p:sp>
        <p:nvSpPr>
          <p:cNvPr id="6" name="Rectangle 5">
            <a:extLst>
              <a:ext uri="{FF2B5EF4-FFF2-40B4-BE49-F238E27FC236}">
                <a16:creationId xmlns:a16="http://schemas.microsoft.com/office/drawing/2014/main" id="{F8522972-6E3B-44C3-9DE7-EB0BAAD12B2E}"/>
              </a:ext>
            </a:extLst>
          </p:cNvPr>
          <p:cNvSpPr/>
          <p:nvPr/>
        </p:nvSpPr>
        <p:spPr>
          <a:xfrm>
            <a:off x="6858000" y="5521569"/>
            <a:ext cx="5017477" cy="81442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November had the most number of car accidents with 989.thelowest was August with 652 accidents</a:t>
            </a:r>
          </a:p>
        </p:txBody>
      </p:sp>
      <p:sp>
        <p:nvSpPr>
          <p:cNvPr id="11" name="Freeform: Shape 10">
            <a:extLst>
              <a:ext uri="{FF2B5EF4-FFF2-40B4-BE49-F238E27FC236}">
                <a16:creationId xmlns:a16="http://schemas.microsoft.com/office/drawing/2014/main" id="{2AA0D6A3-E33B-4479-BA30-258C4E58849B}"/>
              </a:ext>
            </a:extLst>
          </p:cNvPr>
          <p:cNvSpPr/>
          <p:nvPr/>
        </p:nvSpPr>
        <p:spPr>
          <a:xfrm>
            <a:off x="8157411" y="4543631"/>
            <a:ext cx="505326" cy="220874"/>
          </a:xfrm>
          <a:custGeom>
            <a:avLst/>
            <a:gdLst>
              <a:gd name="connsiteX0" fmla="*/ 68232 w 478042"/>
              <a:gd name="connsiteY0" fmla="*/ 24576 h 373538"/>
              <a:gd name="connsiteX1" fmla="*/ 477306 w 478042"/>
              <a:gd name="connsiteY1" fmla="*/ 36608 h 373538"/>
              <a:gd name="connsiteX2" fmla="*/ 164484 w 478042"/>
              <a:gd name="connsiteY2" fmla="*/ 373492 h 373538"/>
              <a:gd name="connsiteX3" fmla="*/ 8074 w 478042"/>
              <a:gd name="connsiteY3" fmla="*/ 60671 h 373538"/>
              <a:gd name="connsiteX4" fmla="*/ 405116 w 478042"/>
              <a:gd name="connsiteY4" fmla="*/ 24576 h 373538"/>
              <a:gd name="connsiteX5" fmla="*/ 417148 w 478042"/>
              <a:gd name="connsiteY5" fmla="*/ 36608 h 37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042" h="373538">
                <a:moveTo>
                  <a:pt x="68232" y="24576"/>
                </a:moveTo>
                <a:cubicBezTo>
                  <a:pt x="264748" y="1515"/>
                  <a:pt x="461264" y="-21545"/>
                  <a:pt x="477306" y="36608"/>
                </a:cubicBezTo>
                <a:cubicBezTo>
                  <a:pt x="493348" y="94761"/>
                  <a:pt x="242689" y="369482"/>
                  <a:pt x="164484" y="373492"/>
                </a:cubicBezTo>
                <a:cubicBezTo>
                  <a:pt x="86279" y="377502"/>
                  <a:pt x="-32031" y="118824"/>
                  <a:pt x="8074" y="60671"/>
                </a:cubicBezTo>
                <a:cubicBezTo>
                  <a:pt x="48179" y="2518"/>
                  <a:pt x="336937" y="28586"/>
                  <a:pt x="405116" y="24576"/>
                </a:cubicBezTo>
                <a:cubicBezTo>
                  <a:pt x="473295" y="20566"/>
                  <a:pt x="445221" y="28587"/>
                  <a:pt x="417148" y="36608"/>
                </a:cubicBezTo>
              </a:path>
            </a:pathLst>
          </a:custGeom>
          <a:noFill/>
          <a:ln cap="rnd">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Freeform: Shape 11">
            <a:extLst>
              <a:ext uri="{FF2B5EF4-FFF2-40B4-BE49-F238E27FC236}">
                <a16:creationId xmlns:a16="http://schemas.microsoft.com/office/drawing/2014/main" id="{A3808EEF-E634-4304-B0AB-FA2B8FF6C326}"/>
              </a:ext>
            </a:extLst>
          </p:cNvPr>
          <p:cNvSpPr/>
          <p:nvPr/>
        </p:nvSpPr>
        <p:spPr>
          <a:xfrm>
            <a:off x="8157411" y="2610853"/>
            <a:ext cx="613610" cy="288757"/>
          </a:xfrm>
          <a:custGeom>
            <a:avLst/>
            <a:gdLst>
              <a:gd name="connsiteX0" fmla="*/ 68232 w 478042"/>
              <a:gd name="connsiteY0" fmla="*/ 24576 h 373538"/>
              <a:gd name="connsiteX1" fmla="*/ 477306 w 478042"/>
              <a:gd name="connsiteY1" fmla="*/ 36608 h 373538"/>
              <a:gd name="connsiteX2" fmla="*/ 164484 w 478042"/>
              <a:gd name="connsiteY2" fmla="*/ 373492 h 373538"/>
              <a:gd name="connsiteX3" fmla="*/ 8074 w 478042"/>
              <a:gd name="connsiteY3" fmla="*/ 60671 h 373538"/>
              <a:gd name="connsiteX4" fmla="*/ 405116 w 478042"/>
              <a:gd name="connsiteY4" fmla="*/ 24576 h 373538"/>
              <a:gd name="connsiteX5" fmla="*/ 417148 w 478042"/>
              <a:gd name="connsiteY5" fmla="*/ 36608 h 37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8042" h="373538">
                <a:moveTo>
                  <a:pt x="68232" y="24576"/>
                </a:moveTo>
                <a:cubicBezTo>
                  <a:pt x="264748" y="1515"/>
                  <a:pt x="461264" y="-21545"/>
                  <a:pt x="477306" y="36608"/>
                </a:cubicBezTo>
                <a:cubicBezTo>
                  <a:pt x="493348" y="94761"/>
                  <a:pt x="242689" y="369482"/>
                  <a:pt x="164484" y="373492"/>
                </a:cubicBezTo>
                <a:cubicBezTo>
                  <a:pt x="86279" y="377502"/>
                  <a:pt x="-32031" y="118824"/>
                  <a:pt x="8074" y="60671"/>
                </a:cubicBezTo>
                <a:cubicBezTo>
                  <a:pt x="48179" y="2518"/>
                  <a:pt x="336937" y="28586"/>
                  <a:pt x="405116" y="24576"/>
                </a:cubicBezTo>
                <a:cubicBezTo>
                  <a:pt x="473295" y="20566"/>
                  <a:pt x="445221" y="28587"/>
                  <a:pt x="417148" y="36608"/>
                </a:cubicBezTo>
              </a:path>
            </a:pathLst>
          </a:custGeom>
          <a:noFill/>
          <a:ln cap="rnd">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29757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1545-9F88-466D-B799-7A81F2AFEB8D}"/>
              </a:ext>
            </a:extLst>
          </p:cNvPr>
          <p:cNvSpPr>
            <a:spLocks noGrp="1"/>
          </p:cNvSpPr>
          <p:nvPr>
            <p:ph type="title"/>
          </p:nvPr>
        </p:nvSpPr>
        <p:spPr/>
        <p:txBody>
          <a:bodyPr/>
          <a:lstStyle/>
          <a:p>
            <a:r>
              <a:rPr lang="en-CA" dirty="0"/>
              <a:t>DESCRIPTIVE ANALYSIS</a:t>
            </a:r>
          </a:p>
        </p:txBody>
      </p:sp>
      <p:pic>
        <p:nvPicPr>
          <p:cNvPr id="24578" name="Picture 2" descr="Pie chart of Weekday">
            <a:extLst>
              <a:ext uri="{FF2B5EF4-FFF2-40B4-BE49-F238E27FC236}">
                <a16:creationId xmlns:a16="http://schemas.microsoft.com/office/drawing/2014/main" id="{43929EB1-9A03-485A-A8EE-0B0DBDF453E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80835" y="1726671"/>
            <a:ext cx="5141321" cy="467013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6E4055D-FE49-41E3-B7B7-878770D1868F}"/>
              </a:ext>
            </a:extLst>
          </p:cNvPr>
          <p:cNvSpPr/>
          <p:nvPr/>
        </p:nvSpPr>
        <p:spPr>
          <a:xfrm>
            <a:off x="1063995" y="2623930"/>
            <a:ext cx="5032005" cy="28226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Friday  had the highest number of vehicle accidents with 17.54% and Sunday the lowest with 8.64%  of the total accidents.</a:t>
            </a:r>
          </a:p>
          <a:p>
            <a:pPr algn="ctr"/>
            <a:r>
              <a:rPr lang="en-CA" dirty="0"/>
              <a:t>Phi coefficient is positive therefore the two variables are associated</a:t>
            </a:r>
          </a:p>
          <a:p>
            <a:pPr algn="ctr"/>
            <a:endParaRPr lang="en-CA" dirty="0"/>
          </a:p>
        </p:txBody>
      </p:sp>
    </p:spTree>
    <p:extLst>
      <p:ext uri="{BB962C8B-B14F-4D97-AF65-F5344CB8AC3E}">
        <p14:creationId xmlns:p14="http://schemas.microsoft.com/office/powerpoint/2010/main" val="3998363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05481-C9DD-4BF1-B8AB-208BEA21B484}"/>
              </a:ext>
            </a:extLst>
          </p:cNvPr>
          <p:cNvSpPr>
            <a:spLocks noGrp="1"/>
          </p:cNvSpPr>
          <p:nvPr>
            <p:ph type="title"/>
          </p:nvPr>
        </p:nvSpPr>
        <p:spPr/>
        <p:txBody>
          <a:bodyPr/>
          <a:lstStyle/>
          <a:p>
            <a:r>
              <a:rPr lang="en-CA" dirty="0"/>
              <a:t>DESCRIPTIVE ANALYSIS</a:t>
            </a:r>
          </a:p>
        </p:txBody>
      </p:sp>
      <p:pic>
        <p:nvPicPr>
          <p:cNvPr id="25602" name="Picture 2" descr="Pie chart of Part_of_the_day">
            <a:extLst>
              <a:ext uri="{FF2B5EF4-FFF2-40B4-BE49-F238E27FC236}">
                <a16:creationId xmlns:a16="http://schemas.microsoft.com/office/drawing/2014/main" id="{842A9B6A-D6FA-4930-8FC0-3E7155E319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663" y="2021306"/>
            <a:ext cx="6978315" cy="4495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3AB423B6-561C-452F-8CCE-89DFE330E863}"/>
              </a:ext>
            </a:extLst>
          </p:cNvPr>
          <p:cNvPicPr>
            <a:picLocks noChangeAspect="1"/>
          </p:cNvPicPr>
          <p:nvPr/>
        </p:nvPicPr>
        <p:blipFill>
          <a:blip r:embed="rId3"/>
          <a:stretch>
            <a:fillRect/>
          </a:stretch>
        </p:blipFill>
        <p:spPr>
          <a:xfrm>
            <a:off x="5883442" y="2574758"/>
            <a:ext cx="7328027" cy="1432684"/>
          </a:xfrm>
          <a:prstGeom prst="rect">
            <a:avLst/>
          </a:prstGeom>
        </p:spPr>
      </p:pic>
      <p:sp>
        <p:nvSpPr>
          <p:cNvPr id="6" name="Rectangle 5">
            <a:extLst>
              <a:ext uri="{FF2B5EF4-FFF2-40B4-BE49-F238E27FC236}">
                <a16:creationId xmlns:a16="http://schemas.microsoft.com/office/drawing/2014/main" id="{6F121A2E-2C68-48C9-8151-757AFCF62684}"/>
              </a:ext>
            </a:extLst>
          </p:cNvPr>
          <p:cNvSpPr/>
          <p:nvPr/>
        </p:nvSpPr>
        <p:spPr>
          <a:xfrm>
            <a:off x="6978315" y="4307305"/>
            <a:ext cx="4535905" cy="18167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Afternoon had the highest number of  victims with 49% of  the total accidents , followed by morning with 39.31% and night with 11.52%</a:t>
            </a:r>
          </a:p>
        </p:txBody>
      </p:sp>
    </p:spTree>
    <p:extLst>
      <p:ext uri="{BB962C8B-B14F-4D97-AF65-F5344CB8AC3E}">
        <p14:creationId xmlns:p14="http://schemas.microsoft.com/office/powerpoint/2010/main" val="369481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19733-63D3-4A60-83C2-C554F10FF22A}"/>
              </a:ext>
            </a:extLst>
          </p:cNvPr>
          <p:cNvSpPr>
            <a:spLocks noGrp="1"/>
          </p:cNvSpPr>
          <p:nvPr>
            <p:ph type="title"/>
          </p:nvPr>
        </p:nvSpPr>
        <p:spPr/>
        <p:txBody>
          <a:bodyPr/>
          <a:lstStyle/>
          <a:p>
            <a:r>
              <a:rPr lang="en-CA" dirty="0">
                <a:latin typeface="Arial" panose="020B0604020202020204" pitchFamily="34" charset="0"/>
                <a:cs typeface="Arial" panose="020B0604020202020204" pitchFamily="34" charset="0"/>
              </a:rPr>
              <a:t>DESCRIPTIVE ANALYSIS</a:t>
            </a:r>
          </a:p>
        </p:txBody>
      </p:sp>
      <p:sp>
        <p:nvSpPr>
          <p:cNvPr id="6" name="Rectangle 5">
            <a:extLst>
              <a:ext uri="{FF2B5EF4-FFF2-40B4-BE49-F238E27FC236}">
                <a16:creationId xmlns:a16="http://schemas.microsoft.com/office/drawing/2014/main" id="{3B9DAF65-901C-4463-9D40-764393909AAA}"/>
              </a:ext>
            </a:extLst>
          </p:cNvPr>
          <p:cNvSpPr/>
          <p:nvPr/>
        </p:nvSpPr>
        <p:spPr>
          <a:xfrm>
            <a:off x="1162270" y="1825625"/>
            <a:ext cx="3707105" cy="369332"/>
          </a:xfrm>
          <a:prstGeom prst="rect">
            <a:avLst/>
          </a:prstGeom>
        </p:spPr>
        <p:txBody>
          <a:bodyPr wrap="none">
            <a:spAutoFit/>
          </a:bodyPr>
          <a:lstStyle/>
          <a:p>
            <a:r>
              <a:rPr lang="en-CA" dirty="0">
                <a:latin typeface="Arial" panose="020B0604020202020204" pitchFamily="34" charset="0"/>
                <a:cs typeface="Arial" panose="020B0604020202020204" pitchFamily="34" charset="0"/>
              </a:rPr>
              <a:t>Victims involved by Part of the day</a:t>
            </a:r>
            <a:endParaRPr lang="en-CA" dirty="0"/>
          </a:p>
        </p:txBody>
      </p:sp>
      <p:sp>
        <p:nvSpPr>
          <p:cNvPr id="7" name="Rectangle 6">
            <a:extLst>
              <a:ext uri="{FF2B5EF4-FFF2-40B4-BE49-F238E27FC236}">
                <a16:creationId xmlns:a16="http://schemas.microsoft.com/office/drawing/2014/main" id="{34C26B93-6FF7-4417-9359-8C7EEEF53D68}"/>
              </a:ext>
            </a:extLst>
          </p:cNvPr>
          <p:cNvSpPr/>
          <p:nvPr/>
        </p:nvSpPr>
        <p:spPr>
          <a:xfrm>
            <a:off x="3745172" y="2194958"/>
            <a:ext cx="5526505" cy="9115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Most victims were less than 2 and more accidents in the afternoon.</a:t>
            </a:r>
          </a:p>
        </p:txBody>
      </p:sp>
      <p:pic>
        <p:nvPicPr>
          <p:cNvPr id="1026" name="Picture 2" descr="The SGPlot Procedure">
            <a:extLst>
              <a:ext uri="{FF2B5EF4-FFF2-40B4-BE49-F238E27FC236}">
                <a16:creationId xmlns:a16="http://schemas.microsoft.com/office/drawing/2014/main" id="{2F222683-698C-4E1E-BF01-CE2C32CC1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03" y="3209841"/>
            <a:ext cx="10789394" cy="3477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9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C19F-9FCE-4490-AD95-1B7A2FFE2431}"/>
              </a:ext>
            </a:extLst>
          </p:cNvPr>
          <p:cNvSpPr>
            <a:spLocks noGrp="1"/>
          </p:cNvSpPr>
          <p:nvPr>
            <p:ph type="title"/>
          </p:nvPr>
        </p:nvSpPr>
        <p:spPr/>
        <p:txBody>
          <a:bodyPr/>
          <a:lstStyle/>
          <a:p>
            <a:r>
              <a:rPr lang="en-CA" sz="4000" b="1" dirty="0">
                <a:latin typeface="Arial" panose="020B0604020202020204" pitchFamily="34" charset="0"/>
                <a:cs typeface="Arial" panose="020B0604020202020204" pitchFamily="34" charset="0"/>
              </a:rPr>
              <a:t>PROJECT FOCUS</a:t>
            </a:r>
          </a:p>
        </p:txBody>
      </p:sp>
      <p:sp>
        <p:nvSpPr>
          <p:cNvPr id="3" name="Content Placeholder 2">
            <a:extLst>
              <a:ext uri="{FF2B5EF4-FFF2-40B4-BE49-F238E27FC236}">
                <a16:creationId xmlns:a16="http://schemas.microsoft.com/office/drawing/2014/main" id="{A06DFB18-DA41-4A97-9631-616F3F54DF15}"/>
              </a:ext>
            </a:extLst>
          </p:cNvPr>
          <p:cNvSpPr>
            <a:spLocks noGrp="1"/>
          </p:cNvSpPr>
          <p:nvPr>
            <p:ph idx="1"/>
          </p:nvPr>
        </p:nvSpPr>
        <p:spPr/>
        <p:txBody>
          <a:bodyPr/>
          <a:lstStyle/>
          <a:p>
            <a:pPr marL="0" indent="0">
              <a:buNone/>
            </a:pPr>
            <a:r>
              <a:rPr lang="en-CA" b="1" dirty="0">
                <a:latin typeface="Arial" panose="020B0604020202020204" pitchFamily="34" charset="0"/>
                <a:cs typeface="Arial" panose="020B0604020202020204" pitchFamily="34" charset="0"/>
              </a:rPr>
              <a:t>KEY BUSINESS QUESTIONS</a:t>
            </a:r>
            <a:endParaRPr lang="en-CA" dirty="0">
              <a:latin typeface="Arial" panose="020B0604020202020204" pitchFamily="34" charset="0"/>
              <a:cs typeface="Arial" panose="020B0604020202020204" pitchFamily="34" charset="0"/>
            </a:endParaRPr>
          </a:p>
          <a:p>
            <a:pPr lvl="0"/>
            <a:r>
              <a:rPr lang="en-CA" dirty="0"/>
              <a:t>Which district, neighbourhood, street had the highest vehicle accidents?</a:t>
            </a:r>
          </a:p>
          <a:p>
            <a:pPr lvl="0"/>
            <a:r>
              <a:rPr lang="en-CA" dirty="0"/>
              <a:t>Which hour, part of the day, day, weekday, month do most accidents happen in Barcelona? </a:t>
            </a:r>
          </a:p>
          <a:p>
            <a:pPr lvl="0"/>
            <a:r>
              <a:rPr lang="en-CA" dirty="0"/>
              <a:t>Is there any association between weekday and part of the day?</a:t>
            </a:r>
          </a:p>
          <a:p>
            <a:pPr lvl="0"/>
            <a:r>
              <a:rPr lang="en-CA" dirty="0"/>
              <a:t>Is there any relationship between the number of vehicles involved and the Victims?</a:t>
            </a:r>
          </a:p>
        </p:txBody>
      </p:sp>
    </p:spTree>
    <p:extLst>
      <p:ext uri="{BB962C8B-B14F-4D97-AF65-F5344CB8AC3E}">
        <p14:creationId xmlns:p14="http://schemas.microsoft.com/office/powerpoint/2010/main" val="1808354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02F5-5001-428B-BFB6-C36C42C8DDEA}"/>
              </a:ext>
            </a:extLst>
          </p:cNvPr>
          <p:cNvSpPr>
            <a:spLocks noGrp="1"/>
          </p:cNvSpPr>
          <p:nvPr>
            <p:ph type="title"/>
          </p:nvPr>
        </p:nvSpPr>
        <p:spPr/>
        <p:txBody>
          <a:bodyPr/>
          <a:lstStyle/>
          <a:p>
            <a:r>
              <a:rPr lang="en-CA" dirty="0"/>
              <a:t>PROC UNIVARIATE PROCEDURE FOR VICTIMS</a:t>
            </a:r>
          </a:p>
        </p:txBody>
      </p:sp>
      <p:pic>
        <p:nvPicPr>
          <p:cNvPr id="7" name="Content Placeholder 6">
            <a:extLst>
              <a:ext uri="{FF2B5EF4-FFF2-40B4-BE49-F238E27FC236}">
                <a16:creationId xmlns:a16="http://schemas.microsoft.com/office/drawing/2014/main" id="{787AF47A-C845-4B0B-9F60-456FF6256D1A}"/>
              </a:ext>
            </a:extLst>
          </p:cNvPr>
          <p:cNvPicPr>
            <a:picLocks noGrp="1" noChangeAspect="1"/>
          </p:cNvPicPr>
          <p:nvPr>
            <p:ph idx="1"/>
          </p:nvPr>
        </p:nvPicPr>
        <p:blipFill>
          <a:blip r:embed="rId2"/>
          <a:stretch>
            <a:fillRect/>
          </a:stretch>
        </p:blipFill>
        <p:spPr>
          <a:xfrm>
            <a:off x="-572292" y="1905000"/>
            <a:ext cx="12514947" cy="3698631"/>
          </a:xfrm>
          <a:prstGeom prst="rect">
            <a:avLst/>
          </a:prstGeom>
        </p:spPr>
      </p:pic>
      <p:sp>
        <p:nvSpPr>
          <p:cNvPr id="9" name="Rectangle 8">
            <a:extLst>
              <a:ext uri="{FF2B5EF4-FFF2-40B4-BE49-F238E27FC236}">
                <a16:creationId xmlns:a16="http://schemas.microsoft.com/office/drawing/2014/main" id="{5AC979CF-B49B-4DFB-9EFC-FEC375C2CF18}"/>
              </a:ext>
            </a:extLst>
          </p:cNvPr>
          <p:cNvSpPr/>
          <p:nvPr/>
        </p:nvSpPr>
        <p:spPr>
          <a:xfrm>
            <a:off x="562794" y="5936973"/>
            <a:ext cx="11594124" cy="55590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CA" dirty="0"/>
              <a:t>Pvalue(&lt;.0001)No significance difference in the means of  victims.</a:t>
            </a:r>
          </a:p>
        </p:txBody>
      </p:sp>
    </p:spTree>
    <p:extLst>
      <p:ext uri="{BB962C8B-B14F-4D97-AF65-F5344CB8AC3E}">
        <p14:creationId xmlns:p14="http://schemas.microsoft.com/office/powerpoint/2010/main" val="2837450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B1E0-B385-4D93-B54C-0F30E5F818BB}"/>
              </a:ext>
            </a:extLst>
          </p:cNvPr>
          <p:cNvSpPr>
            <a:spLocks noGrp="1"/>
          </p:cNvSpPr>
          <p:nvPr>
            <p:ph type="title"/>
          </p:nvPr>
        </p:nvSpPr>
        <p:spPr/>
        <p:txBody>
          <a:bodyPr/>
          <a:lstStyle/>
          <a:p>
            <a:r>
              <a:rPr lang="en-CA" dirty="0"/>
              <a:t>CORRELATION ANALYSIS</a:t>
            </a:r>
          </a:p>
        </p:txBody>
      </p:sp>
      <p:pic>
        <p:nvPicPr>
          <p:cNvPr id="7" name="Content Placeholder 6">
            <a:extLst>
              <a:ext uri="{FF2B5EF4-FFF2-40B4-BE49-F238E27FC236}">
                <a16:creationId xmlns:a16="http://schemas.microsoft.com/office/drawing/2014/main" id="{92FEEA10-44A0-44CD-AD91-4AE18FAF08D1}"/>
              </a:ext>
            </a:extLst>
          </p:cNvPr>
          <p:cNvPicPr>
            <a:picLocks noGrp="1" noChangeAspect="1"/>
          </p:cNvPicPr>
          <p:nvPr>
            <p:ph idx="1"/>
          </p:nvPr>
        </p:nvPicPr>
        <p:blipFill>
          <a:blip r:embed="rId2"/>
          <a:stretch>
            <a:fillRect/>
          </a:stretch>
        </p:blipFill>
        <p:spPr>
          <a:xfrm>
            <a:off x="185530" y="1908313"/>
            <a:ext cx="6780754" cy="4709055"/>
          </a:xfrm>
          <a:prstGeom prst="rect">
            <a:avLst/>
          </a:prstGeom>
        </p:spPr>
      </p:pic>
      <p:sp>
        <p:nvSpPr>
          <p:cNvPr id="5" name="Rectangle 4">
            <a:extLst>
              <a:ext uri="{FF2B5EF4-FFF2-40B4-BE49-F238E27FC236}">
                <a16:creationId xmlns:a16="http://schemas.microsoft.com/office/drawing/2014/main" id="{FE292F39-CD2A-4372-9271-C5EDC708CB44}"/>
              </a:ext>
            </a:extLst>
          </p:cNvPr>
          <p:cNvSpPr/>
          <p:nvPr/>
        </p:nvSpPr>
        <p:spPr>
          <a:xfrm>
            <a:off x="6085014" y="2173007"/>
            <a:ext cx="5268786" cy="431986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VICTIMS AND SERIOUS INJURIES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Pearson correlation between victims and serious injuries is 0.07,which is not significant with a p value of &lt;.0001 indicating a weak relationship between the two variables.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VICTIMS AND MILD INJURIES</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Pearson correlation between victims and mild injuries is 0.97,which is significant with a p value of &lt;0.0001.this indicates a strong linear positive relationship between the two variables.</a:t>
            </a:r>
          </a:p>
        </p:txBody>
      </p:sp>
    </p:spTree>
    <p:extLst>
      <p:ext uri="{BB962C8B-B14F-4D97-AF65-F5344CB8AC3E}">
        <p14:creationId xmlns:p14="http://schemas.microsoft.com/office/powerpoint/2010/main" val="2076989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73CD6-CC06-4DAC-8FF4-82FB025F9D2B}"/>
              </a:ext>
            </a:extLst>
          </p:cNvPr>
          <p:cNvSpPr>
            <a:spLocks noGrp="1"/>
          </p:cNvSpPr>
          <p:nvPr>
            <p:ph type="title"/>
          </p:nvPr>
        </p:nvSpPr>
        <p:spPr/>
        <p:txBody>
          <a:bodyPr/>
          <a:lstStyle/>
          <a:p>
            <a:r>
              <a:rPr lang="en-CA" b="1" dirty="0"/>
              <a:t>T-TEST STATISTICS</a:t>
            </a:r>
            <a:br>
              <a:rPr lang="en-CA" dirty="0"/>
            </a:br>
            <a:endParaRPr lang="en-CA" dirty="0"/>
          </a:p>
        </p:txBody>
      </p:sp>
      <p:pic>
        <p:nvPicPr>
          <p:cNvPr id="4" name="Content Placeholder 3">
            <a:extLst>
              <a:ext uri="{FF2B5EF4-FFF2-40B4-BE49-F238E27FC236}">
                <a16:creationId xmlns:a16="http://schemas.microsoft.com/office/drawing/2014/main" id="{A40940AB-32F4-49E0-AF19-5F377338BC0B}"/>
              </a:ext>
            </a:extLst>
          </p:cNvPr>
          <p:cNvPicPr>
            <a:picLocks noGrp="1" noChangeAspect="1"/>
          </p:cNvPicPr>
          <p:nvPr>
            <p:ph idx="1"/>
          </p:nvPr>
        </p:nvPicPr>
        <p:blipFill>
          <a:blip r:embed="rId2"/>
          <a:stretch>
            <a:fillRect/>
          </a:stretch>
        </p:blipFill>
        <p:spPr>
          <a:xfrm>
            <a:off x="687388" y="1905000"/>
            <a:ext cx="8911687" cy="3778250"/>
          </a:xfrm>
          <a:prstGeom prst="rect">
            <a:avLst/>
          </a:prstGeom>
        </p:spPr>
      </p:pic>
      <p:sp>
        <p:nvSpPr>
          <p:cNvPr id="5" name="Rectangle 4">
            <a:extLst>
              <a:ext uri="{FF2B5EF4-FFF2-40B4-BE49-F238E27FC236}">
                <a16:creationId xmlns:a16="http://schemas.microsoft.com/office/drawing/2014/main" id="{0D14B5A3-4D02-4D46-A045-EA5CBE9287C1}"/>
              </a:ext>
            </a:extLst>
          </p:cNvPr>
          <p:cNvSpPr/>
          <p:nvPr/>
        </p:nvSpPr>
        <p:spPr>
          <a:xfrm>
            <a:off x="1749286" y="5601569"/>
            <a:ext cx="6096000" cy="1264642"/>
          </a:xfrm>
          <a:prstGeom prst="rect">
            <a:avLst/>
          </a:prstGeom>
        </p:spPr>
        <p:txBody>
          <a:bodyPr>
            <a:spAutoFit/>
          </a:bodyPr>
          <a:lstStyle/>
          <a:p>
            <a:pPr>
              <a:lnSpc>
                <a:spcPct val="107000"/>
              </a:lnSpc>
              <a:spcAft>
                <a:spcPts val="800"/>
              </a:spcAft>
            </a:pPr>
            <a:r>
              <a:rPr lang="en-CA" dirty="0">
                <a:latin typeface="Calibri" panose="020F0502020204030204" pitchFamily="34" charset="0"/>
                <a:ea typeface="Calibri" panose="020F0502020204030204" pitchFamily="34" charset="0"/>
                <a:cs typeface="Times New Roman" panose="02020603050405020304" pitchFamily="18" charset="0"/>
              </a:rPr>
              <a:t>Students t distribution is used to determine if there is significant between the means of two groups which may be related in certain features. I used one sample test to compare sample mean with the mean of population.</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2418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93B4E-BA9D-426E-AA06-EC59A799912C}"/>
              </a:ext>
            </a:extLst>
          </p:cNvPr>
          <p:cNvSpPr>
            <a:spLocks noGrp="1"/>
          </p:cNvSpPr>
          <p:nvPr>
            <p:ph type="title"/>
          </p:nvPr>
        </p:nvSpPr>
        <p:spPr/>
        <p:txBody>
          <a:bodyPr/>
          <a:lstStyle/>
          <a:p>
            <a:r>
              <a:rPr lang="en-CA" dirty="0"/>
              <a:t>TABLE OF CONTENTS</a:t>
            </a:r>
          </a:p>
        </p:txBody>
      </p:sp>
      <p:sp>
        <p:nvSpPr>
          <p:cNvPr id="3" name="Content Placeholder 2">
            <a:extLst>
              <a:ext uri="{FF2B5EF4-FFF2-40B4-BE49-F238E27FC236}">
                <a16:creationId xmlns:a16="http://schemas.microsoft.com/office/drawing/2014/main" id="{6FABCD89-8712-4E95-9919-E6B70453E2BF}"/>
              </a:ext>
            </a:extLst>
          </p:cNvPr>
          <p:cNvSpPr>
            <a:spLocks noGrp="1"/>
          </p:cNvSpPr>
          <p:nvPr>
            <p:ph idx="1"/>
          </p:nvPr>
        </p:nvSpPr>
        <p:spPr/>
        <p:txBody>
          <a:bodyPr>
            <a:normAutofit/>
          </a:bodyPr>
          <a:lstStyle/>
          <a:p>
            <a:r>
              <a:rPr lang="en-CA" dirty="0"/>
              <a:t>Introduction</a:t>
            </a:r>
          </a:p>
          <a:p>
            <a:r>
              <a:rPr lang="en-CA" dirty="0"/>
              <a:t>Objectives</a:t>
            </a:r>
          </a:p>
          <a:p>
            <a:r>
              <a:rPr lang="en-CA" dirty="0"/>
              <a:t>Conceptual Framework</a:t>
            </a:r>
          </a:p>
          <a:p>
            <a:r>
              <a:rPr lang="en-CA" dirty="0"/>
              <a:t>Descriptive analysis</a:t>
            </a:r>
          </a:p>
          <a:p>
            <a:r>
              <a:rPr lang="en-CA" dirty="0"/>
              <a:t>Research questions</a:t>
            </a:r>
          </a:p>
          <a:p>
            <a:r>
              <a:rPr lang="en-CA" dirty="0"/>
              <a:t>Findings</a:t>
            </a:r>
          </a:p>
          <a:p>
            <a:r>
              <a:rPr lang="en-CA" dirty="0"/>
              <a:t>Conclusions</a:t>
            </a:r>
          </a:p>
          <a:p>
            <a:r>
              <a:rPr lang="en-CA" dirty="0"/>
              <a:t>Recommendations</a:t>
            </a:r>
          </a:p>
          <a:p>
            <a:r>
              <a:rPr lang="en-CA" dirty="0"/>
              <a:t>Appendix</a:t>
            </a:r>
          </a:p>
          <a:p>
            <a:endParaRPr lang="en-CA" dirty="0"/>
          </a:p>
        </p:txBody>
      </p:sp>
    </p:spTree>
    <p:extLst>
      <p:ext uri="{BB962C8B-B14F-4D97-AF65-F5344CB8AC3E}">
        <p14:creationId xmlns:p14="http://schemas.microsoft.com/office/powerpoint/2010/main" val="160462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F0ED-5FC3-46BB-AD7A-8566232C09DC}"/>
              </a:ext>
            </a:extLst>
          </p:cNvPr>
          <p:cNvSpPr>
            <a:spLocks noGrp="1"/>
          </p:cNvSpPr>
          <p:nvPr>
            <p:ph type="title"/>
          </p:nvPr>
        </p:nvSpPr>
        <p:spPr>
          <a:xfrm>
            <a:off x="927653" y="624110"/>
            <a:ext cx="10576960" cy="1280890"/>
          </a:xfrm>
        </p:spPr>
        <p:txBody>
          <a:bodyPr/>
          <a:lstStyle/>
          <a:p>
            <a:r>
              <a:rPr lang="en-CA" dirty="0"/>
              <a:t>SGMAP PROCEDURE FOR PART OF THE DAY</a:t>
            </a:r>
          </a:p>
        </p:txBody>
      </p:sp>
      <p:pic>
        <p:nvPicPr>
          <p:cNvPr id="1030" name="Picture 6" descr="The SGMap Procedure">
            <a:extLst>
              <a:ext uri="{FF2B5EF4-FFF2-40B4-BE49-F238E27FC236}">
                <a16:creationId xmlns:a16="http://schemas.microsoft.com/office/drawing/2014/main" id="{2EF51AAE-70E8-43EE-8FD2-DDD576BC4F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7653" y="1448474"/>
            <a:ext cx="8836876" cy="450712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3C579FC-60B5-4062-9C58-AE7FC2A54049}"/>
              </a:ext>
            </a:extLst>
          </p:cNvPr>
          <p:cNvSpPr/>
          <p:nvPr/>
        </p:nvSpPr>
        <p:spPr>
          <a:xfrm>
            <a:off x="1630017" y="6088165"/>
            <a:ext cx="6096000" cy="671915"/>
          </a:xfrm>
          <a:prstGeom prst="rect">
            <a:avLst/>
          </a:prstGeom>
        </p:spPr>
        <p:txBody>
          <a:bodyPr>
            <a:spAutoFit/>
          </a:bodyPr>
          <a:lstStyle/>
          <a:p>
            <a:pPr>
              <a:lnSpc>
                <a:spcPct val="107000"/>
              </a:lnSpc>
              <a:spcAft>
                <a:spcPts val="800"/>
              </a:spcAft>
            </a:pPr>
            <a:r>
              <a:rPr lang="en-CA" dirty="0">
                <a:latin typeface="Calibri" panose="020F0502020204030204" pitchFamily="34" charset="0"/>
                <a:ea typeface="Calibri" panose="020F0502020204030204" pitchFamily="34" charset="0"/>
                <a:cs typeface="Times New Roman" panose="02020603050405020304" pitchFamily="18" charset="0"/>
              </a:rPr>
              <a:t>The density scatter plot for the latitude and longitude vs part of the day shows a liner tread.</a:t>
            </a:r>
            <a:endParaRPr lang="en-CA"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2806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E578-9232-403C-88D8-46CF6B960113}"/>
              </a:ext>
            </a:extLst>
          </p:cNvPr>
          <p:cNvSpPr>
            <a:spLocks noGrp="1"/>
          </p:cNvSpPr>
          <p:nvPr>
            <p:ph type="title"/>
          </p:nvPr>
        </p:nvSpPr>
        <p:spPr/>
        <p:txBody>
          <a:bodyPr/>
          <a:lstStyle/>
          <a:p>
            <a:r>
              <a:rPr lang="en-CA" dirty="0"/>
              <a:t>LINEAR REGRESSION MODEL</a:t>
            </a:r>
          </a:p>
        </p:txBody>
      </p:sp>
      <p:pic>
        <p:nvPicPr>
          <p:cNvPr id="39938" name="Picture 2">
            <a:extLst>
              <a:ext uri="{FF2B5EF4-FFF2-40B4-BE49-F238E27FC236}">
                <a16:creationId xmlns:a16="http://schemas.microsoft.com/office/drawing/2014/main" id="{92C83070-4A39-482E-B92A-AD325C276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779" y="1920875"/>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5AC49E3-78B6-4C01-8896-D1E7CE6544BC}"/>
              </a:ext>
            </a:extLst>
          </p:cNvPr>
          <p:cNvSpPr/>
          <p:nvPr/>
        </p:nvSpPr>
        <p:spPr>
          <a:xfrm>
            <a:off x="7074568" y="2478505"/>
            <a:ext cx="4656221" cy="288757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R Square of 0.0247 shows no linear  relationship between the vehicles involved and  the number of victims.</a:t>
            </a:r>
          </a:p>
        </p:txBody>
      </p:sp>
    </p:spTree>
    <p:extLst>
      <p:ext uri="{BB962C8B-B14F-4D97-AF65-F5344CB8AC3E}">
        <p14:creationId xmlns:p14="http://schemas.microsoft.com/office/powerpoint/2010/main" val="2460435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A7D74-C7B3-4513-A1C3-7DA6F94C3884}"/>
              </a:ext>
            </a:extLst>
          </p:cNvPr>
          <p:cNvSpPr>
            <a:spLocks noGrp="1"/>
          </p:cNvSpPr>
          <p:nvPr>
            <p:ph type="title"/>
          </p:nvPr>
        </p:nvSpPr>
        <p:spPr>
          <a:xfrm>
            <a:off x="838200" y="757990"/>
            <a:ext cx="10515600" cy="1179095"/>
          </a:xfrm>
        </p:spPr>
        <p:txBody>
          <a:bodyPr/>
          <a:lstStyle/>
          <a:p>
            <a:r>
              <a:rPr lang="en-CA" dirty="0"/>
              <a:t>CONCLUSION</a:t>
            </a:r>
          </a:p>
        </p:txBody>
      </p:sp>
      <p:sp>
        <p:nvSpPr>
          <p:cNvPr id="3" name="Content Placeholder 2">
            <a:extLst>
              <a:ext uri="{FF2B5EF4-FFF2-40B4-BE49-F238E27FC236}">
                <a16:creationId xmlns:a16="http://schemas.microsoft.com/office/drawing/2014/main" id="{DA61840E-F80C-4E8E-A9E1-DFAC10ACAE23}"/>
              </a:ext>
            </a:extLst>
          </p:cNvPr>
          <p:cNvSpPr>
            <a:spLocks noGrp="1"/>
          </p:cNvSpPr>
          <p:nvPr>
            <p:ph idx="1"/>
          </p:nvPr>
        </p:nvSpPr>
        <p:spPr>
          <a:xfrm>
            <a:off x="717885" y="2105526"/>
            <a:ext cx="10515600" cy="4564732"/>
          </a:xfrm>
        </p:spPr>
        <p:txBody>
          <a:bodyPr>
            <a:normAutofit/>
          </a:bodyPr>
          <a:lstStyle/>
          <a:p>
            <a:r>
              <a:rPr lang="en-CA" sz="2400" dirty="0">
                <a:solidFill>
                  <a:srgbClr val="000000"/>
                </a:solidFill>
                <a:latin typeface="Arial" panose="020B0604020202020204" pitchFamily="34" charset="0"/>
                <a:cs typeface="Arial" panose="020B0604020202020204" pitchFamily="34" charset="0"/>
              </a:rPr>
              <a:t>Eixample district have the highest number of accidents.</a:t>
            </a:r>
            <a:endParaRPr lang="en-CA" sz="2400" dirty="0">
              <a:latin typeface="Arial" panose="020B0604020202020204" pitchFamily="34" charset="0"/>
              <a:cs typeface="Arial" panose="020B0604020202020204" pitchFamily="34" charset="0"/>
            </a:endParaRPr>
          </a:p>
          <a:p>
            <a:r>
              <a:rPr lang="en-CA" sz="2400" dirty="0">
                <a:latin typeface="Arial" panose="020B0604020202020204" pitchFamily="34" charset="0"/>
                <a:cs typeface="Arial" panose="020B0604020202020204" pitchFamily="34" charset="0"/>
              </a:rPr>
              <a:t>Majority of </a:t>
            </a:r>
            <a:r>
              <a:rPr lang="en-CA" sz="2400" dirty="0">
                <a:solidFill>
                  <a:srgbClr val="000000"/>
                </a:solidFill>
                <a:latin typeface="Arial" panose="020B0604020202020204" pitchFamily="34" charset="0"/>
                <a:cs typeface="Arial" panose="020B0604020202020204" pitchFamily="34" charset="0"/>
              </a:rPr>
              <a:t>la Dreta de l'Eixample neighbourhood belong to upper class of Barcelona with large selection of vacation destinations and high population. </a:t>
            </a:r>
          </a:p>
          <a:p>
            <a:r>
              <a:rPr lang="en-CA" sz="2400" dirty="0">
                <a:latin typeface="Arial" panose="020B0604020202020204" pitchFamily="34" charset="0"/>
                <a:cs typeface="Arial" panose="020B0604020202020204" pitchFamily="34" charset="0"/>
              </a:rPr>
              <a:t>Most of the accidents happen in the Afternoon and in the morning.</a:t>
            </a:r>
          </a:p>
          <a:p>
            <a:r>
              <a:rPr lang="en-CA" sz="2400" dirty="0">
                <a:latin typeface="Arial" panose="020B0604020202020204" pitchFamily="34" charset="0"/>
                <a:cs typeface="Arial" panose="020B0604020202020204" pitchFamily="34" charset="0"/>
              </a:rPr>
              <a:t>Friday has the highest number of accidents and Sunday the lowest.</a:t>
            </a:r>
          </a:p>
          <a:p>
            <a:r>
              <a:rPr lang="en-CA" sz="2400" dirty="0">
                <a:latin typeface="Arial" panose="020B0604020202020204" pitchFamily="34" charset="0"/>
                <a:cs typeface="Arial" panose="020B0604020202020204" pitchFamily="34" charset="0"/>
              </a:rPr>
              <a:t>The month with the highest number of accidents is November and the one with lowest is August.</a:t>
            </a:r>
          </a:p>
          <a:p>
            <a:r>
              <a:rPr lang="en-CA" sz="2400" dirty="0">
                <a:latin typeface="Arial" panose="020B0604020202020204" pitchFamily="34" charset="0"/>
                <a:cs typeface="Arial" panose="020B0604020202020204" pitchFamily="34" charset="0"/>
              </a:rPr>
              <a:t>No linear relationship between the number of vehicles involved and Victims.</a:t>
            </a:r>
          </a:p>
          <a:p>
            <a:endParaRPr lang="en-CA" dirty="0"/>
          </a:p>
          <a:p>
            <a:endParaRPr lang="en-CA" dirty="0"/>
          </a:p>
          <a:p>
            <a:endParaRPr lang="en-CA" dirty="0"/>
          </a:p>
        </p:txBody>
      </p:sp>
    </p:spTree>
    <p:extLst>
      <p:ext uri="{BB962C8B-B14F-4D97-AF65-F5344CB8AC3E}">
        <p14:creationId xmlns:p14="http://schemas.microsoft.com/office/powerpoint/2010/main" val="1851725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F540-9DC6-463C-89A0-94AB921E54D1}"/>
              </a:ext>
            </a:extLst>
          </p:cNvPr>
          <p:cNvSpPr>
            <a:spLocks noGrp="1"/>
          </p:cNvSpPr>
          <p:nvPr>
            <p:ph type="title"/>
          </p:nvPr>
        </p:nvSpPr>
        <p:spPr/>
        <p:txBody>
          <a:bodyPr/>
          <a:lstStyle/>
          <a:p>
            <a:r>
              <a:rPr lang="en-CA" dirty="0"/>
              <a:t>RECOMMENDATIONS</a:t>
            </a:r>
          </a:p>
        </p:txBody>
      </p:sp>
      <p:sp>
        <p:nvSpPr>
          <p:cNvPr id="3" name="Content Placeholder 2">
            <a:extLst>
              <a:ext uri="{FF2B5EF4-FFF2-40B4-BE49-F238E27FC236}">
                <a16:creationId xmlns:a16="http://schemas.microsoft.com/office/drawing/2014/main" id="{132E5F9F-6444-40C2-9A92-BF54411407D9}"/>
              </a:ext>
            </a:extLst>
          </p:cNvPr>
          <p:cNvSpPr>
            <a:spLocks noGrp="1"/>
          </p:cNvSpPr>
          <p:nvPr>
            <p:ph idx="1"/>
          </p:nvPr>
        </p:nvSpPr>
        <p:spPr/>
        <p:txBody>
          <a:bodyPr/>
          <a:lstStyle/>
          <a:p>
            <a:r>
              <a:rPr lang="en-CA" sz="2400" dirty="0"/>
              <a:t>The government of Barcelona should limit the speed of motorists.</a:t>
            </a:r>
          </a:p>
          <a:p>
            <a:r>
              <a:rPr lang="en-CA" sz="2400" dirty="0"/>
              <a:t>Road expansion.</a:t>
            </a:r>
          </a:p>
          <a:p>
            <a:r>
              <a:rPr lang="en-CA" sz="2400" dirty="0"/>
              <a:t>Install more speed cameras and traffic lights.</a:t>
            </a:r>
          </a:p>
          <a:p>
            <a:r>
              <a:rPr lang="en-CA" sz="2400" dirty="0"/>
              <a:t>The drivers to keep an eye on the road and avoid distractions.</a:t>
            </a:r>
          </a:p>
          <a:p>
            <a:r>
              <a:rPr lang="en-CA" sz="2400" dirty="0"/>
              <a:t>Implementing other prediction models for better results.</a:t>
            </a:r>
          </a:p>
          <a:p>
            <a:endParaRPr lang="en-CA" dirty="0"/>
          </a:p>
        </p:txBody>
      </p:sp>
    </p:spTree>
    <p:extLst>
      <p:ext uri="{BB962C8B-B14F-4D97-AF65-F5344CB8AC3E}">
        <p14:creationId xmlns:p14="http://schemas.microsoft.com/office/powerpoint/2010/main" val="1062322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F0FC6B5-B90F-4FF2-B5E7-09AB5C843501}"/>
              </a:ext>
            </a:extLst>
          </p:cNvPr>
          <p:cNvSpPr/>
          <p:nvPr/>
        </p:nvSpPr>
        <p:spPr>
          <a:xfrm>
            <a:off x="2033337" y="1852863"/>
            <a:ext cx="7760368" cy="36696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6000" dirty="0"/>
              <a:t>THANK YOU</a:t>
            </a:r>
          </a:p>
          <a:p>
            <a:pPr algn="ctr"/>
            <a:r>
              <a:rPr lang="en-CA" sz="6000" dirty="0"/>
              <a:t>2020-06-03</a:t>
            </a:r>
          </a:p>
        </p:txBody>
      </p:sp>
    </p:spTree>
    <p:extLst>
      <p:ext uri="{BB962C8B-B14F-4D97-AF65-F5344CB8AC3E}">
        <p14:creationId xmlns:p14="http://schemas.microsoft.com/office/powerpoint/2010/main" val="4174636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8B1C6-76A8-4293-8D43-193A18659D85}"/>
              </a:ext>
            </a:extLst>
          </p:cNvPr>
          <p:cNvSpPr>
            <a:spLocks noGrp="1"/>
          </p:cNvSpPr>
          <p:nvPr>
            <p:ph type="title"/>
          </p:nvPr>
        </p:nvSpPr>
        <p:spPr/>
        <p:txBody>
          <a:bodyPr>
            <a:normAutofit/>
          </a:bodyPr>
          <a:lstStyle/>
          <a:p>
            <a:r>
              <a:rPr lang="en-CA" sz="2800"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B4E58C6A-F498-4B75-87CB-DFBB4AF135B8}"/>
              </a:ext>
            </a:extLst>
          </p:cNvPr>
          <p:cNvSpPr>
            <a:spLocks noGrp="1"/>
          </p:cNvSpPr>
          <p:nvPr>
            <p:ph idx="1"/>
          </p:nvPr>
        </p:nvSpPr>
        <p:spPr>
          <a:xfrm>
            <a:off x="1113183" y="1775791"/>
            <a:ext cx="10391429" cy="4135431"/>
          </a:xfrm>
        </p:spPr>
        <p:txBody>
          <a:bodyPr/>
          <a:lstStyle/>
          <a:p>
            <a:pPr marL="457200" lvl="1" indent="0" algn="just">
              <a:buNone/>
            </a:pPr>
            <a:r>
              <a:rPr lang="en-CA" dirty="0">
                <a:latin typeface="Arial" panose="020B0604020202020204" pitchFamily="34" charset="0"/>
                <a:cs typeface="Arial" panose="020B0604020202020204" pitchFamily="34" charset="0"/>
              </a:rPr>
              <a:t> BARCELONA CAR ACCIDENT 2017</a:t>
            </a:r>
          </a:p>
          <a:p>
            <a:pPr marL="457200" lvl="1" indent="0" algn="just">
              <a:buNone/>
            </a:pPr>
            <a:endParaRPr lang="en-CA" dirty="0"/>
          </a:p>
          <a:p>
            <a:pPr marL="457200" lvl="1" indent="0" algn="just">
              <a:buNone/>
            </a:pPr>
            <a:r>
              <a:rPr lang="en-CA" dirty="0"/>
              <a:t>More people living and working in an area means people driving to and from the workplace thus congested traffic. In Barcelona Spain the total number of reported accidents in 2017 as the dataset provided by the lecturer was 10339.My analysis aims at finding out the Locations and time When most accidents happen and provide relevant insights. </a:t>
            </a:r>
          </a:p>
          <a:p>
            <a:pPr marL="457200" lvl="1" indent="0" algn="just">
              <a:buNone/>
            </a:pPr>
            <a:endParaRPr lang="en-CA" dirty="0"/>
          </a:p>
          <a:p>
            <a:pPr marL="457200" lvl="1" indent="0" algn="just">
              <a:buNone/>
            </a:pPr>
            <a:r>
              <a:rPr lang="en-CA" dirty="0"/>
              <a:t>Description of the dataset:</a:t>
            </a:r>
            <a:r>
              <a:rPr lang="en-CA" dirty="0">
                <a:latin typeface="Arial" panose="020B0604020202020204" pitchFamily="34" charset="0"/>
                <a:cs typeface="Arial" panose="020B0604020202020204" pitchFamily="34" charset="0"/>
              </a:rPr>
              <a:t> 10339 observations and 15 variables.</a:t>
            </a:r>
            <a:endParaRPr lang="en-CA" dirty="0"/>
          </a:p>
          <a:p>
            <a:pPr marL="457200" lvl="1" indent="0" algn="just">
              <a:buNone/>
            </a:pPr>
            <a:r>
              <a:rPr lang="en-CA" dirty="0">
                <a:latin typeface="Arial" panose="020B0604020202020204" pitchFamily="34" charset="0"/>
                <a:cs typeface="Arial" panose="020B0604020202020204" pitchFamily="34" charset="0"/>
              </a:rPr>
              <a:t>The dataset had 27 missing values </a:t>
            </a:r>
            <a:r>
              <a:rPr lang="en-CA" dirty="0"/>
              <a:t>equivalent to 0.02% of the total Observations.</a:t>
            </a:r>
          </a:p>
          <a:p>
            <a:pPr lvl="1" algn="just"/>
            <a:endParaRPr lang="en-CA" dirty="0"/>
          </a:p>
          <a:p>
            <a:pPr lvl="1" algn="just"/>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792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1321-FA51-42E5-B5EF-D320871E993C}"/>
              </a:ext>
            </a:extLst>
          </p:cNvPr>
          <p:cNvSpPr>
            <a:spLocks noGrp="1"/>
          </p:cNvSpPr>
          <p:nvPr>
            <p:ph type="title"/>
          </p:nvPr>
        </p:nvSpPr>
        <p:spPr/>
        <p:txBody>
          <a:bodyPr/>
          <a:lstStyle/>
          <a:p>
            <a:r>
              <a:rPr lang="en-CA" dirty="0"/>
              <a:t>OBJECTIVES</a:t>
            </a:r>
          </a:p>
        </p:txBody>
      </p:sp>
      <p:sp>
        <p:nvSpPr>
          <p:cNvPr id="3" name="Content Placeholder 2">
            <a:extLst>
              <a:ext uri="{FF2B5EF4-FFF2-40B4-BE49-F238E27FC236}">
                <a16:creationId xmlns:a16="http://schemas.microsoft.com/office/drawing/2014/main" id="{CAA55B69-5952-459E-A1E2-2B93FE0EF107}"/>
              </a:ext>
            </a:extLst>
          </p:cNvPr>
          <p:cNvSpPr>
            <a:spLocks noGrp="1"/>
          </p:cNvSpPr>
          <p:nvPr>
            <p:ph idx="1"/>
          </p:nvPr>
        </p:nvSpPr>
        <p:spPr>
          <a:xfrm>
            <a:off x="1656522" y="2133600"/>
            <a:ext cx="9848090" cy="3777622"/>
          </a:xfrm>
        </p:spPr>
        <p:txBody>
          <a:bodyPr/>
          <a:lstStyle/>
          <a:p>
            <a:pPr lvl="0"/>
            <a:r>
              <a:rPr lang="en-CA" dirty="0"/>
              <a:t>To find out the districts and streets with most victims in Barcelona.</a:t>
            </a:r>
          </a:p>
          <a:p>
            <a:pPr lvl="0"/>
            <a:r>
              <a:rPr lang="en-CA" dirty="0"/>
              <a:t>To know which part of the day, weekday, hour and month with the most accidents.</a:t>
            </a:r>
          </a:p>
          <a:p>
            <a:pPr lvl="0"/>
            <a:r>
              <a:rPr lang="en-CA" dirty="0"/>
              <a:t>To know the major causes of these accidents.</a:t>
            </a:r>
          </a:p>
          <a:p>
            <a:pPr lvl="0"/>
            <a:r>
              <a:rPr lang="en-CA" dirty="0"/>
              <a:t>To come up with insights that can be implemented to reduce the number of accidents.</a:t>
            </a:r>
          </a:p>
          <a:p>
            <a:endParaRPr lang="en-CA" dirty="0"/>
          </a:p>
        </p:txBody>
      </p:sp>
    </p:spTree>
    <p:extLst>
      <p:ext uri="{BB962C8B-B14F-4D97-AF65-F5344CB8AC3E}">
        <p14:creationId xmlns:p14="http://schemas.microsoft.com/office/powerpoint/2010/main" val="48172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5A4E-2B49-4158-9D00-12532148B664}"/>
              </a:ext>
            </a:extLst>
          </p:cNvPr>
          <p:cNvSpPr>
            <a:spLocks noGrp="1"/>
          </p:cNvSpPr>
          <p:nvPr>
            <p:ph type="title"/>
          </p:nvPr>
        </p:nvSpPr>
        <p:spPr/>
        <p:txBody>
          <a:bodyPr/>
          <a:lstStyle/>
          <a:p>
            <a:r>
              <a:rPr lang="en-CA" dirty="0"/>
              <a:t>METHODOLOGY</a:t>
            </a:r>
          </a:p>
        </p:txBody>
      </p:sp>
      <p:sp>
        <p:nvSpPr>
          <p:cNvPr id="3" name="Content Placeholder 2">
            <a:extLst>
              <a:ext uri="{FF2B5EF4-FFF2-40B4-BE49-F238E27FC236}">
                <a16:creationId xmlns:a16="http://schemas.microsoft.com/office/drawing/2014/main" id="{3E00C95D-9A35-4991-8F45-9B53EBCD9FE0}"/>
              </a:ext>
            </a:extLst>
          </p:cNvPr>
          <p:cNvSpPr>
            <a:spLocks noGrp="1"/>
          </p:cNvSpPr>
          <p:nvPr>
            <p:ph idx="1"/>
          </p:nvPr>
        </p:nvSpPr>
        <p:spPr/>
        <p:txBody>
          <a:bodyPr>
            <a:normAutofit/>
          </a:bodyPr>
          <a:lstStyle/>
          <a:p>
            <a:r>
              <a:rPr lang="en-CA" dirty="0"/>
              <a:t>Used SAS 9.4  Statistical software for the  Analysis.</a:t>
            </a:r>
          </a:p>
          <a:p>
            <a:r>
              <a:rPr lang="en-CA" dirty="0"/>
              <a:t>I used Proc Import, Proc Contents, Proc Print, Proc Sort, Proc Means, Proc Freq, Proc Format, Proc SQL, Proc Univariate, Proc SGPLOT, Proc Reg, Proc Anova, Proc Corr, Proc Gchart, Proc Summary and proc tabulate to analyze my findings.</a:t>
            </a:r>
          </a:p>
          <a:p>
            <a:r>
              <a:rPr lang="en-CA" dirty="0"/>
              <a:t>Dropped 27 missing observations Checked for Outliers.</a:t>
            </a:r>
          </a:p>
          <a:p>
            <a:r>
              <a:rPr lang="en-CA" dirty="0"/>
              <a:t>Generate new features.</a:t>
            </a:r>
          </a:p>
          <a:p>
            <a:r>
              <a:rPr lang="en-CA" dirty="0"/>
              <a:t>Performed data transformation.</a:t>
            </a:r>
          </a:p>
          <a:p>
            <a:r>
              <a:rPr lang="en-CA" dirty="0"/>
              <a:t>Dropped id column.</a:t>
            </a:r>
          </a:p>
          <a:p>
            <a:endParaRPr lang="en-CA" dirty="0"/>
          </a:p>
          <a:p>
            <a:endParaRPr lang="en-CA" dirty="0"/>
          </a:p>
        </p:txBody>
      </p:sp>
    </p:spTree>
    <p:extLst>
      <p:ext uri="{BB962C8B-B14F-4D97-AF65-F5344CB8AC3E}">
        <p14:creationId xmlns:p14="http://schemas.microsoft.com/office/powerpoint/2010/main" val="267665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6A94-957E-4D1A-9A8B-12CDDE9266E5}"/>
              </a:ext>
            </a:extLst>
          </p:cNvPr>
          <p:cNvSpPr>
            <a:spLocks noGrp="1"/>
          </p:cNvSpPr>
          <p:nvPr>
            <p:ph type="title"/>
          </p:nvPr>
        </p:nvSpPr>
        <p:spPr/>
        <p:txBody>
          <a:bodyPr/>
          <a:lstStyle/>
          <a:p>
            <a:r>
              <a:rPr lang="en-CA" dirty="0"/>
              <a:t>CONCEPTUAL FRAMEWORK</a:t>
            </a:r>
          </a:p>
        </p:txBody>
      </p:sp>
      <p:pic>
        <p:nvPicPr>
          <p:cNvPr id="5" name="Content Placeholder 4">
            <a:extLst>
              <a:ext uri="{FF2B5EF4-FFF2-40B4-BE49-F238E27FC236}">
                <a16:creationId xmlns:a16="http://schemas.microsoft.com/office/drawing/2014/main" id="{8B25F78D-CF7A-4A4A-9DB4-6EA98B425C78}"/>
              </a:ext>
            </a:extLst>
          </p:cNvPr>
          <p:cNvPicPr>
            <a:picLocks noGrp="1" noChangeAspect="1"/>
          </p:cNvPicPr>
          <p:nvPr>
            <p:ph idx="1"/>
          </p:nvPr>
        </p:nvPicPr>
        <p:blipFill>
          <a:blip r:embed="rId2"/>
          <a:stretch>
            <a:fillRect/>
          </a:stretch>
        </p:blipFill>
        <p:spPr>
          <a:xfrm>
            <a:off x="275223" y="1967456"/>
            <a:ext cx="5505450" cy="4019550"/>
          </a:xfrm>
          <a:prstGeom prst="rect">
            <a:avLst/>
          </a:prstGeom>
        </p:spPr>
      </p:pic>
      <p:sp>
        <p:nvSpPr>
          <p:cNvPr id="6" name="Rectangle 5">
            <a:extLst>
              <a:ext uri="{FF2B5EF4-FFF2-40B4-BE49-F238E27FC236}">
                <a16:creationId xmlns:a16="http://schemas.microsoft.com/office/drawing/2014/main" id="{847BEF87-D014-4F09-AE99-70759E157EFD}"/>
              </a:ext>
            </a:extLst>
          </p:cNvPr>
          <p:cNvSpPr/>
          <p:nvPr/>
        </p:nvSpPr>
        <p:spPr>
          <a:xfrm>
            <a:off x="7062537" y="2057400"/>
            <a:ext cx="4291263" cy="4019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District Name ,Neighbourhood Name and street are categorical character variables.</a:t>
            </a:r>
          </a:p>
          <a:p>
            <a:pPr algn="ctr"/>
            <a:r>
              <a:rPr lang="en-CA" dirty="0"/>
              <a:t>(LOCATION-CATEGORICAL)</a:t>
            </a:r>
          </a:p>
          <a:p>
            <a:pPr algn="ctr"/>
            <a:r>
              <a:rPr lang="en-CA" dirty="0"/>
              <a:t>Hour ,part of the day, day ,weekday and month are categorical numeric variables. </a:t>
            </a:r>
          </a:p>
          <a:p>
            <a:pPr algn="ctr"/>
            <a:r>
              <a:rPr lang="en-CA" dirty="0"/>
              <a:t>(TIME-CATEGORICAL)</a:t>
            </a:r>
          </a:p>
          <a:p>
            <a:pPr algn="ctr"/>
            <a:r>
              <a:rPr lang="en-CA" dirty="0"/>
              <a:t>Mild injuries ,serious injuries, vehicles involved ,Longitude and latitude are continuous numeric variables.</a:t>
            </a:r>
          </a:p>
          <a:p>
            <a:pPr algn="ctr"/>
            <a:r>
              <a:rPr lang="en-CA" dirty="0"/>
              <a:t>(CONTINUOUS)</a:t>
            </a:r>
          </a:p>
        </p:txBody>
      </p:sp>
    </p:spTree>
    <p:extLst>
      <p:ext uri="{BB962C8B-B14F-4D97-AF65-F5344CB8AC3E}">
        <p14:creationId xmlns:p14="http://schemas.microsoft.com/office/powerpoint/2010/main" val="386995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87FD-1CBC-4375-8C51-325AF6033353}"/>
              </a:ext>
            </a:extLst>
          </p:cNvPr>
          <p:cNvSpPr>
            <a:spLocks noGrp="1"/>
          </p:cNvSpPr>
          <p:nvPr>
            <p:ph type="title"/>
          </p:nvPr>
        </p:nvSpPr>
        <p:spPr/>
        <p:txBody>
          <a:bodyPr/>
          <a:lstStyle/>
          <a:p>
            <a:r>
              <a:rPr lang="en-CA" dirty="0"/>
              <a:t>DESCRIPTIVE ANALYSIS</a:t>
            </a:r>
          </a:p>
        </p:txBody>
      </p:sp>
      <p:graphicFrame>
        <p:nvGraphicFramePr>
          <p:cNvPr id="17" name="Content Placeholder 16">
            <a:extLst>
              <a:ext uri="{FF2B5EF4-FFF2-40B4-BE49-F238E27FC236}">
                <a16:creationId xmlns:a16="http://schemas.microsoft.com/office/drawing/2014/main" id="{B9CA0915-CFB3-4E21-BD5C-BBE47DEBC9FC}"/>
              </a:ext>
            </a:extLst>
          </p:cNvPr>
          <p:cNvGraphicFramePr>
            <a:graphicFrameLocks noGrp="1"/>
          </p:cNvGraphicFramePr>
          <p:nvPr>
            <p:ph sz="half" idx="1"/>
            <p:extLst>
              <p:ext uri="{D42A27DB-BD31-4B8C-83A1-F6EECF244321}">
                <p14:modId xmlns:p14="http://schemas.microsoft.com/office/powerpoint/2010/main" val="3700382127"/>
              </p:ext>
            </p:extLst>
          </p:nvPr>
        </p:nvGraphicFramePr>
        <p:xfrm>
          <a:off x="1209263" y="1997911"/>
          <a:ext cx="5589104" cy="4416141"/>
        </p:xfrm>
        <a:graphic>
          <a:graphicData uri="http://schemas.openxmlformats.org/drawingml/2006/table">
            <a:tbl>
              <a:tblPr>
                <a:tableStyleId>{5C22544A-7EE6-4342-B048-85BDC9FD1C3A}</a:tableStyleId>
              </a:tblPr>
              <a:tblGrid>
                <a:gridCol w="1242106">
                  <a:extLst>
                    <a:ext uri="{9D8B030D-6E8A-4147-A177-3AD203B41FA5}">
                      <a16:colId xmlns:a16="http://schemas.microsoft.com/office/drawing/2014/main" val="4224149644"/>
                    </a:ext>
                  </a:extLst>
                </a:gridCol>
                <a:gridCol w="473146">
                  <a:extLst>
                    <a:ext uri="{9D8B030D-6E8A-4147-A177-3AD203B41FA5}">
                      <a16:colId xmlns:a16="http://schemas.microsoft.com/office/drawing/2014/main" val="3840057396"/>
                    </a:ext>
                  </a:extLst>
                </a:gridCol>
                <a:gridCol w="428441">
                  <a:extLst>
                    <a:ext uri="{9D8B030D-6E8A-4147-A177-3AD203B41FA5}">
                      <a16:colId xmlns:a16="http://schemas.microsoft.com/office/drawing/2014/main" val="3602833975"/>
                    </a:ext>
                  </a:extLst>
                </a:gridCol>
                <a:gridCol w="781540">
                  <a:extLst>
                    <a:ext uri="{9D8B030D-6E8A-4147-A177-3AD203B41FA5}">
                      <a16:colId xmlns:a16="http://schemas.microsoft.com/office/drawing/2014/main" val="693876789"/>
                    </a:ext>
                  </a:extLst>
                </a:gridCol>
                <a:gridCol w="865909">
                  <a:extLst>
                    <a:ext uri="{9D8B030D-6E8A-4147-A177-3AD203B41FA5}">
                      <a16:colId xmlns:a16="http://schemas.microsoft.com/office/drawing/2014/main" val="571727936"/>
                    </a:ext>
                  </a:extLst>
                </a:gridCol>
                <a:gridCol w="502207">
                  <a:extLst>
                    <a:ext uri="{9D8B030D-6E8A-4147-A177-3AD203B41FA5}">
                      <a16:colId xmlns:a16="http://schemas.microsoft.com/office/drawing/2014/main" val="1310828984"/>
                    </a:ext>
                  </a:extLst>
                </a:gridCol>
                <a:gridCol w="640799">
                  <a:extLst>
                    <a:ext uri="{9D8B030D-6E8A-4147-A177-3AD203B41FA5}">
                      <a16:colId xmlns:a16="http://schemas.microsoft.com/office/drawing/2014/main" val="1563014808"/>
                    </a:ext>
                  </a:extLst>
                </a:gridCol>
                <a:gridCol w="654956">
                  <a:extLst>
                    <a:ext uri="{9D8B030D-6E8A-4147-A177-3AD203B41FA5}">
                      <a16:colId xmlns:a16="http://schemas.microsoft.com/office/drawing/2014/main" val="4260727704"/>
                    </a:ext>
                  </a:extLst>
                </a:gridCol>
              </a:tblGrid>
              <a:tr h="938652">
                <a:tc>
                  <a:txBody>
                    <a:bodyPr/>
                    <a:lstStyle/>
                    <a:p>
                      <a:pPr>
                        <a:lnSpc>
                          <a:spcPct val="107000"/>
                        </a:lnSpc>
                        <a:spcBef>
                          <a:spcPts val="300"/>
                        </a:spcBef>
                        <a:spcAft>
                          <a:spcPts val="300"/>
                        </a:spcAft>
                      </a:pPr>
                      <a:r>
                        <a:rPr lang="en-CA" sz="1100">
                          <a:effectLst/>
                        </a:rPr>
                        <a:t>Variable</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CA" sz="1100">
                          <a:effectLst/>
                        </a:rPr>
                        <a:t>N</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CA" sz="1100">
                          <a:effectLst/>
                        </a:rPr>
                        <a:t>N Miss</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CA" sz="1100">
                          <a:effectLst/>
                        </a:rPr>
                        <a:t>Minimum</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CA" sz="1100">
                          <a:effectLst/>
                        </a:rPr>
                        <a:t>Maximum</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CA" sz="1100">
                          <a:effectLst/>
                        </a:rPr>
                        <a:t>Mean</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CA" sz="1100">
                          <a:effectLst/>
                        </a:rPr>
                        <a:t>Median</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tc>
                  <a:txBody>
                    <a:bodyPr/>
                    <a:lstStyle/>
                    <a:p>
                      <a:pPr algn="r">
                        <a:lnSpc>
                          <a:spcPct val="107000"/>
                        </a:lnSpc>
                        <a:spcBef>
                          <a:spcPts val="300"/>
                        </a:spcBef>
                        <a:spcAft>
                          <a:spcPts val="300"/>
                        </a:spcAft>
                      </a:pPr>
                      <a:r>
                        <a:rPr lang="en-CA" sz="1100">
                          <a:effectLst/>
                        </a:rPr>
                        <a:t>Std Dev</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nchor="b"/>
                </a:tc>
                <a:extLst>
                  <a:ext uri="{0D108BD9-81ED-4DB2-BD59-A6C34878D82A}">
                    <a16:rowId xmlns:a16="http://schemas.microsoft.com/office/drawing/2014/main" val="3829618173"/>
                  </a:ext>
                </a:extLst>
              </a:tr>
              <a:tr h="3477489">
                <a:tc>
                  <a:txBody>
                    <a:bodyPr/>
                    <a:lstStyle/>
                    <a:p>
                      <a:pPr>
                        <a:lnSpc>
                          <a:spcPct val="107000"/>
                        </a:lnSpc>
                        <a:spcBef>
                          <a:spcPts val="300"/>
                        </a:spcBef>
                        <a:spcAft>
                          <a:spcPts val="300"/>
                        </a:spcAft>
                      </a:pPr>
                      <a:r>
                        <a:rPr lang="en-CA" sz="1000" dirty="0">
                          <a:effectLst/>
                        </a:rPr>
                        <a:t>Day</a:t>
                      </a:r>
                      <a:br>
                        <a:rPr lang="en-CA" sz="1000" dirty="0">
                          <a:effectLst/>
                        </a:rPr>
                      </a:br>
                      <a:r>
                        <a:rPr lang="en-CA" sz="1000" dirty="0">
                          <a:effectLst/>
                        </a:rPr>
                        <a:t>Hour</a:t>
                      </a:r>
                      <a:br>
                        <a:rPr lang="en-CA" sz="1000" dirty="0">
                          <a:effectLst/>
                        </a:rPr>
                      </a:br>
                      <a:r>
                        <a:rPr lang="en-CA" sz="1000" dirty="0" err="1">
                          <a:effectLst/>
                        </a:rPr>
                        <a:t>Mild_injuries</a:t>
                      </a:r>
                      <a:br>
                        <a:rPr lang="en-CA" sz="1000" dirty="0">
                          <a:effectLst/>
                        </a:rPr>
                      </a:br>
                      <a:r>
                        <a:rPr lang="en-CA" sz="1000" dirty="0" err="1">
                          <a:effectLst/>
                        </a:rPr>
                        <a:t>Serious_injuries</a:t>
                      </a:r>
                      <a:br>
                        <a:rPr lang="en-CA" sz="1000" dirty="0">
                          <a:effectLst/>
                        </a:rPr>
                      </a:br>
                      <a:r>
                        <a:rPr lang="en-CA" sz="1000" dirty="0">
                          <a:effectLst/>
                        </a:rPr>
                        <a:t>Victims</a:t>
                      </a:r>
                      <a:br>
                        <a:rPr lang="en-CA" sz="1000" dirty="0">
                          <a:effectLst/>
                        </a:rPr>
                      </a:br>
                      <a:r>
                        <a:rPr lang="en-CA" sz="1000" dirty="0" err="1">
                          <a:effectLst/>
                        </a:rPr>
                        <a:t>Vehicles_involved</a:t>
                      </a:r>
                      <a:br>
                        <a:rPr lang="en-CA" sz="1000" dirty="0">
                          <a:effectLst/>
                        </a:rPr>
                      </a:br>
                      <a:r>
                        <a:rPr lang="en-CA" sz="1000" dirty="0">
                          <a:effectLst/>
                        </a:rPr>
                        <a:t>Longitude</a:t>
                      </a:r>
                      <a:br>
                        <a:rPr lang="en-CA" sz="1000" dirty="0">
                          <a:effectLst/>
                        </a:rPr>
                      </a:br>
                      <a:r>
                        <a:rPr lang="en-CA" sz="1000" dirty="0">
                          <a:effectLst/>
                        </a:rPr>
                        <a:t>Latitude</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CA" sz="1000" dirty="0">
                          <a:effectLst/>
                        </a:rPr>
                        <a:t>10339</a:t>
                      </a:r>
                      <a:br>
                        <a:rPr lang="en-CA" sz="1000" dirty="0">
                          <a:effectLst/>
                        </a:rPr>
                      </a:br>
                      <a:r>
                        <a:rPr lang="en-CA" sz="1000" dirty="0">
                          <a:effectLst/>
                        </a:rPr>
                        <a:t>10339</a:t>
                      </a:r>
                      <a:br>
                        <a:rPr lang="en-CA" sz="1000" dirty="0">
                          <a:effectLst/>
                        </a:rPr>
                      </a:br>
                      <a:r>
                        <a:rPr lang="en-CA" sz="1000" dirty="0">
                          <a:effectLst/>
                        </a:rPr>
                        <a:t>10339</a:t>
                      </a:r>
                      <a:br>
                        <a:rPr lang="en-CA" sz="1000" dirty="0">
                          <a:effectLst/>
                        </a:rPr>
                      </a:br>
                      <a:r>
                        <a:rPr lang="en-CA" sz="1000" dirty="0">
                          <a:effectLst/>
                        </a:rPr>
                        <a:t>10339</a:t>
                      </a:r>
                      <a:br>
                        <a:rPr lang="en-CA" sz="1000" dirty="0">
                          <a:effectLst/>
                        </a:rPr>
                      </a:br>
                      <a:r>
                        <a:rPr lang="en-CA" sz="1000" dirty="0">
                          <a:effectLst/>
                        </a:rPr>
                        <a:t>10339</a:t>
                      </a:r>
                      <a:br>
                        <a:rPr lang="en-CA" sz="1000" dirty="0">
                          <a:effectLst/>
                        </a:rPr>
                      </a:br>
                      <a:r>
                        <a:rPr lang="en-CA" sz="1000" dirty="0">
                          <a:effectLst/>
                        </a:rPr>
                        <a:t>10339</a:t>
                      </a:r>
                      <a:br>
                        <a:rPr lang="en-CA" sz="1000" dirty="0">
                          <a:effectLst/>
                        </a:rPr>
                      </a:br>
                      <a:r>
                        <a:rPr lang="en-CA" sz="1000" dirty="0">
                          <a:effectLst/>
                        </a:rPr>
                        <a:t>10339</a:t>
                      </a:r>
                      <a:br>
                        <a:rPr lang="en-CA" sz="1000" dirty="0">
                          <a:effectLst/>
                        </a:rPr>
                      </a:br>
                      <a:r>
                        <a:rPr lang="en-CA" sz="1000" dirty="0">
                          <a:effectLst/>
                        </a:rPr>
                        <a:t>10339</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CA" sz="1000" dirty="0">
                          <a:effectLst/>
                        </a:rPr>
                        <a:t>0</a:t>
                      </a:r>
                      <a:br>
                        <a:rPr lang="en-CA" sz="1000" dirty="0">
                          <a:effectLst/>
                        </a:rPr>
                      </a:br>
                      <a:r>
                        <a:rPr lang="en-CA" sz="1000" dirty="0">
                          <a:effectLst/>
                        </a:rPr>
                        <a:t>0</a:t>
                      </a:r>
                      <a:br>
                        <a:rPr lang="en-CA" sz="1000" dirty="0">
                          <a:effectLst/>
                        </a:rPr>
                      </a:br>
                      <a:r>
                        <a:rPr lang="en-CA" sz="1000" dirty="0">
                          <a:effectLst/>
                        </a:rPr>
                        <a:t>0</a:t>
                      </a:r>
                      <a:br>
                        <a:rPr lang="en-CA" sz="1000" dirty="0">
                          <a:effectLst/>
                        </a:rPr>
                      </a:br>
                      <a:r>
                        <a:rPr lang="en-CA" sz="1000" dirty="0">
                          <a:effectLst/>
                        </a:rPr>
                        <a:t>0</a:t>
                      </a:r>
                      <a:br>
                        <a:rPr lang="en-CA" sz="1000" dirty="0">
                          <a:effectLst/>
                        </a:rPr>
                      </a:br>
                      <a:r>
                        <a:rPr lang="en-CA" sz="1000" dirty="0">
                          <a:effectLst/>
                        </a:rPr>
                        <a:t>0</a:t>
                      </a:r>
                      <a:br>
                        <a:rPr lang="en-CA" sz="1000" dirty="0">
                          <a:effectLst/>
                        </a:rPr>
                      </a:br>
                      <a:r>
                        <a:rPr lang="en-CA" sz="1000" dirty="0">
                          <a:effectLst/>
                        </a:rPr>
                        <a:t>0</a:t>
                      </a:r>
                      <a:br>
                        <a:rPr lang="en-CA" sz="1000" dirty="0">
                          <a:effectLst/>
                        </a:rPr>
                      </a:br>
                      <a:r>
                        <a:rPr lang="en-CA" sz="1000" dirty="0">
                          <a:effectLst/>
                        </a:rPr>
                        <a:t>0</a:t>
                      </a:r>
                      <a:br>
                        <a:rPr lang="en-CA" sz="1000" dirty="0">
                          <a:effectLst/>
                        </a:rPr>
                      </a:br>
                      <a:r>
                        <a:rPr lang="en-CA" sz="1000" dirty="0">
                          <a:effectLst/>
                        </a:rPr>
                        <a:t>0</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CA" sz="1000" dirty="0">
                          <a:effectLst/>
                        </a:rPr>
                        <a:t>1.00</a:t>
                      </a:r>
                      <a:br>
                        <a:rPr lang="en-CA" sz="1000" dirty="0">
                          <a:effectLst/>
                        </a:rPr>
                      </a:br>
                      <a:r>
                        <a:rPr lang="en-CA" sz="1000" dirty="0">
                          <a:effectLst/>
                        </a:rPr>
                        <a:t>0.00</a:t>
                      </a:r>
                      <a:br>
                        <a:rPr lang="en-CA" sz="1000" dirty="0">
                          <a:effectLst/>
                        </a:rPr>
                      </a:br>
                      <a:r>
                        <a:rPr lang="en-CA" sz="1000" dirty="0">
                          <a:effectLst/>
                        </a:rPr>
                        <a:t>0.00</a:t>
                      </a:r>
                      <a:br>
                        <a:rPr lang="en-CA" sz="1000" dirty="0">
                          <a:effectLst/>
                        </a:rPr>
                      </a:br>
                      <a:r>
                        <a:rPr lang="en-CA" sz="1000" dirty="0">
                          <a:effectLst/>
                        </a:rPr>
                        <a:t>0.00</a:t>
                      </a:r>
                      <a:br>
                        <a:rPr lang="en-CA" sz="1000" dirty="0">
                          <a:effectLst/>
                        </a:rPr>
                      </a:br>
                      <a:r>
                        <a:rPr lang="en-CA" sz="1000" dirty="0">
                          <a:effectLst/>
                        </a:rPr>
                        <a:t>0.00</a:t>
                      </a:r>
                      <a:br>
                        <a:rPr lang="en-CA" sz="1000" dirty="0">
                          <a:effectLst/>
                        </a:rPr>
                      </a:br>
                      <a:r>
                        <a:rPr lang="en-CA" sz="1000" dirty="0">
                          <a:effectLst/>
                        </a:rPr>
                        <a:t>0.00</a:t>
                      </a:r>
                      <a:br>
                        <a:rPr lang="en-CA" sz="1000" dirty="0">
                          <a:effectLst/>
                        </a:rPr>
                      </a:br>
                      <a:r>
                        <a:rPr lang="en-CA" sz="1000" dirty="0">
                          <a:effectLst/>
                        </a:rPr>
                        <a:t>2.09</a:t>
                      </a:r>
                      <a:br>
                        <a:rPr lang="en-CA" sz="1000" dirty="0">
                          <a:effectLst/>
                        </a:rPr>
                      </a:br>
                      <a:r>
                        <a:rPr lang="en-CA" sz="1000" dirty="0">
                          <a:effectLst/>
                        </a:rPr>
                        <a:t>41.32</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CA" sz="1000" dirty="0">
                          <a:effectLst/>
                        </a:rPr>
                        <a:t>31.00</a:t>
                      </a:r>
                      <a:br>
                        <a:rPr lang="en-CA" sz="1000" dirty="0">
                          <a:effectLst/>
                        </a:rPr>
                      </a:br>
                      <a:r>
                        <a:rPr lang="en-CA" sz="1000" dirty="0">
                          <a:effectLst/>
                        </a:rPr>
                        <a:t>23.00</a:t>
                      </a:r>
                      <a:br>
                        <a:rPr lang="en-CA" sz="1000" dirty="0">
                          <a:effectLst/>
                        </a:rPr>
                      </a:br>
                      <a:r>
                        <a:rPr lang="en-CA" sz="1000" dirty="0">
                          <a:effectLst/>
                        </a:rPr>
                        <a:t>10.00</a:t>
                      </a:r>
                      <a:br>
                        <a:rPr lang="en-CA" sz="1000" dirty="0">
                          <a:effectLst/>
                        </a:rPr>
                      </a:br>
                      <a:r>
                        <a:rPr lang="en-CA" sz="1000" dirty="0">
                          <a:effectLst/>
                        </a:rPr>
                        <a:t>4.00</a:t>
                      </a:r>
                      <a:br>
                        <a:rPr lang="en-CA" sz="1000" dirty="0">
                          <a:effectLst/>
                        </a:rPr>
                      </a:br>
                      <a:r>
                        <a:rPr lang="en-CA" sz="1000" dirty="0">
                          <a:effectLst/>
                        </a:rPr>
                        <a:t>10.00</a:t>
                      </a:r>
                      <a:br>
                        <a:rPr lang="en-CA" sz="1000" dirty="0">
                          <a:effectLst/>
                        </a:rPr>
                      </a:br>
                      <a:r>
                        <a:rPr lang="en-CA" sz="1000" dirty="0">
                          <a:effectLst/>
                        </a:rPr>
                        <a:t>14.00</a:t>
                      </a:r>
                      <a:br>
                        <a:rPr lang="en-CA" sz="1000" dirty="0">
                          <a:effectLst/>
                        </a:rPr>
                      </a:br>
                      <a:r>
                        <a:rPr lang="en-CA" sz="1000" dirty="0">
                          <a:effectLst/>
                        </a:rPr>
                        <a:t>2.22</a:t>
                      </a:r>
                      <a:br>
                        <a:rPr lang="en-CA" sz="1000" dirty="0">
                          <a:effectLst/>
                        </a:rPr>
                      </a:br>
                      <a:r>
                        <a:rPr lang="en-CA" sz="1000" dirty="0">
                          <a:effectLst/>
                        </a:rPr>
                        <a:t>41.47</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CA" sz="1000" dirty="0">
                          <a:effectLst/>
                        </a:rPr>
                        <a:t>15.78</a:t>
                      </a:r>
                      <a:br>
                        <a:rPr lang="en-CA" sz="1000" dirty="0">
                          <a:effectLst/>
                        </a:rPr>
                      </a:br>
                      <a:r>
                        <a:rPr lang="en-CA" sz="1000" dirty="0">
                          <a:effectLst/>
                        </a:rPr>
                        <a:t>13.81</a:t>
                      </a:r>
                      <a:br>
                        <a:rPr lang="en-CA" sz="1000" dirty="0">
                          <a:effectLst/>
                        </a:rPr>
                      </a:br>
                      <a:r>
                        <a:rPr lang="en-CA" sz="1000" dirty="0">
                          <a:effectLst/>
                        </a:rPr>
                        <a:t>1.15</a:t>
                      </a:r>
                      <a:br>
                        <a:rPr lang="en-CA" sz="1000" dirty="0">
                          <a:effectLst/>
                        </a:rPr>
                      </a:br>
                      <a:r>
                        <a:rPr lang="en-CA" sz="1000" dirty="0">
                          <a:effectLst/>
                        </a:rPr>
                        <a:t>0.02</a:t>
                      </a:r>
                      <a:br>
                        <a:rPr lang="en-CA" sz="1000" dirty="0">
                          <a:effectLst/>
                        </a:rPr>
                      </a:br>
                      <a:r>
                        <a:rPr lang="en-CA" sz="1000" dirty="0">
                          <a:effectLst/>
                        </a:rPr>
                        <a:t>1.18</a:t>
                      </a:r>
                      <a:br>
                        <a:rPr lang="en-CA" sz="1000" dirty="0">
                          <a:effectLst/>
                        </a:rPr>
                      </a:br>
                      <a:r>
                        <a:rPr lang="en-CA" sz="1000" dirty="0">
                          <a:effectLst/>
                        </a:rPr>
                        <a:t>1.92</a:t>
                      </a:r>
                      <a:br>
                        <a:rPr lang="en-CA" sz="1000" dirty="0">
                          <a:effectLst/>
                        </a:rPr>
                      </a:br>
                      <a:r>
                        <a:rPr lang="en-CA" sz="1000" dirty="0">
                          <a:effectLst/>
                        </a:rPr>
                        <a:t>2.16</a:t>
                      </a:r>
                      <a:br>
                        <a:rPr lang="en-CA" sz="1000" dirty="0">
                          <a:effectLst/>
                        </a:rPr>
                      </a:br>
                      <a:r>
                        <a:rPr lang="en-CA" sz="1000" dirty="0">
                          <a:effectLst/>
                        </a:rPr>
                        <a:t>41.40</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CA" sz="1000">
                          <a:effectLst/>
                        </a:rPr>
                        <a:t>16.00</a:t>
                      </a:r>
                      <a:br>
                        <a:rPr lang="en-CA" sz="1000">
                          <a:effectLst/>
                        </a:rPr>
                      </a:br>
                      <a:r>
                        <a:rPr lang="en-CA" sz="1000">
                          <a:effectLst/>
                        </a:rPr>
                        <a:t>14.00</a:t>
                      </a:r>
                      <a:br>
                        <a:rPr lang="en-CA" sz="1000">
                          <a:effectLst/>
                        </a:rPr>
                      </a:br>
                      <a:r>
                        <a:rPr lang="en-CA" sz="1000">
                          <a:effectLst/>
                        </a:rPr>
                        <a:t>1.00</a:t>
                      </a:r>
                      <a:br>
                        <a:rPr lang="en-CA" sz="1000">
                          <a:effectLst/>
                        </a:rPr>
                      </a:br>
                      <a:r>
                        <a:rPr lang="en-CA" sz="1000">
                          <a:effectLst/>
                        </a:rPr>
                        <a:t>0.00</a:t>
                      </a:r>
                      <a:br>
                        <a:rPr lang="en-CA" sz="1000">
                          <a:effectLst/>
                        </a:rPr>
                      </a:br>
                      <a:r>
                        <a:rPr lang="en-CA" sz="1000">
                          <a:effectLst/>
                        </a:rPr>
                        <a:t>1.00</a:t>
                      </a:r>
                      <a:br>
                        <a:rPr lang="en-CA" sz="1000">
                          <a:effectLst/>
                        </a:rPr>
                      </a:br>
                      <a:r>
                        <a:rPr lang="en-CA" sz="1000">
                          <a:effectLst/>
                        </a:rPr>
                        <a:t>2.00</a:t>
                      </a:r>
                      <a:br>
                        <a:rPr lang="en-CA" sz="1000">
                          <a:effectLst/>
                        </a:rPr>
                      </a:br>
                      <a:r>
                        <a:rPr lang="en-CA" sz="1000">
                          <a:effectLst/>
                        </a:rPr>
                        <a:t>2.16</a:t>
                      </a:r>
                      <a:br>
                        <a:rPr lang="en-CA" sz="1000">
                          <a:effectLst/>
                        </a:rPr>
                      </a:br>
                      <a:r>
                        <a:rPr lang="en-CA" sz="1000">
                          <a:effectLst/>
                        </a:rPr>
                        <a:t>41.40</a:t>
                      </a:r>
                      <a:endParaRPr lang="en-CA" sz="1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tc>
                  <a:txBody>
                    <a:bodyPr/>
                    <a:lstStyle/>
                    <a:p>
                      <a:pPr algn="r">
                        <a:lnSpc>
                          <a:spcPct val="107000"/>
                        </a:lnSpc>
                        <a:spcBef>
                          <a:spcPts val="300"/>
                        </a:spcBef>
                        <a:spcAft>
                          <a:spcPts val="300"/>
                        </a:spcAft>
                      </a:pPr>
                      <a:r>
                        <a:rPr lang="en-CA" sz="1000" dirty="0">
                          <a:effectLst/>
                        </a:rPr>
                        <a:t>8.76</a:t>
                      </a:r>
                      <a:br>
                        <a:rPr lang="en-CA" sz="1000" dirty="0">
                          <a:effectLst/>
                        </a:rPr>
                      </a:br>
                      <a:r>
                        <a:rPr lang="en-CA" sz="1000" dirty="0">
                          <a:effectLst/>
                        </a:rPr>
                        <a:t>5.32</a:t>
                      </a:r>
                      <a:br>
                        <a:rPr lang="en-CA" sz="1000" dirty="0">
                          <a:effectLst/>
                        </a:rPr>
                      </a:br>
                      <a:r>
                        <a:rPr lang="en-CA" sz="1000" dirty="0">
                          <a:effectLst/>
                        </a:rPr>
                        <a:t>0.74</a:t>
                      </a:r>
                      <a:br>
                        <a:rPr lang="en-CA" sz="1000" dirty="0">
                          <a:effectLst/>
                        </a:rPr>
                      </a:br>
                      <a:r>
                        <a:rPr lang="en-CA" sz="1000" dirty="0">
                          <a:effectLst/>
                        </a:rPr>
                        <a:t>0.16</a:t>
                      </a:r>
                      <a:br>
                        <a:rPr lang="en-CA" sz="1000" dirty="0">
                          <a:effectLst/>
                        </a:rPr>
                      </a:br>
                      <a:r>
                        <a:rPr lang="en-CA" sz="1000" dirty="0">
                          <a:effectLst/>
                        </a:rPr>
                        <a:t>0.74</a:t>
                      </a:r>
                      <a:br>
                        <a:rPr lang="en-CA" sz="1000" dirty="0">
                          <a:effectLst/>
                        </a:rPr>
                      </a:br>
                      <a:r>
                        <a:rPr lang="en-CA" sz="1000" dirty="0">
                          <a:effectLst/>
                        </a:rPr>
                        <a:t>0.71</a:t>
                      </a:r>
                      <a:br>
                        <a:rPr lang="en-CA" sz="1000" dirty="0">
                          <a:effectLst/>
                        </a:rPr>
                      </a:br>
                      <a:r>
                        <a:rPr lang="en-CA" sz="1000" dirty="0">
                          <a:effectLst/>
                        </a:rPr>
                        <a:t>0.02</a:t>
                      </a:r>
                      <a:br>
                        <a:rPr lang="en-CA" sz="1000" dirty="0">
                          <a:effectLst/>
                        </a:rPr>
                      </a:br>
                      <a:r>
                        <a:rPr lang="en-CA" sz="1000" dirty="0">
                          <a:effectLst/>
                        </a:rPr>
                        <a:t>0.02</a:t>
                      </a:r>
                      <a:endParaRPr lang="en-CA" sz="1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8100" marR="38100" marT="0" marB="0"/>
                </a:tc>
                <a:extLst>
                  <a:ext uri="{0D108BD9-81ED-4DB2-BD59-A6C34878D82A}">
                    <a16:rowId xmlns:a16="http://schemas.microsoft.com/office/drawing/2014/main" val="1107742980"/>
                  </a:ext>
                </a:extLst>
              </a:tr>
            </a:tbl>
          </a:graphicData>
        </a:graphic>
      </p:graphicFrame>
      <p:sp>
        <p:nvSpPr>
          <p:cNvPr id="6" name="Rectangle 5">
            <a:extLst>
              <a:ext uri="{FF2B5EF4-FFF2-40B4-BE49-F238E27FC236}">
                <a16:creationId xmlns:a16="http://schemas.microsoft.com/office/drawing/2014/main" id="{A4B021BE-A0CA-4648-B98D-8493B7A41415}"/>
              </a:ext>
            </a:extLst>
          </p:cNvPr>
          <p:cNvSpPr/>
          <p:nvPr/>
        </p:nvSpPr>
        <p:spPr>
          <a:xfrm>
            <a:off x="7566990" y="1997911"/>
            <a:ext cx="4625009" cy="441614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The total number of observations was 10339.</a:t>
            </a:r>
          </a:p>
          <a:p>
            <a:pPr algn="ctr"/>
            <a:r>
              <a:rPr lang="en-CA" dirty="0"/>
              <a:t>27 unknown districts were dropped bringing the total number of observations to 10312  .</a:t>
            </a:r>
          </a:p>
          <a:p>
            <a:pPr algn="ctr"/>
            <a:r>
              <a:rPr lang="en-CA" dirty="0"/>
              <a:t>No missing values on numeric continuous variables.</a:t>
            </a:r>
          </a:p>
          <a:p>
            <a:pPr algn="ctr"/>
            <a:r>
              <a:rPr lang="en-CA" dirty="0"/>
              <a:t>The maximum serious injuries was 4 ,maximum vehicles involved 14 and maximum victims 10.</a:t>
            </a:r>
          </a:p>
        </p:txBody>
      </p:sp>
    </p:spTree>
    <p:extLst>
      <p:ext uri="{BB962C8B-B14F-4D97-AF65-F5344CB8AC3E}">
        <p14:creationId xmlns:p14="http://schemas.microsoft.com/office/powerpoint/2010/main" val="159979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8ACF-F16E-400E-8045-25B073D6A60F}"/>
              </a:ext>
            </a:extLst>
          </p:cNvPr>
          <p:cNvSpPr>
            <a:spLocks noGrp="1"/>
          </p:cNvSpPr>
          <p:nvPr>
            <p:ph type="title"/>
          </p:nvPr>
        </p:nvSpPr>
        <p:spPr>
          <a:xfrm>
            <a:off x="1506246" y="224271"/>
            <a:ext cx="8911687" cy="1280890"/>
          </a:xfrm>
        </p:spPr>
        <p:txBody>
          <a:bodyPr/>
          <a:lstStyle/>
          <a:p>
            <a:r>
              <a:rPr lang="en-CA" dirty="0"/>
              <a:t>DESCRIPTIVE ANALYSIS</a:t>
            </a:r>
          </a:p>
        </p:txBody>
      </p:sp>
      <p:pic>
        <p:nvPicPr>
          <p:cNvPr id="20484" name="Picture 4" descr="The SGPlot Procedure">
            <a:extLst>
              <a:ext uri="{FF2B5EF4-FFF2-40B4-BE49-F238E27FC236}">
                <a16:creationId xmlns:a16="http://schemas.microsoft.com/office/drawing/2014/main" id="{96507A30-87BA-4300-8E75-5CE4C111C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199" y="1518412"/>
            <a:ext cx="3081131" cy="2245208"/>
          </a:xfrm>
          <a:prstGeom prst="rect">
            <a:avLst/>
          </a:prstGeom>
          <a:noFill/>
          <a:extLst>
            <a:ext uri="{909E8E84-426E-40DD-AFC4-6F175D3DCCD1}">
              <a14:hiddenFill xmlns:a14="http://schemas.microsoft.com/office/drawing/2010/main">
                <a:solidFill>
                  <a:srgbClr val="FFFFFF"/>
                </a:solidFill>
              </a14:hiddenFill>
            </a:ext>
          </a:extLst>
        </p:spPr>
      </p:pic>
      <p:pic>
        <p:nvPicPr>
          <p:cNvPr id="20486" name="Picture 6" descr="The SGPlot Procedure">
            <a:extLst>
              <a:ext uri="{FF2B5EF4-FFF2-40B4-BE49-F238E27FC236}">
                <a16:creationId xmlns:a16="http://schemas.microsoft.com/office/drawing/2014/main" id="{205B6E9F-2CB5-4FE3-9467-9D9CDF403B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4926" y="1700626"/>
            <a:ext cx="2870666" cy="2447303"/>
          </a:xfrm>
          <a:prstGeom prst="rect">
            <a:avLst/>
          </a:prstGeom>
          <a:noFill/>
          <a:extLst>
            <a:ext uri="{909E8E84-426E-40DD-AFC4-6F175D3DCCD1}">
              <a14:hiddenFill xmlns:a14="http://schemas.microsoft.com/office/drawing/2010/main">
                <a:solidFill>
                  <a:srgbClr val="FFFFFF"/>
                </a:solidFill>
              </a14:hiddenFill>
            </a:ext>
          </a:extLst>
        </p:spPr>
      </p:pic>
      <p:pic>
        <p:nvPicPr>
          <p:cNvPr id="20488" name="Picture 8" descr="The SGPlot Procedure">
            <a:extLst>
              <a:ext uri="{FF2B5EF4-FFF2-40B4-BE49-F238E27FC236}">
                <a16:creationId xmlns:a16="http://schemas.microsoft.com/office/drawing/2014/main" id="{719BDB54-EDEF-4456-811A-AA3EEED8AD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408" y="1522245"/>
            <a:ext cx="3495261" cy="1844328"/>
          </a:xfrm>
          <a:prstGeom prst="rect">
            <a:avLst/>
          </a:prstGeom>
          <a:noFill/>
          <a:extLst>
            <a:ext uri="{909E8E84-426E-40DD-AFC4-6F175D3DCCD1}">
              <a14:hiddenFill xmlns:a14="http://schemas.microsoft.com/office/drawing/2010/main">
                <a:solidFill>
                  <a:srgbClr val="FFFFFF"/>
                </a:solidFill>
              </a14:hiddenFill>
            </a:ext>
          </a:extLst>
        </p:spPr>
      </p:pic>
      <p:pic>
        <p:nvPicPr>
          <p:cNvPr id="20490" name="Picture 10" descr="The SGPlot Procedure">
            <a:extLst>
              <a:ext uri="{FF2B5EF4-FFF2-40B4-BE49-F238E27FC236}">
                <a16:creationId xmlns:a16="http://schemas.microsoft.com/office/drawing/2014/main" id="{3AF2A361-FCF7-4C8F-8660-B6BDD7F706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1011" y="3935896"/>
            <a:ext cx="2603873" cy="2716005"/>
          </a:xfrm>
          <a:prstGeom prst="rect">
            <a:avLst/>
          </a:prstGeom>
          <a:noFill/>
          <a:extLst>
            <a:ext uri="{909E8E84-426E-40DD-AFC4-6F175D3DCCD1}">
              <a14:hiddenFill xmlns:a14="http://schemas.microsoft.com/office/drawing/2010/main">
                <a:solidFill>
                  <a:srgbClr val="FFFFFF"/>
                </a:solidFill>
              </a14:hiddenFill>
            </a:ext>
          </a:extLst>
        </p:spPr>
      </p:pic>
      <p:pic>
        <p:nvPicPr>
          <p:cNvPr id="20492" name="Picture 12" descr="The SGPlot Procedure">
            <a:extLst>
              <a:ext uri="{FF2B5EF4-FFF2-40B4-BE49-F238E27FC236}">
                <a16:creationId xmlns:a16="http://schemas.microsoft.com/office/drawing/2014/main" id="{DEE70580-4A91-4A25-83FA-4998101D8AD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10330" y="3935896"/>
            <a:ext cx="3495262" cy="2298214"/>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6">
            <a:extLst>
              <a:ext uri="{FF2B5EF4-FFF2-40B4-BE49-F238E27FC236}">
                <a16:creationId xmlns:a16="http://schemas.microsoft.com/office/drawing/2014/main" id="{5775ABDC-F825-4ACC-971E-DFE239834E38}"/>
              </a:ext>
            </a:extLst>
          </p:cNvPr>
          <p:cNvPicPr>
            <a:picLocks noChangeAspect="1"/>
          </p:cNvPicPr>
          <p:nvPr/>
        </p:nvPicPr>
        <p:blipFill>
          <a:blip r:embed="rId7"/>
          <a:stretch>
            <a:fillRect/>
          </a:stretch>
        </p:blipFill>
        <p:spPr>
          <a:xfrm>
            <a:off x="-394599" y="3776871"/>
            <a:ext cx="6081419" cy="2298214"/>
          </a:xfrm>
          <a:prstGeom prst="rect">
            <a:avLst/>
          </a:prstGeom>
        </p:spPr>
      </p:pic>
      <p:sp>
        <p:nvSpPr>
          <p:cNvPr id="3" name="Rectangle 2">
            <a:extLst>
              <a:ext uri="{FF2B5EF4-FFF2-40B4-BE49-F238E27FC236}">
                <a16:creationId xmlns:a16="http://schemas.microsoft.com/office/drawing/2014/main" id="{7BA8A131-2A1A-4008-A2B6-6C29EA77FAD9}"/>
              </a:ext>
            </a:extLst>
          </p:cNvPr>
          <p:cNvSpPr/>
          <p:nvPr/>
        </p:nvSpPr>
        <p:spPr>
          <a:xfrm>
            <a:off x="464024" y="6233890"/>
            <a:ext cx="4877473" cy="62411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Outliers were checked and </a:t>
            </a:r>
            <a:r>
              <a:rPr lang="en-CA" dirty="0" err="1"/>
              <a:t>droped</a:t>
            </a:r>
            <a:endParaRPr lang="en-CA" dirty="0"/>
          </a:p>
        </p:txBody>
      </p:sp>
    </p:spTree>
    <p:extLst>
      <p:ext uri="{BB962C8B-B14F-4D97-AF65-F5344CB8AC3E}">
        <p14:creationId xmlns:p14="http://schemas.microsoft.com/office/powerpoint/2010/main" val="2511218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8F96-0B6F-4986-A00F-0109235620AA}"/>
              </a:ext>
            </a:extLst>
          </p:cNvPr>
          <p:cNvSpPr>
            <a:spLocks noGrp="1"/>
          </p:cNvSpPr>
          <p:nvPr>
            <p:ph type="title"/>
          </p:nvPr>
        </p:nvSpPr>
        <p:spPr/>
        <p:txBody>
          <a:bodyPr/>
          <a:lstStyle/>
          <a:p>
            <a:r>
              <a:rPr lang="en-CA" dirty="0"/>
              <a:t>DESCRIPTIVE ANALYSIS</a:t>
            </a:r>
          </a:p>
        </p:txBody>
      </p:sp>
      <p:pic>
        <p:nvPicPr>
          <p:cNvPr id="2050" name="Picture 2" descr="The SGPlot Procedure">
            <a:extLst>
              <a:ext uri="{FF2B5EF4-FFF2-40B4-BE49-F238E27FC236}">
                <a16:creationId xmlns:a16="http://schemas.microsoft.com/office/drawing/2014/main" id="{A3C1FB70-2B68-4C09-A325-980492F686E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5609" y="2001079"/>
            <a:ext cx="7690425" cy="40472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9D24A1-4A20-492E-9D76-F0E0AE559F31}"/>
              </a:ext>
            </a:extLst>
          </p:cNvPr>
          <p:cNvSpPr/>
          <p:nvPr/>
        </p:nvSpPr>
        <p:spPr>
          <a:xfrm>
            <a:off x="9753600" y="2637183"/>
            <a:ext cx="2040835" cy="3286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dirty="0"/>
              <a:t>Most accidents happen between 8am-9am,13pm-14pm and 15pm-19pm.</a:t>
            </a:r>
          </a:p>
        </p:txBody>
      </p:sp>
    </p:spTree>
    <p:extLst>
      <p:ext uri="{BB962C8B-B14F-4D97-AF65-F5344CB8AC3E}">
        <p14:creationId xmlns:p14="http://schemas.microsoft.com/office/powerpoint/2010/main" val="7641626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
  <TotalTime>7233</TotalTime>
  <Words>1154</Words>
  <Application>Microsoft Office PowerPoint</Application>
  <PresentationFormat>Widescreen</PresentationFormat>
  <Paragraphs>165</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Century Gothic</vt:lpstr>
      <vt:lpstr>Times New Roman</vt:lpstr>
      <vt:lpstr>Wingdings 3</vt:lpstr>
      <vt:lpstr>Ion Boardroom</vt:lpstr>
      <vt:lpstr>Wisp</vt:lpstr>
      <vt:lpstr>PowerPoint Presentation</vt:lpstr>
      <vt:lpstr>TABLE OF CONTENTS</vt:lpstr>
      <vt:lpstr>INTRODUCTION</vt:lpstr>
      <vt:lpstr>OBJECTIVES</vt:lpstr>
      <vt:lpstr>METHODOLOGY</vt:lpstr>
      <vt:lpstr>CONCEPTUAL FRAMEWORK</vt:lpstr>
      <vt:lpstr>DESCRIPTIVE ANALYSIS</vt:lpstr>
      <vt:lpstr>DESCRIPTIVE ANALYSIS</vt:lpstr>
      <vt:lpstr>DESCRIPTIVE ANALYSIS</vt:lpstr>
      <vt:lpstr>DESCRIPTIVE ANALYSIS </vt:lpstr>
      <vt:lpstr>DESCRIPTIVE ANALYSIS</vt:lpstr>
      <vt:lpstr>DESCRIPTIVE ANALYSIS</vt:lpstr>
      <vt:lpstr>DESCRIPTIVE ANALYSIS</vt:lpstr>
      <vt:lpstr>DESCRIPTIVE ANALYSIS</vt:lpstr>
      <vt:lpstr>DESCRIPTIVE ANALYSIS</vt:lpstr>
      <vt:lpstr>PROJECT FOCUS</vt:lpstr>
      <vt:lpstr>PROC UNIVARIATE PROCEDURE FOR VICTIMS</vt:lpstr>
      <vt:lpstr>CORRELATION ANALYSIS</vt:lpstr>
      <vt:lpstr>T-TEST STATISTICS </vt:lpstr>
      <vt:lpstr>SGMAP PROCEDURE FOR PART OF THE DAY</vt:lpstr>
      <vt:lpstr>LINEAR REGRESSION MODEL</vt:lpstr>
      <vt:lpstr>CONCLUSION</vt:lpstr>
      <vt:lpstr>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199</cp:revision>
  <dcterms:created xsi:type="dcterms:W3CDTF">2020-05-24T14:37:31Z</dcterms:created>
  <dcterms:modified xsi:type="dcterms:W3CDTF">2020-06-06T14:52:37Z</dcterms:modified>
</cp:coreProperties>
</file>