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84" r:id="rId5"/>
    <p:sldId id="263" r:id="rId6"/>
    <p:sldId id="257" r:id="rId7"/>
    <p:sldId id="258" r:id="rId8"/>
    <p:sldId id="262" r:id="rId9"/>
    <p:sldId id="264" r:id="rId10"/>
    <p:sldId id="286" r:id="rId11"/>
    <p:sldId id="265" r:id="rId12"/>
    <p:sldId id="267" r:id="rId13"/>
    <p:sldId id="281" r:id="rId14"/>
    <p:sldId id="270" r:id="rId15"/>
    <p:sldId id="278" r:id="rId16"/>
    <p:sldId id="282" r:id="rId17"/>
    <p:sldId id="279" r:id="rId18"/>
    <p:sldId id="277" r:id="rId19"/>
    <p:sldId id="272" r:id="rId20"/>
    <p:sldId id="273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4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26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37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8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071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997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85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22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88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6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84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2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95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78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D3BA6F-5492-4318-AA93-47C7EB1F8032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ED5E98-974E-4913-929B-049DCBC65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438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8E6155-03AF-4AE3-AA1A-6B20CEDC22FC}"/>
              </a:ext>
            </a:extLst>
          </p:cNvPr>
          <p:cNvSpPr/>
          <p:nvPr/>
        </p:nvSpPr>
        <p:spPr>
          <a:xfrm>
            <a:off x="1649791" y="595475"/>
            <a:ext cx="4982818" cy="5618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60886-8DB7-45C5-912D-F6395C133D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300" y="595474"/>
            <a:ext cx="4982817" cy="555860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63F889-F667-4138-B3EE-A61DEDE04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70" y="606490"/>
            <a:ext cx="5438524" cy="555860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62C53B-A36D-475D-825A-DDA0BFBA26F6}"/>
              </a:ext>
            </a:extLst>
          </p:cNvPr>
          <p:cNvSpPr/>
          <p:nvPr/>
        </p:nvSpPr>
        <p:spPr>
          <a:xfrm>
            <a:off x="1768641" y="643603"/>
            <a:ext cx="4790485" cy="20274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NAME: Wairiuko Samuel</a:t>
            </a:r>
          </a:p>
          <a:p>
            <a:pPr algn="ctr"/>
            <a:r>
              <a:rPr lang="en-CA" b="1" dirty="0"/>
              <a:t>COURSE: Data Science Project.</a:t>
            </a:r>
          </a:p>
          <a:p>
            <a:pPr algn="ctr"/>
            <a:r>
              <a:rPr lang="en-CA" b="1" dirty="0"/>
              <a:t>TITLE: Bank Customer Churn </a:t>
            </a:r>
          </a:p>
          <a:p>
            <a:pPr algn="ctr"/>
            <a:r>
              <a:rPr lang="en-CA" b="1" dirty="0"/>
              <a:t>DATE: May 30, 2020</a:t>
            </a:r>
          </a:p>
        </p:txBody>
      </p:sp>
    </p:spTree>
    <p:extLst>
      <p:ext uri="{BB962C8B-B14F-4D97-AF65-F5344CB8AC3E}">
        <p14:creationId xmlns:p14="http://schemas.microsoft.com/office/powerpoint/2010/main" val="264034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3A9A-CBD2-48DA-AF0D-4D1A1C2C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EXPLORATION ANALYSIS</a:t>
            </a:r>
            <a:br>
              <a:rPr lang="en-CA" dirty="0"/>
            </a:br>
            <a:r>
              <a:rPr lang="en-CA" dirty="0"/>
              <a:t>(BIVARIATE)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B1E235-9C65-4A45-B830-6FEA1C5F55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15" y="2408663"/>
            <a:ext cx="10192214" cy="346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E5E38-6F69-4480-B0EC-90C1FAD2B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56" y="5991442"/>
            <a:ext cx="5951220" cy="28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5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131-4619-4765-A866-53BDEF21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EXPLORATION ANALYSIS</a:t>
            </a:r>
            <a:br>
              <a:rPr lang="en-CA" dirty="0"/>
            </a:br>
            <a:r>
              <a:rPr lang="en-CA" dirty="0"/>
              <a:t>(BIVARIATE)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088459-0158-4DF9-8972-8327162D81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93" y="2617772"/>
            <a:ext cx="4507525" cy="319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77AE59-FEC9-4857-9ED3-58133AD593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514600"/>
            <a:ext cx="4631473" cy="26149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F95926-26E5-41FD-B52E-828CF13AC630}"/>
              </a:ext>
            </a:extLst>
          </p:cNvPr>
          <p:cNvSpPr/>
          <p:nvPr/>
        </p:nvSpPr>
        <p:spPr>
          <a:xfrm>
            <a:off x="5776332" y="5188555"/>
            <a:ext cx="5577468" cy="66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CA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age was 40yrs in all the three countries, the oldest customer was 91 years old.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62C569-6EF2-4DA9-A0B5-A1EF6EA85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79" y="5812896"/>
            <a:ext cx="5951220" cy="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286B-5BFE-4828-8DD6-EA9B4D5C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EXPLORATION ANALYSIS</a:t>
            </a:r>
            <a:br>
              <a:rPr lang="en-CA" dirty="0"/>
            </a:br>
            <a:r>
              <a:rPr lang="en-CA" dirty="0"/>
              <a:t>(UNIVARIATE/BIVARIATE)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5D1E7-5C4E-46DB-A949-1E5F03FE80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83" y="2370736"/>
            <a:ext cx="4634710" cy="344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C41B1-8C03-41A5-8BE5-E265F43F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853" y="5902011"/>
            <a:ext cx="5514273" cy="289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4C6230-B52E-448E-832C-5DF23D067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988" y="2479665"/>
            <a:ext cx="5476476" cy="3251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40F9F-8CAF-4D0C-BB04-CB8C78CDA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112" y="5731088"/>
            <a:ext cx="6119662" cy="28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0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A431-8A60-4CEC-97C3-89309F0E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EXPLORATION ANALYSIS</a:t>
            </a:r>
            <a:br>
              <a:rPr lang="en-CA" dirty="0"/>
            </a:br>
            <a:r>
              <a:rPr lang="en-CA" dirty="0"/>
              <a:t>(CORRELATION)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6598433-448D-4EB6-B70F-95F5526459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65" y="2369080"/>
            <a:ext cx="4890614" cy="370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4AFD1C-C4F4-40B6-BAEF-76FE673FA5B2}"/>
              </a:ext>
            </a:extLst>
          </p:cNvPr>
          <p:cNvSpPr/>
          <p:nvPr/>
        </p:nvSpPr>
        <p:spPr>
          <a:xfrm>
            <a:off x="5751095" y="2586789"/>
            <a:ext cx="5970525" cy="3270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Darkest red means high positive correlation  while the blue shows negative correlation between the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91159-E705-4052-8A0B-152F53C3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094" y="4880180"/>
            <a:ext cx="5801011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4ED1-C4E6-4717-84DD-E4BA8C9C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7BA9-6A8E-4BFD-B51C-6A688BBC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 used One-Hot-Coding to creating dummy variables for geographical variable that has 3 categories – ‘France, ‘Germany’ and ‘Spain’. One hot coding removed this variable and generated 3 new dummy variables 0 and 1 using ‘get dummies’ function of Pandas. I also used Label Encoding to convert Gender column which had Male and Female column to Gender encoded with dummy variables of 0 and 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742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5EE0-AB40-4520-82C7-6C6B4D05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MACHINE LEARNING MODEL RESULTS</a:t>
            </a:r>
            <a:br>
              <a:rPr lang="en-CA" dirty="0"/>
            </a:br>
            <a:r>
              <a:rPr lang="en-CA" dirty="0"/>
              <a:t>(LOGISTIC REGRESSION)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22B4B3-9441-4CE6-B8AD-6609B6CE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158" y="2486721"/>
            <a:ext cx="5547004" cy="3677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E0199-0EEC-4548-851E-C66491A585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41" y="4472848"/>
            <a:ext cx="4517712" cy="18610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0509B4-EE67-401D-9753-04EB50C828B0}"/>
              </a:ext>
            </a:extLst>
          </p:cNvPr>
          <p:cNvSpPr/>
          <p:nvPr/>
        </p:nvSpPr>
        <p:spPr>
          <a:xfrm>
            <a:off x="6623824" y="2486721"/>
            <a:ext cx="4895386" cy="198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Accuracy of Logistic regression classifier on training set:79.03%.</a:t>
            </a:r>
          </a:p>
          <a:p>
            <a:pPr algn="ctr"/>
            <a:r>
              <a:rPr lang="en-CA" dirty="0"/>
              <a:t>Accuracy of Logistic regression classifier on test:78.68%.</a:t>
            </a:r>
          </a:p>
          <a:p>
            <a:pPr algn="ctr"/>
            <a:r>
              <a:rPr lang="en-CA" dirty="0"/>
              <a:t>True positive(accuracy),False positive(precision),True negative(recall),F1 score(Combination of precision and recall)</a:t>
            </a:r>
          </a:p>
        </p:txBody>
      </p:sp>
    </p:spTree>
    <p:extLst>
      <p:ext uri="{BB962C8B-B14F-4D97-AF65-F5344CB8AC3E}">
        <p14:creationId xmlns:p14="http://schemas.microsoft.com/office/powerpoint/2010/main" val="276515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1FC8-E012-41FD-A283-05FA1634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MACHINE LEARNING MODEL RESULTS</a:t>
            </a:r>
            <a:br>
              <a:rPr lang="en-CA" dirty="0"/>
            </a:br>
            <a:r>
              <a:rPr lang="en-CA" dirty="0"/>
              <a:t>(KNN)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063D64-D031-4248-99C3-CD0E6CB37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189" y="2475570"/>
            <a:ext cx="5383105" cy="3584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189669-6C0E-478F-B86F-D287F8DC77B6}"/>
              </a:ext>
            </a:extLst>
          </p:cNvPr>
          <p:cNvSpPr/>
          <p:nvPr/>
        </p:nvSpPr>
        <p:spPr>
          <a:xfrm>
            <a:off x="4817327" y="4891489"/>
            <a:ext cx="6708144" cy="1308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Accuracy of KNN  classifier on training set:90.85%.</a:t>
            </a:r>
          </a:p>
          <a:p>
            <a:pPr algn="ctr"/>
            <a:r>
              <a:rPr lang="en-CA" dirty="0"/>
              <a:t>Accuracy of KNN classifier on test:87.12%.</a:t>
            </a:r>
          </a:p>
          <a:p>
            <a:pPr algn="ctr"/>
            <a:r>
              <a:rPr lang="en-CA" dirty="0"/>
              <a:t>True positive(accuracy),False positive(precision),True negative(recall),F1 score(Combination of precision and recall)</a:t>
            </a:r>
          </a:p>
          <a:p>
            <a:pPr algn="ctr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9CA6D-CFF1-45B4-8112-E48A2033B8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09" y="2475570"/>
            <a:ext cx="6394402" cy="2415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86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8158-4FBA-480B-91CA-1D9601AF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MACHINE LEARNING MODEL RESULTS(RANDOM FOREST)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05EB7D-E66C-445A-8743-48A1F1B3C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586" y="2520175"/>
            <a:ext cx="5632046" cy="36241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4A28B5-12F9-471E-A9D5-DB8E4DEBABED}"/>
              </a:ext>
            </a:extLst>
          </p:cNvPr>
          <p:cNvSpPr/>
          <p:nvPr/>
        </p:nvSpPr>
        <p:spPr>
          <a:xfrm>
            <a:off x="6612674" y="2520175"/>
            <a:ext cx="4917688" cy="3624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Accuracy of Random Forest classifier on training set:90.85%.</a:t>
            </a:r>
          </a:p>
          <a:p>
            <a:pPr algn="ctr"/>
            <a:r>
              <a:rPr lang="en-CA" dirty="0"/>
              <a:t>Accuracy of Random Forest classifier on test:87.12%.</a:t>
            </a:r>
          </a:p>
          <a:p>
            <a:pPr algn="ctr"/>
            <a:r>
              <a:rPr lang="en-CA" dirty="0"/>
              <a:t>True positive(accuracy),False positive(precision),True negative(recall),F1 score(Combination of precision and recall)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6184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7FAA-BAA0-4714-B40D-A9887526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MACHINE LEARNING MODEL SUMMARY RESULTS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08286DA-5D7A-41D6-98C5-F0128B4CD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56294"/>
              </p:ext>
            </p:extLst>
          </p:nvPr>
        </p:nvGraphicFramePr>
        <p:xfrm>
          <a:off x="673768" y="2453268"/>
          <a:ext cx="5169472" cy="2301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397">
                  <a:extLst>
                    <a:ext uri="{9D8B030D-6E8A-4147-A177-3AD203B41FA5}">
                      <a16:colId xmlns:a16="http://schemas.microsoft.com/office/drawing/2014/main" val="1634854306"/>
                    </a:ext>
                  </a:extLst>
                </a:gridCol>
                <a:gridCol w="2126339">
                  <a:extLst>
                    <a:ext uri="{9D8B030D-6E8A-4147-A177-3AD203B41FA5}">
                      <a16:colId xmlns:a16="http://schemas.microsoft.com/office/drawing/2014/main" val="3489007368"/>
                    </a:ext>
                  </a:extLst>
                </a:gridCol>
                <a:gridCol w="1292368">
                  <a:extLst>
                    <a:ext uri="{9D8B030D-6E8A-4147-A177-3AD203B41FA5}">
                      <a16:colId xmlns:a16="http://schemas.microsoft.com/office/drawing/2014/main" val="2217771701"/>
                    </a:ext>
                  </a:extLst>
                </a:gridCol>
                <a:gridCol w="1292368">
                  <a:extLst>
                    <a:ext uri="{9D8B030D-6E8A-4147-A177-3AD203B41FA5}">
                      <a16:colId xmlns:a16="http://schemas.microsoft.com/office/drawing/2014/main" val="4100302889"/>
                    </a:ext>
                  </a:extLst>
                </a:gridCol>
              </a:tblGrid>
              <a:tr h="486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Model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Training Accuracy 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Testing Accuracy 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2962182"/>
                  </a:ext>
                </a:extLst>
              </a:tr>
              <a:tr h="23939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Logistic Regression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80.94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80.68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8737605"/>
                  </a:ext>
                </a:extLst>
              </a:tr>
              <a:tr h="23939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K-nearest neighbors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87.02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82.88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0793799"/>
                  </a:ext>
                </a:extLst>
              </a:tr>
              <a:tr h="4453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Random Forest Classifier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100.00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86.88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8127772"/>
                  </a:ext>
                </a:extLst>
              </a:tr>
              <a:tr h="4453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Support Vector Machine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86.82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86.28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7972933"/>
                  </a:ext>
                </a:extLst>
              </a:tr>
              <a:tr h="4453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Decision Tree Classifier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100.00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79.88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184874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2759BB1-2421-4CA7-89B2-9D010FFF2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25236"/>
              </p:ext>
            </p:extLst>
          </p:nvPr>
        </p:nvGraphicFramePr>
        <p:xfrm>
          <a:off x="6445404" y="2453267"/>
          <a:ext cx="5072827" cy="2356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450">
                  <a:extLst>
                    <a:ext uri="{9D8B030D-6E8A-4147-A177-3AD203B41FA5}">
                      <a16:colId xmlns:a16="http://schemas.microsoft.com/office/drawing/2014/main" val="3196658610"/>
                    </a:ext>
                  </a:extLst>
                </a:gridCol>
                <a:gridCol w="2233963">
                  <a:extLst>
                    <a:ext uri="{9D8B030D-6E8A-4147-A177-3AD203B41FA5}">
                      <a16:colId xmlns:a16="http://schemas.microsoft.com/office/drawing/2014/main" val="3551903050"/>
                    </a:ext>
                  </a:extLst>
                </a:gridCol>
                <a:gridCol w="1268207">
                  <a:extLst>
                    <a:ext uri="{9D8B030D-6E8A-4147-A177-3AD203B41FA5}">
                      <a16:colId xmlns:a16="http://schemas.microsoft.com/office/drawing/2014/main" val="394474289"/>
                    </a:ext>
                  </a:extLst>
                </a:gridCol>
                <a:gridCol w="1268207">
                  <a:extLst>
                    <a:ext uri="{9D8B030D-6E8A-4147-A177-3AD203B41FA5}">
                      <a16:colId xmlns:a16="http://schemas.microsoft.com/office/drawing/2014/main" val="1145487090"/>
                    </a:ext>
                  </a:extLst>
                </a:gridCol>
              </a:tblGrid>
              <a:tr h="2662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Model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Training Accuracy %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Testing Accuracy %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2917851"/>
                  </a:ext>
                </a:extLst>
              </a:tr>
              <a:tr h="394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Tuned Logistic Regression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79.02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78.68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9394184"/>
                  </a:ext>
                </a:extLst>
              </a:tr>
              <a:tr h="394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Tuned K-nearest neighbors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81.66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76.24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2518734"/>
                  </a:ext>
                </a:extLst>
              </a:tr>
              <a:tr h="394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2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Tuned Support Vector Machine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100.00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79.64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8333588"/>
                  </a:ext>
                </a:extLst>
              </a:tr>
              <a:tr h="394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3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Tuned Decision Tree Classifier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81.13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81.52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206550"/>
                  </a:ext>
                </a:extLst>
              </a:tr>
              <a:tr h="394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4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Tuned Random Forest Classifier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90.85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87.12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071813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7BC3EE5-2EAB-4F1F-850B-3E8B86F85EA4}"/>
              </a:ext>
            </a:extLst>
          </p:cNvPr>
          <p:cNvSpPr/>
          <p:nvPr/>
        </p:nvSpPr>
        <p:spPr>
          <a:xfrm>
            <a:off x="673769" y="4783873"/>
            <a:ext cx="10845442" cy="1091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CA" dirty="0"/>
              <a:t>Tuned Random Forest Classifier was the best model for prediction with training accuracy of 90.85% and test accuracy of 87.12% followed by Tuned Decision Tree Classifier with training accuracy of 81.13 and test accuracy of 81.52% in predicting whether the customer exited or not. The difference between Tuned support vector train results and test results was 20% therefore not a good model . </a:t>
            </a:r>
          </a:p>
        </p:txBody>
      </p:sp>
    </p:spTree>
    <p:extLst>
      <p:ext uri="{BB962C8B-B14F-4D97-AF65-F5344CB8AC3E}">
        <p14:creationId xmlns:p14="http://schemas.microsoft.com/office/powerpoint/2010/main" val="294965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A650-4223-4FEE-9905-0DE1CAD2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SUMMARY FINDINGS AND CONCLUSION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3A11A2-901A-4422-81BD-86FF5333B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610" y="2634128"/>
            <a:ext cx="8233410" cy="32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6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A001-F22A-4C7F-9443-8AD2BAD9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DC0AD8-866B-4A06-960A-80F2A5C3F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213" y="2607885"/>
            <a:ext cx="9975574" cy="39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35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1E8D-C163-459E-8245-8684D4CA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RECCOMENDATIONS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EDABD1D-A17E-4CD6-8B46-199C61EF3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107" y="2610998"/>
            <a:ext cx="9519491" cy="32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14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639C-9E4A-43B1-B9E5-14A71A2C4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D2900-A35B-4FE8-95EC-1CE8F0F84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30</a:t>
            </a:r>
            <a:r>
              <a:rPr lang="en-CA" baseline="30000" dirty="0"/>
              <a:t>TH</a:t>
            </a:r>
            <a:r>
              <a:rPr lang="en-CA" dirty="0"/>
              <a:t> MAY 2020</a:t>
            </a:r>
          </a:p>
        </p:txBody>
      </p:sp>
    </p:spTree>
    <p:extLst>
      <p:ext uri="{BB962C8B-B14F-4D97-AF65-F5344CB8AC3E}">
        <p14:creationId xmlns:p14="http://schemas.microsoft.com/office/powerpoint/2010/main" val="359907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2BB-55EF-4FDA-A077-5232BC36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5274"/>
            <a:ext cx="10515600" cy="1325563"/>
          </a:xfrm>
        </p:spPr>
        <p:txBody>
          <a:bodyPr/>
          <a:lstStyle/>
          <a:p>
            <a:r>
              <a:rPr lang="en-CA" dirty="0"/>
              <a:t>PROBLEM STATEMENT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FF37BC-2060-4CE2-9E62-5262B0E0B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58" y="2672581"/>
            <a:ext cx="8233410" cy="29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4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9E57-44B2-4400-8586-F93C93A0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PROPERTIES OF THE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248B5C-A41D-4BDC-91DA-EEC9C5071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192" y="2961860"/>
            <a:ext cx="10515599" cy="24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7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1269-5ACA-4E2B-8FAF-4ECAB795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CONCEPTUAL FRAMEWORK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1C7453-94EE-47CF-98A8-1476845E9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533" y="2557993"/>
            <a:ext cx="613198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F006-7E33-4647-B7A1-2F15039C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A4D21A-2C43-4B3D-A782-FE273A8BF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037" y="2886181"/>
            <a:ext cx="9869558" cy="337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7921-220C-47C7-B6AE-33A189E4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GENERATION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29AEB-459F-46B5-9F29-1C1E3E8F5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750334"/>
            <a:ext cx="10744199" cy="28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6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26F1-D7DA-486F-ACF8-3123DF84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79" y="846388"/>
            <a:ext cx="1060784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DATA PREPROCESSING AND EXPLORATION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7A0551-87C3-4E42-9343-F4AEB58C4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079" y="2634918"/>
            <a:ext cx="832565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5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BA06-1B2E-4FEA-8D44-E9C14D43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EXPLORATION ANALYSIS</a:t>
            </a:r>
            <a:br>
              <a:rPr lang="en-CA" dirty="0"/>
            </a:br>
            <a:r>
              <a:rPr lang="en-CA" dirty="0"/>
              <a:t>(UNIVARIATE/BIVARIATE)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8CC587-89ED-47DC-85C8-A33FD60619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7" y="2558581"/>
            <a:ext cx="3043196" cy="326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D41388-EA0C-4DDF-BC09-A1871E8D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43" y="3093949"/>
            <a:ext cx="5844208" cy="808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E950A-BBF7-4A76-9309-1C6CD1353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06" y="5819140"/>
            <a:ext cx="5951220" cy="47853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4CEE52-41DB-4541-B73A-E118DE8BC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367" y="2422289"/>
            <a:ext cx="3438482" cy="32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F5DEF-0D3E-484C-AEEA-0DB40AD3F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116" y="5819140"/>
            <a:ext cx="5951220" cy="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9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1519</TotalTime>
  <Words>501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Garamond</vt:lpstr>
      <vt:lpstr>Times New Roman</vt:lpstr>
      <vt:lpstr>Wingdings</vt:lpstr>
      <vt:lpstr>Organic</vt:lpstr>
      <vt:lpstr>PowerPoint Presentation</vt:lpstr>
      <vt:lpstr>INTRODUCTION</vt:lpstr>
      <vt:lpstr>PROBLEM STATEMENT</vt:lpstr>
      <vt:lpstr>PROPERTIES OF THE DATASET</vt:lpstr>
      <vt:lpstr>CONCEPTUAL FRAMEWORK</vt:lpstr>
      <vt:lpstr>OBJECTIVES</vt:lpstr>
      <vt:lpstr>HYPOTHESIS GENERATION</vt:lpstr>
      <vt:lpstr>DATA PREPROCESSING AND EXPLORATION</vt:lpstr>
      <vt:lpstr>DATA EXPLORATION ANALYSIS (UNIVARIATE/BIVARIATE)</vt:lpstr>
      <vt:lpstr>DATA EXPLORATION ANALYSIS (BIVARIATE)</vt:lpstr>
      <vt:lpstr>DATA EXPLORATION ANALYSIS (BIVARIATE)</vt:lpstr>
      <vt:lpstr>DATA EXPLORATION ANALYSIS (UNIVARIATE/BIVARIATE)</vt:lpstr>
      <vt:lpstr>DATA EXPLORATION ANALYSIS (CORRELATION)</vt:lpstr>
      <vt:lpstr>FEATURE ENGINEERING</vt:lpstr>
      <vt:lpstr>MACHINE LEARNING MODEL RESULTS (LOGISTIC REGRESSION)</vt:lpstr>
      <vt:lpstr>MACHINE LEARNING MODEL RESULTS (KNN)</vt:lpstr>
      <vt:lpstr>MACHINE LEARNING MODEL RESULTS(RANDOM FOREST)</vt:lpstr>
      <vt:lpstr>MACHINE LEARNING MODEL SUMMARY RESULTS</vt:lpstr>
      <vt:lpstr>SUMMARY FINDINGS AND CONCLUSION</vt:lpstr>
      <vt:lpstr>RECCOMENDATIONS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62</cp:revision>
  <dcterms:created xsi:type="dcterms:W3CDTF">2020-05-29T11:46:37Z</dcterms:created>
  <dcterms:modified xsi:type="dcterms:W3CDTF">2020-05-30T15:11:26Z</dcterms:modified>
</cp:coreProperties>
</file>