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7" r:id="rId3"/>
    <p:sldId id="265" r:id="rId4"/>
    <p:sldId id="291" r:id="rId5"/>
    <p:sldId id="266" r:id="rId6"/>
    <p:sldId id="260" r:id="rId7"/>
    <p:sldId id="259" r:id="rId8"/>
    <p:sldId id="258" r:id="rId9"/>
    <p:sldId id="261" r:id="rId10"/>
    <p:sldId id="286" r:id="rId11"/>
    <p:sldId id="287" r:id="rId12"/>
    <p:sldId id="274" r:id="rId13"/>
    <p:sldId id="277" r:id="rId14"/>
    <p:sldId id="276" r:id="rId15"/>
    <p:sldId id="281" r:id="rId16"/>
    <p:sldId id="278" r:id="rId17"/>
    <p:sldId id="282" r:id="rId18"/>
    <p:sldId id="285" r:id="rId19"/>
    <p:sldId id="290" r:id="rId20"/>
    <p:sldId id="292" r:id="rId21"/>
    <p:sldId id="267" r:id="rId22"/>
    <p:sldId id="271" r:id="rId23"/>
    <p:sldId id="288" r:id="rId24"/>
    <p:sldId id="28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 w" initials="sw" lastIdx="1" clrIdx="0">
    <p:extLst>
      <p:ext uri="{19B8F6BF-5375-455C-9EA6-DF929625EA0E}">
        <p15:presenceInfo xmlns:p15="http://schemas.microsoft.com/office/powerpoint/2012/main" userId="d3de386ff9b4ad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D28963-CEC1-4EDB-B36A-C9F7641711E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CA"/>
        </a:p>
      </dgm:t>
    </dgm:pt>
    <dgm:pt modelId="{F981A310-36C8-4B8D-AEEC-7AE5FB70A733}">
      <dgm:prSet/>
      <dgm:spPr/>
      <dgm:t>
        <a:bodyPr/>
        <a:lstStyle/>
        <a:p>
          <a:r>
            <a:rPr lang="en-US" dirty="0"/>
            <a:t>Personal loan distribution by</a:t>
          </a:r>
          <a:br>
            <a:rPr lang="en-US" dirty="0"/>
          </a:br>
          <a:r>
            <a:rPr lang="en-US" dirty="0"/>
            <a:t>					family size</a:t>
          </a:r>
          <a:endParaRPr lang="en-CA" dirty="0"/>
        </a:p>
      </dgm:t>
    </dgm:pt>
    <dgm:pt modelId="{7FF969F9-DA89-4C19-9B32-62B40F1D1FDA}" type="parTrans" cxnId="{E2546B13-A931-4F82-89DF-550A102B4CCB}">
      <dgm:prSet/>
      <dgm:spPr/>
      <dgm:t>
        <a:bodyPr/>
        <a:lstStyle/>
        <a:p>
          <a:endParaRPr lang="en-CA"/>
        </a:p>
      </dgm:t>
    </dgm:pt>
    <dgm:pt modelId="{8ECC0FFC-6DFE-42F4-9B63-8437967951DB}" type="sibTrans" cxnId="{E2546B13-A931-4F82-89DF-550A102B4CCB}">
      <dgm:prSet/>
      <dgm:spPr/>
      <dgm:t>
        <a:bodyPr/>
        <a:lstStyle/>
        <a:p>
          <a:endParaRPr lang="en-CA"/>
        </a:p>
      </dgm:t>
    </dgm:pt>
    <dgm:pt modelId="{2AADF20E-C918-4188-B16C-22A005D9C051}" type="pres">
      <dgm:prSet presAssocID="{3FD28963-CEC1-4EDB-B36A-C9F7641711EE}" presName="linear" presStyleCnt="0">
        <dgm:presLayoutVars>
          <dgm:animLvl val="lvl"/>
          <dgm:resizeHandles val="exact"/>
        </dgm:presLayoutVars>
      </dgm:prSet>
      <dgm:spPr/>
    </dgm:pt>
    <dgm:pt modelId="{F65DFF7D-5128-4E40-BC92-438654CE300B}" type="pres">
      <dgm:prSet presAssocID="{F981A310-36C8-4B8D-AEEC-7AE5FB70A733}" presName="parentText" presStyleLbl="node1" presStyleIdx="0" presStyleCnt="1">
        <dgm:presLayoutVars>
          <dgm:chMax val="0"/>
          <dgm:bulletEnabled val="1"/>
        </dgm:presLayoutVars>
      </dgm:prSet>
      <dgm:spPr/>
    </dgm:pt>
  </dgm:ptLst>
  <dgm:cxnLst>
    <dgm:cxn modelId="{E2546B13-A931-4F82-89DF-550A102B4CCB}" srcId="{3FD28963-CEC1-4EDB-B36A-C9F7641711EE}" destId="{F981A310-36C8-4B8D-AEEC-7AE5FB70A733}" srcOrd="0" destOrd="0" parTransId="{7FF969F9-DA89-4C19-9B32-62B40F1D1FDA}" sibTransId="{8ECC0FFC-6DFE-42F4-9B63-8437967951DB}"/>
    <dgm:cxn modelId="{047FAD34-30C4-4539-BD30-CCF61A3C4300}" type="presOf" srcId="{F981A310-36C8-4B8D-AEEC-7AE5FB70A733}" destId="{F65DFF7D-5128-4E40-BC92-438654CE300B}" srcOrd="0" destOrd="0" presId="urn:microsoft.com/office/officeart/2005/8/layout/vList2"/>
    <dgm:cxn modelId="{07090BCE-A245-4002-B8BF-ED0B306A6642}" type="presOf" srcId="{3FD28963-CEC1-4EDB-B36A-C9F7641711EE}" destId="{2AADF20E-C918-4188-B16C-22A005D9C051}" srcOrd="0" destOrd="0" presId="urn:microsoft.com/office/officeart/2005/8/layout/vList2"/>
    <dgm:cxn modelId="{B4FE080E-3645-4B1C-8F3D-F45D0143C873}" type="presParOf" srcId="{2AADF20E-C918-4188-B16C-22A005D9C051}" destId="{F65DFF7D-5128-4E40-BC92-438654CE300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DFF7D-5128-4E40-BC92-438654CE300B}">
      <dsp:nvSpPr>
        <dsp:cNvPr id="0" name=""/>
        <dsp:cNvSpPr/>
      </dsp:nvSpPr>
      <dsp:spPr>
        <a:xfrm>
          <a:off x="0" y="1349"/>
          <a:ext cx="6347713" cy="13689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Personal loan distribution by</a:t>
          </a:r>
          <a:br>
            <a:rPr lang="en-US" sz="2600" kern="1200" dirty="0"/>
          </a:br>
          <a:r>
            <a:rPr lang="en-US" sz="2600" kern="1200" dirty="0"/>
            <a:t>					family size</a:t>
          </a:r>
          <a:endParaRPr lang="en-CA" sz="2600" kern="1200" dirty="0"/>
        </a:p>
      </dsp:txBody>
      <dsp:txXfrm>
        <a:off x="66824" y="68173"/>
        <a:ext cx="6214065" cy="12352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3C1F3-A0CF-4B1B-8AA2-A85732D25ADC}" type="datetimeFigureOut">
              <a:rPr lang="en-CA" smtClean="0"/>
              <a:t>2020-01-12</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F9D112-0AF6-4448-896A-62E6425CA3B4}" type="slidenum">
              <a:rPr lang="en-CA" smtClean="0"/>
              <a:t>‹#›</a:t>
            </a:fld>
            <a:endParaRPr lang="en-CA"/>
          </a:p>
        </p:txBody>
      </p:sp>
    </p:spTree>
    <p:extLst>
      <p:ext uri="{BB962C8B-B14F-4D97-AF65-F5344CB8AC3E}">
        <p14:creationId xmlns:p14="http://schemas.microsoft.com/office/powerpoint/2010/main" val="2800299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BF9D112-0AF6-4448-896A-62E6425CA3B4}" type="slidenum">
              <a:rPr lang="en-CA" smtClean="0"/>
              <a:t>7</a:t>
            </a:fld>
            <a:endParaRPr lang="en-CA"/>
          </a:p>
        </p:txBody>
      </p:sp>
    </p:spTree>
    <p:extLst>
      <p:ext uri="{BB962C8B-B14F-4D97-AF65-F5344CB8AC3E}">
        <p14:creationId xmlns:p14="http://schemas.microsoft.com/office/powerpoint/2010/main" val="293471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CB3D6B-FC96-4844-873F-3561B851FB1F}"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6FAAD-4F27-456F-B7E4-2FA900DC34A4}" type="slidenum">
              <a:rPr lang="en-US" smtClean="0"/>
              <a:t>‹#›</a:t>
            </a:fld>
            <a:endParaRPr lang="en-US"/>
          </a:p>
        </p:txBody>
      </p:sp>
    </p:spTree>
    <p:extLst>
      <p:ext uri="{BB962C8B-B14F-4D97-AF65-F5344CB8AC3E}">
        <p14:creationId xmlns:p14="http://schemas.microsoft.com/office/powerpoint/2010/main" val="712925878"/>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CB3D6B-FC96-4844-873F-3561B851FB1F}"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6FAAD-4F27-456F-B7E4-2FA900DC34A4}" type="slidenum">
              <a:rPr lang="en-US" smtClean="0"/>
              <a:t>‹#›</a:t>
            </a:fld>
            <a:endParaRPr lang="en-US"/>
          </a:p>
        </p:txBody>
      </p:sp>
    </p:spTree>
    <p:extLst>
      <p:ext uri="{BB962C8B-B14F-4D97-AF65-F5344CB8AC3E}">
        <p14:creationId xmlns:p14="http://schemas.microsoft.com/office/powerpoint/2010/main" val="1268059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CB3D6B-FC96-4844-873F-3561B851FB1F}"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6FAAD-4F27-456F-B7E4-2FA900DC34A4}"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49467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CB3D6B-FC96-4844-873F-3561B851FB1F}"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6FAAD-4F27-456F-B7E4-2FA900DC34A4}" type="slidenum">
              <a:rPr lang="en-US" smtClean="0"/>
              <a:t>‹#›</a:t>
            </a:fld>
            <a:endParaRPr lang="en-US"/>
          </a:p>
        </p:txBody>
      </p:sp>
    </p:spTree>
    <p:extLst>
      <p:ext uri="{BB962C8B-B14F-4D97-AF65-F5344CB8AC3E}">
        <p14:creationId xmlns:p14="http://schemas.microsoft.com/office/powerpoint/2010/main" val="2422840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CB3D6B-FC96-4844-873F-3561B851FB1F}"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6FAAD-4F27-456F-B7E4-2FA900DC34A4}"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4774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CB3D6B-FC96-4844-873F-3561B851FB1F}"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6FAAD-4F27-456F-B7E4-2FA900DC34A4}" type="slidenum">
              <a:rPr lang="en-US" smtClean="0"/>
              <a:t>‹#›</a:t>
            </a:fld>
            <a:endParaRPr lang="en-US"/>
          </a:p>
        </p:txBody>
      </p:sp>
    </p:spTree>
    <p:extLst>
      <p:ext uri="{BB962C8B-B14F-4D97-AF65-F5344CB8AC3E}">
        <p14:creationId xmlns:p14="http://schemas.microsoft.com/office/powerpoint/2010/main" val="703209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CB3D6B-FC96-4844-873F-3561B851FB1F}"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6FAAD-4F27-456F-B7E4-2FA900DC34A4}" type="slidenum">
              <a:rPr lang="en-US" smtClean="0"/>
              <a:t>‹#›</a:t>
            </a:fld>
            <a:endParaRPr lang="en-US"/>
          </a:p>
        </p:txBody>
      </p:sp>
    </p:spTree>
    <p:extLst>
      <p:ext uri="{BB962C8B-B14F-4D97-AF65-F5344CB8AC3E}">
        <p14:creationId xmlns:p14="http://schemas.microsoft.com/office/powerpoint/2010/main" val="783177919"/>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CB3D6B-FC96-4844-873F-3561B851FB1F}"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6FAAD-4F27-456F-B7E4-2FA900DC34A4}" type="slidenum">
              <a:rPr lang="en-US" smtClean="0"/>
              <a:t>‹#›</a:t>
            </a:fld>
            <a:endParaRPr lang="en-US"/>
          </a:p>
        </p:txBody>
      </p:sp>
    </p:spTree>
    <p:extLst>
      <p:ext uri="{BB962C8B-B14F-4D97-AF65-F5344CB8AC3E}">
        <p14:creationId xmlns:p14="http://schemas.microsoft.com/office/powerpoint/2010/main" val="65319374"/>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CB3D6B-FC96-4844-873F-3561B851FB1F}"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6FAAD-4F27-456F-B7E4-2FA900DC34A4}" type="slidenum">
              <a:rPr lang="en-US" smtClean="0"/>
              <a:t>‹#›</a:t>
            </a:fld>
            <a:endParaRPr lang="en-US"/>
          </a:p>
        </p:txBody>
      </p:sp>
    </p:spTree>
    <p:extLst>
      <p:ext uri="{BB962C8B-B14F-4D97-AF65-F5344CB8AC3E}">
        <p14:creationId xmlns:p14="http://schemas.microsoft.com/office/powerpoint/2010/main" val="168770120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CB3D6B-FC96-4844-873F-3561B851FB1F}"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6FAAD-4F27-456F-B7E4-2FA900DC34A4}" type="slidenum">
              <a:rPr lang="en-US" smtClean="0"/>
              <a:t>‹#›</a:t>
            </a:fld>
            <a:endParaRPr lang="en-US"/>
          </a:p>
        </p:txBody>
      </p:sp>
    </p:spTree>
    <p:extLst>
      <p:ext uri="{BB962C8B-B14F-4D97-AF65-F5344CB8AC3E}">
        <p14:creationId xmlns:p14="http://schemas.microsoft.com/office/powerpoint/2010/main" val="380148701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CB3D6B-FC96-4844-873F-3561B851FB1F}"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6FAAD-4F27-456F-B7E4-2FA900DC34A4}" type="slidenum">
              <a:rPr lang="en-US" smtClean="0"/>
              <a:t>‹#›</a:t>
            </a:fld>
            <a:endParaRPr lang="en-US"/>
          </a:p>
        </p:txBody>
      </p:sp>
    </p:spTree>
    <p:extLst>
      <p:ext uri="{BB962C8B-B14F-4D97-AF65-F5344CB8AC3E}">
        <p14:creationId xmlns:p14="http://schemas.microsoft.com/office/powerpoint/2010/main" val="198489874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CB3D6B-FC96-4844-873F-3561B851FB1F}" type="datetimeFigureOut">
              <a:rPr lang="en-US" smtClean="0"/>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D6FAAD-4F27-456F-B7E4-2FA900DC34A4}" type="slidenum">
              <a:rPr lang="en-US" smtClean="0"/>
              <a:t>‹#›</a:t>
            </a:fld>
            <a:endParaRPr lang="en-US"/>
          </a:p>
        </p:txBody>
      </p:sp>
    </p:spTree>
    <p:extLst>
      <p:ext uri="{BB962C8B-B14F-4D97-AF65-F5344CB8AC3E}">
        <p14:creationId xmlns:p14="http://schemas.microsoft.com/office/powerpoint/2010/main" val="200481047"/>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CB3D6B-FC96-4844-873F-3561B851FB1F}" type="datetimeFigureOut">
              <a:rPr lang="en-US" smtClean="0"/>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D6FAAD-4F27-456F-B7E4-2FA900DC34A4}" type="slidenum">
              <a:rPr lang="en-US" smtClean="0"/>
              <a:t>‹#›</a:t>
            </a:fld>
            <a:endParaRPr lang="en-US"/>
          </a:p>
        </p:txBody>
      </p:sp>
    </p:spTree>
    <p:extLst>
      <p:ext uri="{BB962C8B-B14F-4D97-AF65-F5344CB8AC3E}">
        <p14:creationId xmlns:p14="http://schemas.microsoft.com/office/powerpoint/2010/main" val="477538155"/>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B3D6B-FC96-4844-873F-3561B851FB1F}" type="datetimeFigureOut">
              <a:rPr lang="en-US" smtClean="0"/>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D6FAAD-4F27-456F-B7E4-2FA900DC34A4}" type="slidenum">
              <a:rPr lang="en-US" smtClean="0"/>
              <a:t>‹#›</a:t>
            </a:fld>
            <a:endParaRPr lang="en-US"/>
          </a:p>
        </p:txBody>
      </p:sp>
    </p:spTree>
    <p:extLst>
      <p:ext uri="{BB962C8B-B14F-4D97-AF65-F5344CB8AC3E}">
        <p14:creationId xmlns:p14="http://schemas.microsoft.com/office/powerpoint/2010/main" val="3641203649"/>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8CB3D6B-FC96-4844-873F-3561B851FB1F}"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6FAAD-4F27-456F-B7E4-2FA900DC34A4}" type="slidenum">
              <a:rPr lang="en-US" smtClean="0"/>
              <a:t>‹#›</a:t>
            </a:fld>
            <a:endParaRPr lang="en-US"/>
          </a:p>
        </p:txBody>
      </p:sp>
    </p:spTree>
    <p:extLst>
      <p:ext uri="{BB962C8B-B14F-4D97-AF65-F5344CB8AC3E}">
        <p14:creationId xmlns:p14="http://schemas.microsoft.com/office/powerpoint/2010/main" val="849322629"/>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CB3D6B-FC96-4844-873F-3561B851FB1F}"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6FAAD-4F27-456F-B7E4-2FA900DC34A4}" type="slidenum">
              <a:rPr lang="en-US" smtClean="0"/>
              <a:t>‹#›</a:t>
            </a:fld>
            <a:endParaRPr lang="en-US"/>
          </a:p>
        </p:txBody>
      </p:sp>
    </p:spTree>
    <p:extLst>
      <p:ext uri="{BB962C8B-B14F-4D97-AF65-F5344CB8AC3E}">
        <p14:creationId xmlns:p14="http://schemas.microsoft.com/office/powerpoint/2010/main" val="941233720"/>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8CB3D6B-FC96-4844-873F-3561B851FB1F}" type="datetimeFigureOut">
              <a:rPr lang="en-US" smtClean="0"/>
              <a:t>1/12/2020</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8D6FAAD-4F27-456F-B7E4-2FA900DC34A4}" type="slidenum">
              <a:rPr lang="en-US" smtClean="0"/>
              <a:t>‹#›</a:t>
            </a:fld>
            <a:endParaRPr lang="en-US"/>
          </a:p>
        </p:txBody>
      </p:sp>
    </p:spTree>
    <p:extLst>
      <p:ext uri="{BB962C8B-B14F-4D97-AF65-F5344CB8AC3E}">
        <p14:creationId xmlns:p14="http://schemas.microsoft.com/office/powerpoint/2010/main" val="26753649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ransition spd="slow">
    <p:wipe/>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7772400" cy="1470025"/>
          </a:xfrm>
        </p:spPr>
        <p:style>
          <a:lnRef idx="2">
            <a:schemeClr val="accent4"/>
          </a:lnRef>
          <a:fillRef idx="1">
            <a:schemeClr val="lt1"/>
          </a:fillRef>
          <a:effectRef idx="0">
            <a:schemeClr val="accent4"/>
          </a:effectRef>
          <a:fontRef idx="minor">
            <a:schemeClr val="dk1"/>
          </a:fontRef>
        </p:style>
        <p:txBody>
          <a:bodyPr>
            <a:normAutofit/>
          </a:bodyPr>
          <a:lstStyle/>
          <a:p>
            <a:pPr algn="l"/>
            <a:r>
              <a:rPr lang="en-US" sz="1600" b="1" dirty="0">
                <a:solidFill>
                  <a:schemeClr val="tx1"/>
                </a:solidFill>
              </a:rPr>
              <a:t>Reaching out of current customers for additional Business in the banks leads to increased profitability  to the banks. Most of customers in banks are depositors (liability customers)and few are asset customers(have personal loans). Converting the liability customers to asset customers boosts the bank revenue through  interest on loan.</a:t>
            </a:r>
          </a:p>
        </p:txBody>
      </p:sp>
      <p:sp>
        <p:nvSpPr>
          <p:cNvPr id="3" name="Subtitle 2"/>
          <p:cNvSpPr>
            <a:spLocks noGrp="1"/>
          </p:cNvSpPr>
          <p:nvPr>
            <p:ph type="subTitle" idx="1"/>
          </p:nvPr>
        </p:nvSpPr>
        <p:spPr>
          <a:xfrm>
            <a:off x="5486400" y="2438400"/>
            <a:ext cx="3276600" cy="3352800"/>
          </a:xfrm>
        </p:spPr>
        <p:style>
          <a:lnRef idx="2">
            <a:schemeClr val="dk1"/>
          </a:lnRef>
          <a:fillRef idx="1">
            <a:schemeClr val="lt1"/>
          </a:fillRef>
          <a:effectRef idx="0">
            <a:schemeClr val="dk1"/>
          </a:effectRef>
          <a:fontRef idx="minor">
            <a:schemeClr val="dk1"/>
          </a:fontRef>
        </p:style>
        <p:txBody>
          <a:bodyPr>
            <a:normAutofit/>
          </a:bodyPr>
          <a:lstStyle/>
          <a:p>
            <a:r>
              <a:rPr lang="en-US" b="1" dirty="0"/>
              <a:t> CROSS-SELLING OF FINANCIAL PRODUCTS.</a:t>
            </a:r>
          </a:p>
          <a:p>
            <a:endParaRPr lang="en-US" b="1" dirty="0"/>
          </a:p>
          <a:p>
            <a:r>
              <a:rPr lang="en-US" b="1" dirty="0"/>
              <a:t>PROJECT PREPARED BY:</a:t>
            </a:r>
          </a:p>
          <a:p>
            <a:endParaRPr lang="en-US" b="1" dirty="0"/>
          </a:p>
          <a:p>
            <a:r>
              <a:rPr lang="en-US" b="1" dirty="0"/>
              <a:t>SAMUEL WAIRIUKO</a:t>
            </a:r>
          </a:p>
          <a:p>
            <a:pPr algn="l"/>
            <a:endParaRPr lang="en-US" dirty="0"/>
          </a:p>
          <a:p>
            <a:pPr algn="l"/>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2438400"/>
            <a:ext cx="4876800" cy="3481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303933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04A6B-678A-47BA-99AE-836A2EA599E7}"/>
              </a:ext>
            </a:extLst>
          </p:cNvPr>
          <p:cNvSpPr>
            <a:spLocks noGrp="1"/>
          </p:cNvSpPr>
          <p:nvPr>
            <p:ph type="title"/>
          </p:nvPr>
        </p:nvSpPr>
        <p:spPr/>
        <p:txBody>
          <a:bodyPr/>
          <a:lstStyle/>
          <a:p>
            <a:r>
              <a:rPr lang="en-US" dirty="0"/>
              <a:t>Distribution of Credit Cards to Customers</a:t>
            </a:r>
            <a:endParaRPr lang="en-CA" dirty="0"/>
          </a:p>
        </p:txBody>
      </p:sp>
      <p:pic>
        <p:nvPicPr>
          <p:cNvPr id="5" name="Content Placeholder 4">
            <a:extLst>
              <a:ext uri="{FF2B5EF4-FFF2-40B4-BE49-F238E27FC236}">
                <a16:creationId xmlns:a16="http://schemas.microsoft.com/office/drawing/2014/main" id="{60A1DD10-BFC7-46C6-AE8B-D963F7F6C2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565" y="2377041"/>
            <a:ext cx="6144482" cy="3448531"/>
          </a:xfrm>
        </p:spPr>
      </p:pic>
    </p:spTree>
    <p:extLst>
      <p:ext uri="{BB962C8B-B14F-4D97-AF65-F5344CB8AC3E}">
        <p14:creationId xmlns:p14="http://schemas.microsoft.com/office/powerpoint/2010/main" val="157011317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1E198-1336-46DC-B112-926D071349EF}"/>
              </a:ext>
            </a:extLst>
          </p:cNvPr>
          <p:cNvSpPr>
            <a:spLocks noGrp="1"/>
          </p:cNvSpPr>
          <p:nvPr>
            <p:ph type="title"/>
          </p:nvPr>
        </p:nvSpPr>
        <p:spPr/>
        <p:txBody>
          <a:bodyPr/>
          <a:lstStyle/>
          <a:p>
            <a:r>
              <a:rPr lang="en-CA" dirty="0"/>
              <a:t>Customers with Online Accounts</a:t>
            </a:r>
          </a:p>
        </p:txBody>
      </p:sp>
      <p:pic>
        <p:nvPicPr>
          <p:cNvPr id="5" name="Content Placeholder 4">
            <a:extLst>
              <a:ext uri="{FF2B5EF4-FFF2-40B4-BE49-F238E27FC236}">
                <a16:creationId xmlns:a16="http://schemas.microsoft.com/office/drawing/2014/main" id="{27375747-A2EB-42D2-A208-3075067F6E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76400"/>
            <a:ext cx="6451235" cy="4165599"/>
          </a:xfrm>
        </p:spPr>
      </p:pic>
    </p:spTree>
    <p:extLst>
      <p:ext uri="{BB962C8B-B14F-4D97-AF65-F5344CB8AC3E}">
        <p14:creationId xmlns:p14="http://schemas.microsoft.com/office/powerpoint/2010/main" val="287753276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D1BBC21A-EBBA-4B3C-B1BA-B78D8D1DE6DB}"/>
              </a:ext>
            </a:extLst>
          </p:cNvPr>
          <p:cNvGraphicFramePr/>
          <p:nvPr/>
        </p:nvGraphicFramePr>
        <p:xfrm>
          <a:off x="609600" y="255590"/>
          <a:ext cx="6347713"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648200" y="2286000"/>
            <a:ext cx="4427806" cy="3581400"/>
          </a:xfrm>
        </p:spPr>
        <p:style>
          <a:lnRef idx="2">
            <a:schemeClr val="dk1"/>
          </a:lnRef>
          <a:fillRef idx="1">
            <a:schemeClr val="lt1"/>
          </a:fillRef>
          <a:effectRef idx="0">
            <a:schemeClr val="dk1"/>
          </a:effectRef>
          <a:fontRef idx="minor">
            <a:schemeClr val="dk1"/>
          </a:fontRef>
        </p:style>
        <p:txBody>
          <a:bodyPr>
            <a:normAutofit/>
          </a:bodyPr>
          <a:lstStyle/>
          <a:p>
            <a:r>
              <a:rPr lang="en-US" dirty="0"/>
              <a:t> FAMILY vs PERSONAL_LOAN </a:t>
            </a:r>
          </a:p>
          <a:p>
            <a:r>
              <a:rPr lang="en-US" dirty="0"/>
              <a:t>                1    2    3    4  Sum</a:t>
            </a:r>
          </a:p>
          <a:p>
            <a:r>
              <a:rPr lang="en-US" dirty="0"/>
              <a:t>          0   1365 1190  877 1088 4520</a:t>
            </a:r>
          </a:p>
          <a:p>
            <a:r>
              <a:rPr lang="en-US" dirty="0"/>
              <a:t>          1    106  106  133  134  479</a:t>
            </a:r>
          </a:p>
          <a:p>
            <a:r>
              <a:rPr lang="en-US" dirty="0"/>
              <a:t>          Sum 1471 1296 1010 1222 4999</a:t>
            </a:r>
          </a:p>
        </p:txBody>
      </p:sp>
      <p:pic>
        <p:nvPicPr>
          <p:cNvPr id="9" name="Picture 8">
            <a:extLst>
              <a:ext uri="{FF2B5EF4-FFF2-40B4-BE49-F238E27FC236}">
                <a16:creationId xmlns:a16="http://schemas.microsoft.com/office/drawing/2014/main" id="{DF208B02-F5B2-4056-A25B-8AD5C59721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782279"/>
            <a:ext cx="4572000" cy="4820131"/>
          </a:xfrm>
          <a:prstGeom prst="rect">
            <a:avLst/>
          </a:prstGeom>
        </p:spPr>
      </p:pic>
    </p:spTree>
    <p:extLst>
      <p:ext uri="{BB962C8B-B14F-4D97-AF65-F5344CB8AC3E}">
        <p14:creationId xmlns:p14="http://schemas.microsoft.com/office/powerpoint/2010/main" val="34902116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3" cy="838201"/>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dirty="0"/>
              <a:t>INCOME BY EDUCATION LEVEL.5</a:t>
            </a:r>
          </a:p>
        </p:txBody>
      </p:sp>
      <p:sp>
        <p:nvSpPr>
          <p:cNvPr id="3" name="Content Placeholder 2"/>
          <p:cNvSpPr>
            <a:spLocks noGrp="1"/>
          </p:cNvSpPr>
          <p:nvPr>
            <p:ph idx="1"/>
          </p:nvPr>
        </p:nvSpPr>
        <p:spPr>
          <a:xfrm>
            <a:off x="4038600" y="2160590"/>
            <a:ext cx="3352800" cy="3173410"/>
          </a:xfrm>
        </p:spPr>
        <p:style>
          <a:lnRef idx="2">
            <a:schemeClr val="dk1"/>
          </a:lnRef>
          <a:fillRef idx="1">
            <a:schemeClr val="lt1"/>
          </a:fillRef>
          <a:effectRef idx="0">
            <a:schemeClr val="dk1"/>
          </a:effectRef>
          <a:fontRef idx="minor">
            <a:schemeClr val="dk1"/>
          </a:fontRef>
        </p:style>
        <p:txBody>
          <a:bodyPr>
            <a:normAutofit/>
          </a:bodyPr>
          <a:lstStyle/>
          <a:p>
            <a:r>
              <a:rPr lang="en-US" dirty="0"/>
              <a:t>Levels (1 and 2) have average income between 50k and 100k</a:t>
            </a:r>
          </a:p>
          <a:p>
            <a:r>
              <a:rPr lang="en-US" dirty="0"/>
              <a:t>We seem to have less number of professional(level3) than level (2 and 1)</a:t>
            </a:r>
          </a:p>
          <a:p>
            <a:r>
              <a:rPr lang="en-US" dirty="0"/>
              <a:t>Education level1 and 2, has a slump just above income 50k.</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33600"/>
            <a:ext cx="3581400" cy="34290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5" name="Rectangle 4"/>
          <p:cNvSpPr/>
          <p:nvPr/>
        </p:nvSpPr>
        <p:spPr>
          <a:xfrm>
            <a:off x="470770" y="2133600"/>
            <a:ext cx="1065755" cy="376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Education Level</a:t>
            </a:r>
          </a:p>
        </p:txBody>
      </p:sp>
    </p:spTree>
    <p:extLst>
      <p:ext uri="{BB962C8B-B14F-4D97-AF65-F5344CB8AC3E}">
        <p14:creationId xmlns:p14="http://schemas.microsoft.com/office/powerpoint/2010/main" val="247928937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066800"/>
          </a:xfrm>
        </p:spPr>
        <p:style>
          <a:lnRef idx="2">
            <a:schemeClr val="dk1"/>
          </a:lnRef>
          <a:fillRef idx="1">
            <a:schemeClr val="lt1"/>
          </a:fillRef>
          <a:effectRef idx="0">
            <a:schemeClr val="dk1"/>
          </a:effectRef>
          <a:fontRef idx="minor">
            <a:schemeClr val="dk1"/>
          </a:fontRef>
        </p:style>
        <p:txBody>
          <a:bodyPr>
            <a:normAutofit/>
          </a:bodyPr>
          <a:lstStyle/>
          <a:p>
            <a:r>
              <a:rPr lang="en-US" sz="2000" dirty="0">
                <a:solidFill>
                  <a:schemeClr val="tx1"/>
                </a:solidFill>
              </a:rPr>
              <a:t>Income Distribution  VS Online banking</a:t>
            </a:r>
          </a:p>
        </p:txBody>
      </p:sp>
      <p:sp>
        <p:nvSpPr>
          <p:cNvPr id="3" name="Content Placeholder 2"/>
          <p:cNvSpPr>
            <a:spLocks noGrp="1"/>
          </p:cNvSpPr>
          <p:nvPr>
            <p:ph idx="1"/>
          </p:nvPr>
        </p:nvSpPr>
        <p:spPr>
          <a:xfrm>
            <a:off x="4648200" y="2160591"/>
            <a:ext cx="2971800" cy="3097209"/>
          </a:xfrm>
        </p:spPr>
        <p:style>
          <a:lnRef idx="2">
            <a:schemeClr val="dk1"/>
          </a:lnRef>
          <a:fillRef idx="1">
            <a:schemeClr val="lt1"/>
          </a:fillRef>
          <a:effectRef idx="0">
            <a:schemeClr val="dk1"/>
          </a:effectRef>
          <a:fontRef idx="minor">
            <a:schemeClr val="dk1"/>
          </a:fontRef>
        </p:style>
        <p:txBody>
          <a:bodyPr/>
          <a:lstStyle/>
          <a:p>
            <a:r>
              <a:rPr lang="en-US" dirty="0"/>
              <a:t>We have almost an equal number of customers using online banking, though those with Online banking tend to have higher  income .</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4114801"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969200" y="1921701"/>
            <a:ext cx="1164400" cy="288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Online Banking [No=o,1=Yes</a:t>
            </a:r>
          </a:p>
        </p:txBody>
      </p:sp>
    </p:spTree>
    <p:extLst>
      <p:ext uri="{BB962C8B-B14F-4D97-AF65-F5344CB8AC3E}">
        <p14:creationId xmlns:p14="http://schemas.microsoft.com/office/powerpoint/2010/main" val="190957296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143000"/>
          </a:xfrm>
        </p:spPr>
        <p:style>
          <a:lnRef idx="2">
            <a:schemeClr val="dk1"/>
          </a:lnRef>
          <a:fillRef idx="1">
            <a:schemeClr val="lt1"/>
          </a:fillRef>
          <a:effectRef idx="0">
            <a:schemeClr val="dk1"/>
          </a:effectRef>
          <a:fontRef idx="minor">
            <a:schemeClr val="dk1"/>
          </a:fontRef>
        </p:style>
        <p:txBody>
          <a:bodyPr/>
          <a:lstStyle/>
          <a:p>
            <a:r>
              <a:rPr lang="en-US" dirty="0"/>
              <a:t>Age and Online banking</a:t>
            </a:r>
          </a:p>
        </p:txBody>
      </p:sp>
      <p:sp>
        <p:nvSpPr>
          <p:cNvPr id="3" name="Content Placeholder 2"/>
          <p:cNvSpPr>
            <a:spLocks noGrp="1"/>
          </p:cNvSpPr>
          <p:nvPr>
            <p:ph idx="1"/>
          </p:nvPr>
        </p:nvSpPr>
        <p:spPr>
          <a:xfrm>
            <a:off x="4114800" y="2209800"/>
            <a:ext cx="2994912" cy="2590800"/>
          </a:xfrm>
        </p:spPr>
        <p:style>
          <a:lnRef idx="2">
            <a:schemeClr val="dk1"/>
          </a:lnRef>
          <a:fillRef idx="1">
            <a:schemeClr val="lt1"/>
          </a:fillRef>
          <a:effectRef idx="0">
            <a:schemeClr val="dk1"/>
          </a:effectRef>
          <a:fontRef idx="minor">
            <a:schemeClr val="dk1"/>
          </a:fontRef>
        </p:style>
        <p:txBody>
          <a:bodyPr/>
          <a:lstStyle/>
          <a:p>
            <a:r>
              <a:rPr lang="en-US" dirty="0"/>
              <a:t>Average age of 40 to 45 have less clients using online banking and slightly more above50years.</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57400"/>
            <a:ext cx="3441526" cy="28956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Rectangle 4"/>
          <p:cNvSpPr/>
          <p:nvPr/>
        </p:nvSpPr>
        <p:spPr>
          <a:xfrm>
            <a:off x="609600" y="2083495"/>
            <a:ext cx="1164400" cy="288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Online Banking [No=0,1=Yes</a:t>
            </a:r>
          </a:p>
        </p:txBody>
      </p:sp>
    </p:spTree>
    <p:extLst>
      <p:ext uri="{BB962C8B-B14F-4D97-AF65-F5344CB8AC3E}">
        <p14:creationId xmlns:p14="http://schemas.microsoft.com/office/powerpoint/2010/main" val="334522220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066800"/>
          </a:xfrm>
        </p:spPr>
        <p:style>
          <a:lnRef idx="2">
            <a:schemeClr val="dk1"/>
          </a:lnRef>
          <a:fillRef idx="1">
            <a:schemeClr val="lt1"/>
          </a:fillRef>
          <a:effectRef idx="0">
            <a:schemeClr val="dk1"/>
          </a:effectRef>
          <a:fontRef idx="minor">
            <a:schemeClr val="dk1"/>
          </a:fontRef>
        </p:style>
        <p:txBody>
          <a:bodyPr/>
          <a:lstStyle/>
          <a:p>
            <a:r>
              <a:rPr lang="en-US" dirty="0"/>
              <a:t>Experience  Analysis</a:t>
            </a:r>
          </a:p>
        </p:txBody>
      </p:sp>
      <p:sp>
        <p:nvSpPr>
          <p:cNvPr id="3" name="Content Placeholder 2"/>
          <p:cNvSpPr>
            <a:spLocks noGrp="1"/>
          </p:cNvSpPr>
          <p:nvPr>
            <p:ph idx="1"/>
          </p:nvPr>
        </p:nvSpPr>
        <p:spPr>
          <a:xfrm>
            <a:off x="4648200" y="2160591"/>
            <a:ext cx="2743200" cy="3097209"/>
          </a:xfrm>
        </p:spPr>
        <p:style>
          <a:lnRef idx="2">
            <a:schemeClr val="dk1"/>
          </a:lnRef>
          <a:fillRef idx="1">
            <a:schemeClr val="lt1"/>
          </a:fillRef>
          <a:effectRef idx="0">
            <a:schemeClr val="dk1"/>
          </a:effectRef>
          <a:fontRef idx="minor">
            <a:schemeClr val="dk1"/>
          </a:fontRef>
        </p:style>
        <p:txBody>
          <a:bodyPr/>
          <a:lstStyle/>
          <a:p>
            <a:r>
              <a:rPr lang="en-US" dirty="0"/>
              <a:t>Even experience distribution from  3years to35 years with few outliers</a:t>
            </a:r>
          </a:p>
          <a:p>
            <a:r>
              <a:rPr lang="en-US" dirty="0"/>
              <a:t>Drop in proportion above 35years of experience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3733800" cy="35052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369769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066800"/>
          </a:xfrm>
        </p:spPr>
        <p:style>
          <a:lnRef idx="2">
            <a:schemeClr val="dk1"/>
          </a:lnRef>
          <a:fillRef idx="1">
            <a:schemeClr val="lt1"/>
          </a:fillRef>
          <a:effectRef idx="0">
            <a:schemeClr val="dk1"/>
          </a:effectRef>
          <a:fontRef idx="minor">
            <a:schemeClr val="dk1"/>
          </a:fontRef>
        </p:style>
        <p:txBody>
          <a:bodyPr>
            <a:normAutofit/>
          </a:bodyPr>
          <a:lstStyle/>
          <a:p>
            <a:r>
              <a:rPr lang="en-US" dirty="0"/>
              <a:t>Income And Credit Card Use</a:t>
            </a:r>
          </a:p>
        </p:txBody>
      </p:sp>
      <p:sp>
        <p:nvSpPr>
          <p:cNvPr id="3" name="Content Placeholder 2"/>
          <p:cNvSpPr>
            <a:spLocks noGrp="1"/>
          </p:cNvSpPr>
          <p:nvPr>
            <p:ph idx="1"/>
          </p:nvPr>
        </p:nvSpPr>
        <p:spPr>
          <a:xfrm>
            <a:off x="4724400" y="2417784"/>
            <a:ext cx="2819400" cy="2724149"/>
          </a:xfrm>
        </p:spPr>
        <p:style>
          <a:lnRef idx="2">
            <a:schemeClr val="dk1"/>
          </a:lnRef>
          <a:fillRef idx="1">
            <a:schemeClr val="lt1"/>
          </a:fillRef>
          <a:effectRef idx="0">
            <a:schemeClr val="dk1"/>
          </a:effectRef>
          <a:fontRef idx="minor">
            <a:schemeClr val="dk1"/>
          </a:fontRef>
        </p:style>
        <p:txBody>
          <a:bodyPr/>
          <a:lstStyle/>
          <a:p>
            <a:r>
              <a:rPr lang="en-US" dirty="0"/>
              <a:t>More clients not using credit cards for income 40k to 80k</a:t>
            </a:r>
          </a:p>
          <a:p>
            <a:r>
              <a:rPr lang="en-US" dirty="0"/>
              <a:t>In terms of Age we have more clients between 35 and 40 not using credit cards and also age 55 to 60years.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0250"/>
            <a:ext cx="4267200" cy="22669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6" name="Rectangle 5"/>
          <p:cNvSpPr/>
          <p:nvPr/>
        </p:nvSpPr>
        <p:spPr>
          <a:xfrm>
            <a:off x="609600" y="2083495"/>
            <a:ext cx="1164400" cy="288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Credit card Use[No=0,1=Yes</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4267199"/>
            <a:ext cx="3886201" cy="2286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990600" y="4265110"/>
            <a:ext cx="1164400" cy="288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Credit card Use[No=0,1=Yes</a:t>
            </a:r>
          </a:p>
        </p:txBody>
      </p:sp>
    </p:spTree>
    <p:extLst>
      <p:ext uri="{BB962C8B-B14F-4D97-AF65-F5344CB8AC3E}">
        <p14:creationId xmlns:p14="http://schemas.microsoft.com/office/powerpoint/2010/main" val="271396458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DD676-184C-4CD2-85CD-4195F973CE4A}"/>
              </a:ext>
            </a:extLst>
          </p:cNvPr>
          <p:cNvSpPr>
            <a:spLocks noGrp="1"/>
          </p:cNvSpPr>
          <p:nvPr>
            <p:ph type="title"/>
          </p:nvPr>
        </p:nvSpPr>
        <p:spPr/>
        <p:txBody>
          <a:bodyPr/>
          <a:lstStyle/>
          <a:p>
            <a:endParaRPr lang="en-CA"/>
          </a:p>
        </p:txBody>
      </p:sp>
      <p:sp>
        <p:nvSpPr>
          <p:cNvPr id="4" name="Title 1">
            <a:extLst>
              <a:ext uri="{FF2B5EF4-FFF2-40B4-BE49-F238E27FC236}">
                <a16:creationId xmlns:a16="http://schemas.microsoft.com/office/drawing/2014/main" id="{D7943B9F-1B3B-4803-8CF4-8988BA731BB5}"/>
              </a:ext>
            </a:extLst>
          </p:cNvPr>
          <p:cNvSpPr txBox="1">
            <a:spLocks/>
          </p:cNvSpPr>
          <p:nvPr/>
        </p:nvSpPr>
        <p:spPr>
          <a:xfrm>
            <a:off x="638827" y="504764"/>
            <a:ext cx="6347713" cy="109543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US" sz="1800" dirty="0">
                <a:solidFill>
                  <a:schemeClr val="tx1"/>
                </a:solidFill>
              </a:rPr>
              <a:t>Income Distribution per family Size</a:t>
            </a:r>
          </a:p>
        </p:txBody>
      </p:sp>
      <p:pic>
        <p:nvPicPr>
          <p:cNvPr id="5" name="Picture 3">
            <a:extLst>
              <a:ext uri="{FF2B5EF4-FFF2-40B4-BE49-F238E27FC236}">
                <a16:creationId xmlns:a16="http://schemas.microsoft.com/office/drawing/2014/main" id="{ECE1439B-E405-4011-B5DF-66CDA65A7C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51" y="1930400"/>
            <a:ext cx="7086599"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418939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2991-3077-4F51-8D3B-5AAFF49AF383}"/>
              </a:ext>
            </a:extLst>
          </p:cNvPr>
          <p:cNvSpPr>
            <a:spLocks noGrp="1"/>
          </p:cNvSpPr>
          <p:nvPr>
            <p:ph type="title"/>
          </p:nvPr>
        </p:nvSpPr>
        <p:spPr/>
        <p:txBody>
          <a:bodyPr/>
          <a:lstStyle/>
          <a:p>
            <a:r>
              <a:rPr lang="en-CA" dirty="0"/>
              <a:t>FINDINGS AND CONCLUSION</a:t>
            </a:r>
          </a:p>
        </p:txBody>
      </p:sp>
      <p:sp>
        <p:nvSpPr>
          <p:cNvPr id="5" name="Content Placeholder 4">
            <a:extLst>
              <a:ext uri="{FF2B5EF4-FFF2-40B4-BE49-F238E27FC236}">
                <a16:creationId xmlns:a16="http://schemas.microsoft.com/office/drawing/2014/main" id="{1FA384A4-2D24-4C87-A437-45F66D51C7E4}"/>
              </a:ext>
            </a:extLst>
          </p:cNvPr>
          <p:cNvSpPr>
            <a:spLocks noGrp="1"/>
          </p:cNvSpPr>
          <p:nvPr>
            <p:ph idx="1"/>
          </p:nvPr>
        </p:nvSpPr>
        <p:spPr/>
        <p:txBody>
          <a:bodyPr>
            <a:normAutofit/>
          </a:bodyPr>
          <a:lstStyle/>
          <a:p>
            <a:r>
              <a:rPr lang="en-US" dirty="0"/>
              <a:t>Most of the customers are between age 30yrs and 60yrs.</a:t>
            </a:r>
          </a:p>
          <a:p>
            <a:pPr marL="0" indent="0">
              <a:buNone/>
            </a:pPr>
            <a:r>
              <a:rPr lang="en-US" dirty="0"/>
              <a:t>Cross selling of loans to  the  clients without personal loan will increase profits through loan interest and reduce the marketing budget.</a:t>
            </a:r>
          </a:p>
          <a:p>
            <a:pPr marL="0" indent="0">
              <a:buNone/>
            </a:pPr>
            <a:r>
              <a:rPr lang="en-US" dirty="0"/>
              <a:t>More clients not using credit cards for income 40k to 80kIn terms of Age we have more clients between 35 and 40 not using credit cards and also age 55 to 60years. </a:t>
            </a:r>
          </a:p>
          <a:p>
            <a:pPr marL="0" indent="0">
              <a:buNone/>
            </a:pPr>
            <a:endParaRPr lang="en-US" dirty="0"/>
          </a:p>
          <a:p>
            <a:pPr marL="0" indent="0">
              <a:buNone/>
            </a:pPr>
            <a:endParaRPr lang="en-US" dirty="0"/>
          </a:p>
          <a:p>
            <a:endParaRPr lang="en-CA" dirty="0"/>
          </a:p>
        </p:txBody>
      </p:sp>
    </p:spTree>
    <p:extLst>
      <p:ext uri="{BB962C8B-B14F-4D97-AF65-F5344CB8AC3E}">
        <p14:creationId xmlns:p14="http://schemas.microsoft.com/office/powerpoint/2010/main" val="152292552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r>
              <a:rPr lang="en-CA" dirty="0"/>
              <a:t>The purpose of this project is to identify the  liability customers and cross-sell them more personal loans and at the same time  retain the asset customers.</a:t>
            </a:r>
          </a:p>
          <a:p>
            <a:r>
              <a:rPr lang="en-CA" dirty="0"/>
              <a:t>The target variable  in this case is personal loan. </a:t>
            </a:r>
          </a:p>
          <a:p>
            <a:endParaRPr lang="en-US" dirty="0"/>
          </a:p>
        </p:txBody>
      </p:sp>
    </p:spTree>
    <p:extLst>
      <p:ext uri="{BB962C8B-B14F-4D97-AF65-F5344CB8AC3E}">
        <p14:creationId xmlns:p14="http://schemas.microsoft.com/office/powerpoint/2010/main" val="378597458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AD50-38D7-4497-9595-BE4E35C24F36}"/>
              </a:ext>
            </a:extLst>
          </p:cNvPr>
          <p:cNvSpPr>
            <a:spLocks noGrp="1"/>
          </p:cNvSpPr>
          <p:nvPr>
            <p:ph type="title"/>
          </p:nvPr>
        </p:nvSpPr>
        <p:spPr/>
        <p:txBody>
          <a:bodyPr/>
          <a:lstStyle/>
          <a:p>
            <a:r>
              <a:rPr lang="en-CA" dirty="0"/>
              <a:t>Findings And Conclusion</a:t>
            </a:r>
          </a:p>
        </p:txBody>
      </p:sp>
      <p:sp>
        <p:nvSpPr>
          <p:cNvPr id="3" name="Content Placeholder 2">
            <a:extLst>
              <a:ext uri="{FF2B5EF4-FFF2-40B4-BE49-F238E27FC236}">
                <a16:creationId xmlns:a16="http://schemas.microsoft.com/office/drawing/2014/main" id="{36F633AD-8BAE-413A-848A-EF02271A8F14}"/>
              </a:ext>
            </a:extLst>
          </p:cNvPr>
          <p:cNvSpPr>
            <a:spLocks noGrp="1"/>
          </p:cNvSpPr>
          <p:nvPr>
            <p:ph idx="1"/>
          </p:nvPr>
        </p:nvSpPr>
        <p:spPr/>
        <p:txBody>
          <a:bodyPr/>
          <a:lstStyle/>
          <a:p>
            <a:r>
              <a:rPr lang="en-US" dirty="0"/>
              <a:t>A few of the customers have personal loans  ,credit card and securities accounts. At least half of the customers have online accounts</a:t>
            </a:r>
          </a:p>
          <a:p>
            <a:r>
              <a:rPr lang="en-US" dirty="0"/>
              <a:t>Income is positively skewed because there are a few people earning above 100000. the bank can target this group and sell more personal loans</a:t>
            </a:r>
          </a:p>
          <a:p>
            <a:r>
              <a:rPr lang="en-US" dirty="0"/>
              <a:t>Most of the customers are aged between age 30yrs and 60yrs.so the bank should come up with a personal loan product that best suit this group .</a:t>
            </a:r>
          </a:p>
          <a:p>
            <a:r>
              <a:rPr lang="en-US" dirty="0"/>
              <a:t>Most of the customers have family size  ranging 1 to 4 so the bank should come up a children's saving account</a:t>
            </a:r>
          </a:p>
          <a:p>
            <a:endParaRPr lang="en-CA" dirty="0"/>
          </a:p>
        </p:txBody>
      </p:sp>
    </p:spTree>
    <p:extLst>
      <p:ext uri="{BB962C8B-B14F-4D97-AF65-F5344CB8AC3E}">
        <p14:creationId xmlns:p14="http://schemas.microsoft.com/office/powerpoint/2010/main" val="397023828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67D3-6085-4397-9225-A5D82734E966}"/>
              </a:ext>
            </a:extLst>
          </p:cNvPr>
          <p:cNvSpPr>
            <a:spLocks noGrp="1"/>
          </p:cNvSpPr>
          <p:nvPr>
            <p:ph type="title"/>
          </p:nvPr>
        </p:nvSpPr>
        <p:spPr/>
        <p:txBody>
          <a:bodyPr/>
          <a:lstStyle/>
          <a:p>
            <a:r>
              <a:rPr lang="en-CA" dirty="0"/>
              <a:t>PROJECT CODES </a:t>
            </a:r>
          </a:p>
        </p:txBody>
      </p:sp>
      <p:sp>
        <p:nvSpPr>
          <p:cNvPr id="3" name="Content Placeholder 2">
            <a:extLst>
              <a:ext uri="{FF2B5EF4-FFF2-40B4-BE49-F238E27FC236}">
                <a16:creationId xmlns:a16="http://schemas.microsoft.com/office/drawing/2014/main" id="{8E5123BB-50C1-4125-92E4-6E12A36E7E2E}"/>
              </a:ext>
            </a:extLst>
          </p:cNvPr>
          <p:cNvSpPr>
            <a:spLocks noGrp="1"/>
          </p:cNvSpPr>
          <p:nvPr>
            <p:ph idx="1"/>
          </p:nvPr>
        </p:nvSpPr>
        <p:spPr>
          <a:xfrm>
            <a:off x="1443491" y="1981200"/>
            <a:ext cx="6571343" cy="3450613"/>
          </a:xfrm>
        </p:spPr>
        <p:txBody>
          <a:bodyPr>
            <a:normAutofit fontScale="62500" lnSpcReduction="20000"/>
          </a:bodyPr>
          <a:lstStyle/>
          <a:p>
            <a:r>
              <a:rPr lang="en-CA" dirty="0" err="1"/>
              <a:t>getwd</a:t>
            </a:r>
            <a:r>
              <a:rPr lang="en-CA" dirty="0"/>
              <a:t>()</a:t>
            </a:r>
          </a:p>
          <a:p>
            <a:r>
              <a:rPr lang="en-CA" dirty="0" err="1"/>
              <a:t>setwd</a:t>
            </a:r>
            <a:r>
              <a:rPr lang="en-CA" dirty="0"/>
              <a:t>("C:\\Users\\User\\Desktop\\SAMMR")</a:t>
            </a:r>
          </a:p>
          <a:p>
            <a:r>
              <a:rPr lang="en-CA" dirty="0" err="1"/>
              <a:t>install.packages</a:t>
            </a:r>
            <a:r>
              <a:rPr lang="en-CA" dirty="0"/>
              <a:t>("</a:t>
            </a:r>
            <a:r>
              <a:rPr lang="en-CA" dirty="0" err="1"/>
              <a:t>readxl</a:t>
            </a:r>
            <a:r>
              <a:rPr lang="en-CA" dirty="0"/>
              <a:t>")</a:t>
            </a:r>
          </a:p>
          <a:p>
            <a:r>
              <a:rPr lang="en-CA" dirty="0"/>
              <a:t>library(</a:t>
            </a:r>
            <a:r>
              <a:rPr lang="en-CA" dirty="0" err="1"/>
              <a:t>readxl</a:t>
            </a:r>
            <a:r>
              <a:rPr lang="en-CA" dirty="0"/>
              <a:t>)</a:t>
            </a:r>
          </a:p>
          <a:p>
            <a:r>
              <a:rPr lang="en-CA" dirty="0" err="1"/>
              <a:t>data_bank</a:t>
            </a:r>
            <a:r>
              <a:rPr lang="en-CA" dirty="0"/>
              <a:t>=</a:t>
            </a:r>
            <a:r>
              <a:rPr lang="en-CA" dirty="0" err="1"/>
              <a:t>read_excel</a:t>
            </a:r>
            <a:r>
              <a:rPr lang="en-CA" dirty="0"/>
              <a:t>("r_bankproject.xlsx")</a:t>
            </a:r>
          </a:p>
          <a:p>
            <a:r>
              <a:rPr lang="en-CA" dirty="0"/>
              <a:t>View(</a:t>
            </a:r>
            <a:r>
              <a:rPr lang="en-CA" dirty="0" err="1"/>
              <a:t>data_bank</a:t>
            </a:r>
            <a:r>
              <a:rPr lang="en-CA" dirty="0"/>
              <a:t>)</a:t>
            </a:r>
          </a:p>
          <a:p>
            <a:r>
              <a:rPr lang="en-CA" dirty="0"/>
              <a:t>str(</a:t>
            </a:r>
            <a:r>
              <a:rPr lang="en-CA" dirty="0" err="1"/>
              <a:t>data_bank</a:t>
            </a:r>
            <a:r>
              <a:rPr lang="en-CA" dirty="0"/>
              <a:t>)</a:t>
            </a:r>
          </a:p>
          <a:p>
            <a:r>
              <a:rPr lang="en-CA" dirty="0"/>
              <a:t>head(</a:t>
            </a:r>
            <a:r>
              <a:rPr lang="en-CA" dirty="0" err="1"/>
              <a:t>data_bank</a:t>
            </a:r>
            <a:r>
              <a:rPr lang="en-CA" dirty="0"/>
              <a:t>)</a:t>
            </a:r>
          </a:p>
          <a:p>
            <a:r>
              <a:rPr lang="en-CA" dirty="0" err="1"/>
              <a:t>as.factor</a:t>
            </a:r>
            <a:r>
              <a:rPr lang="en-CA" dirty="0"/>
              <a:t>(</a:t>
            </a:r>
            <a:r>
              <a:rPr lang="en-CA" dirty="0" err="1"/>
              <a:t>data_bank$PERSONAL_LOAN</a:t>
            </a:r>
            <a:r>
              <a:rPr lang="en-CA" dirty="0"/>
              <a:t>)</a:t>
            </a:r>
          </a:p>
          <a:p>
            <a:r>
              <a:rPr lang="en-CA" dirty="0" err="1"/>
              <a:t>as.factor</a:t>
            </a:r>
            <a:r>
              <a:rPr lang="en-CA" dirty="0"/>
              <a:t>(</a:t>
            </a:r>
            <a:r>
              <a:rPr lang="en-CA" dirty="0" err="1"/>
              <a:t>data_bank$SECURITIES_ACCT</a:t>
            </a:r>
            <a:r>
              <a:rPr lang="en-CA" dirty="0"/>
              <a:t>)</a:t>
            </a:r>
          </a:p>
          <a:p>
            <a:r>
              <a:rPr lang="en-CA" dirty="0" err="1"/>
              <a:t>as.factor</a:t>
            </a:r>
            <a:r>
              <a:rPr lang="en-CA" dirty="0"/>
              <a:t>(</a:t>
            </a:r>
            <a:r>
              <a:rPr lang="en-CA" dirty="0" err="1"/>
              <a:t>data_bank$ONLINE</a:t>
            </a:r>
            <a:r>
              <a:rPr lang="en-CA" dirty="0"/>
              <a:t>)</a:t>
            </a:r>
          </a:p>
          <a:p>
            <a:r>
              <a:rPr lang="en-CA" dirty="0" err="1"/>
              <a:t>as.factor</a:t>
            </a:r>
            <a:r>
              <a:rPr lang="en-CA" dirty="0"/>
              <a:t>(</a:t>
            </a:r>
            <a:r>
              <a:rPr lang="en-CA" dirty="0" err="1"/>
              <a:t>data_bank$CREDIT_CARD</a:t>
            </a:r>
            <a:r>
              <a:rPr lang="en-CA" dirty="0"/>
              <a:t>)</a:t>
            </a:r>
          </a:p>
          <a:p>
            <a:r>
              <a:rPr lang="en-CA" dirty="0" err="1"/>
              <a:t>as.factor</a:t>
            </a:r>
            <a:r>
              <a:rPr lang="en-CA" dirty="0"/>
              <a:t>(</a:t>
            </a:r>
            <a:r>
              <a:rPr lang="en-CA" dirty="0" err="1"/>
              <a:t>data_bank$`CERT_OF_DEP</a:t>
            </a:r>
            <a:r>
              <a:rPr lang="en-CA" dirty="0"/>
              <a:t>_ ACCT`)</a:t>
            </a:r>
          </a:p>
          <a:p>
            <a:endParaRPr lang="en-CA" dirty="0"/>
          </a:p>
        </p:txBody>
      </p:sp>
    </p:spTree>
    <p:extLst>
      <p:ext uri="{BB962C8B-B14F-4D97-AF65-F5344CB8AC3E}">
        <p14:creationId xmlns:p14="http://schemas.microsoft.com/office/powerpoint/2010/main" val="42911148"/>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AF22-6FCE-4E69-8C79-9E48AF849606}"/>
              </a:ext>
            </a:extLst>
          </p:cNvPr>
          <p:cNvSpPr>
            <a:spLocks noGrp="1"/>
          </p:cNvSpPr>
          <p:nvPr>
            <p:ph type="title"/>
          </p:nvPr>
        </p:nvSpPr>
        <p:spPr/>
        <p:txBody>
          <a:bodyPr/>
          <a:lstStyle/>
          <a:p>
            <a:r>
              <a:rPr lang="en-CA" dirty="0"/>
              <a:t>CODES CONT’</a:t>
            </a:r>
          </a:p>
        </p:txBody>
      </p:sp>
      <p:sp>
        <p:nvSpPr>
          <p:cNvPr id="3" name="Content Placeholder 2">
            <a:extLst>
              <a:ext uri="{FF2B5EF4-FFF2-40B4-BE49-F238E27FC236}">
                <a16:creationId xmlns:a16="http://schemas.microsoft.com/office/drawing/2014/main" id="{C1A9A947-A1FE-4651-B462-E7F6B4105424}"/>
              </a:ext>
            </a:extLst>
          </p:cNvPr>
          <p:cNvSpPr>
            <a:spLocks noGrp="1"/>
          </p:cNvSpPr>
          <p:nvPr>
            <p:ph idx="1"/>
          </p:nvPr>
        </p:nvSpPr>
        <p:spPr/>
        <p:txBody>
          <a:bodyPr>
            <a:normAutofit fontScale="55000" lnSpcReduction="20000"/>
          </a:bodyPr>
          <a:lstStyle/>
          <a:p>
            <a:r>
              <a:rPr lang="en-CA" dirty="0"/>
              <a:t>summary(</a:t>
            </a:r>
            <a:r>
              <a:rPr lang="en-CA" dirty="0" err="1"/>
              <a:t>data_bank</a:t>
            </a:r>
            <a:r>
              <a:rPr lang="en-CA" dirty="0"/>
              <a:t>)</a:t>
            </a:r>
          </a:p>
          <a:p>
            <a:r>
              <a:rPr lang="en-CA" dirty="0"/>
              <a:t>dim(</a:t>
            </a:r>
            <a:r>
              <a:rPr lang="en-CA" dirty="0" err="1"/>
              <a:t>data_bank</a:t>
            </a:r>
            <a:r>
              <a:rPr lang="en-CA" dirty="0"/>
              <a:t>)</a:t>
            </a:r>
          </a:p>
          <a:p>
            <a:r>
              <a:rPr lang="en-CA" dirty="0"/>
              <a:t>names(</a:t>
            </a:r>
            <a:r>
              <a:rPr lang="en-CA" dirty="0" err="1"/>
              <a:t>data_bank</a:t>
            </a:r>
            <a:r>
              <a:rPr lang="en-CA" dirty="0"/>
              <a:t>)</a:t>
            </a:r>
          </a:p>
          <a:p>
            <a:r>
              <a:rPr lang="en-CA" dirty="0"/>
              <a:t>#q1</a:t>
            </a:r>
          </a:p>
          <a:p>
            <a:r>
              <a:rPr lang="en-CA" dirty="0"/>
              <a:t>table(</a:t>
            </a:r>
            <a:r>
              <a:rPr lang="en-CA" dirty="0" err="1"/>
              <a:t>data_bank</a:t>
            </a:r>
            <a:r>
              <a:rPr lang="en-CA" dirty="0"/>
              <a:t>$ PERSONAL_LOAN)</a:t>
            </a:r>
          </a:p>
          <a:p>
            <a:r>
              <a:rPr lang="en-CA" dirty="0"/>
              <a:t>counts &lt;- table(</a:t>
            </a:r>
            <a:r>
              <a:rPr lang="en-CA" dirty="0" err="1"/>
              <a:t>data_bank$PERSONAL_LOAN</a:t>
            </a:r>
            <a:r>
              <a:rPr lang="en-CA" dirty="0"/>
              <a:t>)</a:t>
            </a:r>
          </a:p>
          <a:p>
            <a:r>
              <a:rPr lang="en-CA" dirty="0" err="1"/>
              <a:t>barplot</a:t>
            </a:r>
            <a:r>
              <a:rPr lang="en-CA" dirty="0"/>
              <a:t>(counts, main="PERSONAL LOAN DISTRIBUTION BY CUSTOMERS",</a:t>
            </a:r>
          </a:p>
          <a:p>
            <a:r>
              <a:rPr lang="en-CA" dirty="0"/>
              <a:t>        </a:t>
            </a:r>
            <a:r>
              <a:rPr lang="en-CA" dirty="0" err="1"/>
              <a:t>xlab</a:t>
            </a:r>
            <a:r>
              <a:rPr lang="en-CA" dirty="0"/>
              <a:t>="PERSONAL </a:t>
            </a:r>
            <a:r>
              <a:rPr lang="en-CA" dirty="0" err="1"/>
              <a:t>LOAN",col</a:t>
            </a:r>
            <a:r>
              <a:rPr lang="en-CA" dirty="0"/>
              <a:t>=c("</a:t>
            </a:r>
            <a:r>
              <a:rPr lang="en-CA" dirty="0" err="1"/>
              <a:t>darkblue</a:t>
            </a:r>
            <a:r>
              <a:rPr lang="en-CA" dirty="0"/>
              <a:t>","red"),</a:t>
            </a:r>
          </a:p>
          <a:p>
            <a:r>
              <a:rPr lang="en-CA" dirty="0"/>
              <a:t>        legend = </a:t>
            </a:r>
            <a:r>
              <a:rPr lang="en-CA" dirty="0" err="1"/>
              <a:t>rownames</a:t>
            </a:r>
            <a:r>
              <a:rPr lang="en-CA" dirty="0"/>
              <a:t>(counts))</a:t>
            </a:r>
          </a:p>
          <a:p>
            <a:r>
              <a:rPr lang="en-CA" dirty="0"/>
              <a:t>#q2</a:t>
            </a:r>
          </a:p>
          <a:p>
            <a:r>
              <a:rPr lang="en-CA" dirty="0"/>
              <a:t>table(</a:t>
            </a:r>
            <a:r>
              <a:rPr lang="en-CA" dirty="0" err="1"/>
              <a:t>data_bank$SECURITIES_ACCT</a:t>
            </a:r>
            <a:r>
              <a:rPr lang="en-CA" dirty="0"/>
              <a:t>)</a:t>
            </a:r>
          </a:p>
          <a:p>
            <a:r>
              <a:rPr lang="en-CA" dirty="0"/>
              <a:t>counts &lt;- table(</a:t>
            </a:r>
            <a:r>
              <a:rPr lang="en-CA" dirty="0" err="1"/>
              <a:t>data_bank$SECURITIES_ACCT</a:t>
            </a:r>
            <a:r>
              <a:rPr lang="en-CA" dirty="0"/>
              <a:t>)</a:t>
            </a:r>
          </a:p>
          <a:p>
            <a:r>
              <a:rPr lang="en-CA" dirty="0" err="1"/>
              <a:t>barplot</a:t>
            </a:r>
            <a:r>
              <a:rPr lang="en-CA" dirty="0"/>
              <a:t>(counts, main="CUSTOMER DISTRIBUTION BY SECURITIES_ACCT",</a:t>
            </a:r>
          </a:p>
          <a:p>
            <a:r>
              <a:rPr lang="en-CA" dirty="0"/>
              <a:t>        </a:t>
            </a:r>
            <a:r>
              <a:rPr lang="en-CA" dirty="0" err="1"/>
              <a:t>xlab</a:t>
            </a:r>
            <a:r>
              <a:rPr lang="en-CA" dirty="0"/>
              <a:t>="SECURITIES </a:t>
            </a:r>
            <a:r>
              <a:rPr lang="en-CA" dirty="0" err="1"/>
              <a:t>ACCOUNT",col</a:t>
            </a:r>
            <a:r>
              <a:rPr lang="en-CA" dirty="0"/>
              <a:t>=c("YELLOW","GREEN"),</a:t>
            </a:r>
          </a:p>
          <a:p>
            <a:r>
              <a:rPr lang="en-CA" dirty="0"/>
              <a:t>        legend = </a:t>
            </a:r>
            <a:r>
              <a:rPr lang="en-CA" dirty="0" err="1"/>
              <a:t>rownames</a:t>
            </a:r>
            <a:r>
              <a:rPr lang="en-CA" dirty="0"/>
              <a:t>(counts))</a:t>
            </a:r>
          </a:p>
        </p:txBody>
      </p:sp>
    </p:spTree>
    <p:extLst>
      <p:ext uri="{BB962C8B-B14F-4D97-AF65-F5344CB8AC3E}">
        <p14:creationId xmlns:p14="http://schemas.microsoft.com/office/powerpoint/2010/main" val="403854731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B31BF-B953-4667-9336-3B40C38193FC}"/>
              </a:ext>
            </a:extLst>
          </p:cNvPr>
          <p:cNvSpPr>
            <a:spLocks noGrp="1"/>
          </p:cNvSpPr>
          <p:nvPr>
            <p:ph type="title"/>
          </p:nvPr>
        </p:nvSpPr>
        <p:spPr/>
        <p:txBody>
          <a:bodyPr/>
          <a:lstStyle/>
          <a:p>
            <a:r>
              <a:rPr lang="en-CA" dirty="0"/>
              <a:t>CODES CONT’</a:t>
            </a:r>
          </a:p>
        </p:txBody>
      </p:sp>
      <p:sp>
        <p:nvSpPr>
          <p:cNvPr id="3" name="Content Placeholder 2">
            <a:extLst>
              <a:ext uri="{FF2B5EF4-FFF2-40B4-BE49-F238E27FC236}">
                <a16:creationId xmlns:a16="http://schemas.microsoft.com/office/drawing/2014/main" id="{68662B79-CF38-49F5-9F56-D9920CA54C5A}"/>
              </a:ext>
            </a:extLst>
          </p:cNvPr>
          <p:cNvSpPr>
            <a:spLocks noGrp="1"/>
          </p:cNvSpPr>
          <p:nvPr>
            <p:ph idx="1"/>
          </p:nvPr>
        </p:nvSpPr>
        <p:spPr/>
        <p:txBody>
          <a:bodyPr>
            <a:normAutofit fontScale="55000" lnSpcReduction="20000"/>
          </a:bodyPr>
          <a:lstStyle/>
          <a:p>
            <a:r>
              <a:rPr lang="en-CA" dirty="0"/>
              <a:t>#q3</a:t>
            </a:r>
          </a:p>
          <a:p>
            <a:r>
              <a:rPr lang="en-CA" dirty="0"/>
              <a:t>table(</a:t>
            </a:r>
            <a:r>
              <a:rPr lang="en-CA" dirty="0" err="1"/>
              <a:t>data_bank$CREDIT_CARD</a:t>
            </a:r>
            <a:r>
              <a:rPr lang="en-CA" dirty="0"/>
              <a:t>)</a:t>
            </a:r>
          </a:p>
          <a:p>
            <a:r>
              <a:rPr lang="en-CA" dirty="0"/>
              <a:t>counts &lt;- table(</a:t>
            </a:r>
            <a:r>
              <a:rPr lang="en-CA" dirty="0" err="1"/>
              <a:t>data_bank$CREDIT_CARD</a:t>
            </a:r>
            <a:r>
              <a:rPr lang="en-CA" dirty="0"/>
              <a:t>)</a:t>
            </a:r>
          </a:p>
          <a:p>
            <a:r>
              <a:rPr lang="en-CA" dirty="0" err="1"/>
              <a:t>barplot</a:t>
            </a:r>
            <a:r>
              <a:rPr lang="en-CA" dirty="0"/>
              <a:t>(counts, main="ACCESS TO CREDIT CARD",</a:t>
            </a:r>
          </a:p>
          <a:p>
            <a:r>
              <a:rPr lang="en-CA" dirty="0"/>
              <a:t>        </a:t>
            </a:r>
            <a:r>
              <a:rPr lang="en-CA" dirty="0" err="1"/>
              <a:t>xlab</a:t>
            </a:r>
            <a:r>
              <a:rPr lang="en-CA" dirty="0"/>
              <a:t>="</a:t>
            </a:r>
            <a:r>
              <a:rPr lang="en-CA" dirty="0" err="1"/>
              <a:t>CREDIT_CARD",col</a:t>
            </a:r>
            <a:r>
              <a:rPr lang="en-CA" dirty="0"/>
              <a:t>=c("YELLOW","GREEN"),</a:t>
            </a:r>
          </a:p>
          <a:p>
            <a:r>
              <a:rPr lang="en-CA" dirty="0"/>
              <a:t>        legend = </a:t>
            </a:r>
            <a:r>
              <a:rPr lang="en-CA" dirty="0" err="1"/>
              <a:t>rownames</a:t>
            </a:r>
            <a:r>
              <a:rPr lang="en-CA" dirty="0"/>
              <a:t>(counts))</a:t>
            </a:r>
          </a:p>
          <a:p>
            <a:r>
              <a:rPr lang="en-CA" dirty="0"/>
              <a:t>#q4</a:t>
            </a:r>
          </a:p>
          <a:p>
            <a:r>
              <a:rPr lang="en-CA" dirty="0"/>
              <a:t>table(</a:t>
            </a:r>
            <a:r>
              <a:rPr lang="en-CA" dirty="0" err="1"/>
              <a:t>data_bank$ONLINE</a:t>
            </a:r>
            <a:r>
              <a:rPr lang="en-CA" dirty="0"/>
              <a:t>)</a:t>
            </a:r>
          </a:p>
          <a:p>
            <a:r>
              <a:rPr lang="en-CA" dirty="0"/>
              <a:t>counts &lt;- table(</a:t>
            </a:r>
            <a:r>
              <a:rPr lang="en-CA" dirty="0" err="1"/>
              <a:t>data_bank$ONLINE</a:t>
            </a:r>
            <a:r>
              <a:rPr lang="en-CA" dirty="0"/>
              <a:t>)</a:t>
            </a:r>
          </a:p>
          <a:p>
            <a:r>
              <a:rPr lang="en-CA" dirty="0" err="1"/>
              <a:t>barplot</a:t>
            </a:r>
            <a:r>
              <a:rPr lang="en-CA" dirty="0"/>
              <a:t>(counts, main="ACCESS TO ONLINE ACCOUNT",</a:t>
            </a:r>
          </a:p>
          <a:p>
            <a:r>
              <a:rPr lang="en-CA" dirty="0"/>
              <a:t>        </a:t>
            </a:r>
            <a:r>
              <a:rPr lang="en-CA" dirty="0" err="1"/>
              <a:t>xlab</a:t>
            </a:r>
            <a:r>
              <a:rPr lang="en-CA" dirty="0"/>
              <a:t>="</a:t>
            </a:r>
            <a:r>
              <a:rPr lang="en-CA" dirty="0" err="1"/>
              <a:t>ONLINE",col</a:t>
            </a:r>
            <a:r>
              <a:rPr lang="en-CA" dirty="0"/>
              <a:t>=c("BLUE","BLACK"),</a:t>
            </a:r>
          </a:p>
          <a:p>
            <a:r>
              <a:rPr lang="en-CA" dirty="0"/>
              <a:t>        legend = </a:t>
            </a:r>
            <a:r>
              <a:rPr lang="en-CA" dirty="0" err="1"/>
              <a:t>rownames</a:t>
            </a:r>
            <a:r>
              <a:rPr lang="en-CA" dirty="0"/>
              <a:t>(counts))</a:t>
            </a:r>
          </a:p>
          <a:p>
            <a:r>
              <a:rPr lang="en-CA" dirty="0"/>
              <a:t>#q5</a:t>
            </a:r>
          </a:p>
          <a:p>
            <a:r>
              <a:rPr lang="en-CA" dirty="0" err="1"/>
              <a:t>densityplot</a:t>
            </a:r>
            <a:r>
              <a:rPr lang="en-CA" dirty="0"/>
              <a:t>(~ INCOME, groups = EDUCATION, data = </a:t>
            </a:r>
            <a:r>
              <a:rPr lang="en-CA" dirty="0" err="1"/>
              <a:t>data_bank</a:t>
            </a:r>
            <a:r>
              <a:rPr lang="en-CA" dirty="0"/>
              <a:t>,</a:t>
            </a:r>
          </a:p>
          <a:p>
            <a:r>
              <a:rPr lang="en-CA" dirty="0"/>
              <a:t>            </a:t>
            </a:r>
            <a:r>
              <a:rPr lang="en-CA" dirty="0" err="1"/>
              <a:t>plot.points</a:t>
            </a:r>
            <a:r>
              <a:rPr lang="en-CA" dirty="0"/>
              <a:t> = FALSE, </a:t>
            </a:r>
            <a:r>
              <a:rPr lang="en-CA" dirty="0" err="1"/>
              <a:t>auto.key</a:t>
            </a:r>
            <a:r>
              <a:rPr lang="en-CA" dirty="0"/>
              <a:t> = TRUE)</a:t>
            </a:r>
          </a:p>
          <a:p>
            <a:endParaRPr lang="en-CA" dirty="0"/>
          </a:p>
        </p:txBody>
      </p:sp>
    </p:spTree>
    <p:extLst>
      <p:ext uri="{BB962C8B-B14F-4D97-AF65-F5344CB8AC3E}">
        <p14:creationId xmlns:p14="http://schemas.microsoft.com/office/powerpoint/2010/main" val="245415305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4514-5DBD-4DBF-B2DB-204B00F01246}"/>
              </a:ext>
            </a:extLst>
          </p:cNvPr>
          <p:cNvSpPr>
            <a:spLocks noGrp="1"/>
          </p:cNvSpPr>
          <p:nvPr>
            <p:ph type="title"/>
          </p:nvPr>
        </p:nvSpPr>
        <p:spPr/>
        <p:txBody>
          <a:bodyPr/>
          <a:lstStyle/>
          <a:p>
            <a:r>
              <a:rPr lang="en-CA" dirty="0"/>
              <a:t>CODES CONT’</a:t>
            </a:r>
          </a:p>
        </p:txBody>
      </p:sp>
      <p:sp>
        <p:nvSpPr>
          <p:cNvPr id="3" name="Content Placeholder 2">
            <a:extLst>
              <a:ext uri="{FF2B5EF4-FFF2-40B4-BE49-F238E27FC236}">
                <a16:creationId xmlns:a16="http://schemas.microsoft.com/office/drawing/2014/main" id="{E9D2CDEB-84D2-4AFC-8505-57F2AEA81FA8}"/>
              </a:ext>
            </a:extLst>
          </p:cNvPr>
          <p:cNvSpPr>
            <a:spLocks noGrp="1"/>
          </p:cNvSpPr>
          <p:nvPr>
            <p:ph idx="1"/>
          </p:nvPr>
        </p:nvSpPr>
        <p:spPr/>
        <p:txBody>
          <a:bodyPr>
            <a:normAutofit fontScale="62500" lnSpcReduction="20000"/>
          </a:bodyPr>
          <a:lstStyle/>
          <a:p>
            <a:r>
              <a:rPr lang="en-CA" dirty="0"/>
              <a:t>#q6</a:t>
            </a:r>
          </a:p>
          <a:p>
            <a:r>
              <a:rPr lang="en-CA" dirty="0" err="1"/>
              <a:t>densityplot</a:t>
            </a:r>
            <a:r>
              <a:rPr lang="en-CA" dirty="0"/>
              <a:t>(~ INCOME, groups =  ONLINE, data = </a:t>
            </a:r>
            <a:r>
              <a:rPr lang="en-CA" dirty="0" err="1"/>
              <a:t>data_bank</a:t>
            </a:r>
            <a:r>
              <a:rPr lang="en-CA" dirty="0"/>
              <a:t>,</a:t>
            </a:r>
          </a:p>
          <a:p>
            <a:r>
              <a:rPr lang="en-CA" dirty="0"/>
              <a:t>            </a:t>
            </a:r>
            <a:r>
              <a:rPr lang="en-CA" dirty="0" err="1"/>
              <a:t>plot.points</a:t>
            </a:r>
            <a:r>
              <a:rPr lang="en-CA" dirty="0"/>
              <a:t> = FALSE, </a:t>
            </a:r>
            <a:r>
              <a:rPr lang="en-CA" dirty="0" err="1"/>
              <a:t>auto.key</a:t>
            </a:r>
            <a:r>
              <a:rPr lang="en-CA" dirty="0"/>
              <a:t> = TRUE)</a:t>
            </a:r>
          </a:p>
          <a:p>
            <a:r>
              <a:rPr lang="en-CA" dirty="0"/>
              <a:t>#q7</a:t>
            </a:r>
          </a:p>
          <a:p>
            <a:r>
              <a:rPr lang="en-CA" dirty="0" err="1"/>
              <a:t>densityplot</a:t>
            </a:r>
            <a:r>
              <a:rPr lang="en-CA" dirty="0"/>
              <a:t>(~ AGE, groups =  ONLINE, data = </a:t>
            </a:r>
            <a:r>
              <a:rPr lang="en-CA" dirty="0" err="1"/>
              <a:t>data_bank</a:t>
            </a:r>
            <a:r>
              <a:rPr lang="en-CA" dirty="0"/>
              <a:t>,</a:t>
            </a:r>
          </a:p>
          <a:p>
            <a:r>
              <a:rPr lang="en-CA" dirty="0"/>
              <a:t>            </a:t>
            </a:r>
            <a:r>
              <a:rPr lang="en-CA" dirty="0" err="1"/>
              <a:t>plot.points</a:t>
            </a:r>
            <a:r>
              <a:rPr lang="en-CA" dirty="0"/>
              <a:t> = FALSE, </a:t>
            </a:r>
            <a:r>
              <a:rPr lang="en-CA" dirty="0" err="1"/>
              <a:t>auto.key</a:t>
            </a:r>
            <a:r>
              <a:rPr lang="en-CA" dirty="0"/>
              <a:t> = TRUE)</a:t>
            </a:r>
          </a:p>
          <a:p>
            <a:r>
              <a:rPr lang="en-CA" dirty="0"/>
              <a:t>#q8</a:t>
            </a:r>
          </a:p>
          <a:p>
            <a:r>
              <a:rPr lang="en-CA" dirty="0"/>
              <a:t>plot(</a:t>
            </a:r>
            <a:r>
              <a:rPr lang="en-CA" dirty="0" err="1"/>
              <a:t>prop.table</a:t>
            </a:r>
            <a:r>
              <a:rPr lang="en-CA" dirty="0"/>
              <a:t>(table(</a:t>
            </a:r>
            <a:r>
              <a:rPr lang="en-CA" dirty="0" err="1"/>
              <a:t>data_bank$EXPERIENCE</a:t>
            </a:r>
            <a:r>
              <a:rPr lang="en-CA" dirty="0"/>
              <a:t>)))</a:t>
            </a:r>
          </a:p>
          <a:p>
            <a:r>
              <a:rPr lang="en-CA" dirty="0"/>
              <a:t>#q9</a:t>
            </a:r>
          </a:p>
          <a:p>
            <a:r>
              <a:rPr lang="en-CA" dirty="0" err="1"/>
              <a:t>densityplot</a:t>
            </a:r>
            <a:r>
              <a:rPr lang="en-CA" dirty="0"/>
              <a:t>(~ INCOME, groups =  CREDIT_CARD, data = </a:t>
            </a:r>
            <a:r>
              <a:rPr lang="en-CA" dirty="0" err="1"/>
              <a:t>data_bank</a:t>
            </a:r>
            <a:r>
              <a:rPr lang="en-CA" dirty="0"/>
              <a:t>,</a:t>
            </a:r>
          </a:p>
          <a:p>
            <a:r>
              <a:rPr lang="en-CA" dirty="0"/>
              <a:t>            </a:t>
            </a:r>
            <a:r>
              <a:rPr lang="en-CA" dirty="0" err="1"/>
              <a:t>plot.points</a:t>
            </a:r>
            <a:r>
              <a:rPr lang="en-CA" dirty="0"/>
              <a:t> = FALSE, </a:t>
            </a:r>
            <a:r>
              <a:rPr lang="en-CA" dirty="0" err="1"/>
              <a:t>auto.key</a:t>
            </a:r>
            <a:r>
              <a:rPr lang="en-CA" dirty="0"/>
              <a:t> = TRUE)</a:t>
            </a:r>
          </a:p>
          <a:p>
            <a:r>
              <a:rPr lang="en-CA" dirty="0"/>
              <a:t>#q10</a:t>
            </a:r>
          </a:p>
          <a:p>
            <a:r>
              <a:rPr lang="en-CA" dirty="0" err="1"/>
              <a:t>densityplot</a:t>
            </a:r>
            <a:r>
              <a:rPr lang="en-CA" dirty="0"/>
              <a:t>(~ INCOME, groups = FAMILY, data = </a:t>
            </a:r>
            <a:r>
              <a:rPr lang="en-CA" dirty="0" err="1"/>
              <a:t>data_bank</a:t>
            </a:r>
            <a:r>
              <a:rPr lang="en-CA" dirty="0"/>
              <a:t>,</a:t>
            </a:r>
          </a:p>
          <a:p>
            <a:r>
              <a:rPr lang="en-CA" dirty="0"/>
              <a:t>            </a:t>
            </a:r>
            <a:r>
              <a:rPr lang="en-CA" dirty="0" err="1"/>
              <a:t>plot.points</a:t>
            </a:r>
            <a:r>
              <a:rPr lang="en-CA" dirty="0"/>
              <a:t> = FALSE, </a:t>
            </a:r>
            <a:r>
              <a:rPr lang="en-CA" dirty="0" err="1"/>
              <a:t>auto.key</a:t>
            </a:r>
            <a:r>
              <a:rPr lang="en-CA" dirty="0"/>
              <a:t> = TRUE)</a:t>
            </a:r>
          </a:p>
          <a:p>
            <a:endParaRPr lang="en-CA" dirty="0"/>
          </a:p>
        </p:txBody>
      </p:sp>
    </p:spTree>
    <p:extLst>
      <p:ext uri="{BB962C8B-B14F-4D97-AF65-F5344CB8AC3E}">
        <p14:creationId xmlns:p14="http://schemas.microsoft.com/office/powerpoint/2010/main" val="326625899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A568-D843-469D-A0B4-AB30C358A9E2}"/>
              </a:ext>
            </a:extLst>
          </p:cNvPr>
          <p:cNvSpPr>
            <a:spLocks noGrp="1"/>
          </p:cNvSpPr>
          <p:nvPr>
            <p:ph type="title"/>
          </p:nvPr>
        </p:nvSpPr>
        <p:spPr/>
        <p:txBody>
          <a:bodyPr/>
          <a:lstStyle/>
          <a:p>
            <a:r>
              <a:rPr lang="en-CA" dirty="0"/>
              <a:t>OBJECTIVES</a:t>
            </a:r>
          </a:p>
        </p:txBody>
      </p:sp>
      <p:sp>
        <p:nvSpPr>
          <p:cNvPr id="3" name="Content Placeholder 2">
            <a:extLst>
              <a:ext uri="{FF2B5EF4-FFF2-40B4-BE49-F238E27FC236}">
                <a16:creationId xmlns:a16="http://schemas.microsoft.com/office/drawing/2014/main" id="{23B8BECC-B405-4242-A6AB-2C13CF544267}"/>
              </a:ext>
            </a:extLst>
          </p:cNvPr>
          <p:cNvSpPr>
            <a:spLocks noGrp="1"/>
          </p:cNvSpPr>
          <p:nvPr>
            <p:ph idx="1"/>
          </p:nvPr>
        </p:nvSpPr>
        <p:spPr/>
        <p:txBody>
          <a:bodyPr/>
          <a:lstStyle/>
          <a:p>
            <a:r>
              <a:rPr lang="en-CA" dirty="0"/>
              <a:t>To identify the potential customers.</a:t>
            </a:r>
          </a:p>
          <a:p>
            <a:r>
              <a:rPr lang="en-CA" dirty="0"/>
              <a:t>To convert the liability customers to personal loan customers while retaining them as depositors</a:t>
            </a:r>
          </a:p>
          <a:p>
            <a:r>
              <a:rPr lang="en-CA" dirty="0"/>
              <a:t>To reduce the marketing budget through better understanding of the market target</a:t>
            </a:r>
          </a:p>
          <a:p>
            <a:endParaRPr lang="en-CA" dirty="0"/>
          </a:p>
        </p:txBody>
      </p:sp>
    </p:spTree>
    <p:extLst>
      <p:ext uri="{BB962C8B-B14F-4D97-AF65-F5344CB8AC3E}">
        <p14:creationId xmlns:p14="http://schemas.microsoft.com/office/powerpoint/2010/main" val="285770516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AF9-7835-42AB-8927-779460EAD9BC}"/>
              </a:ext>
            </a:extLst>
          </p:cNvPr>
          <p:cNvSpPr>
            <a:spLocks noGrp="1"/>
          </p:cNvSpPr>
          <p:nvPr>
            <p:ph type="title"/>
          </p:nvPr>
        </p:nvSpPr>
        <p:spPr/>
        <p:txBody>
          <a:bodyPr anchor="ctr"/>
          <a:lstStyle/>
          <a:p>
            <a:r>
              <a:rPr lang="en-CA" dirty="0"/>
              <a:t>CONTEXT</a:t>
            </a:r>
          </a:p>
        </p:txBody>
      </p:sp>
      <p:sp>
        <p:nvSpPr>
          <p:cNvPr id="3" name="Content Placeholder 2">
            <a:extLst>
              <a:ext uri="{FF2B5EF4-FFF2-40B4-BE49-F238E27FC236}">
                <a16:creationId xmlns:a16="http://schemas.microsoft.com/office/drawing/2014/main" id="{84E94A9C-684B-4E1B-BBF7-2B3F1D82E791}"/>
              </a:ext>
            </a:extLst>
          </p:cNvPr>
          <p:cNvSpPr>
            <a:spLocks noGrp="1"/>
          </p:cNvSpPr>
          <p:nvPr>
            <p:ph idx="1"/>
          </p:nvPr>
        </p:nvSpPr>
        <p:spPr/>
        <p:txBody>
          <a:bodyPr>
            <a:normAutofit/>
          </a:bodyPr>
          <a:lstStyle/>
          <a:p>
            <a:r>
              <a:rPr lang="en-CA" dirty="0"/>
              <a:t>Bank personal loan modelling dataset from Kaggle.com was read through excel file to R Programming language for statistical analysis.</a:t>
            </a:r>
          </a:p>
          <a:p>
            <a:r>
              <a:rPr lang="en-CA" dirty="0"/>
              <a:t>The data set includes4999 observations with fourteen variables</a:t>
            </a:r>
          </a:p>
          <a:p>
            <a:r>
              <a:rPr lang="en-CA" dirty="0"/>
              <a:t>Kaggle.com/</a:t>
            </a:r>
            <a:r>
              <a:rPr lang="en-CA" dirty="0" err="1"/>
              <a:t>itsmesunil</a:t>
            </a:r>
            <a:r>
              <a:rPr lang="en-CA" dirty="0"/>
              <a:t>/bank-loan-modelling</a:t>
            </a:r>
          </a:p>
        </p:txBody>
      </p:sp>
    </p:spTree>
    <p:extLst>
      <p:ext uri="{BB962C8B-B14F-4D97-AF65-F5344CB8AC3E}">
        <p14:creationId xmlns:p14="http://schemas.microsoft.com/office/powerpoint/2010/main" val="16146530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CCB0D-5060-4727-9764-CF0852FF51CD}"/>
              </a:ext>
            </a:extLst>
          </p:cNvPr>
          <p:cNvSpPr>
            <a:spLocks noGrp="1"/>
          </p:cNvSpPr>
          <p:nvPr>
            <p:ph type="title"/>
          </p:nvPr>
        </p:nvSpPr>
        <p:spPr/>
        <p:txBody>
          <a:bodyPr/>
          <a:lstStyle/>
          <a:p>
            <a:r>
              <a:rPr lang="en-CA" dirty="0"/>
              <a:t>PACKAGES USED</a:t>
            </a:r>
          </a:p>
        </p:txBody>
      </p:sp>
      <p:sp>
        <p:nvSpPr>
          <p:cNvPr id="3" name="Content Placeholder 2">
            <a:extLst>
              <a:ext uri="{FF2B5EF4-FFF2-40B4-BE49-F238E27FC236}">
                <a16:creationId xmlns:a16="http://schemas.microsoft.com/office/drawing/2014/main" id="{4A96F013-0B74-43BF-94D4-448A7271C5E5}"/>
              </a:ext>
            </a:extLst>
          </p:cNvPr>
          <p:cNvSpPr>
            <a:spLocks noGrp="1"/>
          </p:cNvSpPr>
          <p:nvPr>
            <p:ph idx="1"/>
          </p:nvPr>
        </p:nvSpPr>
        <p:spPr/>
        <p:txBody>
          <a:bodyPr>
            <a:normAutofit/>
          </a:bodyPr>
          <a:lstStyle/>
          <a:p>
            <a:r>
              <a:rPr lang="en-US" dirty="0"/>
              <a:t>library(xlsx)  read the excel file</a:t>
            </a:r>
          </a:p>
          <a:p>
            <a:r>
              <a:rPr lang="en-US" dirty="0"/>
              <a:t>library(</a:t>
            </a:r>
            <a:r>
              <a:rPr lang="en-US" dirty="0" err="1"/>
              <a:t>dplyr</a:t>
            </a:r>
            <a:r>
              <a:rPr lang="en-US" dirty="0"/>
              <a:t>) # used for data manipulation</a:t>
            </a:r>
          </a:p>
          <a:p>
            <a:r>
              <a:rPr lang="en-CA" dirty="0"/>
              <a:t>library(ggplot2)</a:t>
            </a:r>
          </a:p>
          <a:p>
            <a:r>
              <a:rPr lang="en-CA" dirty="0"/>
              <a:t>Library lattice# to load</a:t>
            </a:r>
          </a:p>
          <a:p>
            <a:r>
              <a:rPr lang="en-CA" dirty="0"/>
              <a:t>Library(</a:t>
            </a:r>
            <a:r>
              <a:rPr lang="en-CA" dirty="0" err="1"/>
              <a:t>plyr</a:t>
            </a:r>
            <a:r>
              <a:rPr lang="en-CA" dirty="0"/>
              <a:t>)read the head of the dataset</a:t>
            </a:r>
          </a:p>
          <a:p>
            <a:r>
              <a:rPr lang="en-CA" dirty="0"/>
              <a:t>Library (nutshell)load data about measures of spread</a:t>
            </a:r>
          </a:p>
          <a:p>
            <a:endParaRPr lang="en-CA" dirty="0"/>
          </a:p>
        </p:txBody>
      </p:sp>
    </p:spTree>
    <p:extLst>
      <p:ext uri="{BB962C8B-B14F-4D97-AF65-F5344CB8AC3E}">
        <p14:creationId xmlns:p14="http://schemas.microsoft.com/office/powerpoint/2010/main" val="118001494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questions</a:t>
            </a:r>
          </a:p>
        </p:txBody>
      </p:sp>
      <p:sp>
        <p:nvSpPr>
          <p:cNvPr id="3" name="Content Placeholder 2"/>
          <p:cNvSpPr>
            <a:spLocks noGrp="1"/>
          </p:cNvSpPr>
          <p:nvPr>
            <p:ph idx="1"/>
          </p:nvPr>
        </p:nvSpPr>
        <p:spPr/>
        <p:txBody>
          <a:bodyPr>
            <a:normAutofit fontScale="92500" lnSpcReduction="20000"/>
          </a:bodyPr>
          <a:lstStyle/>
          <a:p>
            <a:r>
              <a:rPr lang="en-US" sz="1600" dirty="0"/>
              <a:t>#1.How many customers have  personal loan  account compared to those without?</a:t>
            </a:r>
          </a:p>
          <a:p>
            <a:r>
              <a:rPr lang="en-CA" sz="1600" dirty="0"/>
              <a:t>#2.</a:t>
            </a:r>
            <a:r>
              <a:rPr lang="en-US" sz="1600" dirty="0"/>
              <a:t>How many customers have  securities account compared to those without?</a:t>
            </a:r>
          </a:p>
          <a:p>
            <a:r>
              <a:rPr lang="en-US" sz="1600" dirty="0"/>
              <a:t>#3.how is the distribution of credit cards to the customers?</a:t>
            </a:r>
          </a:p>
          <a:p>
            <a:r>
              <a:rPr lang="en-US" sz="1600" dirty="0"/>
              <a:t>#4.How is the distribution of online accounts to customers?</a:t>
            </a:r>
          </a:p>
          <a:p>
            <a:r>
              <a:rPr lang="en-CA" sz="1600" dirty="0"/>
              <a:t>#5.how is the income distribution by education?</a:t>
            </a:r>
          </a:p>
          <a:p>
            <a:r>
              <a:rPr lang="en-CA" sz="1600" dirty="0"/>
              <a:t>#6.how is the  Income distribution and online account?</a:t>
            </a:r>
          </a:p>
          <a:p>
            <a:r>
              <a:rPr lang="en-CA" sz="1600" dirty="0"/>
              <a:t>#7.how are the Age groups and online  banking?</a:t>
            </a:r>
          </a:p>
          <a:p>
            <a:r>
              <a:rPr lang="en-US" sz="1600" dirty="0"/>
              <a:t>#8.How is the distribution of customers by experience?</a:t>
            </a:r>
          </a:p>
          <a:p>
            <a:r>
              <a:rPr lang="en-CA" sz="1600" dirty="0"/>
              <a:t>#9.How is the  credit card usage by customers  from different levels of income?</a:t>
            </a:r>
          </a:p>
          <a:p>
            <a:r>
              <a:rPr lang="en-CA" sz="1600" dirty="0"/>
              <a:t>#10.How is the distribution of income with different family sizes?</a:t>
            </a:r>
          </a:p>
          <a:p>
            <a:endParaRPr lang="en-US" sz="1600" dirty="0"/>
          </a:p>
        </p:txBody>
      </p:sp>
    </p:spTree>
    <p:extLst>
      <p:ext uri="{BB962C8B-B14F-4D97-AF65-F5344CB8AC3E}">
        <p14:creationId xmlns:p14="http://schemas.microsoft.com/office/powerpoint/2010/main" val="261013585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Content Placeholder 2"/>
          <p:cNvSpPr>
            <a:spLocks noGrp="1"/>
          </p:cNvSpPr>
          <p:nvPr>
            <p:ph idx="1"/>
          </p:nvPr>
        </p:nvSpPr>
        <p:spPr>
          <a:xfrm>
            <a:off x="381000" y="2209800"/>
            <a:ext cx="6347714" cy="3880773"/>
          </a:xfrm>
        </p:spPr>
        <p:txBody>
          <a:bodyPr>
            <a:normAutofit/>
          </a:bodyPr>
          <a:lstStyle/>
          <a:p>
            <a:r>
              <a:rPr lang="en-US" dirty="0"/>
              <a:t>Finding a dataset from Kaggle.com</a:t>
            </a:r>
          </a:p>
          <a:p>
            <a:r>
              <a:rPr lang="en-US" dirty="0"/>
              <a:t>1.Reanding the dataset from excel file ;</a:t>
            </a:r>
          </a:p>
          <a:p>
            <a:r>
              <a:rPr lang="en-US" dirty="0"/>
              <a:t>Install the packages("</a:t>
            </a:r>
            <a:r>
              <a:rPr lang="en-US" dirty="0" err="1"/>
              <a:t>readxl</a:t>
            </a:r>
            <a:r>
              <a:rPr lang="en-US" dirty="0"/>
              <a:t>") </a:t>
            </a:r>
          </a:p>
          <a:p>
            <a:r>
              <a:rPr lang="en-US" dirty="0"/>
              <a:t>Read excel(.xlsx)</a:t>
            </a:r>
          </a:p>
          <a:p>
            <a:r>
              <a:rPr lang="en-US" dirty="0"/>
              <a:t>Set objectives and project questions</a:t>
            </a:r>
          </a:p>
          <a:p>
            <a:r>
              <a:rPr lang="en-US" dirty="0"/>
              <a:t>Wrote the codes for data analysis.</a:t>
            </a:r>
          </a:p>
          <a:p>
            <a:r>
              <a:rPr lang="en-US" dirty="0"/>
              <a:t>Presentation of findings using graphs and tables</a:t>
            </a:r>
          </a:p>
          <a:p>
            <a:r>
              <a:rPr lang="en-US" dirty="0"/>
              <a:t>Findings and conclusions.</a:t>
            </a:r>
          </a:p>
          <a:p>
            <a:endParaRPr lang="en-US" dirty="0"/>
          </a:p>
        </p:txBody>
      </p:sp>
    </p:spTree>
    <p:extLst>
      <p:ext uri="{BB962C8B-B14F-4D97-AF65-F5344CB8AC3E}">
        <p14:creationId xmlns:p14="http://schemas.microsoft.com/office/powerpoint/2010/main" val="207348608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3" cy="685800"/>
          </a:xfrm>
        </p:spPr>
        <p:style>
          <a:lnRef idx="2">
            <a:schemeClr val="dk1"/>
          </a:lnRef>
          <a:fillRef idx="1">
            <a:schemeClr val="lt1"/>
          </a:fillRef>
          <a:effectRef idx="0">
            <a:schemeClr val="dk1"/>
          </a:effectRef>
          <a:fontRef idx="minor">
            <a:schemeClr val="dk1"/>
          </a:fontRef>
        </p:style>
        <p:txBody>
          <a:bodyPr/>
          <a:lstStyle/>
          <a:p>
            <a:r>
              <a:rPr lang="en-US" dirty="0"/>
              <a:t>Data and Visual Analysis</a:t>
            </a:r>
          </a:p>
        </p:txBody>
      </p:sp>
      <p:sp>
        <p:nvSpPr>
          <p:cNvPr id="20" name="Rectangle 2">
            <a:extLst>
              <a:ext uri="{FF2B5EF4-FFF2-40B4-BE49-F238E27FC236}">
                <a16:creationId xmlns:a16="http://schemas.microsoft.com/office/drawing/2014/main" id="{B0B3224E-F247-4678-B823-2E8732C916D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a:xfrm>
            <a:off x="4800600" y="1371600"/>
            <a:ext cx="2666999" cy="2209800"/>
          </a:xfrm>
        </p:spPr>
        <p:style>
          <a:lnRef idx="2">
            <a:schemeClr val="accent1"/>
          </a:lnRef>
          <a:fillRef idx="1">
            <a:schemeClr val="lt1"/>
          </a:fillRef>
          <a:effectRef idx="0">
            <a:schemeClr val="accent1"/>
          </a:effectRef>
          <a:fontRef idx="minor">
            <a:schemeClr val="dk1"/>
          </a:fontRef>
        </p:style>
        <p:txBody>
          <a:bodyPr/>
          <a:lstStyle/>
          <a:p>
            <a:r>
              <a:rPr lang="en-US" dirty="0"/>
              <a:t>91% of customers in data base have no  personal loan Accounts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447800"/>
            <a:ext cx="3886200" cy="35052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65" y="5410200"/>
            <a:ext cx="3617935" cy="76200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4" name="Rectangle 3"/>
          <p:cNvSpPr/>
          <p:nvPr/>
        </p:nvSpPr>
        <p:spPr>
          <a:xfrm>
            <a:off x="4800600" y="4267200"/>
            <a:ext cx="2590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a:t>
            </a:r>
          </a:p>
          <a:p>
            <a:pPr algn="ctr"/>
            <a:r>
              <a:rPr lang="en-US" dirty="0"/>
              <a:t>0=No P_loan  Account</a:t>
            </a:r>
          </a:p>
          <a:p>
            <a:pPr algn="ctr"/>
            <a:r>
              <a:rPr lang="en-US" dirty="0"/>
              <a:t>1=Yes P_loan Account</a:t>
            </a:r>
          </a:p>
        </p:txBody>
      </p:sp>
    </p:spTree>
    <p:extLst>
      <p:ext uri="{BB962C8B-B14F-4D97-AF65-F5344CB8AC3E}">
        <p14:creationId xmlns:p14="http://schemas.microsoft.com/office/powerpoint/2010/main" val="229222955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and Visual Analysis</a:t>
            </a:r>
          </a:p>
        </p:txBody>
      </p:sp>
      <p:sp>
        <p:nvSpPr>
          <p:cNvPr id="3" name="Content Placeholder 2"/>
          <p:cNvSpPr>
            <a:spLocks noGrp="1"/>
          </p:cNvSpPr>
          <p:nvPr>
            <p:ph idx="1"/>
          </p:nvPr>
        </p:nvSpPr>
        <p:spPr>
          <a:xfrm>
            <a:off x="4800600" y="1295400"/>
            <a:ext cx="2743200" cy="2438400"/>
          </a:xfrm>
        </p:spPr>
        <p:style>
          <a:lnRef idx="2">
            <a:schemeClr val="dk1"/>
          </a:lnRef>
          <a:fillRef idx="1">
            <a:schemeClr val="lt1"/>
          </a:fillRef>
          <a:effectRef idx="0">
            <a:schemeClr val="dk1"/>
          </a:effectRef>
          <a:fontRef idx="minor">
            <a:schemeClr val="dk1"/>
          </a:fontRef>
        </p:style>
        <p:txBody>
          <a:bodyPr/>
          <a:lstStyle/>
          <a:p>
            <a:r>
              <a:rPr lang="en-US" dirty="0"/>
              <a:t>More with no Securities Account and few with Securities Account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562600"/>
            <a:ext cx="3200400" cy="6096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6" name="Rectangle 5"/>
          <p:cNvSpPr/>
          <p:nvPr/>
        </p:nvSpPr>
        <p:spPr>
          <a:xfrm>
            <a:off x="4800600" y="4267200"/>
            <a:ext cx="2590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a:t>
            </a:r>
          </a:p>
          <a:p>
            <a:pPr algn="ctr"/>
            <a:r>
              <a:rPr lang="en-US" dirty="0"/>
              <a:t>0=No S_ Account</a:t>
            </a:r>
          </a:p>
          <a:p>
            <a:pPr algn="ctr"/>
            <a:r>
              <a:rPr lang="en-US" dirty="0"/>
              <a:t>1=Yes S_ Account</a:t>
            </a:r>
          </a:p>
        </p:txBody>
      </p:sp>
      <p:pic>
        <p:nvPicPr>
          <p:cNvPr id="8" name="Picture 7">
            <a:extLst>
              <a:ext uri="{FF2B5EF4-FFF2-40B4-BE49-F238E27FC236}">
                <a16:creationId xmlns:a16="http://schemas.microsoft.com/office/drawing/2014/main" id="{92DD15D2-99C9-446E-9341-7E060E3910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 y="1295400"/>
            <a:ext cx="4419601" cy="3857865"/>
          </a:xfrm>
          <a:prstGeom prst="rect">
            <a:avLst/>
          </a:prstGeom>
        </p:spPr>
      </p:pic>
    </p:spTree>
    <p:extLst>
      <p:ext uri="{BB962C8B-B14F-4D97-AF65-F5344CB8AC3E}">
        <p14:creationId xmlns:p14="http://schemas.microsoft.com/office/powerpoint/2010/main" val="702034465"/>
      </p:ext>
    </p:extLst>
  </p:cSld>
  <p:clrMapOvr>
    <a:masterClrMapping/>
  </p:clrMapOvr>
  <p:transition spd="slow">
    <p:wip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3195</TotalTime>
  <Words>1433</Words>
  <Application>Microsoft Office PowerPoint</Application>
  <PresentationFormat>On-screen Show (4:3)</PresentationFormat>
  <Paragraphs>154</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Trebuchet MS</vt:lpstr>
      <vt:lpstr>Wingdings 3</vt:lpstr>
      <vt:lpstr>Facet</vt:lpstr>
      <vt:lpstr>Reaching out of current customers for additional Business in the banks leads to increased profitability  to the banks. Most of customers in banks are depositors (liability customers)and few are asset customers(have personal loans). Converting the liability customers to asset customers boosts the bank revenue through  interest on loan.</vt:lpstr>
      <vt:lpstr>Background</vt:lpstr>
      <vt:lpstr>OBJECTIVES</vt:lpstr>
      <vt:lpstr>CONTEXT</vt:lpstr>
      <vt:lpstr>PACKAGES USED</vt:lpstr>
      <vt:lpstr>Project questions</vt:lpstr>
      <vt:lpstr>Data preparation</vt:lpstr>
      <vt:lpstr>Data and Visual Analysis</vt:lpstr>
      <vt:lpstr>Data and Visual Analysis</vt:lpstr>
      <vt:lpstr>Distribution of Credit Cards to Customers</vt:lpstr>
      <vt:lpstr>Customers with Online Accounts</vt:lpstr>
      <vt:lpstr>PowerPoint Presentation</vt:lpstr>
      <vt:lpstr>INCOME BY EDUCATION LEVEL.5</vt:lpstr>
      <vt:lpstr>Income Distribution  VS Online banking</vt:lpstr>
      <vt:lpstr>Age and Online banking</vt:lpstr>
      <vt:lpstr>Experience  Analysis</vt:lpstr>
      <vt:lpstr>Income And Credit Card Use</vt:lpstr>
      <vt:lpstr>PowerPoint Presentation</vt:lpstr>
      <vt:lpstr>FINDINGS AND CONCLUSION</vt:lpstr>
      <vt:lpstr>Findings And Conclusion</vt:lpstr>
      <vt:lpstr>PROJECT CODES </vt:lpstr>
      <vt:lpstr>CODES CONT’</vt:lpstr>
      <vt:lpstr>CODES CONT’</vt:lpstr>
      <vt:lpstr>CODES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STATEMENTxxxxxxx</dc:title>
  <dc:creator>Robson MUWANI</dc:creator>
  <cp:lastModifiedBy>sam w</cp:lastModifiedBy>
  <cp:revision>142</cp:revision>
  <dcterms:created xsi:type="dcterms:W3CDTF">2020-01-07T17:22:57Z</dcterms:created>
  <dcterms:modified xsi:type="dcterms:W3CDTF">2020-01-13T01:58:30Z</dcterms:modified>
</cp:coreProperties>
</file>