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7" d="100"/>
          <a:sy n="57" d="100"/>
        </p:scale>
        <p:origin x="8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5" name="Footer Placeholder 4"/>
          <p:cNvSpPr>
            <a:spLocks noGrp="1"/>
          </p:cNvSpPr>
          <p:nvPr>
            <p:ph type="ftr" sz="quarter" idx="11"/>
          </p:nvPr>
        </p:nvSpPr>
        <p:spPr>
          <a:xfrm>
            <a:off x="5332412" y="5883275"/>
            <a:ext cx="4324044" cy="365125"/>
          </a:xfrm>
        </p:spPr>
        <p:txBody>
          <a:bodyPr/>
          <a:lstStyle/>
          <a:p>
            <a:endParaRPr lang="es-ES" dirty="0"/>
          </a:p>
        </p:txBody>
      </p:sp>
      <p:sp>
        <p:nvSpPr>
          <p:cNvPr id="6" name="Slide Number Placeholder 5"/>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169654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398962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335454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93956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384025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1979010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1789814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3228544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244353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a:xfrm>
            <a:off x="10951856" y="5867131"/>
            <a:ext cx="551167" cy="365125"/>
          </a:xfrm>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222888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97557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291529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51835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50023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368641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279225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89427D-F32A-4DDC-91FD-33F37249E48F}" type="datetimeFigureOut">
              <a:rPr lang="es-ES" smtClean="0"/>
              <a:t>19/03/2017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DF247F97-354C-4B19-9F2B-BCBB4430ADA1}" type="slidenum">
              <a:rPr lang="es-ES" smtClean="0"/>
              <a:t>‹Nº›</a:t>
            </a:fld>
            <a:endParaRPr lang="es-ES" dirty="0"/>
          </a:p>
        </p:txBody>
      </p:sp>
    </p:spTree>
    <p:extLst>
      <p:ext uri="{BB962C8B-B14F-4D97-AF65-F5344CB8AC3E}">
        <p14:creationId xmlns:p14="http://schemas.microsoft.com/office/powerpoint/2010/main" val="43048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89427D-F32A-4DDC-91FD-33F37249E48F}" type="datetimeFigureOut">
              <a:rPr lang="es-ES" smtClean="0"/>
              <a:t>19/03/2017</a:t>
            </a:fld>
            <a:endParaRPr lang="es-E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247F97-354C-4B19-9F2B-BCBB4430ADA1}" type="slidenum">
              <a:rPr lang="es-ES" smtClean="0"/>
              <a:t>‹Nº›</a:t>
            </a:fld>
            <a:endParaRPr lang="es-ES" dirty="0"/>
          </a:p>
        </p:txBody>
      </p:sp>
    </p:spTree>
    <p:extLst>
      <p:ext uri="{BB962C8B-B14F-4D97-AF65-F5344CB8AC3E}">
        <p14:creationId xmlns:p14="http://schemas.microsoft.com/office/powerpoint/2010/main" val="1023639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programmr.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Go_(lenguaje_de_programaci%C3%B3n)" TargetMode="External"/><Relationship Id="rId2" Type="http://schemas.openxmlformats.org/officeDocument/2006/relationships/hyperlink" Target="https://go-tour-es.appspot.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Fb6CToTYpa4" TargetMode="External"/><Relationship Id="rId2" Type="http://schemas.openxmlformats.org/officeDocument/2006/relationships/hyperlink" Target="http://www.unir.net/research/revista/noticias/por-que-go-es-un-buen-lenguaje-de-programacion-para-educacion/54920149315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adrianistan.eu/2015/05/22/la-gestion-de-la-memoria-en-rust/" TargetMode="External"/><Relationship Id="rId2" Type="http://schemas.openxmlformats.org/officeDocument/2006/relationships/hyperlink" Target="https://goyox86.gitbooks.io/el-libro-de-rust/content/hello-world.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deustoformacion.com/modelo-de-aprendizaj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ntergrupo.net/Cursos/Desarrollo_Software/Fundamentos_de_JavaScrip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intergrupo.net/Cursos/Desarrollo_Software/Programacion_de_aplicaciones_para_Androi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latzi.com/cursos/go-basic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scuela.digital/cursos/g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tmaster.com.ar/cursos/curso-g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_Toc477692901"/><Relationship Id="rId13" Type="http://schemas.openxmlformats.org/officeDocument/2006/relationships/hyperlink" Target="#_Toc477692906"/><Relationship Id="rId18" Type="http://schemas.openxmlformats.org/officeDocument/2006/relationships/hyperlink" Target="#_Toc477692911"/><Relationship Id="rId26" Type="http://schemas.openxmlformats.org/officeDocument/2006/relationships/hyperlink" Target="#_Toc477692919"/><Relationship Id="rId3" Type="http://schemas.openxmlformats.org/officeDocument/2006/relationships/hyperlink" Target="#_Toc477692896"/><Relationship Id="rId21" Type="http://schemas.openxmlformats.org/officeDocument/2006/relationships/hyperlink" Target="#_Toc477692914"/><Relationship Id="rId7" Type="http://schemas.openxmlformats.org/officeDocument/2006/relationships/hyperlink" Target="#_Toc477692900"/><Relationship Id="rId12" Type="http://schemas.openxmlformats.org/officeDocument/2006/relationships/hyperlink" Target="#_Toc477692905"/><Relationship Id="rId17" Type="http://schemas.openxmlformats.org/officeDocument/2006/relationships/hyperlink" Target="#_Toc477692910"/><Relationship Id="rId25" Type="http://schemas.openxmlformats.org/officeDocument/2006/relationships/hyperlink" Target="#_Toc477692918"/><Relationship Id="rId2" Type="http://schemas.openxmlformats.org/officeDocument/2006/relationships/hyperlink" Target="#_Toc477692895"/><Relationship Id="rId16" Type="http://schemas.openxmlformats.org/officeDocument/2006/relationships/hyperlink" Target="#_Toc477692909"/><Relationship Id="rId20" Type="http://schemas.openxmlformats.org/officeDocument/2006/relationships/hyperlink" Target="#_Toc477692913"/><Relationship Id="rId29" Type="http://schemas.openxmlformats.org/officeDocument/2006/relationships/hyperlink" Target="#_Toc477692922"/><Relationship Id="rId1" Type="http://schemas.openxmlformats.org/officeDocument/2006/relationships/slideLayout" Target="../slideLayouts/slideLayout7.xml"/><Relationship Id="rId6" Type="http://schemas.openxmlformats.org/officeDocument/2006/relationships/hyperlink" Target="#_Toc477692899"/><Relationship Id="rId11" Type="http://schemas.openxmlformats.org/officeDocument/2006/relationships/hyperlink" Target="#_Toc477692904"/><Relationship Id="rId24" Type="http://schemas.openxmlformats.org/officeDocument/2006/relationships/hyperlink" Target="#_Toc477692917"/><Relationship Id="rId5" Type="http://schemas.openxmlformats.org/officeDocument/2006/relationships/hyperlink" Target="#_Toc477692898"/><Relationship Id="rId15" Type="http://schemas.openxmlformats.org/officeDocument/2006/relationships/hyperlink" Target="#_Toc477692908"/><Relationship Id="rId23" Type="http://schemas.openxmlformats.org/officeDocument/2006/relationships/hyperlink" Target="#_Toc477692916"/><Relationship Id="rId28" Type="http://schemas.openxmlformats.org/officeDocument/2006/relationships/hyperlink" Target="#_Toc477692921"/><Relationship Id="rId10" Type="http://schemas.openxmlformats.org/officeDocument/2006/relationships/hyperlink" Target="#_Toc477692903"/><Relationship Id="rId19" Type="http://schemas.openxmlformats.org/officeDocument/2006/relationships/hyperlink" Target="#_Toc477692912"/><Relationship Id="rId4" Type="http://schemas.openxmlformats.org/officeDocument/2006/relationships/hyperlink" Target="#_Toc477692897"/><Relationship Id="rId9" Type="http://schemas.openxmlformats.org/officeDocument/2006/relationships/hyperlink" Target="#_Toc477692902"/><Relationship Id="rId14" Type="http://schemas.openxmlformats.org/officeDocument/2006/relationships/hyperlink" Target="#_Toc477692907"/><Relationship Id="rId22" Type="http://schemas.openxmlformats.org/officeDocument/2006/relationships/hyperlink" Target="#_Toc477692915"/><Relationship Id="rId27" Type="http://schemas.openxmlformats.org/officeDocument/2006/relationships/hyperlink" Target="#_Toc477692920"/></Relationships>
</file>

<file path=ppt/slides/_rels/slide20.xml.rels><?xml version="1.0" encoding="UTF-8" standalone="yes"?>
<Relationships xmlns="http://schemas.openxmlformats.org/package/2006/relationships"><Relationship Id="rId2" Type="http://schemas.openxmlformats.org/officeDocument/2006/relationships/hyperlink" Target="http://www.aulafacil.com/cursos/c69/informatica/programac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ooc.es/" TargetMode="External"/><Relationship Id="rId2" Type="http://schemas.openxmlformats.org/officeDocument/2006/relationships/hyperlink" Target="https://codigofacilito.com/curso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odigofacilito.com/cursos/g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w3ii.com/es/go/go_variables.html" TargetMode="External"/><Relationship Id="rId2" Type="http://schemas.openxmlformats.org/officeDocument/2006/relationships/hyperlink" Target="https://www.webbizarro.com/tutoriales/2595/curso-basico-de-g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ustbyexample.com/" TargetMode="External"/><Relationship Id="rId2" Type="http://schemas.openxmlformats.org/officeDocument/2006/relationships/hyperlink" Target="https://www.gitbook.com/book/goyox86/el-libro-de-rust/detail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Fb6CToTYpa4&amp;t=2643s" TargetMode="External"/><Relationship Id="rId2" Type="http://schemas.openxmlformats.org/officeDocument/2006/relationships/hyperlink" Target="https://doc.rust-lang.org/nomicon/" TargetMode="External"/><Relationship Id="rId1" Type="http://schemas.openxmlformats.org/officeDocument/2006/relationships/slideLayout" Target="../slideLayouts/slideLayout2.xml"/><Relationship Id="rId4" Type="http://schemas.openxmlformats.org/officeDocument/2006/relationships/hyperlink" Target="https://www.youtube.com/watch?v=U1EFgCNLDB8"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cursosinem2017.com/c-curso-inem-2017-lenguaje-de-programacion-java-online-r-comunidad-de-madri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olang.org/dl/" TargetMode="External"/><Relationship Id="rId2" Type="http://schemas.openxmlformats.org/officeDocument/2006/relationships/hyperlink" Target="https://golang.org/pkg/" TargetMode="External"/><Relationship Id="rId1" Type="http://schemas.openxmlformats.org/officeDocument/2006/relationships/slideLayout" Target="../slideLayouts/slideLayout2.xml"/><Relationship Id="rId4" Type="http://schemas.openxmlformats.org/officeDocument/2006/relationships/hyperlink" Target="https://play.golang.org/"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www.rust-lang.org/es-ES/documentation.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_Toc477692929"/><Relationship Id="rId13" Type="http://schemas.openxmlformats.org/officeDocument/2006/relationships/hyperlink" Target="#_Toc477692934"/><Relationship Id="rId18" Type="http://schemas.openxmlformats.org/officeDocument/2006/relationships/hyperlink" Target="#_Toc477692939"/><Relationship Id="rId3" Type="http://schemas.openxmlformats.org/officeDocument/2006/relationships/hyperlink" Target="#_Toc477692923"/><Relationship Id="rId21" Type="http://schemas.openxmlformats.org/officeDocument/2006/relationships/hyperlink" Target="#_Toc477692942"/><Relationship Id="rId7" Type="http://schemas.openxmlformats.org/officeDocument/2006/relationships/hyperlink" Target="#_Toc477692928"/><Relationship Id="rId12" Type="http://schemas.openxmlformats.org/officeDocument/2006/relationships/hyperlink" Target="#_Toc477692933"/><Relationship Id="rId17" Type="http://schemas.openxmlformats.org/officeDocument/2006/relationships/hyperlink" Target="#_Toc477692938"/><Relationship Id="rId25" Type="http://schemas.openxmlformats.org/officeDocument/2006/relationships/hyperlink" Target="#_Toc477692946"/><Relationship Id="rId2" Type="http://schemas.openxmlformats.org/officeDocument/2006/relationships/hyperlink" Target="#_Toc477692926"/><Relationship Id="rId16" Type="http://schemas.openxmlformats.org/officeDocument/2006/relationships/hyperlink" Target="#_Toc477692937"/><Relationship Id="rId20" Type="http://schemas.openxmlformats.org/officeDocument/2006/relationships/hyperlink" Target="#_Toc477692941"/><Relationship Id="rId1" Type="http://schemas.openxmlformats.org/officeDocument/2006/relationships/slideLayout" Target="../slideLayouts/slideLayout2.xml"/><Relationship Id="rId6" Type="http://schemas.openxmlformats.org/officeDocument/2006/relationships/hyperlink" Target="#_Toc477692927"/><Relationship Id="rId11" Type="http://schemas.openxmlformats.org/officeDocument/2006/relationships/hyperlink" Target="#_Toc477692932"/><Relationship Id="rId24" Type="http://schemas.openxmlformats.org/officeDocument/2006/relationships/hyperlink" Target="#_Toc477692945"/><Relationship Id="rId5" Type="http://schemas.openxmlformats.org/officeDocument/2006/relationships/hyperlink" Target="#_Toc477692925"/><Relationship Id="rId15" Type="http://schemas.openxmlformats.org/officeDocument/2006/relationships/hyperlink" Target="#_Toc477692936"/><Relationship Id="rId23" Type="http://schemas.openxmlformats.org/officeDocument/2006/relationships/hyperlink" Target="#_Toc477692944"/><Relationship Id="rId10" Type="http://schemas.openxmlformats.org/officeDocument/2006/relationships/hyperlink" Target="#_Toc477692931"/><Relationship Id="rId19" Type="http://schemas.openxmlformats.org/officeDocument/2006/relationships/hyperlink" Target="#_Toc477692940"/><Relationship Id="rId4" Type="http://schemas.openxmlformats.org/officeDocument/2006/relationships/hyperlink" Target="#_Toc477692924"/><Relationship Id="rId9" Type="http://schemas.openxmlformats.org/officeDocument/2006/relationships/hyperlink" Target="#_Toc477692930"/><Relationship Id="rId14" Type="http://schemas.openxmlformats.org/officeDocument/2006/relationships/hyperlink" Target="#_Toc477692935"/><Relationship Id="rId22" Type="http://schemas.openxmlformats.org/officeDocument/2006/relationships/hyperlink" Target="#_Toc477692943"/></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p.ganttpro.com/shared/token/8bcdf9f4cef31142dd046336465332cd6389effe8fbd6e7a4aee76127582747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amuel36/TG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aprenderaprogramar.com/index.php?option=com_content&amp;view=article&amp;id=28&amp;Itemid=7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oo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457199"/>
            <a:ext cx="9144000" cy="1173163"/>
          </a:xfrm>
        </p:spPr>
        <p:txBody>
          <a:bodyPr/>
          <a:lstStyle/>
          <a:p>
            <a:r>
              <a:rPr lang="es-ES" dirty="0" smtClean="0"/>
              <a:t>Lenguaje de Programación</a:t>
            </a:r>
            <a:endParaRPr lang="es-ES" dirty="0"/>
          </a:p>
        </p:txBody>
      </p:sp>
      <p:sp>
        <p:nvSpPr>
          <p:cNvPr id="3" name="Subtítulo 2"/>
          <p:cNvSpPr>
            <a:spLocks noGrp="1"/>
          </p:cNvSpPr>
          <p:nvPr>
            <p:ph type="subTitle" idx="1"/>
          </p:nvPr>
        </p:nvSpPr>
        <p:spPr>
          <a:xfrm>
            <a:off x="1270000" y="1891770"/>
            <a:ext cx="9144000" cy="3797829"/>
          </a:xfrm>
        </p:spPr>
        <p:txBody>
          <a:bodyPr/>
          <a:lstStyle/>
          <a:p>
            <a:r>
              <a:rPr lang="es-ES" dirty="0" smtClean="0"/>
              <a:t>Desarrollo con Tecnologías Emergentes</a:t>
            </a:r>
          </a:p>
          <a:p>
            <a:endParaRPr lang="es-ES" dirty="0"/>
          </a:p>
        </p:txBody>
      </p:sp>
      <p:pic>
        <p:nvPicPr>
          <p:cNvPr id="4" name="Imagen 3"/>
          <p:cNvPicPr>
            <a:picLocks noChangeAspect="1"/>
          </p:cNvPicPr>
          <p:nvPr/>
        </p:nvPicPr>
        <p:blipFill>
          <a:blip r:embed="rId2"/>
          <a:stretch>
            <a:fillRect/>
          </a:stretch>
        </p:blipFill>
        <p:spPr>
          <a:xfrm>
            <a:off x="4885043" y="3064933"/>
            <a:ext cx="6561889" cy="3157007"/>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4133" y="4030133"/>
            <a:ext cx="3725333" cy="2398089"/>
          </a:xfrm>
          <a:prstGeom prst="rect">
            <a:avLst/>
          </a:prstGeom>
        </p:spPr>
      </p:pic>
    </p:spTree>
    <p:extLst>
      <p:ext uri="{BB962C8B-B14F-4D97-AF65-F5344CB8AC3E}">
        <p14:creationId xmlns:p14="http://schemas.microsoft.com/office/powerpoint/2010/main" val="145319154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318932" y="355600"/>
            <a:ext cx="7145868" cy="6185283"/>
          </a:xfrm>
          <a:prstGeom prst="rect">
            <a:avLst/>
          </a:prstGeom>
        </p:spPr>
        <p:txBody>
          <a:bodyPr wrap="square">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3.1.3 Fuente de información 3 sobre lenguajes de programación</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Programmr</a:t>
            </a:r>
            <a:endParaRPr lang="es-ES" dirty="0">
              <a:solidFill>
                <a:srgbClr val="000000"/>
              </a:solidFill>
              <a:latin typeface="Arial" panose="020B0604020202020204" pitchFamily="34" charset="0"/>
              <a:ea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0563C1"/>
                </a:solidFill>
                <a:latin typeface="Arial" panose="020B0604020202020204" pitchFamily="34" charset="0"/>
                <a:ea typeface="Arial" panose="020B0604020202020204" pitchFamily="34" charset="0"/>
                <a:hlinkClick r:id="rId2"/>
              </a:rPr>
              <a:t>www.programmr.com</a:t>
            </a:r>
            <a:endParaRPr lang="es-ES" dirty="0">
              <a:solidFill>
                <a:srgbClr val="000000"/>
              </a:solidFill>
              <a:latin typeface="Arial" panose="020B0604020202020204" pitchFamily="34" charset="0"/>
              <a:ea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Permite aprender a programar gratis en infinidad de lenguajes, siendo una de las webs más completas a las que podemos acceder.</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Una vez nos registremos, accederemos a un inmenso catálogo en el que veremos numerosos ejemplos y dispondremos de ejercicios para poner en práctica lo aprendido.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Ya sea Java, C++, Python, Ajax, PHP o incluso apps para Android e iOS, en ella estaremos bien surtidos para saciar nuestra sed de conocimiento.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sitio ofrece ejercicios de instrucción y de mejora en los idiomas de la consola tales como Java, C ++, C #, Python, Ruby y SQL, así como Android y iOS desarrollo. </a:t>
            </a:r>
            <a:r>
              <a:rPr lang="es-ES" dirty="0">
                <a:solidFill>
                  <a:srgbClr val="000000"/>
                </a:solidFill>
                <a:latin typeface="Arial" panose="020B0604020202020204" pitchFamily="34" charset="0"/>
                <a:ea typeface="Arial" panose="020B0604020202020204" pitchFamily="34" charset="0"/>
              </a:rPr>
              <a:t>Programmr</a:t>
            </a:r>
            <a:r>
              <a:rPr lang="es-ES" dirty="0">
                <a:solidFill>
                  <a:srgbClr val="000000"/>
                </a:solidFill>
                <a:latin typeface="Arial" panose="020B0604020202020204" pitchFamily="34" charset="0"/>
                <a:ea typeface="Arial" panose="020B0604020202020204" pitchFamily="34" charset="0"/>
              </a:rPr>
              <a:t> permite UERS codificar, compilar y ejecutar proyectos en idiomas todo desde el navegador.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Esto hace que la experiencia de aprendizaje mucho más fluida y </a:t>
            </a:r>
            <a:r>
              <a:rPr lang="es-ES" dirty="0" smtClean="0">
                <a:solidFill>
                  <a:srgbClr val="000000"/>
                </a:solidFill>
                <a:latin typeface="Arial" panose="020B0604020202020204" pitchFamily="34" charset="0"/>
                <a:ea typeface="Arial" panose="020B0604020202020204" pitchFamily="34" charset="0"/>
              </a:rPr>
              <a:t>fácil</a:t>
            </a:r>
            <a:endParaRPr lang="es-ES"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356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72761"/>
            <a:ext cx="6807200" cy="6119752"/>
          </a:xfrm>
          <a:prstGeom prst="rect">
            <a:avLst/>
          </a:prstGeom>
        </p:spPr>
        <p:txBody>
          <a:bodyPr wrap="square">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3.2.2 Fuente de información 2 sobre Go</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“Un tour por Go” (Página web)</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Nos hace un tour que está dividido en tres secciones: Conceptos básicos, métodos e interfaces y concurrencia. A lo largo del tour hay una serie de ejercicios para que sean completados por los usuarios.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Es un tour interactivo y está disponible en varios idiomas, entre ellos en español.</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1155CC"/>
                </a:solidFill>
                <a:latin typeface="Arial" panose="020B0604020202020204" pitchFamily="34" charset="0"/>
                <a:ea typeface="Arial" panose="020B0604020202020204" pitchFamily="34" charset="0"/>
                <a:hlinkClick r:id="rId2"/>
              </a:rPr>
              <a:t>https://go-tour-es.appspot.com/</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Bef>
                <a:spcPts val="1200"/>
              </a:spcBef>
              <a:spcAft>
                <a:spcPts val="600"/>
              </a:spcAft>
            </a:pPr>
            <a:r>
              <a:rPr lang="es-ES" sz="2000" b="1" dirty="0">
                <a:solidFill>
                  <a:srgbClr val="000000"/>
                </a:solidFill>
                <a:latin typeface="Arial" panose="020B0604020202020204" pitchFamily="34" charset="0"/>
              </a:rPr>
              <a:t>3.2.3 Fuente de información 3 sobre Go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“Wikipedia” (Página Web)</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Cuenta la historia de Go, sus características y mucha información más. A pesar de toda esta información, no es una de las páginas en las que explique cómo utilizarlo, sino que pone referencias externas donde entrar más información</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Enlace:</a:t>
            </a:r>
            <a:r>
              <a:rPr lang="es-ES" u="sng" dirty="0" smtClean="0">
                <a:solidFill>
                  <a:srgbClr val="1155CC"/>
                </a:solidFill>
                <a:latin typeface="Arial" panose="020B0604020202020204" pitchFamily="34" charset="0"/>
                <a:ea typeface="Arial" panose="020B0604020202020204" pitchFamily="34" charset="0"/>
                <a:hlinkClick r:id="rId3"/>
              </a:rPr>
              <a:t>https</a:t>
            </a:r>
            <a:r>
              <a:rPr lang="es-ES" u="sng" dirty="0">
                <a:solidFill>
                  <a:srgbClr val="1155CC"/>
                </a:solidFill>
                <a:latin typeface="Arial" panose="020B0604020202020204" pitchFamily="34" charset="0"/>
                <a:ea typeface="Arial" panose="020B0604020202020204" pitchFamily="34" charset="0"/>
                <a:hlinkClick r:id="rId3"/>
              </a:rPr>
              <a:t>://es.wikipedia.org/wiki/Go_(lenguaje_de_programaci%C3%B3n)</a:t>
            </a:r>
            <a:r>
              <a:rPr lang="es-ES" dirty="0">
                <a:solidFill>
                  <a:srgbClr val="000000"/>
                </a:solidFill>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456605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845734" y="203200"/>
            <a:ext cx="9906000" cy="6098593"/>
          </a:xfrm>
          <a:prstGeom prst="rect">
            <a:avLst/>
          </a:prstGeom>
        </p:spPr>
        <p:txBody>
          <a:bodyPr wrap="square">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3.2.4 Fuente de información 4 sobre Go</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“Fundación Unir” (Página Web)</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¿Por qué Go es un buen lenguaje de programación para educación?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Nos dan unas razones de por programar en este lenguaje respecto a otros.</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Enlace:</a:t>
            </a:r>
            <a:r>
              <a:rPr lang="es-ES" u="sng" dirty="0" smtClean="0">
                <a:solidFill>
                  <a:srgbClr val="1155CC"/>
                </a:solidFill>
                <a:latin typeface="Arial" panose="020B0604020202020204" pitchFamily="34" charset="0"/>
                <a:ea typeface="Arial" panose="020B0604020202020204" pitchFamily="34" charset="0"/>
                <a:hlinkClick r:id="rId2"/>
              </a:rPr>
              <a:t>http</a:t>
            </a:r>
            <a:r>
              <a:rPr lang="es-ES" u="sng" dirty="0">
                <a:solidFill>
                  <a:srgbClr val="1155CC"/>
                </a:solidFill>
                <a:latin typeface="Arial" panose="020B0604020202020204" pitchFamily="34" charset="0"/>
                <a:ea typeface="Arial" panose="020B0604020202020204" pitchFamily="34" charset="0"/>
                <a:hlinkClick r:id="rId2"/>
              </a:rPr>
              <a:t>://www.unir.net/research/revista/noticias/por-que-go-es-un-buen-lenguaje-de-programacion-para-educacion/549201493153/</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 </a:t>
            </a:r>
          </a:p>
          <a:p>
            <a:pPr algn="just">
              <a:lnSpc>
                <a:spcPct val="107000"/>
              </a:lnSpc>
              <a:spcBef>
                <a:spcPts val="1200"/>
              </a:spcBef>
              <a:spcAft>
                <a:spcPts val="600"/>
              </a:spcAft>
            </a:pPr>
            <a:r>
              <a:rPr lang="es-ES" sz="2000" b="1" u="sng" dirty="0" smtClean="0">
                <a:solidFill>
                  <a:srgbClr val="000000"/>
                </a:solidFill>
                <a:latin typeface="Arial" panose="020B0604020202020204" pitchFamily="34" charset="0"/>
              </a:rPr>
              <a:t>3.3 Fuentes sobre el lenguaje de programación Rust</a:t>
            </a:r>
            <a:endParaRPr lang="es-ES" sz="2000" b="1" dirty="0" smtClean="0">
              <a:solidFill>
                <a:srgbClr val="000000"/>
              </a:solidFill>
              <a:latin typeface="Arial" panose="020B0604020202020204" pitchFamily="34" charset="0"/>
            </a:endParaRPr>
          </a:p>
          <a:p>
            <a:pPr algn="just">
              <a:lnSpc>
                <a:spcPct val="107000"/>
              </a:lnSpc>
              <a:spcBef>
                <a:spcPts val="1200"/>
              </a:spcBef>
              <a:spcAft>
                <a:spcPts val="600"/>
              </a:spcAft>
            </a:pPr>
            <a:r>
              <a:rPr lang="es-ES" sz="2000" b="1" u="sng" dirty="0" smtClean="0">
                <a:solidFill>
                  <a:srgbClr val="000000"/>
                </a:solidFill>
                <a:latin typeface="Arial" panose="020B0604020202020204" pitchFamily="34" charset="0"/>
              </a:rPr>
              <a:t>3.3.1 Fuente de información 1 sobre Rust</a:t>
            </a:r>
            <a:endParaRPr lang="es-ES" sz="2000" b="1" dirty="0" smtClean="0">
              <a:solidFill>
                <a:srgbClr val="000000"/>
              </a:solidFill>
              <a:latin typeface="Arial" panose="020B0604020202020204" pitchFamily="34" charset="0"/>
            </a:endParaRP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hola Hemos basado la búsqueda sobre todo a través de la red de Internet.</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Dentro de esta se pueden localizar distintas fuentes.</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Los video tutoriales: Ya que se va explicando el aprendizaje al mismo tiempo que muestra lo que explica.</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Es muy fácil acceder a este tipo de fuente gracias a </a:t>
            </a:r>
            <a:r>
              <a:rPr lang="es-ES" dirty="0" smtClean="0">
                <a:solidFill>
                  <a:srgbClr val="000000"/>
                </a:solidFill>
                <a:latin typeface="Arial" panose="020B0604020202020204" pitchFamily="34" charset="0"/>
                <a:ea typeface="Arial" panose="020B0604020202020204" pitchFamily="34" charset="0"/>
              </a:rPr>
              <a:t>Youtube</a:t>
            </a:r>
            <a:r>
              <a:rPr lang="es-ES" dirty="0" smtClean="0">
                <a:solidFill>
                  <a:srgbClr val="000000"/>
                </a:solidFill>
                <a:latin typeface="Arial" panose="020B0604020202020204" pitchFamily="34" charset="0"/>
                <a:ea typeface="Arial" panose="020B0604020202020204" pitchFamily="34" charset="0"/>
              </a:rPr>
              <a:t>.</a:t>
            </a:r>
          </a:p>
          <a:p>
            <a:pPr algn="just">
              <a:lnSpc>
                <a:spcPct val="107000"/>
              </a:lnSpc>
              <a:spcAft>
                <a:spcPts val="800"/>
              </a:spcAft>
            </a:pPr>
            <a:r>
              <a:rPr lang="es-ES" u="sng" dirty="0" smtClean="0">
                <a:solidFill>
                  <a:srgbClr val="000000"/>
                </a:solidFill>
                <a:latin typeface="Arial" panose="020B0604020202020204" pitchFamily="34" charset="0"/>
                <a:ea typeface="Arial" panose="020B0604020202020204" pitchFamily="34" charset="0"/>
                <a:hlinkClick r:id="rId3"/>
              </a:rPr>
              <a:t>https://www.youtube.com/watch?v=Fb6CToTYpa4</a:t>
            </a:r>
            <a:r>
              <a:rPr lang="es-ES" dirty="0" smtClean="0">
                <a:solidFill>
                  <a:srgbClr val="000000"/>
                </a:solidFill>
                <a:latin typeface="Arial" panose="020B0604020202020204" pitchFamily="34" charset="0"/>
                <a:ea typeface="Arial" panose="020B0604020202020204" pitchFamily="34" charset="0"/>
              </a:rPr>
              <a:t> </a:t>
            </a:r>
            <a:endParaRPr lang="es-ES"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22259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97200" y="606628"/>
            <a:ext cx="7823200" cy="5424434"/>
          </a:xfrm>
          <a:prstGeom prst="rect">
            <a:avLst/>
          </a:prstGeom>
        </p:spPr>
        <p:txBody>
          <a:bodyPr wrap="square">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3.3.2 Fuente de información 2 sobre Rust</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Las guías: Usuarios de todo el mundo comparten guías explicativas para ayudar a resolver uno o varios problemas que se te pueden presentar mientras trabajas con Rust</a:t>
            </a:r>
          </a:p>
          <a:p>
            <a:pPr algn="just">
              <a:lnSpc>
                <a:spcPct val="107000"/>
              </a:lnSpc>
              <a:spcAft>
                <a:spcPts val="800"/>
              </a:spcAft>
            </a:pPr>
            <a:r>
              <a:rPr lang="es-ES" u="sng" dirty="0">
                <a:solidFill>
                  <a:srgbClr val="000000"/>
                </a:solidFill>
                <a:latin typeface="Arial" panose="020B0604020202020204" pitchFamily="34" charset="0"/>
                <a:ea typeface="Arial" panose="020B0604020202020204" pitchFamily="34" charset="0"/>
                <a:hlinkClick r:id="rId2"/>
              </a:rPr>
              <a:t>https://goyox86.gitbooks.io/el-libro-de-rust/content/hello-world.html</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3.3.3 Fuente de información 3 sobre Rust</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Los foros: Donde se han de tener en cuenta que hay dos tipos de foros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Foros de información: Son blogs o artículos que hablan sobre Rust en modo resumido, explicando su naturaleza, utilidades, ventajas e inconvenientes sobre otros lenguajes, etc.</a:t>
            </a:r>
          </a:p>
          <a:p>
            <a:pPr algn="just">
              <a:lnSpc>
                <a:spcPct val="107000"/>
              </a:lnSpc>
              <a:spcAft>
                <a:spcPts val="800"/>
              </a:spcAft>
            </a:pPr>
            <a:r>
              <a:rPr lang="es-ES" u="sng" dirty="0">
                <a:solidFill>
                  <a:srgbClr val="000000"/>
                </a:solidFill>
                <a:latin typeface="Arial" panose="020B0604020202020204" pitchFamily="34" charset="0"/>
                <a:ea typeface="Arial" panose="020B0604020202020204" pitchFamily="34" charset="0"/>
                <a:hlinkClick r:id="rId3"/>
              </a:rPr>
              <a:t>https://blog.adrianistan.eu/2015/05/22/la-gestion-de-la-memoria-en-rust/</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Foros </a:t>
            </a:r>
            <a:r>
              <a:rPr lang="es-ES" dirty="0">
                <a:solidFill>
                  <a:srgbClr val="000000"/>
                </a:solidFill>
                <a:latin typeface="Arial" panose="020B0604020202020204" pitchFamily="34" charset="0"/>
                <a:ea typeface="Arial" panose="020B0604020202020204" pitchFamily="34" charset="0"/>
              </a:rPr>
              <a:t>de discusión: Donde la gente puede colgar una duda y varios usuarios exponen su forma de resolverla, es interesante este tipo de fuente para descubrir optimización de código con el uso de librerías o ver nuevas formas de programación más simples</a:t>
            </a:r>
          </a:p>
        </p:txBody>
      </p:sp>
    </p:spTree>
    <p:extLst>
      <p:ext uri="{BB962C8B-B14F-4D97-AF65-F5344CB8AC3E}">
        <p14:creationId xmlns:p14="http://schemas.microsoft.com/office/powerpoint/2010/main" val="346650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26241"/>
            <a:ext cx="6096000" cy="6910482"/>
          </a:xfrm>
          <a:prstGeom prst="rect">
            <a:avLst/>
          </a:prstGeom>
        </p:spPr>
        <p:txBody>
          <a:bodyPr>
            <a:spAutoFit/>
          </a:bodyPr>
          <a:lstStyle/>
          <a:p>
            <a:pPr algn="just">
              <a:lnSpc>
                <a:spcPct val="107000"/>
              </a:lnSpc>
              <a:spcBef>
                <a:spcPts val="1200"/>
              </a:spcBef>
              <a:spcAft>
                <a:spcPts val="600"/>
              </a:spcAft>
            </a:pPr>
            <a:r>
              <a:rPr lang="es-ES" sz="2400" b="1" u="sng" kern="0" dirty="0">
                <a:solidFill>
                  <a:srgbClr val="000000"/>
                </a:solidFill>
                <a:latin typeface="Arial" panose="020B0604020202020204" pitchFamily="34" charset="0"/>
              </a:rPr>
              <a:t>4. Fuentes de información (cursos no gratuitos)</a:t>
            </a:r>
            <a:endParaRPr lang="es-ES" sz="2400" b="1" kern="0" dirty="0">
              <a:solidFill>
                <a:srgbClr val="000000"/>
              </a:solidFill>
              <a:latin typeface="Arial" panose="020B0604020202020204" pitchFamily="34" charset="0"/>
            </a:endParaRP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4.1 Cursos no gratuitos sobre el tipo de tecnología en general</a:t>
            </a:r>
            <a:r>
              <a:rPr lang="es-ES" sz="2000" b="1" dirty="0">
                <a:solidFill>
                  <a:srgbClr val="000000"/>
                </a:solidFill>
                <a:latin typeface="Arial" panose="020B0604020202020204" pitchFamily="34" charset="0"/>
              </a:rPr>
              <a:t>  </a:t>
            </a:r>
          </a:p>
          <a:p>
            <a:pPr algn="just">
              <a:lnSpc>
                <a:spcPct val="107000"/>
              </a:lnSpc>
              <a:spcBef>
                <a:spcPts val="1200"/>
              </a:spcBef>
              <a:spcAft>
                <a:spcPts val="600"/>
              </a:spcAft>
            </a:pPr>
            <a:r>
              <a:rPr lang="es-ES" sz="2000" b="1" dirty="0">
                <a:solidFill>
                  <a:srgbClr val="000000"/>
                </a:solidFill>
                <a:latin typeface="Arial" panose="020B0604020202020204" pitchFamily="34" charset="0"/>
              </a:rPr>
              <a:t>4.1.1 Curso no gratuito HTML5 Y CSS en Deusto Formación</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Es un centro de formación continua del grupo Planeta, con más de 25 años de experiencia que ofrece un modelo de aprendizaje a medida del estudiante.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Nos ofrece el siguiente curso:</a:t>
            </a:r>
          </a:p>
          <a:p>
            <a:pPr algn="just">
              <a:lnSpc>
                <a:spcPct val="107000"/>
              </a:lnSpc>
              <a:spcAft>
                <a:spcPts val="800"/>
              </a:spcAft>
            </a:pPr>
            <a:r>
              <a:rPr lang="es-ES" b="1" i="1" dirty="0">
                <a:solidFill>
                  <a:srgbClr val="3C3C3C"/>
                </a:solidFill>
                <a:latin typeface="Arial" panose="020B0604020202020204" pitchFamily="34" charset="0"/>
                <a:ea typeface="Arial" panose="020B0604020202020204" pitchFamily="34" charset="0"/>
              </a:rPr>
              <a:t>Curso Superior de Programación con HTML5 y CSS</a:t>
            </a:r>
            <a:endParaRPr lang="es-ES" dirty="0">
              <a:solidFill>
                <a:srgbClr val="000000"/>
              </a:solidFill>
              <a:latin typeface="Arial" panose="020B0604020202020204" pitchFamily="34" charset="0"/>
              <a:ea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curso se divide en sesiones:</a:t>
            </a:r>
          </a:p>
          <a:p>
            <a:pPr marL="342900" lvl="0" indent="-342900" algn="just">
              <a:lnSpc>
                <a:spcPct val="107000"/>
              </a:lnSpc>
              <a:spcAft>
                <a:spcPts val="0"/>
              </a:spcAft>
              <a:buFont typeface="Symbol" panose="05050102010706020507" pitchFamily="18" charset="2"/>
              <a:buChar char=""/>
            </a:pPr>
            <a:r>
              <a:rPr lang="es-ES" dirty="0">
                <a:solidFill>
                  <a:srgbClr val="000000"/>
                </a:solidFill>
                <a:latin typeface="Arial" panose="020B0604020202020204" pitchFamily="34" charset="0"/>
                <a:ea typeface="Arial" panose="020B0604020202020204" pitchFamily="34" charset="0"/>
              </a:rPr>
              <a:t>Unidad 1. Estructura de documentos en HTML5</a:t>
            </a:r>
          </a:p>
          <a:p>
            <a:pPr marL="342900" lvl="0" indent="-342900" algn="just">
              <a:lnSpc>
                <a:spcPct val="107000"/>
              </a:lnSpc>
              <a:spcAft>
                <a:spcPts val="0"/>
              </a:spcAft>
              <a:buFont typeface="Symbol" panose="05050102010706020507" pitchFamily="18" charset="2"/>
              <a:buChar char=""/>
            </a:pPr>
            <a:r>
              <a:rPr lang="es-ES" dirty="0">
                <a:solidFill>
                  <a:srgbClr val="000000"/>
                </a:solidFill>
                <a:latin typeface="Arial" panose="020B0604020202020204" pitchFamily="34" charset="0"/>
                <a:ea typeface="Arial" panose="020B0604020202020204" pitchFamily="34" charset="0"/>
              </a:rPr>
              <a:t>Unidad 2. Hojas de estilo en cascada CSS3</a:t>
            </a:r>
          </a:p>
          <a:p>
            <a:pPr marL="342900" lvl="0" indent="-342900" algn="just">
              <a:lnSpc>
                <a:spcPct val="107000"/>
              </a:lnSpc>
              <a:spcAft>
                <a:spcPts val="0"/>
              </a:spcAft>
              <a:buFont typeface="Symbol" panose="05050102010706020507" pitchFamily="18" charset="2"/>
              <a:buChar char=""/>
            </a:pPr>
            <a:r>
              <a:rPr lang="es-ES" dirty="0">
                <a:solidFill>
                  <a:srgbClr val="000000"/>
                </a:solidFill>
                <a:latin typeface="Arial" panose="020B0604020202020204" pitchFamily="34" charset="0"/>
                <a:ea typeface="Arial" panose="020B0604020202020204" pitchFamily="34" charset="0"/>
              </a:rPr>
              <a:t>Unidad 3. JavaScript y HTML5</a:t>
            </a:r>
          </a:p>
          <a:p>
            <a:pPr marL="342900" lvl="0" indent="-342900" algn="just">
              <a:lnSpc>
                <a:spcPct val="107000"/>
              </a:lnSpc>
              <a:spcAft>
                <a:spcPts val="800"/>
              </a:spcAft>
              <a:buFont typeface="Symbol" panose="05050102010706020507" pitchFamily="18" charset="2"/>
              <a:buChar char=""/>
            </a:pPr>
            <a:r>
              <a:rPr lang="es-ES" dirty="0">
                <a:solidFill>
                  <a:srgbClr val="000000"/>
                </a:solidFill>
                <a:latin typeface="Arial" panose="020B0604020202020204" pitchFamily="34" charset="0"/>
                <a:ea typeface="Arial" panose="020B0604020202020204" pitchFamily="34" charset="0"/>
              </a:rPr>
              <a:t>Unidad 4. Ilustraciones, audio y video en HTML5</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1155CC"/>
                </a:solidFill>
                <a:latin typeface="Arial" panose="020B0604020202020204" pitchFamily="34" charset="0"/>
                <a:ea typeface="Arial" panose="020B0604020202020204" pitchFamily="34" charset="0"/>
                <a:hlinkClick r:id="rId2"/>
              </a:rPr>
              <a:t>http://www.deustoformacion.com</a:t>
            </a:r>
            <a:endParaRPr lang="es-ES" dirty="0">
              <a:solidFill>
                <a:srgbClr val="000000"/>
              </a:solidFill>
              <a:latin typeface="Arial" panose="020B0604020202020204" pitchFamily="34" charset="0"/>
              <a:ea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Precio desde 290€.</a:t>
            </a:r>
          </a:p>
        </p:txBody>
      </p:sp>
    </p:spTree>
    <p:extLst>
      <p:ext uri="{BB962C8B-B14F-4D97-AF65-F5344CB8AC3E}">
        <p14:creationId xmlns:p14="http://schemas.microsoft.com/office/powerpoint/2010/main" val="3832422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861733" y="285175"/>
            <a:ext cx="8534400" cy="6572825"/>
          </a:xfrm>
          <a:prstGeom prst="rect">
            <a:avLst/>
          </a:prstGeom>
        </p:spPr>
        <p:txBody>
          <a:bodyPr wrap="square">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4.1.2 Curso no gratuito 2 Fundamentos en JavaScript impartido por </a:t>
            </a:r>
            <a:r>
              <a:rPr lang="es-ES" sz="2000" b="1" u="sng" dirty="0">
                <a:solidFill>
                  <a:srgbClr val="000000"/>
                </a:solidFill>
                <a:latin typeface="Arial" panose="020B0604020202020204" pitchFamily="34" charset="0"/>
              </a:rPr>
              <a:t>InterGrupo</a:t>
            </a:r>
            <a:endParaRPr lang="es-ES" sz="2000" b="1" dirty="0">
              <a:solidFill>
                <a:srgbClr val="000000"/>
              </a:solidFill>
              <a:latin typeface="Arial" panose="020B0604020202020204" pitchFamily="34" charset="0"/>
            </a:endParaRPr>
          </a:p>
          <a:p>
            <a:pPr algn="just">
              <a:lnSpc>
                <a:spcPct val="107000"/>
              </a:lnSpc>
              <a:spcAft>
                <a:spcPts val="800"/>
              </a:spcAft>
            </a:pPr>
            <a:r>
              <a:rPr lang="es-ES" b="1" i="1" dirty="0">
                <a:solidFill>
                  <a:srgbClr val="3C3C3C"/>
                </a:solidFill>
                <a:latin typeface="Arial" panose="020B0604020202020204" pitchFamily="34" charset="0"/>
                <a:ea typeface="Arial" panose="020B0604020202020204" pitchFamily="34" charset="0"/>
              </a:rPr>
              <a:t>Javascript</a:t>
            </a:r>
            <a:r>
              <a:rPr lang="es-ES" dirty="0">
                <a:solidFill>
                  <a:srgbClr val="000000"/>
                </a:solidFill>
                <a:latin typeface="Arial" panose="020B0604020202020204" pitchFamily="34" charset="0"/>
                <a:ea typeface="Arial" panose="020B0604020202020204" pitchFamily="34" charset="0"/>
              </a:rPr>
              <a:t> es un lenguaje de programación que permite a los desarrolladores crear acciones en páginas web.</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Los recursos didácticos durante el curso son:</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Guía / Vídeo-Guía del Alumno</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Acceso e-Campus</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Entornos estándar, accesibles y usables</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Contenidos </a:t>
            </a:r>
            <a:r>
              <a:rPr lang="es-ES" dirty="0">
                <a:solidFill>
                  <a:srgbClr val="000000"/>
                </a:solidFill>
                <a:latin typeface="Arial" panose="020B0604020202020204" pitchFamily="34" charset="0"/>
                <a:ea typeface="Arial" panose="020B0604020202020204" pitchFamily="34" charset="0"/>
              </a:rPr>
              <a:t>multiformato</a:t>
            </a:r>
            <a:r>
              <a:rPr lang="es-ES" dirty="0">
                <a:solidFill>
                  <a:srgbClr val="000000"/>
                </a:solidFill>
                <a:latin typeface="Arial" panose="020B0604020202020204" pitchFamily="34" charset="0"/>
                <a:ea typeface="Arial" panose="020B0604020202020204" pitchFamily="34" charset="0"/>
              </a:rPr>
              <a:t> (</a:t>
            </a:r>
            <a:r>
              <a:rPr lang="es-ES" dirty="0">
                <a:solidFill>
                  <a:srgbClr val="000000"/>
                </a:solidFill>
                <a:latin typeface="Arial" panose="020B0604020202020204" pitchFamily="34" charset="0"/>
                <a:ea typeface="Arial" panose="020B0604020202020204" pitchFamily="34" charset="0"/>
              </a:rPr>
              <a:t>PDF's</a:t>
            </a:r>
            <a:r>
              <a:rPr lang="es-ES" dirty="0">
                <a:solidFill>
                  <a:srgbClr val="000000"/>
                </a:solidFill>
                <a:latin typeface="Arial" panose="020B0604020202020204" pitchFamily="34" charset="0"/>
                <a:ea typeface="Arial" panose="020B0604020202020204" pitchFamily="34" charset="0"/>
              </a:rPr>
              <a:t>, vídeos, simulaciones, presentaciones, etc.)</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FAQ’s</a:t>
            </a:r>
            <a:endParaRPr lang="es-ES" dirty="0">
              <a:solidFill>
                <a:srgbClr val="000000"/>
              </a:solidFill>
              <a:latin typeface="Arial" panose="020B0604020202020204" pitchFamily="34" charset="0"/>
              <a:ea typeface="Arial" panose="020B0604020202020204" pitchFamily="34" charset="0"/>
            </a:endParaRP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Acción tutorial</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Presentación en vídeo de los formadores responsables</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Seguimiento continuado del proceso de aprendizaje</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Atención de consultas y resolución de dudas</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Materiales didácticos complementarios</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Contenidos extra</a:t>
            </a:r>
          </a:p>
          <a:p>
            <a:pPr marL="342900" lvl="0" indent="-342900" algn="just">
              <a:lnSpc>
                <a:spcPct val="107000"/>
              </a:lnSpc>
              <a:spcAft>
                <a:spcPts val="80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Acceso a Redes Sociales corporativas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precio del curso es de 230€</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a:t>
            </a:r>
            <a:r>
              <a:rPr lang="es-ES" u="sng" dirty="0">
                <a:solidFill>
                  <a:srgbClr val="1155CC"/>
                </a:solidFill>
                <a:latin typeface="Arial" panose="020B0604020202020204" pitchFamily="34" charset="0"/>
                <a:ea typeface="Arial" panose="020B0604020202020204" pitchFamily="34" charset="0"/>
                <a:hlinkClick r:id="rId2"/>
              </a:rPr>
              <a:t>https</a:t>
            </a:r>
            <a:r>
              <a:rPr lang="es-ES" u="sng" dirty="0">
                <a:solidFill>
                  <a:srgbClr val="1155CC"/>
                </a:solidFill>
                <a:latin typeface="Arial" panose="020B0604020202020204" pitchFamily="34" charset="0"/>
                <a:ea typeface="Arial" panose="020B0604020202020204" pitchFamily="34" charset="0"/>
                <a:hlinkClick r:id="rId2"/>
              </a:rPr>
              <a:t>://www.intergrupo.net/Cursos/Desarrollo_Software/Fundamentos_de_JavaScript</a:t>
            </a:r>
            <a:endParaRPr lang="es-ES"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9687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82800" y="325587"/>
            <a:ext cx="9702800" cy="5284780"/>
          </a:xfrm>
          <a:prstGeom prst="rect">
            <a:avLst/>
          </a:prstGeom>
        </p:spPr>
        <p:txBody>
          <a:bodyPr wrap="square">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4.1.3 Curso no gratuito Desarrollo de aplicaciones para Android impartido por Intergrupo.net</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objetivo es: Descubrir el entorno de desarrollo de Android: arquitectura, configuración e interfaces gráficas y Aprender las bases para el diseño y programación de aplicaciones, y las herramientas y entornos necesarios para su desarrollo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Este curso tiene una duración de 6 sesiones y el precio es desde 60 €/sesión donde el temario es:</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Aplicaciones</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Codificación</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XML</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Graphical</a:t>
            </a:r>
            <a:r>
              <a:rPr lang="es-ES" dirty="0">
                <a:solidFill>
                  <a:srgbClr val="000000"/>
                </a:solidFill>
                <a:latin typeface="Arial" panose="020B0604020202020204" pitchFamily="34" charset="0"/>
                <a:ea typeface="Arial" panose="020B0604020202020204" pitchFamily="34" charset="0"/>
              </a:rPr>
              <a:t> </a:t>
            </a:r>
            <a:r>
              <a:rPr lang="es-ES" dirty="0">
                <a:solidFill>
                  <a:srgbClr val="000000"/>
                </a:solidFill>
                <a:latin typeface="Arial" panose="020B0604020202020204" pitchFamily="34" charset="0"/>
                <a:ea typeface="Arial" panose="020B0604020202020204" pitchFamily="34" charset="0"/>
              </a:rPr>
              <a:t>User</a:t>
            </a:r>
            <a:r>
              <a:rPr lang="es-ES" dirty="0">
                <a:solidFill>
                  <a:srgbClr val="000000"/>
                </a:solidFill>
                <a:latin typeface="Arial" panose="020B0604020202020204" pitchFamily="34" charset="0"/>
                <a:ea typeface="Arial" panose="020B0604020202020204" pitchFamily="34" charset="0"/>
              </a:rPr>
              <a:t> Interface (GUI)</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Bases de Datos</a:t>
            </a:r>
          </a:p>
          <a:p>
            <a:pPr marL="342900" lvl="0" indent="-342900" algn="just">
              <a:lnSpc>
                <a:spcPct val="107000"/>
              </a:lnSpc>
              <a:spcAft>
                <a:spcPts val="80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Servicios: Semántica: su importancia en los servicios web e Implementación de los servicios web</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a:t>
            </a:r>
            <a:r>
              <a:rPr lang="es-ES" u="sng" dirty="0">
                <a:solidFill>
                  <a:srgbClr val="1155CC"/>
                </a:solidFill>
                <a:latin typeface="Arial" panose="020B0604020202020204" pitchFamily="34" charset="0"/>
                <a:ea typeface="Arial" panose="020B0604020202020204" pitchFamily="34" charset="0"/>
                <a:hlinkClick r:id="rId2"/>
              </a:rPr>
              <a:t>https</a:t>
            </a:r>
            <a:r>
              <a:rPr lang="es-ES" u="sng" dirty="0">
                <a:solidFill>
                  <a:srgbClr val="1155CC"/>
                </a:solidFill>
                <a:latin typeface="Arial" panose="020B0604020202020204" pitchFamily="34" charset="0"/>
                <a:ea typeface="Arial" panose="020B0604020202020204" pitchFamily="34" charset="0"/>
                <a:hlinkClick r:id="rId2"/>
              </a:rPr>
              <a:t>://www.intergrupo.net/Cursos/Desarrollo_Software/Programacion_de_aplicaciones_para_Android</a:t>
            </a:r>
            <a:endParaRPr lang="es-ES"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50894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25600" y="819796"/>
            <a:ext cx="5825067" cy="5385064"/>
          </a:xfrm>
          <a:prstGeom prst="rect">
            <a:avLst/>
          </a:prstGeom>
        </p:spPr>
        <p:txBody>
          <a:bodyPr wrap="square">
            <a:spAutoFit/>
          </a:bodyPr>
          <a:lstStyle/>
          <a:p>
            <a:pPr algn="just">
              <a:lnSpc>
                <a:spcPct val="107000"/>
              </a:lnSpc>
              <a:spcBef>
                <a:spcPts val="1200"/>
              </a:spcBef>
              <a:spcAft>
                <a:spcPts val="600"/>
              </a:spcAft>
            </a:pPr>
            <a:r>
              <a:rPr lang="es-ES" sz="1600" b="1" u="sng" dirty="0">
                <a:solidFill>
                  <a:srgbClr val="000000"/>
                </a:solidFill>
                <a:latin typeface="Arial" panose="020B0604020202020204" pitchFamily="34" charset="0"/>
              </a:rPr>
              <a:t>4.2 Cursos no gratuitos sobre Go</a:t>
            </a:r>
            <a:endParaRPr lang="es-ES" sz="1600" b="1" dirty="0">
              <a:solidFill>
                <a:srgbClr val="000000"/>
              </a:solidFill>
              <a:latin typeface="Arial" panose="020B0604020202020204" pitchFamily="34" charset="0"/>
            </a:endParaRPr>
          </a:p>
          <a:p>
            <a:pPr algn="just">
              <a:lnSpc>
                <a:spcPct val="107000"/>
              </a:lnSpc>
              <a:spcBef>
                <a:spcPts val="1200"/>
              </a:spcBef>
              <a:spcAft>
                <a:spcPts val="600"/>
              </a:spcAft>
            </a:pPr>
            <a:r>
              <a:rPr lang="es-ES" sz="1600" b="1" dirty="0">
                <a:solidFill>
                  <a:srgbClr val="000000"/>
                </a:solidFill>
                <a:latin typeface="Arial" panose="020B0604020202020204" pitchFamily="34" charset="0"/>
              </a:rPr>
              <a:t>4.2.1 Curso no gratuito 1 sobre Go</a:t>
            </a:r>
          </a:p>
          <a:p>
            <a:pPr algn="just">
              <a:lnSpc>
                <a:spcPct val="107000"/>
              </a:lnSpc>
              <a:spcAft>
                <a:spcPts val="800"/>
              </a:spcAft>
            </a:pPr>
            <a:r>
              <a:rPr lang="es-ES" sz="1600" dirty="0">
                <a:solidFill>
                  <a:srgbClr val="000000"/>
                </a:solidFill>
                <a:latin typeface="Arial" panose="020B0604020202020204" pitchFamily="34" charset="0"/>
                <a:ea typeface="Arial" panose="020B0604020202020204" pitchFamily="34" charset="0"/>
              </a:rPr>
              <a:t>Platzi</a:t>
            </a:r>
            <a:r>
              <a:rPr lang="es-ES" sz="1600" dirty="0">
                <a:solidFill>
                  <a:srgbClr val="000000"/>
                </a:solidFill>
                <a:latin typeface="Arial" panose="020B0604020202020204" pitchFamily="34" charset="0"/>
                <a:ea typeface="Arial" panose="020B0604020202020204" pitchFamily="34" charset="0"/>
              </a:rPr>
              <a:t>: Curso de programación en Go que ofrece el siguiente temario:</a:t>
            </a:r>
          </a:p>
          <a:p>
            <a:pPr marL="342900" lvl="0" indent="-342900">
              <a:buFont typeface="Arial" panose="020B0604020202020204" pitchFamily="34" charset="0"/>
              <a:buChar char="●"/>
            </a:pPr>
            <a:r>
              <a:rPr lang="es-ES" sz="1600" dirty="0"/>
              <a:t>¿Para qué nos sirve (y no sirve) Go?</a:t>
            </a:r>
          </a:p>
          <a:p>
            <a:pPr marL="342900" lvl="0" indent="-342900">
              <a:buFont typeface="Arial" panose="020B0604020202020204" pitchFamily="34" charset="0"/>
              <a:buChar char="●"/>
            </a:pPr>
            <a:r>
              <a:rPr lang="es-ES" sz="1600" dirty="0"/>
              <a:t>Influencia de C: Apuntadores, paso por valor, tipos de datos básico</a:t>
            </a:r>
          </a:p>
          <a:p>
            <a:pPr marL="342900" lvl="0" indent="-342900">
              <a:buFont typeface="Arial" panose="020B0604020202020204" pitchFamily="34" charset="0"/>
              <a:buChar char="●"/>
            </a:pPr>
            <a:r>
              <a:rPr lang="es-ES" sz="1600" dirty="0"/>
              <a:t>Paradigmas en Go</a:t>
            </a:r>
          </a:p>
          <a:p>
            <a:pPr marL="342900" lvl="0" indent="-342900">
              <a:buFont typeface="Arial" panose="020B0604020202020204" pitchFamily="34" charset="0"/>
              <a:buChar char="●"/>
            </a:pPr>
            <a:r>
              <a:rPr lang="es-ES" sz="1600" dirty="0"/>
              <a:t>La importancia del Standard Library</a:t>
            </a:r>
          </a:p>
          <a:p>
            <a:pPr marL="342900" lvl="0" indent="-342900">
              <a:buFont typeface="Arial" panose="020B0604020202020204" pitchFamily="34" charset="0"/>
              <a:buChar char="●"/>
            </a:pPr>
            <a:r>
              <a:rPr lang="es-ES" sz="1600" dirty="0"/>
              <a:t>Estructura de general de un programa en Go</a:t>
            </a:r>
          </a:p>
          <a:p>
            <a:pPr marL="342900" lvl="0" indent="-342900">
              <a:buFont typeface="Arial" panose="020B0604020202020204" pitchFamily="34" charset="0"/>
              <a:buChar char="●"/>
            </a:pPr>
            <a:r>
              <a:rPr lang="es-ES" sz="1600" dirty="0"/>
              <a:t>Tipos de datos</a:t>
            </a:r>
          </a:p>
          <a:p>
            <a:pPr marL="342900" lvl="0" indent="-342900">
              <a:buFont typeface="Arial" panose="020B0604020202020204" pitchFamily="34" charset="0"/>
              <a:buChar char="●"/>
            </a:pPr>
            <a:r>
              <a:rPr lang="es-ES" sz="1600" dirty="0"/>
              <a:t>Tipos compuestos</a:t>
            </a:r>
          </a:p>
          <a:p>
            <a:pPr marL="342900" lvl="0" indent="-342900">
              <a:buFont typeface="Arial" panose="020B0604020202020204" pitchFamily="34" charset="0"/>
              <a:buChar char="●"/>
            </a:pPr>
            <a:r>
              <a:rPr lang="es-ES" sz="1600" dirty="0"/>
              <a:t>Manejo de errores</a:t>
            </a:r>
          </a:p>
          <a:p>
            <a:pPr marL="342900" lvl="0" indent="-342900">
              <a:buFont typeface="Arial" panose="020B0604020202020204" pitchFamily="34" charset="0"/>
              <a:buChar char="●"/>
            </a:pPr>
            <a:r>
              <a:rPr lang="es-ES" sz="1600" dirty="0"/>
              <a:t>Declaración de Métodos y encapsulación</a:t>
            </a:r>
          </a:p>
          <a:p>
            <a:pPr marL="342900" lvl="0" indent="-342900">
              <a:buFont typeface="Arial" panose="020B0604020202020204" pitchFamily="34" charset="0"/>
              <a:buChar char="●"/>
            </a:pPr>
            <a:r>
              <a:rPr lang="es-ES" sz="1600" dirty="0"/>
              <a:t>Interfaces en Go</a:t>
            </a:r>
          </a:p>
          <a:p>
            <a:pPr marL="342900" lvl="0" indent="-342900">
              <a:buFont typeface="Arial" panose="020B0604020202020204" pitchFamily="34" charset="0"/>
              <a:buChar char="●"/>
            </a:pPr>
            <a:r>
              <a:rPr lang="es-ES" sz="1600" dirty="0"/>
              <a:t>Channels</a:t>
            </a:r>
            <a:r>
              <a:rPr lang="es-ES" sz="1600" dirty="0"/>
              <a:t> y </a:t>
            </a:r>
            <a:r>
              <a:rPr lang="es-ES" sz="1600" dirty="0"/>
              <a:t>Goroutines</a:t>
            </a:r>
            <a:endParaRPr lang="es-ES" sz="1600" dirty="0"/>
          </a:p>
          <a:p>
            <a:pPr algn="just">
              <a:lnSpc>
                <a:spcPct val="107000"/>
              </a:lnSpc>
              <a:spcAft>
                <a:spcPts val="800"/>
              </a:spcAft>
            </a:pPr>
            <a:r>
              <a:rPr lang="es-ES" sz="1600" dirty="0">
                <a:solidFill>
                  <a:srgbClr val="000000"/>
                </a:solidFill>
                <a:latin typeface="Arial" panose="020B0604020202020204" pitchFamily="34" charset="0"/>
                <a:ea typeface="Arial" panose="020B0604020202020204" pitchFamily="34" charset="0"/>
              </a:rPr>
              <a:t>Enlace: </a:t>
            </a:r>
            <a:r>
              <a:rPr lang="es-ES" sz="1600" u="sng" dirty="0">
                <a:solidFill>
                  <a:srgbClr val="1155CC"/>
                </a:solidFill>
                <a:latin typeface="Arial" panose="020B0604020202020204" pitchFamily="34" charset="0"/>
                <a:ea typeface="Arial" panose="020B0604020202020204" pitchFamily="34" charset="0"/>
                <a:hlinkClick r:id="rId2"/>
              </a:rPr>
              <a:t>https://platzi.com/cursos/go-basico/</a:t>
            </a:r>
            <a:r>
              <a:rPr lang="es-ES" sz="1600"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sz="1600" dirty="0">
                <a:solidFill>
                  <a:srgbClr val="000000"/>
                </a:solidFill>
                <a:latin typeface="Arial" panose="020B0604020202020204" pitchFamily="34" charset="0"/>
                <a:ea typeface="Arial" panose="020B0604020202020204" pitchFamily="34" charset="0"/>
              </a:rPr>
              <a:t>El precio de este curso va mediante suscripción mensual a 29$/mes y anual a 27$, es un curso vía online.</a:t>
            </a:r>
            <a:endParaRPr lang="es-ES" sz="16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71365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77066" y="16933"/>
            <a:ext cx="9414933" cy="6841067"/>
          </a:xfrm>
          <a:prstGeom prst="rect">
            <a:avLst/>
          </a:prstGeom>
        </p:spPr>
        <p:txBody>
          <a:bodyPr wrap="square">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4.2.2 Curso no gratuito 2 sobre Go</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Escuela Digital: Curso </a:t>
            </a:r>
            <a:r>
              <a:rPr lang="es-ES" dirty="0">
                <a:solidFill>
                  <a:srgbClr val="000000"/>
                </a:solidFill>
                <a:latin typeface="Arial" panose="020B0604020202020204" pitchFamily="34" charset="0"/>
                <a:ea typeface="Arial" panose="020B0604020202020204" pitchFamily="34" charset="0"/>
              </a:rPr>
              <a:t>go</a:t>
            </a:r>
            <a:r>
              <a:rPr lang="es-ES" dirty="0">
                <a:solidFill>
                  <a:srgbClr val="000000"/>
                </a:solidFill>
                <a:latin typeface="Arial" panose="020B0604020202020204" pitchFamily="34" charset="0"/>
                <a:ea typeface="Arial" panose="020B0604020202020204" pitchFamily="34" charset="0"/>
              </a:rPr>
              <a:t> desde cero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temario de este curso se divide en 4 módulos:</a:t>
            </a:r>
          </a:p>
          <a:p>
            <a:pPr marL="342900" lvl="0" indent="-342900">
              <a:buFont typeface="Arial" panose="020B0604020202020204" pitchFamily="34" charset="0"/>
              <a:buChar char="●"/>
            </a:pPr>
            <a:r>
              <a:rPr lang="es-ES" dirty="0"/>
              <a:t>Módulo 1</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Introducción</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Variables y tipos de datos</a:t>
            </a:r>
          </a:p>
          <a:p>
            <a:pPr marL="342900" lvl="0" indent="-342900" algn="just">
              <a:lnSpc>
                <a:spcPct val="107000"/>
              </a:lnSpc>
              <a:spcAft>
                <a:spcPts val="800"/>
              </a:spcAft>
              <a:buFont typeface="Arial" panose="020B0604020202020204" pitchFamily="34" charset="0"/>
              <a:buChar char="●"/>
            </a:pPr>
            <a:r>
              <a:rPr lang="es-ES" dirty="0" smtClean="0">
                <a:solidFill>
                  <a:srgbClr val="000000"/>
                </a:solidFill>
                <a:latin typeface="Arial" panose="020B0604020202020204" pitchFamily="34" charset="0"/>
                <a:ea typeface="Arial" panose="020B0604020202020204" pitchFamily="34" charset="0"/>
              </a:rPr>
              <a:t>Control de flujo</a:t>
            </a:r>
          </a:p>
          <a:p>
            <a:pPr marL="342900" lvl="0" indent="-342900" algn="just">
              <a:lnSpc>
                <a:spcPct val="107000"/>
              </a:lnSpc>
              <a:spcAft>
                <a:spcPts val="800"/>
              </a:spcAft>
              <a:buFont typeface="Arial" panose="020B0604020202020204" pitchFamily="34" charset="0"/>
              <a:buChar char="●"/>
            </a:pPr>
            <a:r>
              <a:rPr lang="es-ES" dirty="0" smtClean="0">
                <a:solidFill>
                  <a:srgbClr val="000000"/>
                </a:solidFill>
                <a:latin typeface="Arial" panose="020B0604020202020204" pitchFamily="34" charset="0"/>
                <a:ea typeface="Arial" panose="020B0604020202020204" pitchFamily="34" charset="0"/>
              </a:rPr>
              <a:t>Módulo </a:t>
            </a:r>
            <a:r>
              <a:rPr lang="es-ES" dirty="0">
                <a:solidFill>
                  <a:srgbClr val="000000"/>
                </a:solidFill>
                <a:latin typeface="Arial" panose="020B0604020202020204" pitchFamily="34" charset="0"/>
                <a:ea typeface="Arial" panose="020B0604020202020204" pitchFamily="34" charset="0"/>
              </a:rPr>
              <a:t>2</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Arrays</a:t>
            </a:r>
            <a:r>
              <a:rPr lang="es-ES" dirty="0">
                <a:solidFill>
                  <a:srgbClr val="000000"/>
                </a:solidFill>
                <a:latin typeface="Arial" panose="020B0604020202020204" pitchFamily="34" charset="0"/>
                <a:ea typeface="Arial" panose="020B0604020202020204" pitchFamily="34" charset="0"/>
              </a:rPr>
              <a:t>, </a:t>
            </a:r>
            <a:r>
              <a:rPr lang="es-ES" dirty="0">
                <a:solidFill>
                  <a:srgbClr val="000000"/>
                </a:solidFill>
                <a:latin typeface="Arial" panose="020B0604020202020204" pitchFamily="34" charset="0"/>
                <a:ea typeface="Arial" panose="020B0604020202020204" pitchFamily="34" charset="0"/>
              </a:rPr>
              <a:t>Slices</a:t>
            </a:r>
            <a:r>
              <a:rPr lang="es-ES" dirty="0">
                <a:solidFill>
                  <a:srgbClr val="000000"/>
                </a:solidFill>
                <a:latin typeface="Arial" panose="020B0604020202020204" pitchFamily="34" charset="0"/>
                <a:ea typeface="Arial" panose="020B0604020202020204" pitchFamily="34" charset="0"/>
              </a:rPr>
              <a:t>, </a:t>
            </a:r>
            <a:r>
              <a:rPr lang="es-ES" dirty="0">
                <a:solidFill>
                  <a:srgbClr val="000000"/>
                </a:solidFill>
                <a:latin typeface="Arial" panose="020B0604020202020204" pitchFamily="34" charset="0"/>
                <a:ea typeface="Arial" panose="020B0604020202020204" pitchFamily="34" charset="0"/>
              </a:rPr>
              <a:t>Maps</a:t>
            </a:r>
            <a:r>
              <a:rPr lang="es-ES" dirty="0">
                <a:solidFill>
                  <a:srgbClr val="000000"/>
                </a:solidFill>
                <a:latin typeface="Arial" panose="020B0604020202020204" pitchFamily="34" charset="0"/>
                <a:ea typeface="Arial" panose="020B0604020202020204" pitchFamily="34" charset="0"/>
              </a:rPr>
              <a:t> y </a:t>
            </a:r>
            <a:r>
              <a:rPr lang="es-ES" dirty="0">
                <a:solidFill>
                  <a:srgbClr val="000000"/>
                </a:solidFill>
                <a:latin typeface="Arial" panose="020B0604020202020204" pitchFamily="34" charset="0"/>
                <a:ea typeface="Arial" panose="020B0604020202020204" pitchFamily="34" charset="0"/>
              </a:rPr>
              <a:t>Structs</a:t>
            </a:r>
            <a:endParaRPr lang="es-ES" dirty="0">
              <a:solidFill>
                <a:srgbClr val="000000"/>
              </a:solidFill>
              <a:latin typeface="Arial" panose="020B0604020202020204" pitchFamily="34" charset="0"/>
              <a:ea typeface="Arial" panose="020B0604020202020204" pitchFamily="34" charset="0"/>
            </a:endParaRP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Ciclos</a:t>
            </a:r>
          </a:p>
          <a:p>
            <a:pPr marL="342900" lvl="0" indent="-342900" algn="just">
              <a:lnSpc>
                <a:spcPct val="107000"/>
              </a:lnSpc>
              <a:spcAft>
                <a:spcPts val="80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Funciones</a:t>
            </a:r>
          </a:p>
          <a:p>
            <a:pPr marL="342900" lvl="0" indent="-342900" algn="just">
              <a:lnSpc>
                <a:spcPct val="107000"/>
              </a:lnSpc>
              <a:spcAft>
                <a:spcPts val="80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Módulo 3</a:t>
            </a: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Métodos, Interfaces, </a:t>
            </a:r>
            <a:r>
              <a:rPr lang="es-ES" dirty="0">
                <a:solidFill>
                  <a:srgbClr val="000000"/>
                </a:solidFill>
                <a:latin typeface="Arial" panose="020B0604020202020204" pitchFamily="34" charset="0"/>
                <a:ea typeface="Arial" panose="020B0604020202020204" pitchFamily="34" charset="0"/>
              </a:rPr>
              <a:t>Defer</a:t>
            </a:r>
            <a:r>
              <a:rPr lang="es-ES" dirty="0">
                <a:solidFill>
                  <a:srgbClr val="000000"/>
                </a:solidFill>
                <a:latin typeface="Arial" panose="020B0604020202020204" pitchFamily="34" charset="0"/>
                <a:ea typeface="Arial" panose="020B0604020202020204" pitchFamily="34" charset="0"/>
              </a:rPr>
              <a:t>, </a:t>
            </a:r>
            <a:r>
              <a:rPr lang="es-ES" dirty="0">
                <a:solidFill>
                  <a:srgbClr val="000000"/>
                </a:solidFill>
                <a:latin typeface="Arial" panose="020B0604020202020204" pitchFamily="34" charset="0"/>
                <a:ea typeface="Arial" panose="020B0604020202020204" pitchFamily="34" charset="0"/>
              </a:rPr>
              <a:t>Panic</a:t>
            </a:r>
            <a:r>
              <a:rPr lang="es-ES" dirty="0">
                <a:solidFill>
                  <a:srgbClr val="000000"/>
                </a:solidFill>
                <a:latin typeface="Arial" panose="020B0604020202020204" pitchFamily="34" charset="0"/>
                <a:ea typeface="Arial" panose="020B0604020202020204" pitchFamily="34" charset="0"/>
              </a:rPr>
              <a:t> y </a:t>
            </a:r>
            <a:r>
              <a:rPr lang="es-ES" dirty="0">
                <a:solidFill>
                  <a:srgbClr val="000000"/>
                </a:solidFill>
                <a:latin typeface="Arial" panose="020B0604020202020204" pitchFamily="34" charset="0"/>
                <a:ea typeface="Arial" panose="020B0604020202020204" pitchFamily="34" charset="0"/>
              </a:rPr>
              <a:t>recover</a:t>
            </a:r>
            <a:endParaRPr lang="es-ES" dirty="0">
              <a:solidFill>
                <a:srgbClr val="000000"/>
              </a:solidFill>
              <a:latin typeface="Arial" panose="020B0604020202020204" pitchFamily="34" charset="0"/>
              <a:ea typeface="Arial" panose="020B0604020202020204" pitchFamily="34" charset="0"/>
            </a:endParaRPr>
          </a:p>
          <a:p>
            <a:pPr marL="342900" lvl="0" indent="-342900" algn="just">
              <a:lnSpc>
                <a:spcPct val="107000"/>
              </a:lnSpc>
              <a:spcAft>
                <a:spcPts val="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Gorutinas</a:t>
            </a:r>
            <a:r>
              <a:rPr lang="es-ES" dirty="0">
                <a:solidFill>
                  <a:srgbClr val="000000"/>
                </a:solidFill>
                <a:latin typeface="Arial" panose="020B0604020202020204" pitchFamily="34" charset="0"/>
                <a:ea typeface="Arial" panose="020B0604020202020204" pitchFamily="34" charset="0"/>
              </a:rPr>
              <a:t> y canales</a:t>
            </a:r>
          </a:p>
          <a:p>
            <a:pPr marL="342900" lvl="0" indent="-342900" algn="just">
              <a:lnSpc>
                <a:spcPct val="107000"/>
              </a:lnSpc>
              <a:spcAft>
                <a:spcPts val="800"/>
              </a:spcAft>
              <a:buFont typeface="Arial" panose="020B0604020202020204" pitchFamily="34" charset="0"/>
              <a:buChar char="●"/>
            </a:pPr>
            <a:r>
              <a:rPr lang="es-ES" dirty="0">
                <a:solidFill>
                  <a:srgbClr val="000000"/>
                </a:solidFill>
                <a:latin typeface="Arial" panose="020B0604020202020204" pitchFamily="34" charset="0"/>
                <a:ea typeface="Arial" panose="020B0604020202020204" pitchFamily="34" charset="0"/>
              </a:rPr>
              <a:t>Go Web</a:t>
            </a:r>
          </a:p>
          <a:p>
            <a:pPr marL="342900" lvl="0" indent="-342900">
              <a:buFont typeface="Arial" panose="020B0604020202020204" pitchFamily="34" charset="0"/>
              <a:buChar char="●"/>
            </a:pPr>
            <a:r>
              <a:rPr lang="es-ES" dirty="0"/>
              <a:t>Módulo 4</a:t>
            </a:r>
          </a:p>
          <a:p>
            <a:pPr marL="685800"/>
            <a:r>
              <a:rPr lang="es-ES" dirty="0"/>
              <a:t>Proyecto Final</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Las clases son vía online, donde, se podrá acceder a todas las clases grabadas de por vida, se podrá usar foros para compartir dudas y soluciones con los demás estudiantes y se podrá descargar los materiales de cada clase</a:t>
            </a:r>
            <a:r>
              <a:rPr lang="es-ES" dirty="0" smtClean="0">
                <a:solidFill>
                  <a:srgbClr val="000000"/>
                </a:solidFill>
                <a:latin typeface="Arial" panose="020B0604020202020204" pitchFamily="34" charset="0"/>
                <a:ea typeface="Arial" panose="020B0604020202020204" pitchFamily="34" charset="0"/>
              </a:rPr>
              <a:t>.</a:t>
            </a:r>
            <a:endParaRPr lang="es-ES" dirty="0">
              <a:solidFill>
                <a:srgbClr val="000000"/>
              </a:solidFill>
              <a:latin typeface="Arial" panose="020B0604020202020204" pitchFamily="34" charset="0"/>
              <a:ea typeface="Arial" panose="020B0604020202020204" pitchFamily="34" charset="0"/>
            </a:endParaRPr>
          </a:p>
        </p:txBody>
      </p:sp>
      <p:sp>
        <p:nvSpPr>
          <p:cNvPr id="5" name="Rectángulo 4"/>
          <p:cNvSpPr/>
          <p:nvPr/>
        </p:nvSpPr>
        <p:spPr>
          <a:xfrm>
            <a:off x="7484532" y="2669179"/>
            <a:ext cx="6096000" cy="768287"/>
          </a:xfrm>
          <a:prstGeom prst="rect">
            <a:avLst/>
          </a:prstGeom>
        </p:spPr>
        <p:txBody>
          <a:bodyPr>
            <a:spAutoFit/>
          </a:bodyPr>
          <a:lstStyle/>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1155CC"/>
                </a:solidFill>
                <a:latin typeface="Arial" panose="020B0604020202020204" pitchFamily="34" charset="0"/>
                <a:ea typeface="Arial" panose="020B0604020202020204" pitchFamily="34" charset="0"/>
                <a:hlinkClick r:id="rId2"/>
              </a:rPr>
              <a:t>https://escuela.digital/cursos/go</a:t>
            </a:r>
            <a:r>
              <a:rPr lang="es-ES" dirty="0">
                <a:solidFill>
                  <a:srgbClr val="000000"/>
                </a:solidFill>
                <a:latin typeface="Arial" panose="020B0604020202020204" pitchFamily="34" charset="0"/>
                <a:ea typeface="Arial" panose="020B0604020202020204" pitchFamily="34" charset="0"/>
              </a:rPr>
              <a:t> </a:t>
            </a:r>
          </a:p>
          <a:p>
            <a:r>
              <a:rPr lang="es-ES" dirty="0">
                <a:latin typeface="Arial" panose="020B0604020202020204" pitchFamily="34" charset="0"/>
                <a:ea typeface="Arial" panose="020B0604020202020204" pitchFamily="34" charset="0"/>
              </a:rPr>
              <a:t>El precio de este curso es de 30$ </a:t>
            </a:r>
            <a:endParaRPr lang="es-ES" dirty="0"/>
          </a:p>
        </p:txBody>
      </p:sp>
    </p:spTree>
    <p:extLst>
      <p:ext uri="{BB962C8B-B14F-4D97-AF65-F5344CB8AC3E}">
        <p14:creationId xmlns:p14="http://schemas.microsoft.com/office/powerpoint/2010/main" val="3974424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748908"/>
            <a:ext cx="6096000" cy="5360185"/>
          </a:xfrm>
          <a:prstGeom prst="rect">
            <a:avLst/>
          </a:prstGeom>
        </p:spPr>
        <p:txBody>
          <a:bodyPr>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4.2.3 Curso no gratuito 3 sobre Go</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ItMaster</a:t>
            </a:r>
            <a:r>
              <a:rPr lang="es-ES" dirty="0">
                <a:solidFill>
                  <a:srgbClr val="000000"/>
                </a:solidFill>
                <a:latin typeface="Arial" panose="020B0604020202020204" pitchFamily="34" charset="0"/>
                <a:ea typeface="Arial" panose="020B0604020202020204" pitchFamily="34" charset="0"/>
              </a:rPr>
              <a:t>: Curso de programación Go </a:t>
            </a:r>
            <a:r>
              <a:rPr lang="es-ES" dirty="0">
                <a:solidFill>
                  <a:srgbClr val="000000"/>
                </a:solidFill>
                <a:latin typeface="Arial" panose="020B0604020202020204" pitchFamily="34" charset="0"/>
                <a:ea typeface="Arial" panose="020B0604020202020204" pitchFamily="34" charset="0"/>
              </a:rPr>
              <a:t>BootCamp</a:t>
            </a:r>
            <a:endParaRPr lang="es-ES" dirty="0">
              <a:solidFill>
                <a:srgbClr val="000000"/>
              </a:solidFill>
              <a:latin typeface="Arial" panose="020B0604020202020204" pitchFamily="34" charset="0"/>
              <a:ea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Aprender el lenguaje que más crece en popularidad creado por Google y utilizado por empresas como Uber, </a:t>
            </a:r>
            <a:r>
              <a:rPr lang="es-ES" dirty="0">
                <a:solidFill>
                  <a:srgbClr val="000000"/>
                </a:solidFill>
                <a:latin typeface="Arial" panose="020B0604020202020204" pitchFamily="34" charset="0"/>
                <a:ea typeface="Arial" panose="020B0604020202020204" pitchFamily="34" charset="0"/>
              </a:rPr>
              <a:t>Netflix</a:t>
            </a:r>
            <a:r>
              <a:rPr lang="es-ES" dirty="0">
                <a:solidFill>
                  <a:srgbClr val="000000"/>
                </a:solidFill>
                <a:latin typeface="Arial" panose="020B0604020202020204" pitchFamily="34" charset="0"/>
                <a:ea typeface="Arial" panose="020B0604020202020204" pitchFamily="34" charset="0"/>
              </a:rPr>
              <a:t>, Facebook, Twitter y muchas otras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¿Qué aprenderás?</a:t>
            </a:r>
          </a:p>
          <a:p>
            <a:pPr marL="342900" lvl="0" indent="-342900">
              <a:buFont typeface="Arial" panose="020B0604020202020204" pitchFamily="34" charset="0"/>
              <a:buChar char="●"/>
            </a:pPr>
            <a:r>
              <a:rPr lang="es-ES" dirty="0"/>
              <a:t>Escribir código idiomático en Go</a:t>
            </a:r>
          </a:p>
          <a:p>
            <a:pPr marL="342900" lvl="0" indent="-342900">
              <a:buFont typeface="Arial" panose="020B0604020202020204" pitchFamily="34" charset="0"/>
              <a:buChar char="●"/>
            </a:pPr>
            <a:r>
              <a:rPr lang="es-ES" dirty="0"/>
              <a:t>La estructura del lenguaje</a:t>
            </a:r>
          </a:p>
          <a:p>
            <a:pPr marL="342900" lvl="0" indent="-342900">
              <a:buFont typeface="Arial" panose="020B0604020202020204" pitchFamily="34" charset="0"/>
              <a:buChar char="●"/>
            </a:pPr>
            <a:r>
              <a:rPr lang="es-ES" dirty="0"/>
              <a:t>Las herramientas a instalar y usar</a:t>
            </a:r>
          </a:p>
          <a:p>
            <a:pPr marL="342900" lvl="0" indent="-342900">
              <a:buFont typeface="Arial" panose="020B0604020202020204" pitchFamily="34" charset="0"/>
              <a:buChar char="●"/>
            </a:pPr>
            <a:r>
              <a:rPr lang="es-ES" dirty="0"/>
              <a:t>Hacer aplicaciones Web Go desde cero</a:t>
            </a:r>
          </a:p>
          <a:p>
            <a:pPr marL="342900" lvl="0" indent="-342900">
              <a:buFont typeface="Arial" panose="020B0604020202020204" pitchFamily="34" charset="0"/>
              <a:buChar char="●"/>
            </a:pPr>
            <a:r>
              <a:rPr lang="es-ES" dirty="0"/>
              <a:t>Compilar y publicar a un entorno productivo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Las clases son presenciales, con un total de 9 horas, que se dividen en 3 clases, es necesario llevar un portátil para poder hacer el curso.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1155CC"/>
                </a:solidFill>
                <a:latin typeface="Arial" panose="020B0604020202020204" pitchFamily="34" charset="0"/>
                <a:ea typeface="Arial" panose="020B0604020202020204" pitchFamily="34" charset="0"/>
                <a:hlinkClick r:id="rId2"/>
              </a:rPr>
              <a:t>https://www.itmaster.com.ar/cursos/curso-go</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precio de este curso es de 79 Euros.</a:t>
            </a:r>
          </a:p>
        </p:txBody>
      </p:sp>
    </p:spTree>
    <p:extLst>
      <p:ext uri="{BB962C8B-B14F-4D97-AF65-F5344CB8AC3E}">
        <p14:creationId xmlns:p14="http://schemas.microsoft.com/office/powerpoint/2010/main" val="2469074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3606801" y="0"/>
            <a:ext cx="7247466"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94325" algn="r"/>
              </a:tabLst>
              <a:defRPr>
                <a:solidFill>
                  <a:schemeClr val="tx1"/>
                </a:solidFill>
                <a:latin typeface="Arial" panose="020B0604020202020204" pitchFamily="34" charset="0"/>
              </a:defRPr>
            </a:lvl1pPr>
            <a:lvl2pPr eaLnBrk="0" fontAlgn="base" hangingPunct="0">
              <a:spcBef>
                <a:spcPct val="0"/>
              </a:spcBef>
              <a:spcAft>
                <a:spcPct val="0"/>
              </a:spcAft>
              <a:tabLst>
                <a:tab pos="5394325" algn="r"/>
              </a:tabLst>
              <a:defRPr>
                <a:solidFill>
                  <a:schemeClr val="tx1"/>
                </a:solidFill>
                <a:latin typeface="Arial" panose="020B0604020202020204" pitchFamily="34" charset="0"/>
              </a:defRPr>
            </a:lvl2pPr>
            <a:lvl3pPr eaLnBrk="0" fontAlgn="base" hangingPunct="0">
              <a:spcBef>
                <a:spcPct val="0"/>
              </a:spcBef>
              <a:spcAft>
                <a:spcPct val="0"/>
              </a:spcAft>
              <a:tabLst>
                <a:tab pos="5394325" algn="r"/>
              </a:tabLst>
              <a:defRPr>
                <a:solidFill>
                  <a:schemeClr val="tx1"/>
                </a:solidFill>
                <a:latin typeface="Arial" panose="020B0604020202020204" pitchFamily="34" charset="0"/>
              </a:defRPr>
            </a:lvl3pPr>
            <a:lvl4pPr eaLnBrk="0" fontAlgn="base" hangingPunct="0">
              <a:spcBef>
                <a:spcPct val="0"/>
              </a:spcBef>
              <a:spcAft>
                <a:spcPct val="0"/>
              </a:spcAft>
              <a:tabLst>
                <a:tab pos="5394325" algn="r"/>
              </a:tabLst>
              <a:defRPr>
                <a:solidFill>
                  <a:schemeClr val="tx1"/>
                </a:solidFill>
                <a:latin typeface="Arial" panose="020B0604020202020204" pitchFamily="34" charset="0"/>
              </a:defRPr>
            </a:lvl4pPr>
            <a:lvl5pPr eaLnBrk="0" fontAlgn="base" hangingPunct="0">
              <a:spcBef>
                <a:spcPct val="0"/>
              </a:spcBef>
              <a:spcAft>
                <a:spcPct val="0"/>
              </a:spcAft>
              <a:tabLst>
                <a:tab pos="5394325" algn="r"/>
              </a:tabLst>
              <a:defRPr>
                <a:solidFill>
                  <a:schemeClr val="tx1"/>
                </a:solidFill>
                <a:latin typeface="Arial" panose="020B0604020202020204" pitchFamily="34" charset="0"/>
              </a:defRPr>
            </a:lvl5pPr>
            <a:lvl6pPr eaLnBrk="0" fontAlgn="base" hangingPunct="0">
              <a:spcBef>
                <a:spcPct val="0"/>
              </a:spcBef>
              <a:spcAft>
                <a:spcPct val="0"/>
              </a:spcAft>
              <a:tabLst>
                <a:tab pos="5394325" algn="r"/>
              </a:tabLst>
              <a:defRPr>
                <a:solidFill>
                  <a:schemeClr val="tx1"/>
                </a:solidFill>
                <a:latin typeface="Arial" panose="020B0604020202020204" pitchFamily="34" charset="0"/>
              </a:defRPr>
            </a:lvl6pPr>
            <a:lvl7pPr eaLnBrk="0" fontAlgn="base" hangingPunct="0">
              <a:spcBef>
                <a:spcPct val="0"/>
              </a:spcBef>
              <a:spcAft>
                <a:spcPct val="0"/>
              </a:spcAft>
              <a:tabLst>
                <a:tab pos="5394325" algn="r"/>
              </a:tabLst>
              <a:defRPr>
                <a:solidFill>
                  <a:schemeClr val="tx1"/>
                </a:solidFill>
                <a:latin typeface="Arial" panose="020B0604020202020204" pitchFamily="34" charset="0"/>
              </a:defRPr>
            </a:lvl7pPr>
            <a:lvl8pPr eaLnBrk="0" fontAlgn="base" hangingPunct="0">
              <a:spcBef>
                <a:spcPct val="0"/>
              </a:spcBef>
              <a:spcAft>
                <a:spcPct val="0"/>
              </a:spcAft>
              <a:tabLst>
                <a:tab pos="5394325" algn="r"/>
              </a:tabLst>
              <a:defRPr>
                <a:solidFill>
                  <a:schemeClr val="tx1"/>
                </a:solidFill>
                <a:latin typeface="Arial" panose="020B0604020202020204" pitchFamily="34" charset="0"/>
              </a:defRPr>
            </a:lvl8pPr>
            <a:lvl9pPr eaLnBrk="0" fontAlgn="base" hangingPunct="0">
              <a:spcBef>
                <a:spcPct val="0"/>
              </a:spcBef>
              <a:spcAft>
                <a:spcPct val="0"/>
              </a:spcAft>
              <a:tabLst>
                <a:tab pos="53943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
              </a:rPr>
              <a:t>CONTENIDO PG1</a:t>
            </a: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endPar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
              </a:rPr>
              <a:t>1. Autores del trabajo, planificación y entrega</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3"/>
              </a:rPr>
              <a:t>1.1 Autores</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4"/>
              </a:rPr>
              <a:t>1.2 Planificación</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5"/>
              </a:rPr>
              <a:t>1.3 Entrega</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6"/>
              </a:rPr>
              <a:t>2. Descripción del tipo de tecnología</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7"/>
              </a:rPr>
              <a:t>3. Fuentes de información (documentos)</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8"/>
              </a:rPr>
              <a:t>3.1 Fuentes sobre lenguajes de programación</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9"/>
              </a:rPr>
              <a:t>3.1.1 Fuente de información 1 sobre lenguajes de programación</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10"/>
              </a:rPr>
              <a:t>3.1.2 Fuente de información 2 sobre lenguajes de programación</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11"/>
              </a:rPr>
              <a:t>3.1.3 Fuente de información 3 sobre lenguajes de programación</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12"/>
              </a:rPr>
              <a:t>3.2 Fuentes sobre lenguaje de programación Go</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13"/>
              </a:rPr>
              <a:t>3.2.1 Fuente de información 1 sobre Go</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14"/>
              </a:rPr>
              <a:t>3.2.2 Fuente de información 2 sobre Go</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15"/>
              </a:rPr>
              <a:t>3.2.3 Fuente de información 3 sobre Go</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16"/>
              </a:rPr>
              <a:t>3.2.4 Fuente de información 4 sobre Go</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17"/>
              </a:rPr>
              <a:t>3.3 Fuentes sobre el leguaje de programación Rust</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18"/>
              </a:rPr>
              <a:t>3.3.1 Fuente de información 1 sobre Rust</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19"/>
              </a:rPr>
              <a:t>3.3.2 Fuente de información 2 sobre Rust</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0"/>
              </a:rPr>
              <a:t>3.3.3 Fuente de información 3 sobre Rust</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1"/>
              </a:rPr>
              <a:t>4. Fuentes de información (cursos no gratuitos)</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2"/>
              </a:rPr>
              <a:t>4.1 Cursos no gratuitos sobre el tipo de tecnología en general</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3"/>
              </a:rPr>
              <a:t>4.1.1 Curso no gratuito HTML5 Y CSS en Deusto Formación</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4"/>
              </a:rPr>
              <a:t>4.1.2 Curso no gratuito 2 Fundamentos en JavaScript impartido por </a:t>
            </a: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4"/>
              </a:rPr>
              <a:t>InterGrupo</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5"/>
              </a:rPr>
              <a:t>4.1.3 Curso no gratuito Desarrollo de aplicaciones para Android impartido por Intergrupo.net</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6"/>
              </a:rPr>
              <a:t>4.2 Cursos no gratuitos sobre Go</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7"/>
              </a:rPr>
              <a:t>4.2.1 Curso no gratuito 1 sobre Go</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8"/>
              </a:rPr>
              <a:t>4.2.2 Curso no gratuito 2 sobre Go</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9"/>
              </a:rPr>
              <a:t>4.2.3 Curso no gratuito 3 sobre Go</a:t>
            </a:r>
            <a:endParaRPr kumimoji="0" lang="es-ES" altLang="es-E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6966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88533" y="152400"/>
            <a:ext cx="10803467" cy="3144707"/>
          </a:xfrm>
          <a:prstGeom prst="rect">
            <a:avLst/>
          </a:prstGeom>
        </p:spPr>
        <p:txBody>
          <a:bodyPr wrap="square">
            <a:spAutoFit/>
          </a:bodyPr>
          <a:lstStyle/>
          <a:p>
            <a:pPr algn="just">
              <a:lnSpc>
                <a:spcPct val="107000"/>
              </a:lnSpc>
              <a:spcBef>
                <a:spcPts val="1200"/>
              </a:spcBef>
              <a:spcAft>
                <a:spcPts val="600"/>
              </a:spcAft>
            </a:pPr>
            <a:r>
              <a:rPr lang="es-ES" sz="2000" b="1" dirty="0">
                <a:solidFill>
                  <a:srgbClr val="000000"/>
                </a:solidFill>
                <a:latin typeface="Arial" panose="020B0604020202020204" pitchFamily="34" charset="0"/>
              </a:rPr>
              <a:t>4.3 Cursos no gratuitos sobre Rust</a:t>
            </a:r>
          </a:p>
          <a:p>
            <a:pPr algn="just">
              <a:lnSpc>
                <a:spcPct val="107000"/>
              </a:lnSpc>
              <a:spcBef>
                <a:spcPts val="1200"/>
              </a:spcBef>
              <a:spcAft>
                <a:spcPts val="600"/>
              </a:spcAft>
            </a:pPr>
            <a:r>
              <a:rPr lang="es-ES" sz="2000" b="1" dirty="0">
                <a:solidFill>
                  <a:srgbClr val="000000"/>
                </a:solidFill>
                <a:latin typeface="Arial" panose="020B0604020202020204" pitchFamily="34" charset="0"/>
              </a:rPr>
              <a:t>4.3.1 Curso no gratuito 1 sobre Rust</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Después de la búsqueda a través de Internet no hemos encontrado cursos de programación en </a:t>
            </a:r>
            <a:r>
              <a:rPr lang="es-ES" dirty="0">
                <a:solidFill>
                  <a:srgbClr val="000000"/>
                </a:solidFill>
                <a:latin typeface="Arial" panose="020B0604020202020204" pitchFamily="34" charset="0"/>
                <a:ea typeface="Arial" panose="020B0604020202020204" pitchFamily="34" charset="0"/>
              </a:rPr>
              <a:t>rust</a:t>
            </a:r>
            <a:r>
              <a:rPr lang="es-ES" dirty="0">
                <a:solidFill>
                  <a:srgbClr val="000000"/>
                </a:solidFill>
                <a:latin typeface="Arial" panose="020B0604020202020204" pitchFamily="34" charset="0"/>
                <a:ea typeface="Arial" panose="020B0604020202020204" pitchFamily="34" charset="0"/>
              </a:rPr>
              <a:t>, ya que es un lenguaje nuevo y poco extendido.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Del mismo modo hay un montón de libros y tutoriales en internet a los que puedes acceder de forma gratuita, la cantidad de libros en el mercado sobre </a:t>
            </a:r>
            <a:r>
              <a:rPr lang="es-ES" dirty="0">
                <a:solidFill>
                  <a:srgbClr val="000000"/>
                </a:solidFill>
                <a:latin typeface="Arial" panose="020B0604020202020204" pitchFamily="34" charset="0"/>
                <a:ea typeface="Arial" panose="020B0604020202020204" pitchFamily="34" charset="0"/>
              </a:rPr>
              <a:t>rust</a:t>
            </a:r>
            <a:r>
              <a:rPr lang="es-ES" dirty="0">
                <a:solidFill>
                  <a:srgbClr val="000000"/>
                </a:solidFill>
                <a:latin typeface="Arial" panose="020B0604020202020204" pitchFamily="34" charset="0"/>
                <a:ea typeface="Arial" panose="020B0604020202020204" pitchFamily="34" charset="0"/>
              </a:rPr>
              <a:t> es mínima:</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Ejemplo: Rust Essentials de Ivo </a:t>
            </a:r>
            <a:r>
              <a:rPr lang="es-ES" dirty="0">
                <a:solidFill>
                  <a:srgbClr val="000000"/>
                </a:solidFill>
                <a:latin typeface="Arial" panose="020B0604020202020204" pitchFamily="34" charset="0"/>
                <a:ea typeface="Arial" panose="020B0604020202020204" pitchFamily="34" charset="0"/>
              </a:rPr>
              <a:t>Balbaert</a:t>
            </a:r>
            <a:endParaRPr lang="es-ES" dirty="0">
              <a:solidFill>
                <a:srgbClr val="000000"/>
              </a:solidFill>
              <a:latin typeface="Arial" panose="020B0604020202020204" pitchFamily="34" charset="0"/>
              <a:ea typeface="Arial" panose="020B0604020202020204" pitchFamily="34" charset="0"/>
            </a:endParaRPr>
          </a:p>
        </p:txBody>
      </p:sp>
      <p:sp>
        <p:nvSpPr>
          <p:cNvPr id="5" name="Rectángulo 4"/>
          <p:cNvSpPr/>
          <p:nvPr/>
        </p:nvSpPr>
        <p:spPr>
          <a:xfrm>
            <a:off x="1388533" y="3449507"/>
            <a:ext cx="10312400" cy="3075394"/>
          </a:xfrm>
          <a:prstGeom prst="rect">
            <a:avLst/>
          </a:prstGeom>
        </p:spPr>
        <p:txBody>
          <a:bodyPr wrap="square">
            <a:spAutoFit/>
          </a:bodyPr>
          <a:lstStyle/>
          <a:p>
            <a:pPr algn="just">
              <a:lnSpc>
                <a:spcPct val="107000"/>
              </a:lnSpc>
              <a:spcBef>
                <a:spcPts val="1200"/>
              </a:spcBef>
              <a:spcAft>
                <a:spcPts val="600"/>
              </a:spcAft>
            </a:pPr>
            <a:r>
              <a:rPr lang="es-ES" sz="2400" b="1" u="sng" kern="0" dirty="0">
                <a:solidFill>
                  <a:srgbClr val="000000"/>
                </a:solidFill>
                <a:latin typeface="Arial" panose="020B0604020202020204" pitchFamily="34" charset="0"/>
              </a:rPr>
              <a:t>5. Fuentes de información (cursos gratuitos)</a:t>
            </a:r>
            <a:endParaRPr lang="es-ES" sz="2400" b="1" kern="0" dirty="0">
              <a:solidFill>
                <a:srgbClr val="000000"/>
              </a:solidFill>
              <a:latin typeface="Arial" panose="020B0604020202020204" pitchFamily="34" charset="0"/>
            </a:endParaRP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5.1 Cursos gratuitos sobre lenguajes de programación</a:t>
            </a:r>
            <a:endParaRPr lang="es-ES" sz="2000" b="1" dirty="0">
              <a:solidFill>
                <a:srgbClr val="000000"/>
              </a:solidFill>
              <a:latin typeface="Arial" panose="020B0604020202020204" pitchFamily="34" charset="0"/>
            </a:endParaRPr>
          </a:p>
          <a:p>
            <a:pPr algn="just">
              <a:lnSpc>
                <a:spcPct val="107000"/>
              </a:lnSpc>
              <a:spcBef>
                <a:spcPts val="1200"/>
              </a:spcBef>
              <a:spcAft>
                <a:spcPts val="600"/>
              </a:spcAft>
            </a:pPr>
            <a:r>
              <a:rPr lang="es-ES" sz="2000" b="1" dirty="0">
                <a:solidFill>
                  <a:srgbClr val="000000"/>
                </a:solidFill>
                <a:latin typeface="Arial" panose="020B0604020202020204" pitchFamily="34" charset="0"/>
              </a:rPr>
              <a:t>5.1.1 Curso gratuito 1 sobre lenguajes de programación</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Página web, “</a:t>
            </a:r>
            <a:r>
              <a:rPr lang="es-ES" dirty="0">
                <a:solidFill>
                  <a:srgbClr val="000000"/>
                </a:solidFill>
                <a:latin typeface="Arial" panose="020B0604020202020204" pitchFamily="34" charset="0"/>
                <a:ea typeface="Arial" panose="020B0604020202020204" pitchFamily="34" charset="0"/>
              </a:rPr>
              <a:t>AulaFacil</a:t>
            </a:r>
            <a:r>
              <a:rPr lang="es-ES" dirty="0">
                <a:solidFill>
                  <a:srgbClr val="000000"/>
                </a:solidFill>
                <a:latin typeface="Arial" panose="020B0604020202020204" pitchFamily="34" charset="0"/>
                <a:ea typeface="Arial" panose="020B0604020202020204" pitchFamily="34" charset="0"/>
              </a:rPr>
              <a:t>”, donde tienen numerosos cursos, sobre diferentes lenguajes de programación, donde se puede empezar sin ningún conocimiento e ir progresando poco a poco.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1155CC"/>
                </a:solidFill>
                <a:latin typeface="Arial" panose="020B0604020202020204" pitchFamily="34" charset="0"/>
                <a:ea typeface="Arial" panose="020B0604020202020204" pitchFamily="34" charset="0"/>
                <a:hlinkClick r:id="rId2"/>
              </a:rPr>
              <a:t>http://www.aulafacil.com/cursos/c69/informatica/programacion</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2554524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42625"/>
            <a:ext cx="6096000" cy="6772751"/>
          </a:xfrm>
          <a:prstGeom prst="rect">
            <a:avLst/>
          </a:prstGeom>
        </p:spPr>
        <p:txBody>
          <a:bodyPr>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5.1.2 Curso gratuito 2 sobre lenguajes de programación</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Página Web, “</a:t>
            </a:r>
            <a:r>
              <a:rPr lang="es-ES" dirty="0">
                <a:solidFill>
                  <a:srgbClr val="000000"/>
                </a:solidFill>
                <a:latin typeface="Arial" panose="020B0604020202020204" pitchFamily="34" charset="0"/>
                <a:ea typeface="Arial" panose="020B0604020202020204" pitchFamily="34" charset="0"/>
              </a:rPr>
              <a:t>CódigoFacilito</a:t>
            </a:r>
            <a:r>
              <a:rPr lang="es-ES" dirty="0">
                <a:solidFill>
                  <a:srgbClr val="000000"/>
                </a:solidFill>
                <a:latin typeface="Arial" panose="020B0604020202020204" pitchFamily="34" charset="0"/>
                <a:ea typeface="Arial" panose="020B0604020202020204" pitchFamily="34" charset="0"/>
              </a:rPr>
              <a:t>”, donde tienen numerosos cursos, de diferentes lenguajes para aprender a programar. Hay más de 10 lenguajes diferentes en los que podemos empezar a aprender a programar como son:</a:t>
            </a:r>
          </a:p>
          <a:p>
            <a:pPr marL="342900" lvl="0" indent="-342900">
              <a:buFont typeface="Arial" panose="020B0604020202020204" pitchFamily="34" charset="0"/>
              <a:buChar char="●"/>
            </a:pPr>
            <a:r>
              <a:rPr lang="es-ES" dirty="0"/>
              <a:t>Go</a:t>
            </a:r>
          </a:p>
          <a:p>
            <a:pPr marL="342900" lvl="0" indent="-342900">
              <a:buFont typeface="Arial" panose="020B0604020202020204" pitchFamily="34" charset="0"/>
              <a:buChar char="●"/>
            </a:pPr>
            <a:r>
              <a:rPr lang="es-ES" dirty="0"/>
              <a:t>Java</a:t>
            </a:r>
          </a:p>
          <a:p>
            <a:pPr marL="342900" lvl="0" indent="-342900">
              <a:buFont typeface="Arial" panose="020B0604020202020204" pitchFamily="34" charset="0"/>
              <a:buChar char="●"/>
            </a:pPr>
            <a:r>
              <a:rPr lang="es-ES" dirty="0"/>
              <a:t>C++</a:t>
            </a:r>
          </a:p>
          <a:p>
            <a:pPr marL="342900" lvl="0" indent="-342900">
              <a:buFont typeface="Arial" panose="020B0604020202020204" pitchFamily="34" charset="0"/>
              <a:buChar char="●"/>
            </a:pPr>
            <a:r>
              <a:rPr lang="es-ES" dirty="0"/>
              <a:t>PHP</a:t>
            </a:r>
          </a:p>
          <a:p>
            <a:pPr marL="342900" lvl="0" indent="-342900">
              <a:buFont typeface="Arial" panose="020B0604020202020204" pitchFamily="34" charset="0"/>
              <a:buChar char="●"/>
            </a:pPr>
            <a:r>
              <a:rPr lang="es-ES" dirty="0"/>
              <a:t>Otras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1155CC"/>
                </a:solidFill>
                <a:latin typeface="Arial" panose="020B0604020202020204" pitchFamily="34" charset="0"/>
                <a:ea typeface="Arial" panose="020B0604020202020204" pitchFamily="34" charset="0"/>
                <a:hlinkClick r:id="rId2"/>
              </a:rPr>
              <a:t>https://codigofacilito.com/cursos</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a:p>
            <a:pPr algn="just">
              <a:lnSpc>
                <a:spcPct val="107000"/>
              </a:lnSpc>
              <a:spcBef>
                <a:spcPts val="1200"/>
              </a:spcBef>
              <a:spcAft>
                <a:spcPts val="600"/>
              </a:spcAft>
            </a:pPr>
            <a:r>
              <a:rPr lang="es-ES" sz="2000" b="1" dirty="0">
                <a:solidFill>
                  <a:srgbClr val="000000"/>
                </a:solidFill>
                <a:latin typeface="Arial" panose="020B0604020202020204" pitchFamily="34" charset="0"/>
              </a:rPr>
              <a:t>5.1.3 Curso gratuito 3 sobre lenguajes de programación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MOOC online “gratuito” donde hay cursos de más de 650 universidades de todo el mundo, donde tiene socios a otras plataformas como </a:t>
            </a:r>
            <a:r>
              <a:rPr lang="es-ES" dirty="0">
                <a:solidFill>
                  <a:srgbClr val="000000"/>
                </a:solidFill>
                <a:latin typeface="Arial" panose="020B0604020202020204" pitchFamily="34" charset="0"/>
                <a:ea typeface="Arial" panose="020B0604020202020204" pitchFamily="34" charset="0"/>
              </a:rPr>
              <a:t>coursea</a:t>
            </a:r>
            <a:r>
              <a:rPr lang="es-ES" dirty="0">
                <a:solidFill>
                  <a:srgbClr val="000000"/>
                </a:solidFill>
                <a:latin typeface="Arial" panose="020B0604020202020204" pitchFamily="34" charset="0"/>
                <a:ea typeface="Arial" panose="020B0604020202020204" pitchFamily="34" charset="0"/>
              </a:rPr>
              <a:t>, miríada, etc.</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1155CC"/>
                </a:solidFill>
                <a:latin typeface="Arial" panose="020B0604020202020204" pitchFamily="34" charset="0"/>
                <a:ea typeface="Arial" panose="020B0604020202020204" pitchFamily="34" charset="0"/>
                <a:hlinkClick r:id="rId3"/>
              </a:rPr>
              <a:t>http://mooc.es/</a:t>
            </a:r>
            <a:r>
              <a:rPr lang="es-ES" dirty="0">
                <a:solidFill>
                  <a:srgbClr val="000000"/>
                </a:solidFill>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94622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78000" y="206173"/>
            <a:ext cx="6096000" cy="2449388"/>
          </a:xfrm>
          <a:prstGeom prst="rect">
            <a:avLst/>
          </a:prstGeom>
        </p:spPr>
        <p:txBody>
          <a:bodyPr>
            <a:spAutoFit/>
          </a:bodyPr>
          <a:lstStyle/>
          <a:p>
            <a:pPr algn="just">
              <a:lnSpc>
                <a:spcPct val="107000"/>
              </a:lnSpc>
              <a:spcBef>
                <a:spcPts val="1200"/>
              </a:spcBef>
              <a:spcAft>
                <a:spcPts val="600"/>
              </a:spcAft>
            </a:pPr>
            <a:r>
              <a:rPr lang="es-ES" sz="2000" b="1" dirty="0">
                <a:solidFill>
                  <a:srgbClr val="000000"/>
                </a:solidFill>
                <a:latin typeface="Arial" panose="020B0604020202020204" pitchFamily="34" charset="0"/>
              </a:rPr>
              <a:t>5.2 Cursos gratuitos sobre Go</a:t>
            </a:r>
          </a:p>
          <a:p>
            <a:pPr algn="just">
              <a:lnSpc>
                <a:spcPct val="107000"/>
              </a:lnSpc>
              <a:spcBef>
                <a:spcPts val="1200"/>
              </a:spcBef>
              <a:spcAft>
                <a:spcPts val="600"/>
              </a:spcAft>
            </a:pPr>
            <a:r>
              <a:rPr lang="es-ES" sz="2000" b="1" dirty="0">
                <a:solidFill>
                  <a:srgbClr val="000000"/>
                </a:solidFill>
                <a:latin typeface="Arial" panose="020B0604020202020204" pitchFamily="34" charset="0"/>
              </a:rPr>
              <a:t>5.2.1 Curso gratuito 1 sobre Go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r>
              <a:rPr lang="es-ES" dirty="0">
                <a:solidFill>
                  <a:srgbClr val="000000"/>
                </a:solidFill>
                <a:latin typeface="Arial" panose="020B0604020202020204" pitchFamily="34" charset="0"/>
                <a:ea typeface="Arial" panose="020B0604020202020204" pitchFamily="34" charset="0"/>
              </a:rPr>
              <a:t>CódigoFacilito</a:t>
            </a:r>
            <a:r>
              <a:rPr lang="es-ES" dirty="0">
                <a:solidFill>
                  <a:srgbClr val="000000"/>
                </a:solidFill>
                <a:latin typeface="Arial" panose="020B0604020202020204" pitchFamily="34" charset="0"/>
                <a:ea typeface="Arial" panose="020B0604020202020204" pitchFamily="34" charset="0"/>
              </a:rPr>
              <a:t>” (Página web)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Nos enseña a programar en diferentes lenguajes entre ellos Go, la enseñanza es mediante vídeos explicativos.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temario es:</a:t>
            </a:r>
          </a:p>
        </p:txBody>
      </p:sp>
      <p:sp>
        <p:nvSpPr>
          <p:cNvPr id="5" name="Rectángulo 4"/>
          <p:cNvSpPr/>
          <p:nvPr/>
        </p:nvSpPr>
        <p:spPr>
          <a:xfrm>
            <a:off x="8314265" y="0"/>
            <a:ext cx="6519333" cy="7294305"/>
          </a:xfrm>
          <a:prstGeom prst="rect">
            <a:avLst/>
          </a:prstGeom>
        </p:spPr>
        <p:txBody>
          <a:bodyPr wrap="square">
            <a:spAutoFit/>
          </a:bodyPr>
          <a:lstStyle/>
          <a:p>
            <a:pPr marL="342900" lvl="0" indent="-342900">
              <a:buFont typeface="+mj-lt"/>
              <a:buAutoNum type="arabicPeriod"/>
            </a:pPr>
            <a:r>
              <a:rPr lang="es-ES" dirty="0"/>
              <a:t>Introducción</a:t>
            </a:r>
          </a:p>
          <a:p>
            <a:pPr marL="342900" lvl="0" indent="-342900">
              <a:buFont typeface="+mj-lt"/>
              <a:buAutoNum type="arabicPeriod"/>
            </a:pPr>
            <a:r>
              <a:rPr lang="es-ES" dirty="0"/>
              <a:t>Instalación y Hola Mundo</a:t>
            </a:r>
          </a:p>
          <a:p>
            <a:pPr marL="342900" lvl="0" indent="-342900">
              <a:buFont typeface="+mj-lt"/>
              <a:buAutoNum type="arabicPeriod"/>
            </a:pPr>
            <a:r>
              <a:rPr lang="es-ES" dirty="0"/>
              <a:t>Variables</a:t>
            </a:r>
          </a:p>
          <a:p>
            <a:pPr marL="342900" lvl="0" indent="-342900">
              <a:buFont typeface="+mj-lt"/>
              <a:buAutoNum type="arabicPeriod"/>
            </a:pPr>
            <a:r>
              <a:rPr lang="es-ES" dirty="0"/>
              <a:t>Conversión de tipos</a:t>
            </a:r>
          </a:p>
          <a:p>
            <a:pPr marL="342900" lvl="0" indent="-342900">
              <a:buFont typeface="+mj-lt"/>
              <a:buAutoNum type="arabicPeriod"/>
            </a:pPr>
            <a:r>
              <a:rPr lang="es-ES" dirty="0"/>
              <a:t>Leer e imprimir datos</a:t>
            </a:r>
          </a:p>
          <a:p>
            <a:pPr marL="342900" lvl="0" indent="-342900">
              <a:buFont typeface="+mj-lt"/>
              <a:buAutoNum type="arabicPeriod"/>
            </a:pPr>
            <a:r>
              <a:rPr lang="es-ES" dirty="0"/>
              <a:t>Condiciones</a:t>
            </a:r>
          </a:p>
          <a:p>
            <a:pPr marL="342900" lvl="0" indent="-342900">
              <a:buFont typeface="+mj-lt"/>
              <a:buAutoNum type="arabicPeriod"/>
            </a:pPr>
            <a:r>
              <a:rPr lang="es-ES" dirty="0"/>
              <a:t>Ciclos</a:t>
            </a:r>
          </a:p>
          <a:p>
            <a:pPr marL="342900" lvl="0" indent="-342900">
              <a:buFont typeface="+mj-lt"/>
              <a:buAutoNum type="arabicPeriod"/>
            </a:pPr>
            <a:r>
              <a:rPr lang="es-ES" dirty="0"/>
              <a:t>Arreglos</a:t>
            </a:r>
          </a:p>
          <a:p>
            <a:pPr marL="342900" lvl="0" indent="-342900">
              <a:buFont typeface="+mj-lt"/>
              <a:buAutoNum type="arabicPeriod"/>
            </a:pPr>
            <a:r>
              <a:rPr lang="es-ES" dirty="0"/>
              <a:t>Slices</a:t>
            </a:r>
            <a:endParaRPr lang="es-ES" dirty="0"/>
          </a:p>
          <a:p>
            <a:pPr marL="342900" lvl="0" indent="-342900">
              <a:buFont typeface="+mj-lt"/>
              <a:buAutoNum type="arabicPeriod"/>
            </a:pPr>
            <a:r>
              <a:rPr lang="es-ES" dirty="0"/>
              <a:t>Make</a:t>
            </a:r>
            <a:r>
              <a:rPr lang="es-ES" dirty="0"/>
              <a:t> y </a:t>
            </a:r>
            <a:r>
              <a:rPr lang="es-ES" dirty="0"/>
              <a:t>Append</a:t>
            </a:r>
            <a:endParaRPr lang="es-ES" dirty="0"/>
          </a:p>
          <a:p>
            <a:pPr marL="342900" lvl="0" indent="-342900">
              <a:buFont typeface="+mj-lt"/>
              <a:buAutoNum type="arabicPeriod"/>
            </a:pPr>
            <a:r>
              <a:rPr lang="es-ES" dirty="0"/>
              <a:t>Copy</a:t>
            </a:r>
            <a:endParaRPr lang="es-ES" dirty="0"/>
          </a:p>
          <a:p>
            <a:pPr marL="342900" lvl="0" indent="-342900">
              <a:buFont typeface="+mj-lt"/>
              <a:buAutoNum type="arabicPeriod"/>
            </a:pPr>
            <a:r>
              <a:rPr lang="es-ES" dirty="0"/>
              <a:t>Punteros</a:t>
            </a:r>
          </a:p>
          <a:p>
            <a:pPr marL="342900" lvl="0" indent="-342900">
              <a:buFont typeface="+mj-lt"/>
              <a:buAutoNum type="arabicPeriod"/>
            </a:pPr>
            <a:r>
              <a:rPr lang="es-ES" dirty="0"/>
              <a:t>Structs</a:t>
            </a:r>
            <a:endParaRPr lang="es-ES" dirty="0"/>
          </a:p>
          <a:p>
            <a:pPr marL="342900" lvl="0" indent="-342900">
              <a:buFont typeface="+mj-lt"/>
              <a:buAutoNum type="arabicPeriod"/>
            </a:pPr>
            <a:r>
              <a:rPr lang="es-ES" dirty="0"/>
              <a:t>Métodos</a:t>
            </a:r>
          </a:p>
          <a:p>
            <a:pPr marL="342900" lvl="0" indent="-342900">
              <a:buFont typeface="+mj-lt"/>
              <a:buAutoNum type="arabicPeriod"/>
            </a:pPr>
            <a:r>
              <a:rPr lang="es-ES" dirty="0"/>
              <a:t>Campos anónimos</a:t>
            </a:r>
          </a:p>
          <a:p>
            <a:pPr marL="342900" lvl="0" indent="-342900">
              <a:buFont typeface="+mj-lt"/>
              <a:buAutoNum type="arabicPeriod"/>
            </a:pPr>
            <a:r>
              <a:rPr lang="es-ES" dirty="0"/>
              <a:t>Interfaces</a:t>
            </a:r>
          </a:p>
          <a:p>
            <a:pPr marL="342900" lvl="0" indent="-342900">
              <a:buFont typeface="+mj-lt"/>
              <a:buAutoNum type="arabicPeriod"/>
            </a:pPr>
            <a:r>
              <a:rPr lang="es-ES" dirty="0"/>
              <a:t>Goroutines</a:t>
            </a:r>
            <a:endParaRPr lang="es-ES" dirty="0"/>
          </a:p>
          <a:p>
            <a:pPr marL="342900" lvl="0" indent="-342900">
              <a:buFont typeface="+mj-lt"/>
              <a:buAutoNum type="arabicPeriod"/>
            </a:pPr>
            <a:r>
              <a:rPr lang="es-ES" dirty="0"/>
              <a:t>Channels</a:t>
            </a:r>
            <a:endParaRPr lang="es-ES" dirty="0"/>
          </a:p>
          <a:p>
            <a:pPr marL="342900" lvl="0" indent="-342900">
              <a:buFont typeface="+mj-lt"/>
              <a:buAutoNum type="arabicPeriod"/>
            </a:pPr>
            <a:r>
              <a:rPr lang="es-ES" dirty="0"/>
              <a:t>Leer archivos V1</a:t>
            </a:r>
          </a:p>
          <a:p>
            <a:pPr marL="342900" lvl="0" indent="-342900">
              <a:buFont typeface="+mj-lt"/>
              <a:buAutoNum type="arabicPeriod"/>
            </a:pPr>
            <a:r>
              <a:rPr lang="es-ES" dirty="0"/>
              <a:t>Leer archivos V2</a:t>
            </a:r>
          </a:p>
          <a:p>
            <a:pPr marL="342900" lvl="0" indent="-342900">
              <a:buFont typeface="+mj-lt"/>
              <a:buAutoNum type="arabicPeriod"/>
            </a:pPr>
            <a:r>
              <a:rPr lang="es-ES" dirty="0"/>
              <a:t>Defer</a:t>
            </a:r>
            <a:endParaRPr lang="es-ES" dirty="0"/>
          </a:p>
          <a:p>
            <a:pPr marL="342900" lvl="0" indent="-342900">
              <a:buFont typeface="+mj-lt"/>
              <a:buAutoNum type="arabicPeriod"/>
            </a:pPr>
            <a:r>
              <a:rPr lang="es-ES" dirty="0"/>
              <a:t>Panic</a:t>
            </a:r>
            <a:r>
              <a:rPr lang="es-ES" dirty="0"/>
              <a:t> y </a:t>
            </a:r>
            <a:r>
              <a:rPr lang="es-ES" dirty="0"/>
              <a:t>Recover</a:t>
            </a:r>
            <a:endParaRPr lang="es-ES" dirty="0"/>
          </a:p>
          <a:p>
            <a:pPr marL="342900" lvl="0" indent="-342900">
              <a:buFont typeface="+mj-lt"/>
              <a:buAutoNum type="arabicPeriod"/>
            </a:pPr>
            <a:r>
              <a:rPr lang="es-ES" dirty="0"/>
              <a:t>Hola Mundo Web</a:t>
            </a:r>
          </a:p>
          <a:p>
            <a:pPr marL="342900" lvl="0" indent="-342900">
              <a:buFont typeface="+mj-lt"/>
              <a:buAutoNum type="arabicPeriod"/>
            </a:pPr>
            <a:r>
              <a:rPr lang="es-ES" dirty="0"/>
              <a:t>Servir archivos estáticos</a:t>
            </a:r>
          </a:p>
          <a:p>
            <a:pPr marL="342900" lvl="0" indent="-342900">
              <a:buFont typeface="+mj-lt"/>
              <a:buAutoNum type="arabicPeriod"/>
            </a:pPr>
            <a:r>
              <a:rPr lang="es-ES" dirty="0" smtClean="0"/>
              <a:t>Creación </a:t>
            </a:r>
            <a:r>
              <a:rPr lang="es-ES" dirty="0"/>
              <a:t>de paquetes</a:t>
            </a:r>
            <a:endParaRPr lang="es-ES" u="none" strike="noStrike" dirty="0">
              <a:effectLst/>
            </a:endParaRPr>
          </a:p>
        </p:txBody>
      </p:sp>
      <p:sp>
        <p:nvSpPr>
          <p:cNvPr id="6" name="Rectángulo 5"/>
          <p:cNvSpPr/>
          <p:nvPr/>
        </p:nvSpPr>
        <p:spPr>
          <a:xfrm>
            <a:off x="2150797" y="3647152"/>
            <a:ext cx="4673074" cy="388696"/>
          </a:xfrm>
          <a:prstGeom prst="rect">
            <a:avLst/>
          </a:prstGeom>
        </p:spPr>
        <p:txBody>
          <a:bodyPr wrap="none">
            <a:spAutoFit/>
          </a:bodyPr>
          <a:lstStyle/>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1155CC"/>
                </a:solidFill>
                <a:latin typeface="Arial" panose="020B0604020202020204" pitchFamily="34" charset="0"/>
                <a:ea typeface="Arial" panose="020B0604020202020204" pitchFamily="34" charset="0"/>
                <a:hlinkClick r:id="rId2"/>
              </a:rPr>
              <a:t>https://codigofacilito.com/cursos/go</a:t>
            </a:r>
            <a:r>
              <a:rPr lang="es-ES" dirty="0">
                <a:solidFill>
                  <a:srgbClr val="000000"/>
                </a:solidFill>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2183839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24000" y="0"/>
            <a:ext cx="10668000" cy="6421886"/>
          </a:xfrm>
          <a:prstGeom prst="rect">
            <a:avLst/>
          </a:prstGeom>
        </p:spPr>
        <p:txBody>
          <a:bodyPr wrap="square">
            <a:spAutoFit/>
          </a:bodyPr>
          <a:lstStyle/>
          <a:p>
            <a:pPr algn="just">
              <a:lnSpc>
                <a:spcPct val="107000"/>
              </a:lnSpc>
              <a:spcBef>
                <a:spcPts val="1200"/>
              </a:spcBef>
              <a:spcAft>
                <a:spcPts val="600"/>
              </a:spcAft>
            </a:pPr>
            <a:r>
              <a:rPr lang="es-ES" sz="2000" b="1" dirty="0">
                <a:solidFill>
                  <a:srgbClr val="000000"/>
                </a:solidFill>
                <a:latin typeface="Arial" panose="020B0604020202020204" pitchFamily="34" charset="0"/>
              </a:rPr>
              <a:t>5.2.2 Curso gratuito 2 sobre Go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r>
              <a:rPr lang="es-ES" dirty="0">
                <a:solidFill>
                  <a:srgbClr val="000000"/>
                </a:solidFill>
                <a:latin typeface="Arial" panose="020B0604020202020204" pitchFamily="34" charset="0"/>
                <a:ea typeface="Arial" panose="020B0604020202020204" pitchFamily="34" charset="0"/>
              </a:rPr>
              <a:t>Webbizarro</a:t>
            </a:r>
            <a:r>
              <a:rPr lang="es-ES" dirty="0">
                <a:solidFill>
                  <a:srgbClr val="000000"/>
                </a:solidFill>
                <a:latin typeface="Arial" panose="020B0604020202020204" pitchFamily="34" charset="0"/>
                <a:ea typeface="Arial" panose="020B0604020202020204" pitchFamily="34" charset="0"/>
              </a:rPr>
              <a:t>” (Página Web)</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Donde tiene un curso, en español, con el que se pueden dar los primeros pasos en Go, la enseñanza es mediante vídeos explicativos.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temario es:</a:t>
            </a:r>
          </a:p>
          <a:p>
            <a:pPr marL="342900" lvl="0" indent="-342900">
              <a:buFont typeface="+mj-lt"/>
              <a:buAutoNum type="arabicPeriod"/>
            </a:pPr>
            <a:r>
              <a:rPr lang="es-ES" dirty="0"/>
              <a:t>Introducción</a:t>
            </a:r>
          </a:p>
          <a:p>
            <a:pPr marL="342900" lvl="0" indent="-342900">
              <a:buFont typeface="+mj-lt"/>
              <a:buAutoNum type="arabicPeriod"/>
            </a:pPr>
            <a:r>
              <a:rPr lang="es-ES" dirty="0"/>
              <a:t>Variables y funciones</a:t>
            </a:r>
          </a:p>
          <a:p>
            <a:pPr marL="342900" lvl="0" indent="-342900">
              <a:buFont typeface="+mj-lt"/>
              <a:buAutoNum type="arabicPeriod"/>
            </a:pPr>
            <a:r>
              <a:rPr lang="es-ES" dirty="0"/>
              <a:t>Bucles, </a:t>
            </a:r>
            <a:r>
              <a:rPr lang="es-ES" dirty="0"/>
              <a:t>Arrays</a:t>
            </a:r>
            <a:r>
              <a:rPr lang="es-ES" dirty="0"/>
              <a:t> y </a:t>
            </a:r>
            <a:r>
              <a:rPr lang="es-ES" dirty="0"/>
              <a:t>Slices</a:t>
            </a:r>
            <a:endParaRPr lang="es-ES" dirty="0"/>
          </a:p>
          <a:p>
            <a:pPr marL="342900" lvl="0" indent="-342900">
              <a:buFont typeface="+mj-lt"/>
              <a:buAutoNum type="arabicPeriod"/>
            </a:pPr>
            <a:r>
              <a:rPr lang="es-ES" dirty="0"/>
              <a:t>Estructuras y Punteros</a:t>
            </a:r>
          </a:p>
          <a:p>
            <a:pPr marL="342900" lvl="0" indent="-342900">
              <a:buFont typeface="+mj-lt"/>
              <a:buAutoNum type="arabicPeriod"/>
            </a:pPr>
            <a:r>
              <a:rPr lang="es-ES" dirty="0"/>
              <a:t>GoRoutines</a:t>
            </a:r>
            <a:r>
              <a:rPr lang="es-ES" dirty="0"/>
              <a:t>, </a:t>
            </a:r>
            <a:r>
              <a:rPr lang="es-ES" dirty="0"/>
              <a:t>Channels</a:t>
            </a:r>
            <a:r>
              <a:rPr lang="es-ES" dirty="0"/>
              <a:t> e Interfaces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1155CC"/>
                </a:solidFill>
                <a:latin typeface="Arial" panose="020B0604020202020204" pitchFamily="34" charset="0"/>
                <a:ea typeface="Arial" panose="020B0604020202020204" pitchFamily="34" charset="0"/>
                <a:hlinkClick r:id="rId2"/>
              </a:rPr>
              <a:t>https://www.webbizarro.com/tutoriales/2595/curso-basico-de-go/</a:t>
            </a:r>
            <a:r>
              <a:rPr lang="es-ES" dirty="0">
                <a:solidFill>
                  <a:srgbClr val="000000"/>
                </a:solidFill>
                <a:latin typeface="Arial" panose="020B0604020202020204" pitchFamily="34" charset="0"/>
                <a:ea typeface="Arial" panose="020B0604020202020204" pitchFamily="34" charset="0"/>
              </a:rPr>
              <a:t> </a:t>
            </a:r>
            <a:endParaRPr lang="es-ES" sz="2000" b="1" dirty="0">
              <a:solidFill>
                <a:srgbClr val="000000"/>
              </a:solidFill>
              <a:latin typeface="Arial" panose="020B0604020202020204" pitchFamily="34" charset="0"/>
            </a:endParaRPr>
          </a:p>
          <a:p>
            <a:pPr algn="just">
              <a:lnSpc>
                <a:spcPct val="107000"/>
              </a:lnSpc>
              <a:spcBef>
                <a:spcPts val="1200"/>
              </a:spcBef>
              <a:spcAft>
                <a:spcPts val="600"/>
              </a:spcAft>
            </a:pPr>
            <a:r>
              <a:rPr lang="es-ES" sz="2000" b="1" dirty="0">
                <a:solidFill>
                  <a:srgbClr val="000000"/>
                </a:solidFill>
                <a:latin typeface="Arial" panose="020B0604020202020204" pitchFamily="34" charset="0"/>
              </a:rPr>
              <a:t>5.2.3 Curso gratuito 3 sobre Go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W3ii (Página web)</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Donde tiene un curso simplificado sobre Go, en español, la enseñanza es de forma escrita, es decir, sin videos.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No tiene un índice del temario, empieza desde 0, desde instalar el compilador, ejecutarlo y primeros pasos y ejercicios a resolver por parte del estudiante.</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1155CC"/>
                </a:solidFill>
                <a:latin typeface="Arial" panose="020B0604020202020204" pitchFamily="34" charset="0"/>
                <a:ea typeface="Arial" panose="020B0604020202020204" pitchFamily="34" charset="0"/>
                <a:hlinkClick r:id="rId3"/>
              </a:rPr>
              <a:t>http://www.w3ii.com/es/go/go_variables.html</a:t>
            </a:r>
            <a:r>
              <a:rPr lang="es-ES" dirty="0">
                <a:solidFill>
                  <a:srgbClr val="000000"/>
                </a:solidFill>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299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385411"/>
            <a:ext cx="6096000" cy="6087179"/>
          </a:xfrm>
          <a:prstGeom prst="rect">
            <a:avLst/>
          </a:prstGeom>
        </p:spPr>
        <p:txBody>
          <a:bodyPr>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5.3 Cursos gratuitos sobre Rust</a:t>
            </a:r>
            <a:r>
              <a:rPr lang="es-ES" sz="2000" b="1" dirty="0">
                <a:solidFill>
                  <a:srgbClr val="FF0000"/>
                </a:solidFill>
                <a:latin typeface="Arial" panose="020B0604020202020204" pitchFamily="34" charset="0"/>
              </a:rPr>
              <a:t> </a:t>
            </a:r>
            <a:endParaRPr lang="es-ES" sz="2000" b="1" dirty="0">
              <a:solidFill>
                <a:srgbClr val="000000"/>
              </a:solidFill>
              <a:latin typeface="Arial" panose="020B0604020202020204" pitchFamily="34" charset="0"/>
            </a:endParaRP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5.3.1 Curso gratuito 1 sobre Rust</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Un libro de 332 páginas para aprender Rust desde cero. El libro se puede descargar en </a:t>
            </a:r>
            <a:r>
              <a:rPr lang="es-ES" dirty="0">
                <a:solidFill>
                  <a:srgbClr val="000000"/>
                </a:solidFill>
                <a:latin typeface="Arial" panose="020B0604020202020204" pitchFamily="34" charset="0"/>
                <a:ea typeface="Arial" panose="020B0604020202020204" pitchFamily="34" charset="0"/>
              </a:rPr>
              <a:t>pdf</a:t>
            </a:r>
            <a:r>
              <a:rPr lang="es-ES" dirty="0">
                <a:solidFill>
                  <a:srgbClr val="000000"/>
                </a:solidFill>
                <a:latin typeface="Arial" panose="020B0604020202020204" pitchFamily="34" charset="0"/>
                <a:ea typeface="Arial" panose="020B0604020202020204" pitchFamily="34" charset="0"/>
              </a:rPr>
              <a:t> o visualizarlo directamente en el navegador. Una magnifica opción.</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Enlace:</a:t>
            </a:r>
            <a:r>
              <a:rPr lang="es-ES" u="sng" dirty="0" smtClean="0">
                <a:solidFill>
                  <a:srgbClr val="000000"/>
                </a:solidFill>
                <a:latin typeface="Arial" panose="020B0604020202020204" pitchFamily="34" charset="0"/>
                <a:ea typeface="Arial" panose="020B0604020202020204" pitchFamily="34" charset="0"/>
                <a:hlinkClick r:id="rId2"/>
              </a:rPr>
              <a:t>https</a:t>
            </a:r>
            <a:r>
              <a:rPr lang="es-ES" u="sng" dirty="0">
                <a:solidFill>
                  <a:srgbClr val="000000"/>
                </a:solidFill>
                <a:latin typeface="Arial" panose="020B0604020202020204" pitchFamily="34" charset="0"/>
                <a:ea typeface="Arial" panose="020B0604020202020204" pitchFamily="34" charset="0"/>
                <a:hlinkClick r:id="rId2"/>
              </a:rPr>
              <a:t>://www.gitbook.com/book/goyox86/el-libro-de-rust/details</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5.3.2 Curso gratuito 2 sobre Rust</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Una página-libro sobre Rust, la cual además de enseñar Rust te proporciona un montón de ejemplos y ejercicios para el aprendizaje de Rust.</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La única pega es que es en inglés, por lo demás perfecto para aprender.</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000000"/>
                </a:solidFill>
                <a:latin typeface="Arial" panose="020B0604020202020204" pitchFamily="34" charset="0"/>
                <a:ea typeface="Arial" panose="020B0604020202020204" pitchFamily="34" charset="0"/>
                <a:hlinkClick r:id="rId3"/>
              </a:rPr>
              <a:t>http://rustbyexample.com/</a:t>
            </a:r>
            <a:r>
              <a:rPr lang="es-ES" dirty="0">
                <a:solidFill>
                  <a:srgbClr val="000000"/>
                </a:solidFill>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914014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7999" y="1093746"/>
            <a:ext cx="7552267" cy="3781420"/>
          </a:xfrm>
          <a:prstGeom prst="rect">
            <a:avLst/>
          </a:prstGeom>
        </p:spPr>
        <p:txBody>
          <a:bodyPr wrap="square">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5.3.3 Curso gratuito 3 sobre Rust</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Hola Una página-libro muy interesante para aquellas personas con un dominio medio en el leguaje Rust es la que dejare en el enlace. Muy completa, lo único en inglés.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000000"/>
                </a:solidFill>
                <a:latin typeface="Arial" panose="020B0604020202020204" pitchFamily="34" charset="0"/>
                <a:ea typeface="Arial" panose="020B0604020202020204" pitchFamily="34" charset="0"/>
                <a:hlinkClick r:id="rId2"/>
              </a:rPr>
              <a:t>https://doc.rust-lang.org/nomicon/</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Aquí dejo varios links de videos que enseñan las bases de </a:t>
            </a:r>
            <a:r>
              <a:rPr lang="es-ES" dirty="0" smtClean="0">
                <a:solidFill>
                  <a:srgbClr val="000000"/>
                </a:solidFill>
                <a:latin typeface="Arial" panose="020B0604020202020204" pitchFamily="34" charset="0"/>
                <a:ea typeface="Arial" panose="020B0604020202020204" pitchFamily="34" charset="0"/>
              </a:rPr>
              <a:t>Rust</a:t>
            </a:r>
            <a:endParaRPr lang="es-ES" dirty="0">
              <a:solidFill>
                <a:srgbClr val="000000"/>
              </a:solidFill>
              <a:latin typeface="Arial" panose="020B0604020202020204" pitchFamily="34" charset="0"/>
              <a:ea typeface="Arial" panose="020B0604020202020204" pitchFamily="34" charset="0"/>
            </a:endParaRP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1- </a:t>
            </a:r>
            <a:r>
              <a:rPr lang="es-ES" u="sng" dirty="0" smtClean="0">
                <a:solidFill>
                  <a:srgbClr val="000000"/>
                </a:solidFill>
                <a:latin typeface="Arial" panose="020B0604020202020204" pitchFamily="34" charset="0"/>
                <a:ea typeface="Arial" panose="020B0604020202020204" pitchFamily="34" charset="0"/>
                <a:hlinkClick r:id="rId3"/>
              </a:rPr>
              <a:t>https</a:t>
            </a:r>
            <a:r>
              <a:rPr lang="es-ES" u="sng" dirty="0">
                <a:solidFill>
                  <a:srgbClr val="000000"/>
                </a:solidFill>
                <a:latin typeface="Arial" panose="020B0604020202020204" pitchFamily="34" charset="0"/>
                <a:ea typeface="Arial" panose="020B0604020202020204" pitchFamily="34" charset="0"/>
                <a:hlinkClick r:id="rId3"/>
              </a:rPr>
              <a:t>://www.youtube.com/watch?v=Fb6CToTYpa4&amp;t=2643s</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2- </a:t>
            </a:r>
            <a:r>
              <a:rPr lang="es-ES" u="sng" dirty="0" smtClean="0">
                <a:solidFill>
                  <a:srgbClr val="000000"/>
                </a:solidFill>
                <a:latin typeface="Arial" panose="020B0604020202020204" pitchFamily="34" charset="0"/>
                <a:ea typeface="Arial" panose="020B0604020202020204" pitchFamily="34" charset="0"/>
                <a:hlinkClick r:id="rId4"/>
              </a:rPr>
              <a:t>https</a:t>
            </a:r>
            <a:r>
              <a:rPr lang="es-ES" u="sng" dirty="0">
                <a:solidFill>
                  <a:srgbClr val="000000"/>
                </a:solidFill>
                <a:latin typeface="Arial" panose="020B0604020202020204" pitchFamily="34" charset="0"/>
                <a:ea typeface="Arial" panose="020B0604020202020204" pitchFamily="34" charset="0"/>
                <a:hlinkClick r:id="rId4"/>
              </a:rPr>
              <a:t>://www.youtube.com/watch?v=U1EFgCNLDB8</a:t>
            </a:r>
            <a:r>
              <a:rPr lang="es-ES" dirty="0">
                <a:solidFill>
                  <a:srgbClr val="000000"/>
                </a:solidFill>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217665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862667" y="195542"/>
            <a:ext cx="6096000" cy="2741584"/>
          </a:xfrm>
          <a:prstGeom prst="rect">
            <a:avLst/>
          </a:prstGeom>
        </p:spPr>
        <p:txBody>
          <a:bodyPr>
            <a:spAutoFit/>
          </a:bodyPr>
          <a:lstStyle/>
          <a:p>
            <a:pPr algn="just">
              <a:lnSpc>
                <a:spcPct val="107000"/>
              </a:lnSpc>
              <a:spcBef>
                <a:spcPts val="1200"/>
              </a:spcBef>
              <a:spcAft>
                <a:spcPts val="600"/>
              </a:spcAft>
            </a:pPr>
            <a:r>
              <a:rPr lang="es-ES" sz="2400" b="1" kern="0" dirty="0">
                <a:solidFill>
                  <a:srgbClr val="000000"/>
                </a:solidFill>
                <a:latin typeface="Arial" panose="020B0604020202020204" pitchFamily="34" charset="0"/>
              </a:rPr>
              <a:t>6. Ayudas para estudiar las tecnologías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Además de las fuentes de información y de los cursos online de pago y gratuitos, los empleados y personas en paro se pueden beneficiar de subvenciones y bonificaciones para la formación a través de programas tipo “Fundación Tripartita”</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Por ejemplo, tenemos el curso “Programación JAVA online”, con el siguiente contenido:</a:t>
            </a:r>
          </a:p>
        </p:txBody>
      </p:sp>
      <p:sp>
        <p:nvSpPr>
          <p:cNvPr id="5" name="Rectángulo 4"/>
          <p:cNvSpPr/>
          <p:nvPr/>
        </p:nvSpPr>
        <p:spPr>
          <a:xfrm>
            <a:off x="8348133" y="494312"/>
            <a:ext cx="6096000" cy="5632311"/>
          </a:xfrm>
          <a:prstGeom prst="rect">
            <a:avLst/>
          </a:prstGeom>
        </p:spPr>
        <p:txBody>
          <a:bodyPr>
            <a:spAutoFit/>
          </a:bodyPr>
          <a:lstStyle/>
          <a:p>
            <a:pPr marL="342900" lvl="0" indent="-342900">
              <a:buFont typeface="+mj-lt"/>
              <a:buAutoNum type="arabicPeriod"/>
            </a:pPr>
            <a:r>
              <a:rPr lang="es-ES" dirty="0"/>
              <a:t>Introducción</a:t>
            </a:r>
          </a:p>
          <a:p>
            <a:pPr marL="342900" lvl="0" indent="-342900">
              <a:buFont typeface="+mj-lt"/>
              <a:buAutoNum type="arabicPeriod"/>
            </a:pPr>
            <a:r>
              <a:rPr lang="es-ES" dirty="0"/>
              <a:t>NetBeans</a:t>
            </a:r>
            <a:r>
              <a:rPr lang="es-ES" dirty="0"/>
              <a:t> 5.5</a:t>
            </a:r>
          </a:p>
          <a:p>
            <a:pPr marL="342900" lvl="0" indent="-342900">
              <a:buFont typeface="+mj-lt"/>
              <a:buAutoNum type="arabicPeriod"/>
            </a:pPr>
            <a:r>
              <a:rPr lang="es-ES" dirty="0"/>
              <a:t>Pensar en objetos (I)</a:t>
            </a:r>
          </a:p>
          <a:p>
            <a:pPr marL="342900" lvl="0" indent="-342900">
              <a:buFont typeface="+mj-lt"/>
              <a:buAutoNum type="arabicPeriod"/>
            </a:pPr>
            <a:r>
              <a:rPr lang="es-ES" dirty="0"/>
              <a:t>Pensar en objetos (II)</a:t>
            </a:r>
          </a:p>
          <a:p>
            <a:pPr marL="342900" lvl="0" indent="-342900">
              <a:buFont typeface="+mj-lt"/>
              <a:buAutoNum type="arabicPeriod"/>
            </a:pPr>
            <a:r>
              <a:rPr lang="es-ES" dirty="0"/>
              <a:t>Herencia</a:t>
            </a:r>
          </a:p>
          <a:p>
            <a:pPr marL="342900" lvl="0" indent="-342900">
              <a:buFont typeface="+mj-lt"/>
              <a:buAutoNum type="arabicPeriod"/>
            </a:pPr>
            <a:r>
              <a:rPr lang="es-ES" dirty="0"/>
              <a:t>Variables y constantes</a:t>
            </a:r>
          </a:p>
          <a:p>
            <a:pPr marL="342900" lvl="0" indent="-342900">
              <a:buFont typeface="+mj-lt"/>
              <a:buAutoNum type="arabicPeriod"/>
            </a:pPr>
            <a:r>
              <a:rPr lang="es-ES" dirty="0"/>
              <a:t>Expresiones</a:t>
            </a:r>
          </a:p>
          <a:p>
            <a:pPr marL="342900" lvl="0" indent="-342900">
              <a:buFont typeface="+mj-lt"/>
              <a:buAutoNum type="arabicPeriod"/>
            </a:pPr>
            <a:r>
              <a:rPr lang="es-ES" dirty="0"/>
              <a:t>Arrays</a:t>
            </a:r>
            <a:r>
              <a:rPr lang="es-ES" dirty="0"/>
              <a:t> y estructura de control</a:t>
            </a:r>
          </a:p>
          <a:p>
            <a:pPr marL="342900" lvl="0" indent="-342900">
              <a:buFont typeface="+mj-lt"/>
              <a:buAutoNum type="arabicPeriod"/>
            </a:pPr>
            <a:r>
              <a:rPr lang="es-ES" dirty="0"/>
              <a:t>Más sobre los </a:t>
            </a:r>
            <a:r>
              <a:rPr lang="es-ES" dirty="0"/>
              <a:t>arrays</a:t>
            </a:r>
            <a:endParaRPr lang="es-ES" dirty="0"/>
          </a:p>
          <a:p>
            <a:pPr marL="342900" lvl="0" indent="-342900">
              <a:buFont typeface="+mj-lt"/>
              <a:buAutoNum type="arabicPeriod"/>
            </a:pPr>
            <a:r>
              <a:rPr lang="es-ES" dirty="0"/>
              <a:t>Cadenas de caracteres o </a:t>
            </a:r>
            <a:r>
              <a:rPr lang="es-ES" dirty="0"/>
              <a:t>Strings</a:t>
            </a:r>
            <a:endParaRPr lang="es-ES" dirty="0"/>
          </a:p>
          <a:p>
            <a:pPr marL="342900" lvl="0" indent="-342900">
              <a:buFont typeface="+mj-lt"/>
              <a:buAutoNum type="arabicPeriod"/>
            </a:pPr>
            <a:r>
              <a:rPr lang="es-ES" dirty="0"/>
              <a:t>Excepciones (I)</a:t>
            </a:r>
          </a:p>
          <a:p>
            <a:pPr marL="342900" lvl="0" indent="-342900">
              <a:buFont typeface="+mj-lt"/>
              <a:buAutoNum type="arabicPeriod"/>
            </a:pPr>
            <a:r>
              <a:rPr lang="es-ES" dirty="0"/>
              <a:t>Excepciones (II)</a:t>
            </a:r>
          </a:p>
          <a:p>
            <a:pPr marL="342900" lvl="0" indent="-342900">
              <a:buFont typeface="+mj-lt"/>
              <a:buAutoNum type="arabicPeriod"/>
            </a:pPr>
            <a:r>
              <a:rPr lang="es-ES" dirty="0"/>
              <a:t>Clases abstractas e interfaces</a:t>
            </a:r>
          </a:p>
          <a:p>
            <a:pPr marL="342900" lvl="0" indent="-342900">
              <a:buFont typeface="+mj-lt"/>
              <a:buAutoNum type="arabicPeriod"/>
            </a:pPr>
            <a:r>
              <a:rPr lang="es-ES" dirty="0"/>
              <a:t>Paquetes (</a:t>
            </a:r>
            <a:r>
              <a:rPr lang="es-ES" dirty="0"/>
              <a:t>Packages</a:t>
            </a:r>
            <a:r>
              <a:rPr lang="es-ES" dirty="0"/>
              <a:t>)</a:t>
            </a:r>
          </a:p>
          <a:p>
            <a:pPr marL="342900" lvl="0" indent="-342900">
              <a:buFont typeface="+mj-lt"/>
              <a:buAutoNum type="arabicPeriod"/>
            </a:pPr>
            <a:r>
              <a:rPr lang="es-ES" dirty="0"/>
              <a:t>Introducción a los </a:t>
            </a:r>
            <a:r>
              <a:rPr lang="es-ES" dirty="0"/>
              <a:t>applets</a:t>
            </a:r>
            <a:endParaRPr lang="es-ES" dirty="0"/>
          </a:p>
          <a:p>
            <a:pPr marL="342900" lvl="0" indent="-342900">
              <a:buFont typeface="+mj-lt"/>
              <a:buAutoNum type="arabicPeriod"/>
            </a:pPr>
            <a:r>
              <a:rPr lang="es-ES" dirty="0"/>
              <a:t>Dibujar y añadir color</a:t>
            </a:r>
          </a:p>
          <a:p>
            <a:pPr marL="342900" lvl="0" indent="-342900">
              <a:buFont typeface="+mj-lt"/>
              <a:buAutoNum type="arabicPeriod"/>
            </a:pPr>
            <a:r>
              <a:rPr lang="es-ES" dirty="0"/>
              <a:t>Fuentes, imágenes y sonidos</a:t>
            </a:r>
          </a:p>
          <a:p>
            <a:pPr marL="342900" lvl="0" indent="-342900">
              <a:buFont typeface="+mj-lt"/>
              <a:buAutoNum type="arabicPeriod"/>
            </a:pPr>
            <a:r>
              <a:rPr lang="es-ES" dirty="0"/>
              <a:t>Crear animación</a:t>
            </a:r>
          </a:p>
          <a:p>
            <a:pPr marL="342900" lvl="0" indent="-342900">
              <a:buFont typeface="+mj-lt"/>
              <a:buAutoNum type="arabicPeriod"/>
            </a:pPr>
            <a:r>
              <a:rPr lang="es-ES" dirty="0"/>
              <a:t>Clases Swing (I)</a:t>
            </a:r>
          </a:p>
          <a:p>
            <a:pPr marL="342900" lvl="0" indent="-342900">
              <a:buFont typeface="+mj-lt"/>
              <a:buAutoNum type="arabicPeriod"/>
            </a:pPr>
            <a:r>
              <a:rPr lang="es-ES" dirty="0"/>
              <a:t>Clases Swing (II)</a:t>
            </a:r>
            <a:endParaRPr lang="es-ES" u="none" strike="noStrike" dirty="0">
              <a:effectLst/>
            </a:endParaRPr>
          </a:p>
        </p:txBody>
      </p:sp>
      <p:sp>
        <p:nvSpPr>
          <p:cNvPr id="6" name="Rectángulo 5"/>
          <p:cNvSpPr/>
          <p:nvPr/>
        </p:nvSpPr>
        <p:spPr>
          <a:xfrm>
            <a:off x="1862667" y="3890278"/>
            <a:ext cx="6096000" cy="1380378"/>
          </a:xfrm>
          <a:prstGeom prst="rect">
            <a:avLst/>
          </a:prstGeom>
        </p:spPr>
        <p:txBody>
          <a:bodyPr>
            <a:spAutoFit/>
          </a:bodyPr>
          <a:lstStyle/>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Estos cursos son gratuitos para personas en Paro.</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Enlace:</a:t>
            </a:r>
            <a:r>
              <a:rPr lang="es-ES" u="sng" dirty="0" smtClean="0">
                <a:solidFill>
                  <a:srgbClr val="1155CC"/>
                </a:solidFill>
                <a:latin typeface="Arial" panose="020B0604020202020204" pitchFamily="34" charset="0"/>
                <a:ea typeface="Arial" panose="020B0604020202020204" pitchFamily="34" charset="0"/>
                <a:hlinkClick r:id="rId2"/>
              </a:rPr>
              <a:t>http</a:t>
            </a:r>
            <a:r>
              <a:rPr lang="es-ES" u="sng" dirty="0">
                <a:solidFill>
                  <a:srgbClr val="1155CC"/>
                </a:solidFill>
                <a:latin typeface="Arial" panose="020B0604020202020204" pitchFamily="34" charset="0"/>
                <a:ea typeface="Arial" panose="020B0604020202020204" pitchFamily="34" charset="0"/>
                <a:hlinkClick r:id="rId2"/>
              </a:rPr>
              <a:t>://cursosinem2017.com/c-curso-inem-2017-lenguaje-de-programacion-java-online-r-comunidad-de-madrid</a:t>
            </a:r>
            <a:r>
              <a:rPr lang="es-ES" dirty="0">
                <a:solidFill>
                  <a:srgbClr val="000000"/>
                </a:solidFill>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430135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27200" y="287867"/>
            <a:ext cx="10464800" cy="6223050"/>
          </a:xfrm>
          <a:prstGeom prst="rect">
            <a:avLst/>
          </a:prstGeom>
        </p:spPr>
        <p:txBody>
          <a:bodyPr wrap="square">
            <a:spAutoFit/>
          </a:bodyPr>
          <a:lstStyle/>
          <a:p>
            <a:pPr algn="just">
              <a:lnSpc>
                <a:spcPct val="107000"/>
              </a:lnSpc>
              <a:spcBef>
                <a:spcPts val="1200"/>
              </a:spcBef>
              <a:spcAft>
                <a:spcPts val="600"/>
              </a:spcAft>
            </a:pPr>
            <a:r>
              <a:rPr lang="es-ES" sz="2400" b="1" u="sng" kern="0" dirty="0">
                <a:solidFill>
                  <a:srgbClr val="000000"/>
                </a:solidFill>
                <a:latin typeface="Arial" panose="020B0604020202020204" pitchFamily="34" charset="0"/>
              </a:rPr>
              <a:t>7. Recursos para implementar las tecnologías</a:t>
            </a:r>
            <a:endParaRPr lang="es-ES" sz="2400" b="1" kern="0" dirty="0">
              <a:solidFill>
                <a:srgbClr val="000000"/>
              </a:solidFill>
              <a:latin typeface="Arial" panose="020B0604020202020204" pitchFamily="34" charset="0"/>
            </a:endParaRPr>
          </a:p>
          <a:p>
            <a:pPr algn="just">
              <a:lnSpc>
                <a:spcPct val="107000"/>
              </a:lnSpc>
              <a:spcBef>
                <a:spcPts val="1200"/>
              </a:spcBef>
              <a:spcAft>
                <a:spcPts val="600"/>
              </a:spcAft>
            </a:pPr>
            <a:r>
              <a:rPr lang="es-ES" sz="2000" b="1" dirty="0">
                <a:solidFill>
                  <a:srgbClr val="000000"/>
                </a:solidFill>
                <a:latin typeface="Arial" panose="020B0604020202020204" pitchFamily="34" charset="0"/>
              </a:rPr>
              <a:t>7.1 Recursos para implementar Go</a:t>
            </a: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7.1.1 Recursos gratuitos para implementar Go</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Se puede descargar todos los “</a:t>
            </a:r>
            <a:r>
              <a:rPr lang="es-ES" dirty="0">
                <a:solidFill>
                  <a:srgbClr val="000000"/>
                </a:solidFill>
                <a:latin typeface="Arial" panose="020B0604020202020204" pitchFamily="34" charset="0"/>
                <a:ea typeface="Arial" panose="020B0604020202020204" pitchFamily="34" charset="0"/>
              </a:rPr>
              <a:t>packages</a:t>
            </a:r>
            <a:r>
              <a:rPr lang="es-ES" dirty="0">
                <a:solidFill>
                  <a:srgbClr val="000000"/>
                </a:solidFill>
                <a:latin typeface="Arial" panose="020B0604020202020204" pitchFamily="34" charset="0"/>
                <a:ea typeface="Arial" panose="020B0604020202020204" pitchFamily="34" charset="0"/>
              </a:rPr>
              <a:t>” de Go desde su página oficial</a:t>
            </a:r>
          </a:p>
          <a:p>
            <a:pPr algn="just">
              <a:lnSpc>
                <a:spcPct val="107000"/>
              </a:lnSpc>
              <a:spcAft>
                <a:spcPts val="800"/>
              </a:spcAft>
            </a:pPr>
            <a:r>
              <a:rPr lang="es-ES" u="sng" dirty="0">
                <a:solidFill>
                  <a:srgbClr val="000000"/>
                </a:solidFill>
                <a:latin typeface="Arial" panose="020B0604020202020204" pitchFamily="34" charset="0"/>
                <a:ea typeface="Arial" panose="020B0604020202020204" pitchFamily="34" charset="0"/>
                <a:hlinkClick r:id="rId2"/>
              </a:rPr>
              <a:t>https://golang.org/pkg/</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También podemos instalar el compilador desde el siguiente enlace:</a:t>
            </a:r>
          </a:p>
          <a:p>
            <a:pPr algn="just">
              <a:lnSpc>
                <a:spcPct val="107000"/>
              </a:lnSpc>
              <a:spcAft>
                <a:spcPts val="800"/>
              </a:spcAft>
            </a:pPr>
            <a:r>
              <a:rPr lang="es-ES" u="sng" dirty="0">
                <a:solidFill>
                  <a:srgbClr val="000000"/>
                </a:solidFill>
                <a:latin typeface="Arial" panose="020B0604020202020204" pitchFamily="34" charset="0"/>
                <a:ea typeface="Arial" panose="020B0604020202020204" pitchFamily="34" charset="0"/>
                <a:hlinkClick r:id="rId3"/>
              </a:rPr>
              <a:t>https://golang.org/dl/</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Si por alguna razón ocurren problemas a la hora de instalar el compilador, hay una alternativa que no necesita instalación es la versión Web del compilador de Go que se puede acceder a través del siguiente enlace:</a:t>
            </a:r>
          </a:p>
          <a:p>
            <a:pPr algn="just">
              <a:lnSpc>
                <a:spcPct val="107000"/>
              </a:lnSpc>
              <a:spcAft>
                <a:spcPts val="800"/>
              </a:spcAft>
            </a:pPr>
            <a:r>
              <a:rPr lang="es-ES" u="sng" dirty="0">
                <a:solidFill>
                  <a:srgbClr val="000000"/>
                </a:solidFill>
                <a:latin typeface="Arial" panose="020B0604020202020204" pitchFamily="34" charset="0"/>
                <a:ea typeface="Arial" panose="020B0604020202020204" pitchFamily="34" charset="0"/>
                <a:hlinkClick r:id="rId4"/>
              </a:rPr>
              <a:t>https://play.golang.org/</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7.1.2 Recursos no gratuitos para implementar Go</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Go es un lenguaje de programación desarrollado por Google y al ser un lenguaje relativamente nuevo resulta ser experimental con lo cual no tienen librerías ni entornos de desarrollo de pago.</a:t>
            </a:r>
          </a:p>
        </p:txBody>
      </p:sp>
    </p:spTree>
    <p:extLst>
      <p:ext uri="{BB962C8B-B14F-4D97-AF65-F5344CB8AC3E}">
        <p14:creationId xmlns:p14="http://schemas.microsoft.com/office/powerpoint/2010/main" val="150810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671002"/>
            <a:ext cx="6096000" cy="5515997"/>
          </a:xfrm>
          <a:prstGeom prst="rect">
            <a:avLst/>
          </a:prstGeom>
        </p:spPr>
        <p:txBody>
          <a:bodyPr>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7.2 Recursos para implementar Rust</a:t>
            </a:r>
            <a:endParaRPr lang="es-ES" sz="2000" b="1" dirty="0">
              <a:solidFill>
                <a:srgbClr val="000000"/>
              </a:solidFill>
              <a:latin typeface="Arial" panose="020B0604020202020204" pitchFamily="34" charset="0"/>
            </a:endParaRP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7.2.1 Recursos gratuitos para implementar Rust</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Aquí tenemos un link en el cual además de poder instalar el compilador lenguaje de programación Rust, tenemos cursos y un foro de la comunidad Rust. Todo lo necesario para adentrarnos en el mundo Rust. </a:t>
            </a: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Enlace:</a:t>
            </a:r>
            <a:r>
              <a:rPr lang="es-ES" u="sng" dirty="0" smtClean="0">
                <a:solidFill>
                  <a:srgbClr val="000000"/>
                </a:solidFill>
                <a:latin typeface="Arial" panose="020B0604020202020204" pitchFamily="34" charset="0"/>
                <a:ea typeface="Arial" panose="020B0604020202020204" pitchFamily="34" charset="0"/>
                <a:hlinkClick r:id="rId2"/>
              </a:rPr>
              <a:t>https</a:t>
            </a:r>
            <a:r>
              <a:rPr lang="es-ES" u="sng" dirty="0">
                <a:solidFill>
                  <a:srgbClr val="000000"/>
                </a:solidFill>
                <a:latin typeface="Arial" panose="020B0604020202020204" pitchFamily="34" charset="0"/>
                <a:ea typeface="Arial" panose="020B0604020202020204" pitchFamily="34" charset="0"/>
                <a:hlinkClick r:id="rId2"/>
              </a:rPr>
              <a:t>://www.rust-lang.org/es-ES/documentation.html</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7.2.1 Recursos no gratuitos para implementar Rust</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Rust es un leguaje de programación nuevo que es gratuito. Por lo tanto, no hay entornos de desarrollo de pago. Además, este lenguaje es de Mozilla los cuales se caracterizan por el software libre.</a:t>
            </a:r>
          </a:p>
        </p:txBody>
      </p:sp>
    </p:spTree>
    <p:extLst>
      <p:ext uri="{BB962C8B-B14F-4D97-AF65-F5344CB8AC3E}">
        <p14:creationId xmlns:p14="http://schemas.microsoft.com/office/powerpoint/2010/main" val="39716057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981200" y="643467"/>
            <a:ext cx="10210800" cy="5317674"/>
          </a:xfrm>
          <a:prstGeom prst="rect">
            <a:avLst/>
          </a:prstGeom>
        </p:spPr>
        <p:txBody>
          <a:bodyPr wrap="square">
            <a:spAutoFit/>
          </a:bodyPr>
          <a:lstStyle/>
          <a:p>
            <a:pPr algn="just">
              <a:lnSpc>
                <a:spcPct val="107000"/>
              </a:lnSpc>
              <a:spcBef>
                <a:spcPts val="1200"/>
              </a:spcBef>
              <a:spcAft>
                <a:spcPts val="600"/>
              </a:spcAft>
            </a:pPr>
            <a:r>
              <a:rPr lang="es-ES" sz="2400" b="1" kern="0" dirty="0">
                <a:solidFill>
                  <a:srgbClr val="000000"/>
                </a:solidFill>
                <a:latin typeface="Arial" panose="020B0604020202020204" pitchFamily="34" charset="0"/>
              </a:rPr>
              <a:t>8. Conclusiones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A nivel tecnológico nos encontramos con dos grandes compañías, competidoras y con un enfoque diferente en cuanto a la creación de su lenguaje de programación. En futuros análisis nos será difícil decantarnos por uno o por otro, viendo que cada una se adapta y cubre unas necesidades diferentes a la otra.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 relación con los cursos no gratuitos en Internet, resulta complicado encontrarlos, debido a que hay muchos más cursos gratuitos que de pago. Además, hay pocos cursos ya que estos son lenguajes mas bien nuevos. Los cursos que más se centran en estos lenguajes en general son cursos mas bien los de las propias dos compañías y algún que otro aficionado a la programación que por su cuenta se ha hecho unos tutoriales cortos.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 cuanto a Go, se puede confirmar que tiene una gran influencia que tiene en el mundo del Internet, primero hay que tener en cuenta que esta creado por Google y que además grandes compañías como Twitter, </a:t>
            </a:r>
            <a:r>
              <a:rPr lang="es-ES" dirty="0">
                <a:solidFill>
                  <a:srgbClr val="000000"/>
                </a:solidFill>
                <a:latin typeface="Arial" panose="020B0604020202020204" pitchFamily="34" charset="0"/>
                <a:ea typeface="Arial" panose="020B0604020202020204" pitchFamily="34" charset="0"/>
              </a:rPr>
              <a:t>Youtube</a:t>
            </a:r>
            <a:r>
              <a:rPr lang="es-ES" dirty="0">
                <a:solidFill>
                  <a:srgbClr val="000000"/>
                </a:solidFill>
                <a:latin typeface="Arial" panose="020B0604020202020204" pitchFamily="34" charset="0"/>
                <a:ea typeface="Arial" panose="020B0604020202020204" pitchFamily="34" charset="0"/>
              </a:rPr>
              <a:t>, Facebook y Dropbox lo usan.</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Hay multitud de cursos, tanto gratuitos como de pago. Aunque la mayoría son gratuitos. Dichos cursos no se centran en una sección de personas en particular, sino que pueden realizarlos cualquier tipo de personas, incluso sin ningún conocimiento previo. </a:t>
            </a:r>
          </a:p>
        </p:txBody>
      </p:sp>
    </p:spTree>
    <p:extLst>
      <p:ext uri="{BB962C8B-B14F-4D97-AF65-F5344CB8AC3E}">
        <p14:creationId xmlns:p14="http://schemas.microsoft.com/office/powerpoint/2010/main" val="2187751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623733" y="-110456"/>
            <a:ext cx="5926667" cy="690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94325" algn="r"/>
              </a:tabLst>
              <a:defRPr>
                <a:solidFill>
                  <a:schemeClr val="tx1"/>
                </a:solidFill>
                <a:latin typeface="Arial" panose="020B0604020202020204" pitchFamily="34" charset="0"/>
              </a:defRPr>
            </a:lvl1pPr>
            <a:lvl2pPr eaLnBrk="0" fontAlgn="base" hangingPunct="0">
              <a:spcBef>
                <a:spcPct val="0"/>
              </a:spcBef>
              <a:spcAft>
                <a:spcPct val="0"/>
              </a:spcAft>
              <a:tabLst>
                <a:tab pos="5394325" algn="r"/>
              </a:tabLst>
              <a:defRPr>
                <a:solidFill>
                  <a:schemeClr val="tx1"/>
                </a:solidFill>
                <a:latin typeface="Arial" panose="020B0604020202020204" pitchFamily="34" charset="0"/>
              </a:defRPr>
            </a:lvl2pPr>
            <a:lvl3pPr eaLnBrk="0" fontAlgn="base" hangingPunct="0">
              <a:spcBef>
                <a:spcPct val="0"/>
              </a:spcBef>
              <a:spcAft>
                <a:spcPct val="0"/>
              </a:spcAft>
              <a:tabLst>
                <a:tab pos="5394325" algn="r"/>
              </a:tabLst>
              <a:defRPr>
                <a:solidFill>
                  <a:schemeClr val="tx1"/>
                </a:solidFill>
                <a:latin typeface="Arial" panose="020B0604020202020204" pitchFamily="34" charset="0"/>
              </a:defRPr>
            </a:lvl3pPr>
            <a:lvl4pPr eaLnBrk="0" fontAlgn="base" hangingPunct="0">
              <a:spcBef>
                <a:spcPct val="0"/>
              </a:spcBef>
              <a:spcAft>
                <a:spcPct val="0"/>
              </a:spcAft>
              <a:tabLst>
                <a:tab pos="5394325" algn="r"/>
              </a:tabLst>
              <a:defRPr>
                <a:solidFill>
                  <a:schemeClr val="tx1"/>
                </a:solidFill>
                <a:latin typeface="Arial" panose="020B0604020202020204" pitchFamily="34" charset="0"/>
              </a:defRPr>
            </a:lvl4pPr>
            <a:lvl5pPr eaLnBrk="0" fontAlgn="base" hangingPunct="0">
              <a:spcBef>
                <a:spcPct val="0"/>
              </a:spcBef>
              <a:spcAft>
                <a:spcPct val="0"/>
              </a:spcAft>
              <a:tabLst>
                <a:tab pos="5394325" algn="r"/>
              </a:tabLst>
              <a:defRPr>
                <a:solidFill>
                  <a:schemeClr val="tx1"/>
                </a:solidFill>
                <a:latin typeface="Arial" panose="020B0604020202020204" pitchFamily="34" charset="0"/>
              </a:defRPr>
            </a:lvl5pPr>
            <a:lvl6pPr eaLnBrk="0" fontAlgn="base" hangingPunct="0">
              <a:spcBef>
                <a:spcPct val="0"/>
              </a:spcBef>
              <a:spcAft>
                <a:spcPct val="0"/>
              </a:spcAft>
              <a:tabLst>
                <a:tab pos="5394325" algn="r"/>
              </a:tabLst>
              <a:defRPr>
                <a:solidFill>
                  <a:schemeClr val="tx1"/>
                </a:solidFill>
                <a:latin typeface="Arial" panose="020B0604020202020204" pitchFamily="34" charset="0"/>
              </a:defRPr>
            </a:lvl6pPr>
            <a:lvl7pPr eaLnBrk="0" fontAlgn="base" hangingPunct="0">
              <a:spcBef>
                <a:spcPct val="0"/>
              </a:spcBef>
              <a:spcAft>
                <a:spcPct val="0"/>
              </a:spcAft>
              <a:tabLst>
                <a:tab pos="5394325" algn="r"/>
              </a:tabLst>
              <a:defRPr>
                <a:solidFill>
                  <a:schemeClr val="tx1"/>
                </a:solidFill>
                <a:latin typeface="Arial" panose="020B0604020202020204" pitchFamily="34" charset="0"/>
              </a:defRPr>
            </a:lvl7pPr>
            <a:lvl8pPr eaLnBrk="0" fontAlgn="base" hangingPunct="0">
              <a:spcBef>
                <a:spcPct val="0"/>
              </a:spcBef>
              <a:spcAft>
                <a:spcPct val="0"/>
              </a:spcAft>
              <a:tabLst>
                <a:tab pos="5394325" algn="r"/>
              </a:tabLst>
              <a:defRPr>
                <a:solidFill>
                  <a:schemeClr val="tx1"/>
                </a:solidFill>
                <a:latin typeface="Arial" panose="020B0604020202020204" pitchFamily="34" charset="0"/>
              </a:defRPr>
            </a:lvl8pPr>
            <a:lvl9pPr eaLnBrk="0" fontAlgn="base" hangingPunct="0">
              <a:spcBef>
                <a:spcPct val="0"/>
              </a:spcBef>
              <a:spcAft>
                <a:spcPct val="0"/>
              </a:spcAft>
              <a:tabLst>
                <a:tab pos="53943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394325" algn="r"/>
              </a:tabLst>
            </a:pPr>
            <a:endParaRPr kumimoji="0" lang="es-ES" altLang="es-ES" sz="1100" b="1" i="0" u="sng" strike="noStrike" cap="none" normalizeH="0" baseline="0" dirty="0" smtClean="0">
              <a:ln>
                <a:noFill/>
              </a:ln>
              <a:solidFill>
                <a:srgbClr val="000000"/>
              </a:solidFill>
              <a:effectLst/>
              <a:latin typeface="Arial" panose="020B0604020202020204" pitchFamily="34" charset="0"/>
              <a:ea typeface="Arial" panose="020B0604020202020204" pitchFamily="34"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lang="es-ES" altLang="es-ES" sz="1600" b="1" u="sng" dirty="0" smtClean="0">
                <a:solidFill>
                  <a:srgbClr val="000000"/>
                </a:solidFill>
                <a:ea typeface="Arial" panose="020B0604020202020204" pitchFamily="34" charset="0"/>
                <a:hlinkClick r:id="rId2"/>
              </a:rPr>
              <a:t>CONTENIDO PG2</a:t>
            </a: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endParaRPr lang="es-ES" altLang="es-ES" sz="1600" b="1" u="sng" dirty="0">
              <a:solidFill>
                <a:srgbClr val="000000"/>
              </a:solidFill>
              <a:ea typeface="Arial" panose="020B0604020202020204" pitchFamily="34" charset="0"/>
              <a:hlinkClick r:id="rId2"/>
            </a:endParaRPr>
          </a:p>
          <a:p>
            <a:pPr lvl="0" defTabSz="914400"/>
            <a:r>
              <a:rPr lang="es-ES" altLang="es-ES" sz="1600" b="1" dirty="0">
                <a:solidFill>
                  <a:srgbClr val="000000"/>
                </a:solidFill>
                <a:ea typeface="Arial" panose="020B0604020202020204" pitchFamily="34" charset="0"/>
                <a:hlinkClick r:id="rId3"/>
              </a:rPr>
              <a:t>4.3 Cursos no gratuitos sobre Rust</a:t>
            </a:r>
            <a:endParaRPr lang="es-ES" altLang="es-ES" sz="1600" dirty="0"/>
          </a:p>
          <a:p>
            <a:pPr lvl="0" defTabSz="914400"/>
            <a:r>
              <a:rPr lang="es-ES" altLang="es-ES" sz="1600" b="1" dirty="0">
                <a:solidFill>
                  <a:srgbClr val="000000"/>
                </a:solidFill>
                <a:ea typeface="Arial" panose="020B0604020202020204" pitchFamily="34" charset="0"/>
                <a:hlinkClick r:id="rId4"/>
              </a:rPr>
              <a:t>4.3.1 Curso no gratuito 1 sobre Rust</a:t>
            </a:r>
            <a:endParaRPr lang="es-ES" altLang="es-ES" sz="1600" b="1" dirty="0">
              <a:ea typeface="Arial" panose="020B0604020202020204" pitchFamily="34" charset="0"/>
              <a:hlinkClick r:id="rId5"/>
            </a:endParaRPr>
          </a:p>
          <a:p>
            <a:pPr lvl="0" defTabSz="914400"/>
            <a:r>
              <a:rPr lang="es-ES" altLang="es-ES" sz="1600" b="1" dirty="0">
                <a:ea typeface="Arial" panose="020B0604020202020204" pitchFamily="34" charset="0"/>
                <a:hlinkClick r:id="rId5"/>
              </a:rPr>
              <a:t>5. Fuentes de información (cursos gratuitos)</a:t>
            </a:r>
            <a:r>
              <a:rPr lang="es-ES" altLang="es-ES" sz="1600" dirty="0"/>
              <a:t> </a:t>
            </a:r>
            <a:endParaRPr kumimoji="0" lang="es-ES" altLang="es-ES" sz="1600" b="1" i="0" u="sng" strike="noStrike" cap="none" normalizeH="0" baseline="0" dirty="0" smtClean="0">
              <a:ln>
                <a:noFill/>
              </a:ln>
              <a:solidFill>
                <a:srgbClr val="000000"/>
              </a:solidFill>
              <a:effectLst/>
              <a:ea typeface="Arial" panose="020B0604020202020204" pitchFamily="34"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sng" strike="noStrike" cap="none" normalizeH="0" baseline="0" dirty="0" smtClean="0">
                <a:ln>
                  <a:noFill/>
                </a:ln>
                <a:solidFill>
                  <a:srgbClr val="000000"/>
                </a:solidFill>
                <a:effectLst/>
                <a:ea typeface="Arial" panose="020B0604020202020204" pitchFamily="34" charset="0"/>
                <a:hlinkClick r:id="rId2"/>
              </a:rPr>
              <a:t>5.1 Cursos gratuitos sobre lenguajes de programación</a:t>
            </a:r>
            <a:endParaRPr kumimoji="0" lang="es-ES" altLang="es-ES" sz="16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sng" strike="noStrike" cap="none" normalizeH="0" baseline="0" dirty="0" smtClean="0">
                <a:ln>
                  <a:noFill/>
                </a:ln>
                <a:solidFill>
                  <a:srgbClr val="000000"/>
                </a:solidFill>
                <a:effectLst/>
                <a:ea typeface="Arial" panose="020B0604020202020204" pitchFamily="34" charset="0"/>
                <a:hlinkClick r:id="rId6"/>
              </a:rPr>
              <a:t>5.1.1 Curso gratuito 1 sobre lenguajes de programación</a:t>
            </a:r>
            <a:endParaRPr kumimoji="0" lang="es-ES" altLang="es-ES" sz="16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sng" strike="noStrike" cap="none" normalizeH="0" baseline="0" dirty="0" smtClean="0">
                <a:ln>
                  <a:noFill/>
                </a:ln>
                <a:solidFill>
                  <a:srgbClr val="000000"/>
                </a:solidFill>
                <a:effectLst/>
                <a:ea typeface="Arial" panose="020B0604020202020204" pitchFamily="34" charset="0"/>
                <a:hlinkClick r:id="rId7"/>
              </a:rPr>
              <a:t>5.1.2 Curso gratuito 2 sobre lenguajes de programación</a:t>
            </a:r>
            <a:endParaRPr kumimoji="0" lang="es-ES" altLang="es-ES" sz="16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sng" strike="noStrike" cap="none" normalizeH="0" baseline="0" dirty="0" smtClean="0">
                <a:ln>
                  <a:noFill/>
                </a:ln>
                <a:solidFill>
                  <a:srgbClr val="000000"/>
                </a:solidFill>
                <a:effectLst/>
                <a:ea typeface="Arial" panose="020B0604020202020204" pitchFamily="34" charset="0"/>
                <a:hlinkClick r:id="rId8"/>
              </a:rPr>
              <a:t>5.1.3 Curso gratuito 3 sobre lenguajes de programación</a:t>
            </a:r>
            <a:endParaRPr kumimoji="0" lang="es-ES" altLang="es-ES" sz="16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sng" strike="noStrike" cap="none" normalizeH="0" baseline="0" dirty="0" smtClean="0">
                <a:ln>
                  <a:noFill/>
                </a:ln>
                <a:solidFill>
                  <a:srgbClr val="000000"/>
                </a:solidFill>
                <a:effectLst/>
                <a:ea typeface="Arial" panose="020B0604020202020204" pitchFamily="34" charset="0"/>
                <a:hlinkClick r:id="rId9"/>
              </a:rPr>
              <a:t>5.2 Cursos gratuitos sobre Go</a:t>
            </a:r>
            <a:endParaRPr kumimoji="0" lang="es-ES" altLang="es-ES" sz="16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sng" strike="noStrike" cap="none" normalizeH="0" baseline="0" dirty="0" smtClean="0">
                <a:ln>
                  <a:noFill/>
                </a:ln>
                <a:solidFill>
                  <a:srgbClr val="000000"/>
                </a:solidFill>
                <a:effectLst/>
                <a:ea typeface="Arial" panose="020B0604020202020204" pitchFamily="34" charset="0"/>
                <a:hlinkClick r:id="rId10"/>
              </a:rPr>
              <a:t>5.2.1 Curso gratuito 1 sobre Go</a:t>
            </a:r>
            <a:endParaRPr kumimoji="0" lang="es-ES" altLang="es-ES" sz="16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sng" strike="noStrike" cap="none" normalizeH="0" baseline="0" dirty="0" smtClean="0">
                <a:ln>
                  <a:noFill/>
                </a:ln>
                <a:solidFill>
                  <a:srgbClr val="000000"/>
                </a:solidFill>
                <a:effectLst/>
                <a:ea typeface="Arial" panose="020B0604020202020204" pitchFamily="34" charset="0"/>
                <a:hlinkClick r:id="rId11"/>
              </a:rPr>
              <a:t>5.2.2 Curso gratuito 2 sobre Go</a:t>
            </a:r>
            <a:endParaRPr kumimoji="0" lang="es-ES" altLang="es-ES" sz="16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sng" strike="noStrike" cap="none" normalizeH="0" baseline="0" dirty="0" smtClean="0">
                <a:ln>
                  <a:noFill/>
                </a:ln>
                <a:solidFill>
                  <a:srgbClr val="000000"/>
                </a:solidFill>
                <a:effectLst/>
                <a:ea typeface="Arial" panose="020B0604020202020204" pitchFamily="34" charset="0"/>
                <a:hlinkClick r:id="rId12"/>
              </a:rPr>
              <a:t>5.2.3 Curso gratuito 3 sobre Go</a:t>
            </a:r>
            <a:endParaRPr kumimoji="0" lang="es-ES" altLang="es-ES" sz="160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13"/>
              </a:rPr>
              <a:t>5.3 Cursos gratuitos sobre Rust</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14"/>
              </a:rPr>
              <a:t>5.3.1 Curso gratuito 1 sobre Rust</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15"/>
              </a:rPr>
              <a:t>5.3.2 Curso gratuito 2 sobre Rust</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16"/>
              </a:rPr>
              <a:t>5.3.3 Curso gratuito 3 sobre Rust</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17"/>
              </a:rPr>
              <a:t>6. Ayudas para estudiar las tecnologías</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18"/>
              </a:rPr>
              <a:t>7. Recursos para implementar las tecnologías</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19"/>
              </a:rPr>
              <a:t>7.1 Recursos para implementar Go</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20"/>
              </a:rPr>
              <a:t>7.1.1 Recursos gratuitos para implementar Go</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21"/>
              </a:rPr>
              <a:t>7.1.2 Recursos no gratuitos para implementar Go</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22"/>
              </a:rPr>
              <a:t>7.2 Recursos para implementar Rust</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23"/>
              </a:rPr>
              <a:t>7.2.1 Recursos gratuitos para implementar Rust</a:t>
            </a:r>
            <a:endParaRPr kumimoji="0" lang="es-ES" alt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rgbClr val="000000"/>
                </a:solidFill>
                <a:effectLst/>
                <a:ea typeface="Arial" panose="020B0604020202020204" pitchFamily="34" charset="0"/>
                <a:hlinkClick r:id="rId24"/>
              </a:rPr>
              <a:t>7.2.1 Recursos no gratuitos para implementar Rust</a:t>
            </a:r>
            <a:endParaRPr kumimoji="0" lang="es-ES" altLang="es-ES" sz="1600" b="1" i="0" u="none" strike="noStrike" cap="none" normalizeH="0" baseline="0" dirty="0" smtClean="0">
              <a:ln>
                <a:noFill/>
              </a:ln>
              <a:solidFill>
                <a:schemeClr val="tx1"/>
              </a:solidFill>
              <a:effectLst/>
              <a:ea typeface="Arial" panose="020B0604020202020204" pitchFamily="34" charset="0"/>
              <a:hlinkClick r:id="rId25"/>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ES" sz="1600" b="1" i="0" u="none" strike="noStrike" cap="none" normalizeH="0" baseline="0" dirty="0" smtClean="0">
                <a:ln>
                  <a:noFill/>
                </a:ln>
                <a:solidFill>
                  <a:schemeClr val="tx1"/>
                </a:solidFill>
                <a:effectLst/>
                <a:ea typeface="Arial" panose="020B0604020202020204" pitchFamily="34" charset="0"/>
                <a:hlinkClick r:id="rId25"/>
              </a:rPr>
              <a:t>8. Conclusiones</a:t>
            </a:r>
            <a:r>
              <a:rPr kumimoji="0" lang="es-ES" altLang="es-ES" sz="16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393227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76399" y="931334"/>
            <a:ext cx="10329333" cy="3363741"/>
          </a:xfrm>
          <a:prstGeom prst="rect">
            <a:avLst/>
          </a:prstGeom>
        </p:spPr>
        <p:txBody>
          <a:bodyPr wrap="square">
            <a:spAutoFit/>
          </a:bodyPr>
          <a:lstStyle/>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También cabe decir, que Go pertenece a una gran compañía, una de las más grandes por lo que numerosas compañías se unirán a su proyecto. Además, el software para implementarlo es gratuito. </a:t>
            </a:r>
            <a:endParaRPr lang="es-ES" dirty="0" smtClean="0">
              <a:solidFill>
                <a:srgbClr val="000000"/>
              </a:solidFill>
              <a:latin typeface="Arial" panose="020B0604020202020204" pitchFamily="34" charset="0"/>
              <a:ea typeface="Arial" panose="020B0604020202020204" pitchFamily="34" charset="0"/>
            </a:endParaRPr>
          </a:p>
          <a:p>
            <a:pPr algn="just">
              <a:lnSpc>
                <a:spcPct val="107000"/>
              </a:lnSpc>
              <a:spcAft>
                <a:spcPts val="800"/>
              </a:spcAft>
            </a:pPr>
            <a:r>
              <a:rPr lang="es-ES" dirty="0" smtClean="0">
                <a:solidFill>
                  <a:srgbClr val="000000"/>
                </a:solidFill>
                <a:latin typeface="Arial" panose="020B0604020202020204" pitchFamily="34" charset="0"/>
                <a:ea typeface="Arial" panose="020B0604020202020204" pitchFamily="34" charset="0"/>
              </a:rPr>
              <a:t>En </a:t>
            </a:r>
            <a:r>
              <a:rPr lang="es-ES" dirty="0">
                <a:solidFill>
                  <a:srgbClr val="000000"/>
                </a:solidFill>
                <a:latin typeface="Arial" panose="020B0604020202020204" pitchFamily="34" charset="0"/>
                <a:ea typeface="Arial" panose="020B0604020202020204" pitchFamily="34" charset="0"/>
              </a:rPr>
              <a:t>cuanto a Rust podemos afirmar que ha tenido una gran repercusión en el mundo de la programación debido a que lo ha creado Mozilla en colaboración con Samsung.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También existen multitud de cursos gratuitos, enfocados a que todos, independientemente de sus conocimientos, puedan desarrollar e implantar una solución con relativa facilidad.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Todo apunta a que el futuro es como mínimo prometedor para estos dos lenguajes de programación, ya que además de buscar rapidez y mejora, están patrocinados por grandes compañías.</a:t>
            </a:r>
            <a:endParaRPr lang="es-ES"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72504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55243" y="304799"/>
            <a:ext cx="10018713" cy="1727199"/>
          </a:xfrm>
        </p:spPr>
        <p:txBody>
          <a:bodyPr>
            <a:normAutofit fontScale="90000"/>
          </a:bodyPr>
          <a:lstStyle/>
          <a:p>
            <a:pPr>
              <a:lnSpc>
                <a:spcPct val="107000"/>
              </a:lnSpc>
              <a:spcBef>
                <a:spcPts val="1200"/>
              </a:spcBef>
              <a:spcAft>
                <a:spcPts val="600"/>
              </a:spcAft>
            </a:pPr>
            <a:r>
              <a:rPr lang="es-ES" sz="2700" b="1" kern="0" dirty="0">
                <a:solidFill>
                  <a:srgbClr val="000000"/>
                </a:solidFill>
                <a:latin typeface="Arial" panose="020B0604020202020204" pitchFamily="34" charset="0"/>
              </a:rPr>
              <a:t>1. Autores del trabajo, planificación y entrega</a:t>
            </a:r>
            <a:br>
              <a:rPr lang="es-ES" sz="2700" b="1" kern="0" dirty="0">
                <a:solidFill>
                  <a:srgbClr val="000000"/>
                </a:solidFill>
                <a:latin typeface="Arial" panose="020B0604020202020204" pitchFamily="34" charset="0"/>
              </a:rPr>
            </a:br>
            <a:r>
              <a:rPr lang="es-ES" sz="2700" b="1" dirty="0">
                <a:solidFill>
                  <a:srgbClr val="000000"/>
                </a:solidFill>
                <a:latin typeface="Arial" panose="020B0604020202020204" pitchFamily="34" charset="0"/>
              </a:rPr>
              <a:t>1.1 Autores</a:t>
            </a:r>
            <a:br>
              <a:rPr lang="es-ES" sz="2700" b="1" dirty="0">
                <a:solidFill>
                  <a:srgbClr val="000000"/>
                </a:solidFill>
                <a:latin typeface="Arial" panose="020B0604020202020204" pitchFamily="34" charset="0"/>
              </a:rPr>
            </a:br>
            <a:r>
              <a:rPr lang="es-ES" sz="2700" dirty="0">
                <a:solidFill>
                  <a:srgbClr val="000000"/>
                </a:solidFill>
                <a:latin typeface="Arial" panose="020B0604020202020204" pitchFamily="34" charset="0"/>
                <a:ea typeface="Arial" panose="020B0604020202020204" pitchFamily="34" charset="0"/>
              </a:rPr>
              <a:t>Carlos </a:t>
            </a:r>
            <a:r>
              <a:rPr lang="es-ES" sz="2700" dirty="0" smtClean="0">
                <a:solidFill>
                  <a:srgbClr val="000000"/>
                </a:solidFill>
                <a:latin typeface="Arial" panose="020B0604020202020204" pitchFamily="34" charset="0"/>
                <a:ea typeface="Arial" panose="020B0604020202020204" pitchFamily="34" charset="0"/>
              </a:rPr>
              <a:t>Evangelista </a:t>
            </a:r>
            <a:r>
              <a:rPr lang="es-ES" sz="2700" dirty="0" smtClean="0">
                <a:solidFill>
                  <a:srgbClr val="000000"/>
                </a:solidFill>
                <a:latin typeface="Arial" panose="020B0604020202020204" pitchFamily="34" charset="0"/>
                <a:ea typeface="Arial" panose="020B0604020202020204" pitchFamily="34" charset="0"/>
              </a:rPr>
              <a:t>Curi</a:t>
            </a:r>
            <a:r>
              <a:rPr lang="es-ES" sz="2700" dirty="0" smtClean="0">
                <a:solidFill>
                  <a:srgbClr val="000000"/>
                </a:solidFill>
                <a:latin typeface="Arial" panose="020B0604020202020204" pitchFamily="34" charset="0"/>
                <a:ea typeface="Arial" panose="020B0604020202020204" pitchFamily="34" charset="0"/>
              </a:rPr>
              <a:t> // María </a:t>
            </a:r>
            <a:r>
              <a:rPr lang="es-ES" sz="2700" dirty="0">
                <a:solidFill>
                  <a:srgbClr val="000000"/>
                </a:solidFill>
                <a:latin typeface="Arial" panose="020B0604020202020204" pitchFamily="34" charset="0"/>
                <a:ea typeface="Arial" panose="020B0604020202020204" pitchFamily="34" charset="0"/>
              </a:rPr>
              <a:t>Benavides </a:t>
            </a:r>
            <a:r>
              <a:rPr lang="es-ES" sz="2700" dirty="0" smtClean="0">
                <a:solidFill>
                  <a:srgbClr val="000000"/>
                </a:solidFill>
                <a:latin typeface="Arial" panose="020B0604020202020204" pitchFamily="34" charset="0"/>
                <a:ea typeface="Arial" panose="020B0604020202020204" pitchFamily="34" charset="0"/>
              </a:rPr>
              <a:t>Bolaños </a:t>
            </a:r>
            <a:br>
              <a:rPr lang="es-ES" sz="2700" dirty="0" smtClean="0">
                <a:solidFill>
                  <a:srgbClr val="000000"/>
                </a:solidFill>
                <a:latin typeface="Arial" panose="020B0604020202020204" pitchFamily="34" charset="0"/>
                <a:ea typeface="Arial" panose="020B0604020202020204" pitchFamily="34" charset="0"/>
              </a:rPr>
            </a:br>
            <a:r>
              <a:rPr lang="es-ES" sz="2700" dirty="0" smtClean="0">
                <a:solidFill>
                  <a:srgbClr val="000000"/>
                </a:solidFill>
                <a:latin typeface="Arial" panose="020B0604020202020204" pitchFamily="34" charset="0"/>
                <a:ea typeface="Arial" panose="020B0604020202020204" pitchFamily="34" charset="0"/>
              </a:rPr>
              <a:t>Samuel César santana // Jonathan Moreno Lázaro</a:t>
            </a:r>
            <a:r>
              <a:rPr lang="es-ES" dirty="0">
                <a:solidFill>
                  <a:srgbClr val="000000"/>
                </a:solidFill>
                <a:latin typeface="Arial" panose="020B0604020202020204" pitchFamily="34" charset="0"/>
                <a:ea typeface="Arial" panose="020B0604020202020204" pitchFamily="34" charset="0"/>
              </a:rPr>
              <a:t/>
            </a:r>
            <a:br>
              <a:rPr lang="es-ES" dirty="0">
                <a:solidFill>
                  <a:srgbClr val="000000"/>
                </a:solidFill>
                <a:latin typeface="Arial" panose="020B0604020202020204" pitchFamily="34" charset="0"/>
                <a:ea typeface="Arial" panose="020B0604020202020204" pitchFamily="34" charset="0"/>
              </a:rPr>
            </a:br>
            <a:endParaRPr lang="es-ES" dirty="0"/>
          </a:p>
        </p:txBody>
      </p:sp>
      <p:sp>
        <p:nvSpPr>
          <p:cNvPr id="4" name="Rectángulo 3"/>
          <p:cNvSpPr/>
          <p:nvPr/>
        </p:nvSpPr>
        <p:spPr>
          <a:xfrm>
            <a:off x="2192600" y="2237648"/>
            <a:ext cx="9144000" cy="4465325"/>
          </a:xfrm>
          <a:prstGeom prst="rect">
            <a:avLst/>
          </a:prstGeom>
        </p:spPr>
        <p:txBody>
          <a:bodyPr wrap="square">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1.2 Planificación</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reparto de tareas ha sido equitativo, diferenciando las tareas del coordinador, por un lado, y la del resto de integrantes del grupo. Cada miembro del grupo se ha especializado en un lenguaje de programación. (dos en cada uno)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 este enlace hay un ejemplo de una posible planificación del trabajo, que se puede usar como referencia, pero indicando los nombres reales de las tecnologías y de los participantes.</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peso de este trabajo en la calificación total de la asignatura es de un 10%, por lo tanto, requiere de una dedicación de 15 horas del total de 150 horas de la asignatura.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Al estar formado por 4 integrantes el tiempo total de desarrollo de dicho proyecto será 60 horas, repartidas en el siguiente diagrama de Gantt.</a:t>
            </a:r>
          </a:p>
          <a:p>
            <a:pPr algn="just">
              <a:lnSpc>
                <a:spcPct val="107000"/>
              </a:lnSpc>
              <a:spcAft>
                <a:spcPts val="800"/>
              </a:spcAft>
            </a:pPr>
            <a:r>
              <a:rPr lang="es-ES" u="sng" dirty="0">
                <a:solidFill>
                  <a:srgbClr val="000000"/>
                </a:solidFill>
                <a:latin typeface="Arial" panose="020B0604020202020204" pitchFamily="34" charset="0"/>
                <a:ea typeface="Arial" panose="020B0604020202020204" pitchFamily="34" charset="0"/>
                <a:hlinkClick r:id="rId2"/>
              </a:rPr>
              <a:t>https://app.ganttpro.com/shared/token/8bcdf9f4cef31142dd046336465332cd6389effe8fbd6e7a4aee761275827477</a:t>
            </a:r>
            <a:endParaRPr lang="es-ES"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09335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321733"/>
            <a:ext cx="10018713" cy="6350000"/>
          </a:xfrm>
        </p:spPr>
        <p:txBody>
          <a:bodyPr/>
          <a:lstStyle/>
          <a:p>
            <a:pPr algn="just">
              <a:lnSpc>
                <a:spcPct val="107000"/>
              </a:lnSpc>
              <a:spcBef>
                <a:spcPts val="1200"/>
              </a:spcBef>
            </a:pPr>
            <a:r>
              <a:rPr lang="es-ES" sz="2800" b="1" u="sng" dirty="0">
                <a:solidFill>
                  <a:srgbClr val="000000"/>
                </a:solidFill>
                <a:latin typeface="Arial" panose="020B0604020202020204" pitchFamily="34" charset="0"/>
              </a:rPr>
              <a:t>1.3 Entrega</a:t>
            </a:r>
            <a:endParaRPr lang="es-ES" sz="28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Incluimos el enlace (URL) a un repositorio en GitHub donde incorporamos nuestro trabajo y archivos:</a:t>
            </a:r>
          </a:p>
          <a:p>
            <a:pPr marL="0" indent="0" algn="just">
              <a:lnSpc>
                <a:spcPct val="107000"/>
              </a:lnSpc>
              <a:spcAft>
                <a:spcPts val="800"/>
              </a:spcAft>
              <a:buNone/>
            </a:pPr>
            <a:r>
              <a:rPr lang="es-ES" dirty="0" smtClean="0">
                <a:solidFill>
                  <a:srgbClr val="000000"/>
                </a:solidFill>
                <a:latin typeface="Arial" panose="020B0604020202020204" pitchFamily="34" charset="0"/>
                <a:ea typeface="Arial" panose="020B0604020202020204" pitchFamily="34" charset="0"/>
              </a:rPr>
              <a:t>                                </a:t>
            </a:r>
            <a:r>
              <a:rPr lang="es-ES" u="sng" dirty="0">
                <a:solidFill>
                  <a:srgbClr val="000000"/>
                </a:solidFill>
                <a:latin typeface="Arial" panose="020B0604020202020204" pitchFamily="34" charset="0"/>
                <a:ea typeface="Arial" panose="020B0604020202020204" pitchFamily="34" charset="0"/>
                <a:hlinkClick r:id="rId2"/>
              </a:rPr>
              <a:t>https://github.com/samuel36/TG1</a:t>
            </a: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r>
              <a:rPr lang="es-ES" dirty="0" smtClean="0">
                <a:solidFill>
                  <a:srgbClr val="000000"/>
                </a:solidFill>
                <a:latin typeface="Arial" panose="020B0604020202020204" pitchFamily="34" charset="0"/>
                <a:ea typeface="Arial" panose="020B0604020202020204" pitchFamily="34" charset="0"/>
              </a:rPr>
              <a:t>Trabajo </a:t>
            </a:r>
            <a:r>
              <a:rPr lang="es-ES" dirty="0">
                <a:solidFill>
                  <a:srgbClr val="000000"/>
                </a:solidFill>
                <a:latin typeface="Arial" panose="020B0604020202020204" pitchFamily="34" charset="0"/>
                <a:ea typeface="Arial" panose="020B0604020202020204" pitchFamily="34" charset="0"/>
              </a:rPr>
              <a:t>terminado: TG1_final.docx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r>
              <a:rPr lang="es-ES" dirty="0" smtClean="0">
                <a:solidFill>
                  <a:srgbClr val="000000"/>
                </a:solidFill>
                <a:latin typeface="Arial" panose="020B0604020202020204" pitchFamily="34" charset="0"/>
                <a:ea typeface="Arial" panose="020B0604020202020204" pitchFamily="34" charset="0"/>
              </a:rPr>
              <a:t>Presentación </a:t>
            </a:r>
            <a:r>
              <a:rPr lang="es-ES" dirty="0">
                <a:solidFill>
                  <a:srgbClr val="000000"/>
                </a:solidFill>
                <a:latin typeface="Arial" panose="020B0604020202020204" pitchFamily="34" charset="0"/>
                <a:ea typeface="Arial" panose="020B0604020202020204" pitchFamily="34" charset="0"/>
              </a:rPr>
              <a:t>del trabajo: TG1_final.pptx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La creación de una carpeta con el nombre de TG1, ha sido con visión al futuro, para la incorporación de los futuros proyectos de TG2 y TG3 bajo el mismo repositorio</a:t>
            </a:r>
          </a:p>
          <a:p>
            <a:endParaRPr lang="es-ES" dirty="0"/>
          </a:p>
        </p:txBody>
      </p:sp>
    </p:spTree>
    <p:extLst>
      <p:ext uri="{BB962C8B-B14F-4D97-AF65-F5344CB8AC3E}">
        <p14:creationId xmlns:p14="http://schemas.microsoft.com/office/powerpoint/2010/main" val="779941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39333" y="190767"/>
            <a:ext cx="6096000" cy="3733266"/>
          </a:xfrm>
          <a:prstGeom prst="rect">
            <a:avLst/>
          </a:prstGeom>
        </p:spPr>
        <p:txBody>
          <a:bodyPr>
            <a:spAutoFit/>
          </a:bodyPr>
          <a:lstStyle/>
          <a:p>
            <a:pPr algn="just">
              <a:lnSpc>
                <a:spcPct val="107000"/>
              </a:lnSpc>
              <a:spcBef>
                <a:spcPts val="1800"/>
              </a:spcBef>
              <a:spcAft>
                <a:spcPts val="600"/>
              </a:spcAft>
            </a:pPr>
            <a:r>
              <a:rPr lang="es-ES" sz="2400" b="1" kern="0" dirty="0">
                <a:solidFill>
                  <a:srgbClr val="000000"/>
                </a:solidFill>
                <a:latin typeface="Arial" panose="020B0604020202020204" pitchFamily="34" charset="0"/>
              </a:rPr>
              <a:t>2. Descripción del tipo de tecnología</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Un lenguaje de programación es un lenguaje diseñado para describir el conjunto de acciones consecutivas que un equipo debe ejecutar. Por lo tanto, un lenguaje de programación es un modo práctico para que los seres humanos puedan dar instrucciones a un equipo.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Hemos escogido 2 lenguajes de programación GO y RUST</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GO es un lenguaje de programación </a:t>
            </a:r>
            <a:r>
              <a:rPr lang="es-ES" dirty="0">
                <a:solidFill>
                  <a:srgbClr val="000000"/>
                </a:solidFill>
                <a:latin typeface="Arial" panose="020B0604020202020204" pitchFamily="34" charset="0"/>
                <a:ea typeface="Arial" panose="020B0604020202020204" pitchFamily="34" charset="0"/>
              </a:rPr>
              <a:t>OpenSource</a:t>
            </a:r>
            <a:r>
              <a:rPr lang="es-ES" dirty="0">
                <a:solidFill>
                  <a:srgbClr val="000000"/>
                </a:solidFill>
                <a:latin typeface="Arial" panose="020B0604020202020204" pitchFamily="34" charset="0"/>
                <a:ea typeface="Arial" panose="020B0604020202020204" pitchFamily="34" charset="0"/>
              </a:rPr>
              <a:t> que hace que sea fácil construir Software siempre, eficiente y robusto. Creado en Google.</a:t>
            </a:r>
          </a:p>
        </p:txBody>
      </p:sp>
      <p:sp>
        <p:nvSpPr>
          <p:cNvPr id="5" name="Rectángulo 4"/>
          <p:cNvSpPr/>
          <p:nvPr/>
        </p:nvSpPr>
        <p:spPr>
          <a:xfrm>
            <a:off x="8009467" y="514712"/>
            <a:ext cx="4047066" cy="5936240"/>
          </a:xfrm>
          <a:prstGeom prst="rect">
            <a:avLst/>
          </a:prstGeom>
        </p:spPr>
        <p:txBody>
          <a:bodyPr wrap="square">
            <a:spAutoFit/>
          </a:bodyPr>
          <a:lstStyle/>
          <a:p>
            <a:pPr algn="just">
              <a:lnSpc>
                <a:spcPct val="107000"/>
              </a:lnSpc>
              <a:spcAft>
                <a:spcPts val="800"/>
              </a:spcAft>
            </a:pPr>
            <a:r>
              <a:rPr lang="es-ES" sz="1100" b="1" dirty="0">
                <a:solidFill>
                  <a:srgbClr val="000000"/>
                </a:solidFill>
                <a:latin typeface="Arial" panose="020B0604020202020204" pitchFamily="34" charset="0"/>
                <a:ea typeface="Arial" panose="020B0604020202020204" pitchFamily="34" charset="0"/>
              </a:rPr>
              <a:t>¿Quiénes usan GO?</a:t>
            </a:r>
            <a:endParaRPr lang="es-ES" sz="1100" dirty="0">
              <a:solidFill>
                <a:srgbClr val="000000"/>
              </a:solidFill>
              <a:latin typeface="Arial" panose="020B0604020202020204" pitchFamily="34" charset="0"/>
              <a:ea typeface="Arial" panose="020B0604020202020204" pitchFamily="34" charset="0"/>
            </a:endParaRP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GOOGLE</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TWITTER</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YOUTUBE</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FACEBOOK</a:t>
            </a:r>
          </a:p>
          <a:p>
            <a:pPr marL="342900" lvl="0" indent="-342900">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DROPBOX</a:t>
            </a:r>
          </a:p>
          <a:p>
            <a:pPr marL="457200"/>
            <a:r>
              <a:rPr lang="es-ES" dirty="0"/>
              <a:t> </a:t>
            </a:r>
          </a:p>
          <a:p>
            <a:pPr algn="just">
              <a:lnSpc>
                <a:spcPct val="107000"/>
              </a:lnSpc>
              <a:spcAft>
                <a:spcPts val="800"/>
              </a:spcAft>
            </a:pPr>
            <a:r>
              <a:rPr lang="es-ES" sz="1100" b="1" dirty="0">
                <a:solidFill>
                  <a:srgbClr val="000000"/>
                </a:solidFill>
                <a:latin typeface="Arial" panose="020B0604020202020204" pitchFamily="34" charset="0"/>
                <a:ea typeface="Arial" panose="020B0604020202020204" pitchFamily="34" charset="0"/>
              </a:rPr>
              <a:t>¿Por qué usar GO? </a:t>
            </a:r>
            <a:endParaRPr lang="es-ES" sz="1100" dirty="0">
              <a:solidFill>
                <a:srgbClr val="000000"/>
              </a:solidFill>
              <a:latin typeface="Arial" panose="020B0604020202020204" pitchFamily="34" charset="0"/>
              <a:ea typeface="Arial" panose="020B0604020202020204" pitchFamily="34" charset="0"/>
            </a:endParaRP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Sintaxis clara y estandarizada </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El compilador </a:t>
            </a:r>
            <a:r>
              <a:rPr lang="es-ES" dirty="0">
                <a:latin typeface="Arial" panose="020B0604020202020204" pitchFamily="34" charset="0"/>
                <a:ea typeface="Arial" panose="020B0604020202020204" pitchFamily="34" charset="0"/>
                <a:cs typeface="Arial" panose="020B0604020202020204" pitchFamily="34" charset="0"/>
              </a:rPr>
              <a:t>forza</a:t>
            </a:r>
            <a:r>
              <a:rPr lang="es-ES" dirty="0">
                <a:latin typeface="Arial" panose="020B0604020202020204" pitchFamily="34" charset="0"/>
                <a:ea typeface="Arial" panose="020B0604020202020204" pitchFamily="34" charset="0"/>
                <a:cs typeface="Arial" panose="020B0604020202020204" pitchFamily="34" charset="0"/>
              </a:rPr>
              <a:t> que sigas buenas prácticas</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El compilador es muy rápido.</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Fácil de levantar un servidor Web</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Fácil de aprender</a:t>
            </a:r>
          </a:p>
          <a:p>
            <a:pPr marL="457200" algn="just">
              <a:lnSpc>
                <a:spcPct val="107000"/>
              </a:lnSpc>
              <a:spcAft>
                <a:spcPts val="800"/>
              </a:spcAft>
            </a:pPr>
            <a:r>
              <a:rPr lang="es-ES" sz="1100"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sz="1100" b="1" dirty="0">
                <a:solidFill>
                  <a:srgbClr val="000000"/>
                </a:solidFill>
                <a:latin typeface="Arial" panose="020B0604020202020204" pitchFamily="34" charset="0"/>
                <a:ea typeface="Arial" panose="020B0604020202020204" pitchFamily="34" charset="0"/>
              </a:rPr>
              <a:t>¿Para qué usar GO?</a:t>
            </a:r>
            <a:endParaRPr lang="es-ES" sz="1100" dirty="0">
              <a:solidFill>
                <a:srgbClr val="000000"/>
              </a:solidFill>
              <a:latin typeface="Arial" panose="020B0604020202020204" pitchFamily="34" charset="0"/>
              <a:ea typeface="Arial" panose="020B0604020202020204" pitchFamily="34" charset="0"/>
            </a:endParaRP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Infraestructura en </a:t>
            </a:r>
            <a:r>
              <a:rPr lang="es-ES" dirty="0">
                <a:latin typeface="Arial" panose="020B0604020202020204" pitchFamily="34" charset="0"/>
                <a:ea typeface="Arial" panose="020B0604020202020204" pitchFamily="34" charset="0"/>
                <a:cs typeface="Arial" panose="020B0604020202020204" pitchFamily="34" charset="0"/>
              </a:rPr>
              <a:t>Backend</a:t>
            </a:r>
            <a:endParaRPr lang="es-ES" dirty="0">
              <a:latin typeface="Arial" panose="020B0604020202020204" pitchFamily="34" charset="0"/>
              <a:ea typeface="Arial" panose="020B0604020202020204" pitchFamily="34" charset="0"/>
              <a:cs typeface="Arial" panose="020B0604020202020204" pitchFamily="34" charset="0"/>
            </a:endParaRP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Herramientas internas de software</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Servicios Web</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Comandline</a:t>
            </a:r>
            <a:r>
              <a:rPr lang="es-ES" dirty="0">
                <a:latin typeface="Arial" panose="020B0604020202020204" pitchFamily="34" charset="0"/>
                <a:ea typeface="Arial" panose="020B0604020202020204" pitchFamily="34" charset="0"/>
                <a:cs typeface="Arial" panose="020B0604020202020204" pitchFamily="34" charset="0"/>
              </a:rPr>
              <a:t> </a:t>
            </a:r>
            <a:r>
              <a:rPr lang="es-ES" dirty="0">
                <a:latin typeface="Arial" panose="020B0604020202020204" pitchFamily="34" charset="0"/>
                <a:ea typeface="Arial" panose="020B0604020202020204" pitchFamily="34" charset="0"/>
                <a:cs typeface="Arial" panose="020B0604020202020204" pitchFamily="34" charset="0"/>
              </a:rPr>
              <a:t>tools</a:t>
            </a:r>
            <a:endParaRPr lang="es-ES" dirty="0">
              <a:latin typeface="Arial" panose="020B0604020202020204" pitchFamily="34" charset="0"/>
              <a:ea typeface="Arial" panose="020B0604020202020204" pitchFamily="34" charset="0"/>
              <a:cs typeface="Arial" panose="020B0604020202020204" pitchFamily="34" charset="0"/>
            </a:endParaRP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Automatización</a:t>
            </a:r>
            <a:endParaRPr lang="es-ES"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0375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91733" y="1685223"/>
            <a:ext cx="6096000" cy="981423"/>
          </a:xfrm>
          <a:prstGeom prst="rect">
            <a:avLst/>
          </a:prstGeom>
        </p:spPr>
        <p:txBody>
          <a:bodyPr>
            <a:spAutoFit/>
          </a:bodyPr>
          <a:lstStyle/>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El lenguaje de programación Rust, fue desarrollado por Mozilla y está patrocinado por Mozilla y Samsung, se considera un proyecto comunitario.</a:t>
            </a:r>
          </a:p>
        </p:txBody>
      </p:sp>
      <p:sp>
        <p:nvSpPr>
          <p:cNvPr id="5" name="Rectángulo 4"/>
          <p:cNvSpPr/>
          <p:nvPr/>
        </p:nvSpPr>
        <p:spPr>
          <a:xfrm>
            <a:off x="8297333" y="1066447"/>
            <a:ext cx="3894667" cy="4834978"/>
          </a:xfrm>
          <a:prstGeom prst="rect">
            <a:avLst/>
          </a:prstGeom>
        </p:spPr>
        <p:txBody>
          <a:bodyPr wrap="square">
            <a:spAutoFit/>
          </a:bodyPr>
          <a:lstStyle/>
          <a:p>
            <a:pPr algn="just">
              <a:lnSpc>
                <a:spcPct val="107000"/>
              </a:lnSpc>
              <a:spcAft>
                <a:spcPts val="800"/>
              </a:spcAft>
            </a:pPr>
            <a:r>
              <a:rPr lang="es-ES" sz="1100" b="1" dirty="0">
                <a:solidFill>
                  <a:srgbClr val="000000"/>
                </a:solidFill>
                <a:latin typeface="Arial" panose="020B0604020202020204" pitchFamily="34" charset="0"/>
                <a:ea typeface="Arial" panose="020B0604020202020204" pitchFamily="34" charset="0"/>
              </a:rPr>
              <a:t>¿Quiénes usan Rust?</a:t>
            </a:r>
            <a:endParaRPr lang="es-ES" sz="1100" dirty="0">
              <a:solidFill>
                <a:srgbClr val="000000"/>
              </a:solidFill>
              <a:latin typeface="Arial" panose="020B0604020202020204" pitchFamily="34" charset="0"/>
              <a:ea typeface="Arial" panose="020B0604020202020204" pitchFamily="34" charset="0"/>
            </a:endParaRP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LINE</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MOZILLA</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DROPBOX</a:t>
            </a:r>
          </a:p>
          <a:p>
            <a:pPr algn="just">
              <a:lnSpc>
                <a:spcPct val="107000"/>
              </a:lnSpc>
              <a:spcAft>
                <a:spcPts val="800"/>
              </a:spcAft>
            </a:pPr>
            <a:endParaRPr lang="es-ES" sz="1100" dirty="0">
              <a:solidFill>
                <a:srgbClr val="000000"/>
              </a:solidFill>
              <a:latin typeface="Arial" panose="020B0604020202020204" pitchFamily="34" charset="0"/>
              <a:ea typeface="Arial" panose="020B0604020202020204" pitchFamily="34" charset="0"/>
            </a:endParaRPr>
          </a:p>
          <a:p>
            <a:pPr algn="just">
              <a:lnSpc>
                <a:spcPct val="107000"/>
              </a:lnSpc>
              <a:spcAft>
                <a:spcPts val="800"/>
              </a:spcAft>
            </a:pPr>
            <a:r>
              <a:rPr lang="es-ES" sz="1100" b="1" dirty="0">
                <a:solidFill>
                  <a:srgbClr val="000000"/>
                </a:solidFill>
                <a:latin typeface="Arial" panose="020B0604020202020204" pitchFamily="34" charset="0"/>
                <a:ea typeface="Arial" panose="020B0604020202020204" pitchFamily="34" charset="0"/>
              </a:rPr>
              <a:t>¿Por qué usar Rust?</a:t>
            </a:r>
            <a:endParaRPr lang="es-ES" sz="1100" dirty="0">
              <a:solidFill>
                <a:srgbClr val="000000"/>
              </a:solidFill>
              <a:latin typeface="Arial" panose="020B0604020202020204" pitchFamily="34" charset="0"/>
              <a:ea typeface="Arial" panose="020B0604020202020204" pitchFamily="34" charset="0"/>
            </a:endParaRP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Prioridad a la seguridad</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Acceso a la memoria</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Orientado a la concurrencia</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Eficiencia</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Multiplataforma</a:t>
            </a:r>
          </a:p>
          <a:p>
            <a:pPr algn="just">
              <a:lnSpc>
                <a:spcPct val="107000"/>
              </a:lnSpc>
              <a:spcAft>
                <a:spcPts val="800"/>
              </a:spcAft>
            </a:pPr>
            <a:r>
              <a:rPr lang="es-ES" sz="1100" b="1" dirty="0">
                <a:solidFill>
                  <a:srgbClr val="000000"/>
                </a:solidFill>
                <a:latin typeface="Arial" panose="020B0604020202020204" pitchFamily="34" charset="0"/>
                <a:ea typeface="Arial" panose="020B0604020202020204" pitchFamily="34" charset="0"/>
              </a:rPr>
              <a:t> </a:t>
            </a:r>
            <a:endParaRPr lang="es-ES" sz="1100" dirty="0">
              <a:solidFill>
                <a:srgbClr val="000000"/>
              </a:solidFill>
              <a:latin typeface="Arial" panose="020B0604020202020204" pitchFamily="34" charset="0"/>
              <a:ea typeface="Arial" panose="020B0604020202020204" pitchFamily="34" charset="0"/>
            </a:endParaRPr>
          </a:p>
          <a:p>
            <a:pPr algn="just">
              <a:lnSpc>
                <a:spcPct val="107000"/>
              </a:lnSpc>
              <a:spcAft>
                <a:spcPts val="800"/>
              </a:spcAft>
            </a:pPr>
            <a:r>
              <a:rPr lang="es-ES" sz="1100" b="1" dirty="0">
                <a:solidFill>
                  <a:srgbClr val="000000"/>
                </a:solidFill>
                <a:latin typeface="Arial" panose="020B0604020202020204" pitchFamily="34" charset="0"/>
                <a:ea typeface="Arial" panose="020B0604020202020204" pitchFamily="34" charset="0"/>
              </a:rPr>
              <a:t>¿para qué usar Rust?</a:t>
            </a:r>
            <a:endParaRPr lang="es-ES" sz="1100" dirty="0">
              <a:solidFill>
                <a:srgbClr val="000000"/>
              </a:solidFill>
              <a:latin typeface="Arial" panose="020B0604020202020204" pitchFamily="34" charset="0"/>
              <a:ea typeface="Arial" panose="020B0604020202020204" pitchFamily="34" charset="0"/>
            </a:endParaRP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Herramientas de software</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Servicios Web</a:t>
            </a: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Comandline</a:t>
            </a:r>
            <a:endParaRPr lang="es-ES" dirty="0">
              <a:latin typeface="Arial" panose="020B0604020202020204" pitchFamily="34" charset="0"/>
              <a:ea typeface="Arial" panose="020B0604020202020204" pitchFamily="34" charset="0"/>
              <a:cs typeface="Arial" panose="020B0604020202020204" pitchFamily="34" charset="0"/>
            </a:endParaRPr>
          </a:p>
          <a:p>
            <a:pPr marL="342900" lvl="0" indent="-342900">
              <a:spcAft>
                <a:spcPts val="0"/>
              </a:spcAft>
              <a:buFont typeface="Arial" panose="020B0604020202020204" pitchFamily="34" charset="0"/>
              <a:buChar char="✓"/>
            </a:pPr>
            <a:r>
              <a:rPr lang="es-ES" dirty="0">
                <a:latin typeface="Arial" panose="020B0604020202020204" pitchFamily="34" charset="0"/>
                <a:ea typeface="Arial" panose="020B0604020202020204" pitchFamily="34" charset="0"/>
                <a:cs typeface="Arial" panose="020B0604020202020204" pitchFamily="34" charset="0"/>
              </a:rPr>
              <a:t>Automatización</a:t>
            </a:r>
            <a:endParaRPr lang="es-ES"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587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90133" y="164628"/>
            <a:ext cx="10820400" cy="5646674"/>
          </a:xfrm>
          <a:prstGeom prst="rect">
            <a:avLst/>
          </a:prstGeom>
        </p:spPr>
        <p:txBody>
          <a:bodyPr wrap="square">
            <a:spAutoFit/>
          </a:bodyPr>
          <a:lstStyle/>
          <a:p>
            <a:pPr algn="just">
              <a:lnSpc>
                <a:spcPct val="107000"/>
              </a:lnSpc>
              <a:spcBef>
                <a:spcPts val="1200"/>
              </a:spcBef>
              <a:spcAft>
                <a:spcPts val="600"/>
              </a:spcAft>
            </a:pPr>
            <a:r>
              <a:rPr lang="es-ES" sz="2000" b="1" u="sng" kern="0" dirty="0">
                <a:solidFill>
                  <a:srgbClr val="000000"/>
                </a:solidFill>
                <a:latin typeface="Arial" panose="020B0604020202020204" pitchFamily="34" charset="0"/>
              </a:rPr>
              <a:t>3. Fuentes de información (documentos)</a:t>
            </a:r>
            <a:endParaRPr lang="es-ES" sz="2000" b="1" kern="0" dirty="0">
              <a:solidFill>
                <a:srgbClr val="000000"/>
              </a:solidFill>
              <a:latin typeface="Arial" panose="020B0604020202020204" pitchFamily="34" charset="0"/>
            </a:endParaRP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3.1 Fuentes sobre lenguajes de programación</a:t>
            </a:r>
            <a:endParaRPr lang="es-ES" sz="2000" b="1" dirty="0">
              <a:solidFill>
                <a:srgbClr val="000000"/>
              </a:solidFill>
              <a:latin typeface="Arial" panose="020B0604020202020204" pitchFamily="34" charset="0"/>
            </a:endParaRPr>
          </a:p>
          <a:p>
            <a:pPr algn="just">
              <a:lnSpc>
                <a:spcPct val="107000"/>
              </a:lnSpc>
              <a:spcBef>
                <a:spcPts val="1200"/>
              </a:spcBef>
              <a:spcAft>
                <a:spcPts val="600"/>
              </a:spcAft>
            </a:pPr>
            <a:r>
              <a:rPr lang="es-ES" sz="2000" b="1" u="sng" dirty="0">
                <a:solidFill>
                  <a:srgbClr val="000000"/>
                </a:solidFill>
                <a:latin typeface="Arial" panose="020B0604020202020204" pitchFamily="34" charset="0"/>
              </a:rPr>
              <a:t>3.1.1 Fuente de información 1 sobre lenguajes de programación</a:t>
            </a:r>
            <a:endParaRPr lang="es-ES" sz="2000" b="1" dirty="0">
              <a:solidFill>
                <a:srgbClr val="000000"/>
              </a:solidFill>
              <a:latin typeface="Arial" panose="020B0604020202020204" pitchFamily="34" charset="0"/>
            </a:endParaRPr>
          </a:p>
          <a:p>
            <a:pPr algn="just">
              <a:lnSpc>
                <a:spcPct val="107000"/>
              </a:lnSpc>
              <a:spcAft>
                <a:spcPts val="800"/>
              </a:spcAft>
            </a:pPr>
            <a:r>
              <a:rPr lang="es-ES" sz="2000"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sz="2000" dirty="0">
                <a:solidFill>
                  <a:srgbClr val="000000"/>
                </a:solidFill>
                <a:latin typeface="Arial" panose="020B0604020202020204" pitchFamily="34" charset="0"/>
                <a:ea typeface="Arial" panose="020B0604020202020204" pitchFamily="34" charset="0"/>
              </a:rPr>
              <a:t>Web que te introduce en el mundo de la programación desde cero.</a:t>
            </a:r>
          </a:p>
          <a:p>
            <a:pPr algn="just">
              <a:lnSpc>
                <a:spcPct val="107000"/>
              </a:lnSpc>
              <a:spcAft>
                <a:spcPts val="800"/>
              </a:spcAft>
            </a:pPr>
            <a:r>
              <a:rPr lang="es-ES" sz="2000" dirty="0">
                <a:solidFill>
                  <a:srgbClr val="000000"/>
                </a:solidFill>
                <a:latin typeface="Arial" panose="020B0604020202020204" pitchFamily="34" charset="0"/>
                <a:ea typeface="Arial" panose="020B0604020202020204" pitchFamily="34" charset="0"/>
              </a:rPr>
              <a:t>enlace: </a:t>
            </a:r>
            <a:r>
              <a:rPr lang="es-ES" sz="2000" u="sng" dirty="0">
                <a:solidFill>
                  <a:srgbClr val="0563C1"/>
                </a:solidFill>
                <a:latin typeface="Arial" panose="020B0604020202020204" pitchFamily="34" charset="0"/>
                <a:ea typeface="Arial" panose="020B0604020202020204" pitchFamily="34" charset="0"/>
                <a:hlinkClick r:id="rId2"/>
              </a:rPr>
              <a:t>http://www.aprenderaprogramar.com</a:t>
            </a:r>
            <a:endParaRPr lang="es-ES" sz="2000" dirty="0">
              <a:solidFill>
                <a:srgbClr val="000000"/>
              </a:solidFill>
              <a:latin typeface="Arial" panose="020B0604020202020204" pitchFamily="34" charset="0"/>
              <a:ea typeface="Arial" panose="020B0604020202020204" pitchFamily="34" charset="0"/>
            </a:endParaRPr>
          </a:p>
          <a:p>
            <a:pPr algn="just">
              <a:lnSpc>
                <a:spcPct val="107000"/>
              </a:lnSpc>
              <a:spcAft>
                <a:spcPts val="800"/>
              </a:spcAft>
            </a:pPr>
            <a:r>
              <a:rPr lang="es-ES" sz="2000" dirty="0">
                <a:solidFill>
                  <a:srgbClr val="000000"/>
                </a:solidFill>
                <a:latin typeface="Arial" panose="020B0604020202020204" pitchFamily="34" charset="0"/>
                <a:ea typeface="Arial" panose="020B0604020202020204" pitchFamily="34" charset="0"/>
              </a:rPr>
              <a:t>Esta página Web introduce al usuario en el reto de aprender a programar para todos aquellos que no tienen conocimientos de programación.</a:t>
            </a:r>
          </a:p>
          <a:p>
            <a:pPr algn="just">
              <a:lnSpc>
                <a:spcPct val="107000"/>
              </a:lnSpc>
              <a:spcAft>
                <a:spcPts val="800"/>
              </a:spcAft>
            </a:pPr>
            <a:r>
              <a:rPr lang="es-ES" sz="2000" dirty="0">
                <a:solidFill>
                  <a:srgbClr val="000000"/>
                </a:solidFill>
                <a:latin typeface="Arial" panose="020B0604020202020204" pitchFamily="34" charset="0"/>
                <a:ea typeface="Arial" panose="020B0604020202020204" pitchFamily="34" charset="0"/>
              </a:rPr>
              <a:t>Recomendaciones:</a:t>
            </a:r>
          </a:p>
          <a:p>
            <a:pPr marL="342900" lvl="0" indent="-342900">
              <a:spcAft>
                <a:spcPts val="0"/>
              </a:spcAft>
              <a:buFont typeface="+mj-lt"/>
              <a:buAutoNum type="arabicPeriod"/>
            </a:pPr>
            <a:r>
              <a:rPr lang="es-ES" sz="2000" dirty="0"/>
              <a:t>Aprender con un libro o con apuntes de forma autodidacta</a:t>
            </a:r>
          </a:p>
          <a:p>
            <a:pPr marL="342900" lvl="0" indent="-342900">
              <a:spcAft>
                <a:spcPts val="0"/>
              </a:spcAft>
              <a:buFont typeface="+mj-lt"/>
              <a:buAutoNum type="arabicPeriod"/>
            </a:pPr>
            <a:r>
              <a:rPr lang="es-ES" sz="2000" dirty="0"/>
              <a:t>Realizar un curso sobre fundamentos de programación (Esta página incluye sección de cursos)</a:t>
            </a:r>
          </a:p>
          <a:p>
            <a:pPr marL="342900" lvl="0" indent="-342900">
              <a:spcAft>
                <a:spcPts val="0"/>
              </a:spcAft>
              <a:buFont typeface="+mj-lt"/>
              <a:buAutoNum type="arabicPeriod"/>
            </a:pPr>
            <a:r>
              <a:rPr lang="es-ES" sz="2000" dirty="0"/>
              <a:t>Realizar estudios oficiales en el área de informática y programación</a:t>
            </a:r>
          </a:p>
          <a:p>
            <a:pPr marL="342900" lvl="0" indent="-342900">
              <a:spcAft>
                <a:spcPts val="0"/>
              </a:spcAft>
              <a:buFont typeface="+mj-lt"/>
              <a:buAutoNum type="arabicPeriod"/>
            </a:pPr>
            <a:r>
              <a:rPr lang="es-ES" sz="2000" dirty="0"/>
              <a:t>Empezar a programar directamente (mala opción)</a:t>
            </a:r>
          </a:p>
          <a:p>
            <a:pPr marL="342900" lvl="0" indent="-342900">
              <a:buFont typeface="+mj-lt"/>
              <a:buAutoNum type="arabicPeriod"/>
            </a:pPr>
            <a:r>
              <a:rPr lang="es-ES" sz="2000" dirty="0"/>
              <a:t>Aprender a programar apoyándonos en un sitio web de confianza</a:t>
            </a:r>
            <a:endParaRPr lang="es-ES" sz="2000" dirty="0">
              <a:effectLst/>
            </a:endParaRPr>
          </a:p>
        </p:txBody>
      </p:sp>
    </p:spTree>
    <p:extLst>
      <p:ext uri="{BB962C8B-B14F-4D97-AF65-F5344CB8AC3E}">
        <p14:creationId xmlns:p14="http://schemas.microsoft.com/office/powerpoint/2010/main" val="78606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88533" y="474133"/>
            <a:ext cx="10803467" cy="4338111"/>
          </a:xfrm>
          <a:prstGeom prst="rect">
            <a:avLst/>
          </a:prstGeom>
        </p:spPr>
        <p:txBody>
          <a:bodyPr wrap="square">
            <a:spAutoFit/>
          </a:bodyPr>
          <a:lstStyle/>
          <a:p>
            <a:pPr algn="just">
              <a:lnSpc>
                <a:spcPct val="107000"/>
              </a:lnSpc>
              <a:spcBef>
                <a:spcPts val="1200"/>
              </a:spcBef>
              <a:spcAft>
                <a:spcPts val="600"/>
              </a:spcAft>
            </a:pPr>
            <a:r>
              <a:rPr lang="es-ES" sz="2000" b="1" u="sng" dirty="0">
                <a:solidFill>
                  <a:srgbClr val="000000"/>
                </a:solidFill>
                <a:latin typeface="Arial" panose="020B0604020202020204" pitchFamily="34" charset="0"/>
              </a:rPr>
              <a:t>3.1.2 Fuente de información 2 sobre lenguajes de programación</a:t>
            </a:r>
            <a:endParaRPr lang="es-ES" sz="2000" b="1" dirty="0">
              <a:solidFill>
                <a:srgbClr val="000000"/>
              </a:solidFill>
              <a:latin typeface="Arial" panose="020B0604020202020204" pitchFamily="34" charset="0"/>
            </a:endParaRP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MOOC (</a:t>
            </a:r>
            <a:r>
              <a:rPr lang="es-ES" dirty="0">
                <a:solidFill>
                  <a:srgbClr val="000000"/>
                </a:solidFill>
                <a:latin typeface="Arial" panose="020B0604020202020204" pitchFamily="34" charset="0"/>
                <a:ea typeface="Arial" panose="020B0604020202020204" pitchFamily="34" charset="0"/>
              </a:rPr>
              <a:t>Masive</a:t>
            </a:r>
            <a:r>
              <a:rPr lang="es-ES" dirty="0">
                <a:solidFill>
                  <a:srgbClr val="000000"/>
                </a:solidFill>
                <a:latin typeface="Arial" panose="020B0604020202020204" pitchFamily="34" charset="0"/>
                <a:ea typeface="Arial" panose="020B0604020202020204" pitchFamily="34" charset="0"/>
              </a:rPr>
              <a:t> Open Online </a:t>
            </a:r>
            <a:r>
              <a:rPr lang="es-ES" dirty="0">
                <a:solidFill>
                  <a:srgbClr val="000000"/>
                </a:solidFill>
                <a:latin typeface="Arial" panose="020B0604020202020204" pitchFamily="34" charset="0"/>
                <a:ea typeface="Arial" panose="020B0604020202020204" pitchFamily="34" charset="0"/>
              </a:rPr>
              <a:t>Course</a:t>
            </a:r>
            <a:r>
              <a:rPr lang="es-ES" dirty="0">
                <a:solidFill>
                  <a:srgbClr val="000000"/>
                </a:solidFill>
                <a:latin typeface="Arial" panose="020B0604020202020204" pitchFamily="34" charset="0"/>
                <a:ea typeface="Arial" panose="020B0604020202020204" pitchFamily="34" charset="0"/>
              </a:rPr>
              <a:t>)</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enlace: </a:t>
            </a:r>
            <a:r>
              <a:rPr lang="es-ES" u="sng" dirty="0">
                <a:solidFill>
                  <a:srgbClr val="0563C1"/>
                </a:solidFill>
                <a:latin typeface="Arial" panose="020B0604020202020204" pitchFamily="34" charset="0"/>
                <a:ea typeface="Arial" panose="020B0604020202020204" pitchFamily="34" charset="0"/>
                <a:hlinkClick r:id="rId2"/>
              </a:rPr>
              <a:t>http://mooc.es/</a:t>
            </a:r>
            <a:endParaRPr lang="es-ES" dirty="0">
              <a:solidFill>
                <a:srgbClr val="000000"/>
              </a:solidFill>
              <a:latin typeface="Arial" panose="020B0604020202020204" pitchFamily="34" charset="0"/>
              <a:ea typeface="Arial" panose="020B0604020202020204" pitchFamily="34" charset="0"/>
            </a:endParaRPr>
          </a:p>
          <a:p>
            <a:pPr algn="just">
              <a:lnSpc>
                <a:spcPct val="115000"/>
              </a:lnSpc>
              <a:spcAft>
                <a:spcPts val="800"/>
              </a:spcAft>
            </a:pPr>
            <a:r>
              <a:rPr lang="es-ES" dirty="0">
                <a:solidFill>
                  <a:srgbClr val="000000"/>
                </a:solidFill>
                <a:latin typeface="Arial" panose="020B0604020202020204" pitchFamily="34" charset="0"/>
                <a:ea typeface="Arial" panose="020B0604020202020204" pitchFamily="34" charset="0"/>
              </a:rPr>
              <a:t>Es una de las páginas más populares para aprender a programar, el método seguido es completamente interactivo y sigue una línea muy “</a:t>
            </a:r>
            <a:r>
              <a:rPr lang="es-ES" dirty="0">
                <a:solidFill>
                  <a:srgbClr val="000000"/>
                </a:solidFill>
                <a:latin typeface="Arial" panose="020B0604020202020204" pitchFamily="34" charset="0"/>
                <a:ea typeface="Arial" panose="020B0604020202020204" pitchFamily="34" charset="0"/>
              </a:rPr>
              <a:t>gamificada</a:t>
            </a:r>
            <a:r>
              <a:rPr lang="es-ES" dirty="0">
                <a:solidFill>
                  <a:srgbClr val="000000"/>
                </a:solidFill>
                <a:latin typeface="Arial" panose="020B0604020202020204" pitchFamily="34" charset="0"/>
                <a:ea typeface="Arial" panose="020B0604020202020204" pitchFamily="34" charset="0"/>
              </a:rPr>
              <a:t>”. Cada clase es una fase que debe superar entendiendo y resolviendo un problema con líneas de código.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 </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Nada más entrar, ya tendremos que empezar a programar para introducir nuestro nombre mediante código, y en todo momento se nos dirá si lo estamos haciendo bien o no.</a:t>
            </a:r>
          </a:p>
          <a:p>
            <a:pPr algn="just">
              <a:lnSpc>
                <a:spcPct val="107000"/>
              </a:lnSpc>
              <a:spcAft>
                <a:spcPts val="800"/>
              </a:spcAft>
            </a:pPr>
            <a:r>
              <a:rPr lang="es-ES" dirty="0">
                <a:solidFill>
                  <a:srgbClr val="000000"/>
                </a:solidFill>
                <a:latin typeface="Arial" panose="020B0604020202020204" pitchFamily="34" charset="0"/>
                <a:ea typeface="Arial" panose="020B0604020202020204" pitchFamily="34" charset="0"/>
              </a:rPr>
              <a:t>En su catálogo de cursos encontraremos un amplio abanico de opciones como Python, JavaScript , JQL, PHP, etc. Todo ello con un alto componente interactivo para que venzamos el miedo a programar. Además, está en español.</a:t>
            </a:r>
          </a:p>
        </p:txBody>
      </p:sp>
    </p:spTree>
    <p:extLst>
      <p:ext uri="{BB962C8B-B14F-4D97-AF65-F5344CB8AC3E}">
        <p14:creationId xmlns:p14="http://schemas.microsoft.com/office/powerpoint/2010/main" val="4137487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52</TotalTime>
  <Words>2928</Words>
  <Application>Microsoft Office PowerPoint</Application>
  <PresentationFormat>Panorámica</PresentationFormat>
  <Paragraphs>402</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Corbel</vt:lpstr>
      <vt:lpstr>Symbol</vt:lpstr>
      <vt:lpstr>Parallax</vt:lpstr>
      <vt:lpstr>Lenguaje de Programación</vt:lpstr>
      <vt:lpstr>Presentación de PowerPoint</vt:lpstr>
      <vt:lpstr>Presentación de PowerPoint</vt:lpstr>
      <vt:lpstr>1. Autores del trabajo, planificación y entrega 1.1 Autores Carlos Evangelista Curi // María Benavides Bolaños  Samuel César santana // Jonathan Moreno Lázaro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 de Programación</dc:title>
  <dc:creator>Usuario de Windows</dc:creator>
  <cp:lastModifiedBy>Usuario de Windows</cp:lastModifiedBy>
  <cp:revision>12</cp:revision>
  <dcterms:created xsi:type="dcterms:W3CDTF">2017-03-19T15:58:33Z</dcterms:created>
  <dcterms:modified xsi:type="dcterms:W3CDTF">2017-03-19T16:50:54Z</dcterms:modified>
</cp:coreProperties>
</file>